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5"/>
  </p:notesMasterIdLst>
  <p:sldIdLst>
    <p:sldId id="262" r:id="rId2"/>
    <p:sldId id="344" r:id="rId3"/>
    <p:sldId id="273" r:id="rId4"/>
    <p:sldId id="335" r:id="rId5"/>
    <p:sldId id="334" r:id="rId6"/>
    <p:sldId id="332" r:id="rId7"/>
    <p:sldId id="333" r:id="rId8"/>
    <p:sldId id="337" r:id="rId9"/>
    <p:sldId id="341" r:id="rId10"/>
    <p:sldId id="338" r:id="rId11"/>
    <p:sldId id="343" r:id="rId12"/>
    <p:sldId id="339" r:id="rId13"/>
    <p:sldId id="25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006666"/>
    <a:srgbClr val="009999"/>
    <a:srgbClr val="CCFFFF"/>
    <a:srgbClr val="FFFFCC"/>
    <a:srgbClr val="0066FF"/>
    <a:srgbClr val="CC6600"/>
    <a:srgbClr val="996633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34938-83D4-49B8-9C4F-8C79FBF744F6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11DDF0-2EE1-492D-AE34-3A6433A8A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7821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Images/ut_logo.svg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8E52F-7BCB-438B-B6DE-F44DB3257017}" type="datetime1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1094-C7D7-4EAC-A062-E40CC75717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67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18227-B248-40BB-9CD7-AF9F450836CA}" type="datetime1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1094-C7D7-4EAC-A062-E40CC75717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746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A667-42EA-42E8-BFAA-53D987C80671}" type="datetime1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1094-C7D7-4EAC-A062-E40CC75717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52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A89F5-C9ED-4AAE-B1A9-39F0D98FC89F}" type="datetime1">
              <a:rPr lang="en-GB" smtClean="0"/>
              <a:t>12/05/2023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1094-C7D7-4EAC-A062-E40CC75717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0074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11EC2-BFC7-4C9D-8D47-668FB6C846DC}" type="datetime1">
              <a:rPr lang="en-GB" smtClean="0"/>
              <a:t>12/05/2023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1094-C7D7-4EAC-A062-E40CC75717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11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2E60F-7F69-4702-A2ED-D871053EEF6C}" type="datetime1">
              <a:rPr lang="en-GB" smtClean="0"/>
              <a:t>12/05/2023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1094-C7D7-4EAC-A062-E40CC75717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659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87F1-1726-4571-8B80-8891A5401AAD}" type="datetime1">
              <a:rPr lang="en-GB" smtClean="0"/>
              <a:t>12/05/2023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1094-C7D7-4EAC-A062-E40CC75717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058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831F4-A182-4139-A7F6-B771FF813DD3}" type="datetime1">
              <a:rPr lang="en-GB" smtClean="0"/>
              <a:t>12/05/2023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1094-C7D7-4EAC-A062-E40CC75717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382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3C3CB-E101-4042-8E16-F0C86023F17A}" type="datetime1">
              <a:rPr lang="en-GB" smtClean="0"/>
              <a:t>12/05/2023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1094-C7D7-4EAC-A062-E40CC75717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05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EC20-1A71-4683-87D9-9FBEE15E8812}" type="datetime1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1094-C7D7-4EAC-A062-E40CC75717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5193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5EE6-C645-495E-A68F-D3DFAF6C6E94}" type="datetime1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1094-C7D7-4EAC-A062-E40CC75717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316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T19_Start_01">
    <p:bg>
      <p:bgPr>
        <a:blipFill dpi="0" rotWithShape="0">
          <a:blip r:embed="rId2">
            <a:lum/>
          </a:blip>
          <a:srcRect/>
          <a:stretch>
            <a:fillRect l="-10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hlinkClick r:id="rId3" action="ppaction://hlinkfile"/>
            <a:extLst>
              <a:ext uri="{FF2B5EF4-FFF2-40B4-BE49-F238E27FC236}">
                <a16:creationId xmlns:a16="http://schemas.microsoft.com/office/drawing/2014/main" id="{C6AE2DB9-6ADC-4360-9D1D-50094340B8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 bwMode="auto">
          <a:xfrm>
            <a:off x="324000" y="360000"/>
            <a:ext cx="19431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C8AE11-918C-4339-935F-EAD4D46F1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0" y="763200"/>
            <a:ext cx="4114800" cy="2387600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41A59-81A3-402A-97AC-2DE732209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1999" y="3243600"/>
            <a:ext cx="41148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4BA0464-189F-412C-B110-2A926862F9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1686" y="6279425"/>
            <a:ext cx="2057400" cy="365125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2812A1A8-A5FA-4DBB-B0D2-F453A02A58B4}" type="datetime1">
              <a:rPr lang="en-GB" smtClean="0"/>
              <a:t>12/05/2023</a:t>
            </a:fld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3F3314B-9362-4A27-934E-2CF2F3EEE0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95962" y="5029200"/>
            <a:ext cx="2890838" cy="365125"/>
          </a:xfrm>
        </p:spPr>
        <p:txBody>
          <a:bodyPr/>
          <a:lstStyle>
            <a:lvl1pPr marL="0" indent="0">
              <a:buFontTx/>
              <a:buNone/>
              <a:defRPr sz="2400" b="0">
                <a:latin typeface="+mj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et-EE" dirty="0"/>
              <a:t>Sinu nimi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CE299A46-8A25-4182-B9E3-BBD0007CAB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95963" y="5507670"/>
            <a:ext cx="2890837" cy="664531"/>
          </a:xfrm>
        </p:spPr>
        <p:txBody>
          <a:bodyPr/>
          <a:lstStyle>
            <a:lvl1pPr marL="0" indent="0">
              <a:buFontTx/>
              <a:buNone/>
              <a:defRPr sz="1800" b="0" cap="all" baseline="0">
                <a:solidFill>
                  <a:srgbClr val="B1B3B3"/>
                </a:solidFill>
                <a:latin typeface="+mn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et-EE" dirty="0"/>
              <a:t>Sinu amet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7BE9BE2-87D2-4607-9EF1-30AC02D907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0" y="5006586"/>
            <a:ext cx="1028700" cy="116561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B00FEA0-26F5-43E0-AE4F-2C013B1F67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8100" y="6279424"/>
            <a:ext cx="10287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103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C1821-0739-4BDF-AEE7-D8891A913329}" type="datetime1">
              <a:rPr lang="en-GB" smtClean="0"/>
              <a:t>12/05/2023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51094-C7D7-4EAC-A062-E40CC75717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7841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2" Type="http://schemas.openxmlformats.org/officeDocument/2006/relationships/image" Target="../media/image16.t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"/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"/><Relationship Id="rId2" Type="http://schemas.openxmlformats.org/officeDocument/2006/relationships/image" Target="../media/image20.t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D2DCB0B-5AA7-48CC-BA52-4DF6BBBE16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5476" y="573366"/>
            <a:ext cx="4464496" cy="3302597"/>
          </a:xfrm>
        </p:spPr>
        <p:txBody>
          <a:bodyPr>
            <a:noAutofit/>
          </a:bodyPr>
          <a:lstStyle/>
          <a:p>
            <a:pPr algn="ctr"/>
            <a:r>
              <a:rPr lang="en-GB" sz="3200" b="1">
                <a:latin typeface="Arial" panose="020B0604020202020204" pitchFamily="34" charset="0"/>
                <a:cs typeface="Arial" panose="020B0604020202020204" pitchFamily="34" charset="0"/>
              </a:rPr>
              <a:t>Luciferase-based reporter system </a:t>
            </a:r>
            <a:r>
              <a:rPr lang="en-GB" sz="3200" b="1" smtClean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br>
              <a:rPr lang="en-GB" sz="3200" b="1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200" b="1" i="1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GB" sz="3200" b="1" i="1">
                <a:latin typeface="Arial" panose="020B0604020202020204" pitchFamily="34" charset="0"/>
                <a:cs typeface="Arial" panose="020B0604020202020204" pitchFamily="34" charset="0"/>
              </a:rPr>
              <a:t>vitro </a:t>
            </a:r>
            <a:r>
              <a:rPr lang="en-GB" sz="3200" b="1">
                <a:latin typeface="Arial" panose="020B0604020202020204" pitchFamily="34" charset="0"/>
                <a:cs typeface="Arial" panose="020B0604020202020204" pitchFamily="34" charset="0"/>
              </a:rPr>
              <a:t>evaluation of elongation rate and processivity of ribosomes</a:t>
            </a:r>
            <a:endParaRPr lang="en-GB" sz="320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EB4278F-2789-4086-864B-97EC652BBC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54602" y="4233064"/>
            <a:ext cx="4722607" cy="365125"/>
          </a:xfrm>
        </p:spPr>
        <p:txBody>
          <a:bodyPr>
            <a:noAutofit/>
          </a:bodyPr>
          <a:lstStyle/>
          <a:p>
            <a:pPr algn="ctr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Tiina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Tamm</a:t>
            </a:r>
          </a:p>
          <a:p>
            <a:pPr algn="ctr"/>
            <a:endParaRPr lang="en-GB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 of Molecular and Cell Biology, University of Tartu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669" y="5733826"/>
            <a:ext cx="1627291" cy="94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14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9725" y="249921"/>
            <a:ext cx="80252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Cell-free </a:t>
            </a:r>
            <a:r>
              <a:rPr lang="en-GB" sz="3000" b="1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vitro </a:t>
            </a:r>
            <a:r>
              <a:rPr lang="en-GB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translation system</a:t>
            </a:r>
            <a:endParaRPr lang="en-GB" sz="3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/>
        </p:nvSpPr>
        <p:spPr>
          <a:xfrm>
            <a:off x="5794344" y="1953452"/>
            <a:ext cx="1440000" cy="540000"/>
          </a:xfrm>
          <a:prstGeom prst="rect">
            <a:avLst/>
          </a:prstGeom>
          <a:solidFill>
            <a:srgbClr val="CCECFF"/>
          </a:solidFill>
          <a:ln>
            <a:solidFill>
              <a:srgbClr val="0070C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east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cell free extract</a:t>
            </a:r>
            <a:endParaRPr lang="et-E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492431" y="2615814"/>
            <a:ext cx="1440000" cy="540000"/>
          </a:xfrm>
          <a:prstGeom prst="rect">
            <a:avLst/>
          </a:prstGeom>
          <a:solidFill>
            <a:srgbClr val="CCECFF"/>
          </a:solidFill>
          <a:ln>
            <a:solidFill>
              <a:srgbClr val="0070C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t-EE" sz="1600" smtClean="0">
                <a:latin typeface="Arial" panose="020B0604020202020204" pitchFamily="34" charset="0"/>
                <a:cs typeface="Arial" panose="020B0604020202020204" pitchFamily="34" charset="0"/>
              </a:rPr>
              <a:t>eporter </a:t>
            </a:r>
            <a:r>
              <a:rPr lang="et-E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  <a:endParaRPr lang="et-E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087084" y="2615814"/>
            <a:ext cx="1440000" cy="540000"/>
          </a:xfrm>
          <a:prstGeom prst="rect">
            <a:avLst/>
          </a:prstGeom>
          <a:solidFill>
            <a:srgbClr val="CCECFF"/>
          </a:solidFill>
          <a:ln>
            <a:solidFill>
              <a:srgbClr val="0070C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buNone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eaction components</a:t>
            </a:r>
            <a:endParaRPr lang="et-E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910328" y="4568616"/>
            <a:ext cx="3205734" cy="900000"/>
          </a:xfrm>
          <a:prstGeom prst="rect">
            <a:avLst/>
          </a:prstGeom>
          <a:solidFill>
            <a:srgbClr val="CCECFF"/>
          </a:solidFill>
          <a:ln>
            <a:solidFill>
              <a:srgbClr val="0070C0"/>
            </a:solidFill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ctivity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measurement 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GB" sz="1600" i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t-EE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t-EE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vitro</a:t>
            </a:r>
            <a:r>
              <a:rPr lang="et-EE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synthesised </a:t>
            </a:r>
            <a:r>
              <a:rPr lang="et-E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Renilla</a:t>
            </a:r>
            <a:r>
              <a:rPr lang="et-E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t-EE" sz="16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err="1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t-EE" sz="160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t-EE" sz="1600" smtClean="0">
                <a:latin typeface="Arial" panose="020B0604020202020204" pitchFamily="34" charset="0"/>
                <a:cs typeface="Arial" panose="020B0604020202020204" pitchFamily="34" charset="0"/>
              </a:rPr>
              <a:t>efly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luciferases</a:t>
            </a:r>
            <a:endParaRPr lang="et-E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852804" y="2633337"/>
            <a:ext cx="3290690" cy="1773620"/>
            <a:chOff x="2524894" y="2160252"/>
            <a:chExt cx="4800600" cy="292680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8482" y="3229265"/>
              <a:ext cx="841251" cy="1409214"/>
            </a:xfrm>
            <a:prstGeom prst="rect">
              <a:avLst/>
            </a:prstGeom>
          </p:spPr>
        </p:pic>
        <p:sp>
          <p:nvSpPr>
            <p:cNvPr id="7" name="Arc 6"/>
            <p:cNvSpPr/>
            <p:nvPr/>
          </p:nvSpPr>
          <p:spPr>
            <a:xfrm>
              <a:off x="2524894" y="2591766"/>
              <a:ext cx="2299787" cy="1675048"/>
            </a:xfrm>
            <a:prstGeom prst="arc">
              <a:avLst/>
            </a:prstGeom>
            <a:ln w="31750" cap="sq">
              <a:solidFill>
                <a:srgbClr val="006666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t-EE" dirty="0"/>
            </a:p>
          </p:txBody>
        </p:sp>
        <p:sp>
          <p:nvSpPr>
            <p:cNvPr id="8" name="Arc 7"/>
            <p:cNvSpPr/>
            <p:nvPr/>
          </p:nvSpPr>
          <p:spPr>
            <a:xfrm flipH="1">
              <a:off x="5025707" y="2591766"/>
              <a:ext cx="2299787" cy="1675048"/>
            </a:xfrm>
            <a:prstGeom prst="arc">
              <a:avLst/>
            </a:prstGeom>
            <a:ln w="31750" cap="sq">
              <a:solidFill>
                <a:srgbClr val="006666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t-EE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4925196" y="2160252"/>
              <a:ext cx="19048" cy="1077553"/>
            </a:xfrm>
            <a:prstGeom prst="straightConnector1">
              <a:avLst/>
            </a:prstGeom>
            <a:ln w="31750">
              <a:solidFill>
                <a:srgbClr val="006666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4934054" y="4697166"/>
              <a:ext cx="2381" cy="389895"/>
            </a:xfrm>
            <a:prstGeom prst="straightConnector1">
              <a:avLst/>
            </a:prstGeom>
            <a:ln w="31750">
              <a:solidFill>
                <a:srgbClr val="305D5D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209725" y="1204936"/>
            <a:ext cx="363931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Cell-free translation systems are powerful experimental platforms with a wide variety of applications.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Crude cell extract contains all the macromolecular components required for translation.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Amino acids, energy sources and energy regeneration system must be supplemented.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The reactions are primed by addition of reporter mRNA encoding protein of interest.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1094-C7D7-4EAC-A062-E40CC75717F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44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/>
        </p:nvSpPr>
        <p:spPr>
          <a:xfrm>
            <a:off x="243325" y="253896"/>
            <a:ext cx="7922267" cy="93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Reporter system based on </a:t>
            </a:r>
            <a:r>
              <a:rPr lang="en-GB" sz="3000" b="1" i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Renilla</a:t>
            </a:r>
            <a:r>
              <a:rPr lang="en-GB" sz="3000" b="1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-firefly </a:t>
            </a:r>
            <a:r>
              <a:rPr lang="en-GB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fusion protein</a:t>
            </a:r>
            <a:endParaRPr lang="en-GB" sz="3000" b="1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6193" y="1346217"/>
            <a:ext cx="5311372" cy="37572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38964" y="4995290"/>
            <a:ext cx="1499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Kisly</a:t>
            </a:r>
            <a:r>
              <a:rPr lang="et-E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t-EE" sz="1400" i="1" smtClean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et-EE" sz="1400" smtClean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et-E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214" y="5645020"/>
            <a:ext cx="8630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t>Co-translational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folding of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Renilla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and firefly luciferases enables the precise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measurment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of time needed to synthesize each luciferase moiety.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1094-C7D7-4EAC-A062-E40CC75717F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70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7606887" y="4264685"/>
            <a:ext cx="1499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Kisly</a:t>
            </a:r>
            <a:r>
              <a:rPr lang="et-E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t-EE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et-E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et-E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itle 1"/>
          <p:cNvSpPr>
            <a:spLocks noGrp="1"/>
          </p:cNvSpPr>
          <p:nvPr/>
        </p:nvSpPr>
        <p:spPr>
          <a:xfrm>
            <a:off x="219456" y="272618"/>
            <a:ext cx="7589520" cy="93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 </a:t>
            </a:r>
            <a:r>
              <a:rPr lang="en-GB" sz="3000" b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t-EE" sz="3000" b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processivity of </a:t>
            </a:r>
            <a:r>
              <a:rPr lang="en-GB" sz="3000" b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ribosome</a:t>
            </a:r>
            <a:r>
              <a:rPr lang="et-EE" sz="3000" b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et-EE" sz="3000" b="1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423398" y="1319196"/>
            <a:ext cx="4722250" cy="3553020"/>
            <a:chOff x="423398" y="1478671"/>
            <a:chExt cx="4722250" cy="3553020"/>
          </a:xfrm>
        </p:grpSpPr>
        <p:sp>
          <p:nvSpPr>
            <p:cNvPr id="22" name="TextBox 21"/>
            <p:cNvSpPr txBox="1"/>
            <p:nvPr/>
          </p:nvSpPr>
          <p:spPr>
            <a:xfrm>
              <a:off x="3987574" y="4195216"/>
              <a:ext cx="11580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Time</a:t>
              </a:r>
              <a:r>
                <a:rPr lang="et-EE" sz="160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 (min)</a:t>
              </a:r>
              <a:endParaRPr lang="et-EE" sz="1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136347" y="1504699"/>
              <a:ext cx="630194" cy="3778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959740" y="2806971"/>
              <a:ext cx="518984" cy="2266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27152" y="3940834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0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322625" y="3944480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10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664943" y="394608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20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994128" y="394100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30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337479" y="394446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40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673486" y="3946069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50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011851" y="3940983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60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348619" y="3944442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70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683642" y="3947902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80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021678" y="3951362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90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 rot="16200000">
              <a:off x="-462262" y="2610891"/>
              <a:ext cx="21098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dirty="0" err="1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Lumines</a:t>
              </a:r>
              <a:r>
                <a:rPr lang="en-GB" sz="1600" dirty="0" err="1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cence</a:t>
              </a:r>
              <a:r>
                <a:rPr lang="et-EE" sz="160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 (RLU)</a:t>
              </a:r>
              <a:endParaRPr lang="et-EE" sz="1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813294" y="3463269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1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18359" y="3202916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2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813293" y="2957114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3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18359" y="2708449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4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818359" y="2444121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5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13616" y="2198534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6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883473" y="4514245"/>
              <a:ext cx="768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ratio</a:t>
              </a:r>
              <a:r>
                <a:rPr lang="en-GB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  <a:endParaRPr lang="en-GB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658" y="1765163"/>
              <a:ext cx="3180410" cy="2194627"/>
            </a:xfrm>
            <a:prstGeom prst="rect">
              <a:avLst/>
            </a:prstGeom>
          </p:spPr>
        </p:pic>
        <p:sp>
          <p:nvSpPr>
            <p:cNvPr id="50" name="TextBox 256"/>
            <p:cNvSpPr txBox="1">
              <a:spLocks noChangeArrowheads="1"/>
            </p:cNvSpPr>
            <p:nvPr/>
          </p:nvSpPr>
          <p:spPr bwMode="auto">
            <a:xfrm>
              <a:off x="3439018" y="1619687"/>
              <a:ext cx="84999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t-EE" altLang="en-US" dirty="0" err="1" smtClean="0"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rPr>
                <a:t>R</a:t>
              </a:r>
              <a:r>
                <a:rPr lang="et-EE" altLang="en-US" b="0" dirty="0" err="1" smtClean="0"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rPr>
                <a:t>luc</a:t>
              </a:r>
              <a:endParaRPr lang="et-EE" altLang="en-US" b="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TextBox 256"/>
            <p:cNvSpPr txBox="1">
              <a:spLocks noChangeArrowheads="1"/>
            </p:cNvSpPr>
            <p:nvPr/>
          </p:nvSpPr>
          <p:spPr bwMode="auto">
            <a:xfrm>
              <a:off x="3433905" y="3123091"/>
              <a:ext cx="84999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t-EE" altLang="en-US" dirty="0" err="1" smtClean="0"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rPr>
                <a:t>F</a:t>
              </a:r>
              <a:r>
                <a:rPr lang="et-EE" altLang="en-US" b="0" dirty="0" err="1" smtClean="0"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rPr>
                <a:t>luc</a:t>
              </a:r>
              <a:endParaRPr lang="et-EE" altLang="en-US" b="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337479" y="2655141"/>
              <a:ext cx="10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slope</a:t>
              </a:r>
              <a:r>
                <a:rPr lang="et-EE" baseline="-2500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Rluc</a:t>
              </a:r>
              <a:endParaRPr lang="et-EE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464545" y="3511044"/>
              <a:ext cx="10262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slope</a:t>
              </a:r>
              <a:r>
                <a:rPr lang="et-EE" baseline="-2500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Fluc</a:t>
              </a:r>
              <a:endParaRPr lang="et-EE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2587916" y="4333430"/>
              <a:ext cx="10262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slope</a:t>
              </a:r>
              <a:r>
                <a:rPr lang="en-GB" baseline="-2500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Fluc</a:t>
              </a:r>
              <a:endParaRPr lang="et-EE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2587916" y="4662359"/>
              <a:ext cx="10422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slope</a:t>
              </a:r>
              <a:r>
                <a:rPr lang="et-EE" baseline="-2500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GB" baseline="-2500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luc</a:t>
              </a:r>
              <a:endParaRPr lang="et-EE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>
            <a:xfrm>
              <a:off x="2587916" y="4697849"/>
              <a:ext cx="971053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/>
            <p:cNvSpPr txBox="1"/>
            <p:nvPr/>
          </p:nvSpPr>
          <p:spPr>
            <a:xfrm>
              <a:off x="815648" y="1691920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8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817244" y="1947360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7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59290" y="1478671"/>
              <a:ext cx="5357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0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X</a:t>
              </a:r>
              <a:r>
                <a:rPr lang="et-EE" sz="14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10</a:t>
              </a:r>
              <a:r>
                <a:rPr lang="et-EE" sz="1400" baseline="300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5</a:t>
              </a:r>
              <a:endParaRPr lang="et-EE" sz="1400" baseline="30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TextBox 4"/>
          <p:cNvSpPr txBox="1"/>
          <p:nvPr/>
        </p:nvSpPr>
        <p:spPr>
          <a:xfrm>
            <a:off x="310436" y="5105021"/>
            <a:ext cx="86302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et-EE" smtClean="0">
                <a:latin typeface="Arial" panose="020B0604020202020204" pitchFamily="34" charset="0"/>
                <a:cs typeface="Arial" panose="020B0604020202020204" pitchFamily="34" charset="0"/>
              </a:rPr>
              <a:t>Slope of the Renilla luciferase activity curve depends on the number of ribosomes that completed synthesis of Renilla luciferase.</a:t>
            </a: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t-EE" smtClean="0">
                <a:latin typeface="Arial" panose="020B0604020202020204" pitchFamily="34" charset="0"/>
                <a:cs typeface="Arial" panose="020B0604020202020204" pitchFamily="34" charset="0"/>
              </a:rPr>
              <a:t>Slope of firefly luciferase curve depends on the number of ribosomes that complete the synthesis of fusion protein.</a:t>
            </a:r>
            <a:endParaRPr lang="et-E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t-EE" smtClean="0">
                <a:latin typeface="Arial" panose="020B0604020202020204" pitchFamily="34" charset="0"/>
                <a:cs typeface="Arial" panose="020B0604020202020204" pitchFamily="34" charset="0"/>
              </a:rPr>
              <a:t>Ratio reflects the processivity of ribosomes.</a:t>
            </a:r>
            <a:endParaRPr lang="et-E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9" name="Group 78"/>
          <p:cNvGrpSpPr/>
          <p:nvPr/>
        </p:nvGrpSpPr>
        <p:grpSpPr>
          <a:xfrm>
            <a:off x="5493130" y="1508899"/>
            <a:ext cx="2426838" cy="2726166"/>
            <a:chOff x="5493130" y="1668374"/>
            <a:chExt cx="2426838" cy="2726166"/>
          </a:xfrm>
        </p:grpSpPr>
        <p:sp>
          <p:nvSpPr>
            <p:cNvPr id="5" name="TextBox 4"/>
            <p:cNvSpPr txBox="1"/>
            <p:nvPr/>
          </p:nvSpPr>
          <p:spPr>
            <a:xfrm>
              <a:off x="5825502" y="3203267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0.1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823784" y="2680277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0.2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23909" y="2169014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0.3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823338" y="1668374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0.4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52374" y="4025208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eL24</a:t>
              </a:r>
              <a:endParaRPr lang="et-EE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56"/>
            <p:cNvSpPr txBox="1">
              <a:spLocks noChangeArrowheads="1"/>
            </p:cNvSpPr>
            <p:nvPr/>
          </p:nvSpPr>
          <p:spPr bwMode="auto">
            <a:xfrm>
              <a:off x="7031780" y="4025208"/>
              <a:ext cx="8881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t-EE" altLang="en-US" smtClean="0"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rPr>
                <a:t>eB13</a:t>
              </a:r>
              <a:r>
                <a:rPr lang="et-EE" altLang="en-US" smtClean="0"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  <a:sym typeface="Symbol"/>
                </a:rPr>
                <a:t></a:t>
              </a:r>
              <a:endParaRPr lang="et-EE" altLang="en-US" b="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0370" y="1787986"/>
              <a:ext cx="1444521" cy="2155437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 rot="16200000">
              <a:off x="4607470" y="2589505"/>
              <a:ext cx="21098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Fluc/Rluc slope ratio</a:t>
              </a:r>
              <a:endParaRPr lang="et-EE" sz="1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976504" y="3717953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0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1094-C7D7-4EAC-A062-E40CC75717F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93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925715" y="1173107"/>
            <a:ext cx="4014341" cy="3432974"/>
            <a:chOff x="4925715" y="1584168"/>
            <a:chExt cx="4014341" cy="343297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7539" y="1804353"/>
              <a:ext cx="3276139" cy="2710448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5020536" y="3338218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200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021924" y="2959552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4</a:t>
              </a:r>
              <a:r>
                <a:rPr lang="et-EE" sz="140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00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025102" y="2557928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600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018730" y="2144563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8</a:t>
              </a:r>
              <a:r>
                <a:rPr lang="et-EE" sz="140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00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925715" y="1752264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1000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412230" y="3886572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0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653420" y="3890300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919344" y="388320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2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182785" y="3886743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33313" y="3890281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4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706193" y="3891424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964984" y="3886724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6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30257" y="3890262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487105" y="3893800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8</a:t>
              </a:r>
              <a:endParaRPr lang="et-EE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739624" y="3889100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987654" y="3891351"/>
              <a:ext cx="3064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spc="-30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10</a:t>
              </a:r>
              <a:endParaRPr lang="et-EE" sz="1400" spc="-3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252586" y="3893781"/>
              <a:ext cx="2931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spc="-30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11</a:t>
              </a:r>
              <a:endParaRPr lang="et-EE" sz="1400" spc="-3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534382" y="3897319"/>
              <a:ext cx="3064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spc="-30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12</a:t>
              </a:r>
              <a:endParaRPr lang="et-EE" sz="1400" spc="-3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781982" y="4141111"/>
              <a:ext cx="11580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Time</a:t>
              </a:r>
              <a:r>
                <a:rPr lang="et-EE" sz="160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 (min)</a:t>
              </a:r>
              <a:endParaRPr lang="et-EE" sz="1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023733" y="4352058"/>
              <a:ext cx="14269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5.16 ± 0.16</a:t>
              </a:r>
              <a:endParaRPr lang="et-EE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668569" y="464781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err="1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Rluc</a:t>
              </a:r>
              <a:endParaRPr lang="et-EE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196946" y="4647810"/>
              <a:ext cx="620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dirty="0" err="1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Fluc</a:t>
              </a:r>
              <a:endParaRPr lang="et-EE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6"/>
            <p:cNvSpPr txBox="1">
              <a:spLocks noChangeArrowheads="1"/>
            </p:cNvSpPr>
            <p:nvPr/>
          </p:nvSpPr>
          <p:spPr bwMode="auto">
            <a:xfrm>
              <a:off x="7714200" y="1584168"/>
              <a:ext cx="8881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t-EE" altLang="en-US" dirty="0" err="1" smtClean="0"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rPr>
                <a:t>F</a:t>
              </a:r>
              <a:r>
                <a:rPr lang="et-EE" altLang="en-US" b="0" dirty="0" err="1" smtClean="0"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rPr>
                <a:t>luc</a:t>
              </a:r>
              <a:endParaRPr lang="et-EE" altLang="en-US" b="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56"/>
            <p:cNvSpPr txBox="1">
              <a:spLocks noChangeArrowheads="1"/>
            </p:cNvSpPr>
            <p:nvPr/>
          </p:nvSpPr>
          <p:spPr bwMode="auto">
            <a:xfrm>
              <a:off x="6060182" y="1590055"/>
              <a:ext cx="8881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t-EE" altLang="en-US" dirty="0" err="1" smtClean="0"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rPr>
                <a:t>R</a:t>
              </a:r>
              <a:r>
                <a:rPr lang="et-EE" altLang="en-US" b="0" dirty="0" err="1" smtClean="0"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rPr>
                <a:t>luc</a:t>
              </a:r>
              <a:endParaRPr lang="et-EE" altLang="en-US" b="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7606887" y="4667357"/>
            <a:ext cx="1499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Kisly</a:t>
            </a:r>
            <a:r>
              <a:rPr lang="et-E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t-EE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et-E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et-E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itle 1"/>
          <p:cNvSpPr>
            <a:spLocks noGrp="1"/>
          </p:cNvSpPr>
          <p:nvPr/>
        </p:nvSpPr>
        <p:spPr>
          <a:xfrm>
            <a:off x="243324" y="263475"/>
            <a:ext cx="7914970" cy="57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 of ribosome elongation rate</a:t>
            </a:r>
            <a:endParaRPr lang="et-EE" sz="3000" b="1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4"/>
          <p:cNvSpPr txBox="1"/>
          <p:nvPr/>
        </p:nvSpPr>
        <p:spPr>
          <a:xfrm>
            <a:off x="243324" y="5259966"/>
            <a:ext cx="87161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TFA =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time of the first appearance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luminescence signal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t-EE" dirty="0" smtClean="0">
                <a:latin typeface="Arial" panose="020B0604020202020204" pitchFamily="34" charset="0"/>
                <a:cs typeface="Arial" panose="020B0604020202020204" pitchFamily="34" charset="0"/>
              </a:rPr>
              <a:t>ΔTFA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represents the time needed to synthesize the Firefly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luciferase moiety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and terminate translation</a:t>
            </a:r>
            <a:r>
              <a:rPr lang="et-EE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Elongation rate for wild type ribosomes (minimal): </a:t>
            </a:r>
            <a:r>
              <a:rPr lang="et-EE" dirty="0" smtClean="0">
                <a:latin typeface="Arial" panose="020B0604020202020204" pitchFamily="34" charset="0"/>
                <a:cs typeface="Arial" panose="020B0604020202020204" pitchFamily="34" charset="0"/>
              </a:rPr>
              <a:t>1.8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codons</a:t>
            </a:r>
            <a:r>
              <a:rPr lang="et-EE" dirty="0" smtClean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t-E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t-E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245304" y="1036119"/>
            <a:ext cx="4436535" cy="3899568"/>
            <a:chOff x="245304" y="1036119"/>
            <a:chExt cx="4436535" cy="3899568"/>
          </a:xfrm>
        </p:grpSpPr>
        <p:grpSp>
          <p:nvGrpSpPr>
            <p:cNvPr id="29" name="Group 28"/>
            <p:cNvGrpSpPr/>
            <p:nvPr/>
          </p:nvGrpSpPr>
          <p:grpSpPr>
            <a:xfrm>
              <a:off x="275883" y="1036119"/>
              <a:ext cx="4405956" cy="3549205"/>
              <a:chOff x="333033" y="1780555"/>
              <a:chExt cx="4405956" cy="3549205"/>
            </a:xfrm>
          </p:grpSpPr>
          <p:pic>
            <p:nvPicPr>
              <p:cNvPr id="30" name="Picture 2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61891" y="2042722"/>
                <a:ext cx="4075618" cy="3215911"/>
              </a:xfrm>
              <a:prstGeom prst="rect">
                <a:avLst/>
              </a:prstGeom>
            </p:spPr>
          </p:pic>
          <p:sp>
            <p:nvSpPr>
              <p:cNvPr id="31" name="Rectangle 30"/>
              <p:cNvSpPr/>
              <p:nvPr/>
            </p:nvSpPr>
            <p:spPr>
              <a:xfrm>
                <a:off x="333033" y="1780555"/>
                <a:ext cx="815546" cy="26433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dirty="0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974297" y="4261737"/>
                <a:ext cx="3764692" cy="106802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dirty="0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193497" y="1838074"/>
                <a:ext cx="630194" cy="3778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dirty="0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4016890" y="3140346"/>
                <a:ext cx="518984" cy="22660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 dirty="0"/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245304" y="1191483"/>
              <a:ext cx="4260830" cy="3280639"/>
              <a:chOff x="245304" y="1602544"/>
              <a:chExt cx="4260830" cy="3280639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1013037" y="3872233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dirty="0" smtClean="0"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0</a:t>
                </a:r>
                <a:endParaRPr lang="et-EE" sz="14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265780" y="3875879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dirty="0"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539730" y="3868940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dirty="0" smtClean="0"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2</a:t>
                </a:r>
                <a:endParaRPr lang="et-EE" sz="14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800547" y="3872400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dirty="0"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2075530" y="3875860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dirty="0" smtClean="0"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4</a:t>
                </a:r>
                <a:endParaRPr lang="et-EE" sz="14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2334623" y="3868922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dirty="0"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2604620" y="3872382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dirty="0" smtClean="0"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6</a:t>
                </a:r>
                <a:endParaRPr lang="et-EE" sz="14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2873020" y="387584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dirty="0"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7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3148221" y="387930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dirty="0" smtClean="0"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8</a:t>
                </a:r>
                <a:endParaRPr lang="et-EE" sz="14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409343" y="3882761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dirty="0"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646296" y="3876906"/>
                <a:ext cx="30649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spc="-300" dirty="0" smtClean="0"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10</a:t>
                </a:r>
                <a:endParaRPr lang="et-EE" sz="1400" spc="-3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3920528" y="3879283"/>
                <a:ext cx="2931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spc="-300" dirty="0" smtClean="0"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11</a:t>
                </a:r>
                <a:endParaRPr lang="et-EE" sz="1400" spc="-3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4162861" y="3882743"/>
                <a:ext cx="30649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spc="-300" dirty="0" smtClean="0"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12</a:t>
                </a:r>
                <a:endParaRPr lang="et-EE" sz="1400" spc="-3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TextBox 256"/>
              <p:cNvSpPr txBox="1">
                <a:spLocks noChangeArrowheads="1"/>
              </p:cNvSpPr>
              <p:nvPr/>
            </p:nvSpPr>
            <p:spPr bwMode="auto">
              <a:xfrm>
                <a:off x="3656144" y="2711717"/>
                <a:ext cx="84999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t-EE" altLang="en-US" dirty="0" err="1" smtClean="0">
                    <a:latin typeface="Arial" panose="020B0604020202020204" pitchFamily="34" charset="0"/>
                    <a:ea typeface="Verdana" pitchFamily="34" charset="0"/>
                    <a:cs typeface="Arial" panose="020B0604020202020204" pitchFamily="34" charset="0"/>
                  </a:rPr>
                  <a:t>F</a:t>
                </a:r>
                <a:r>
                  <a:rPr lang="et-EE" altLang="en-US" b="0" dirty="0" err="1" smtClean="0">
                    <a:latin typeface="Arial" panose="020B0604020202020204" pitchFamily="34" charset="0"/>
                    <a:ea typeface="Verdana" pitchFamily="34" charset="0"/>
                    <a:cs typeface="Arial" panose="020B0604020202020204" pitchFamily="34" charset="0"/>
                  </a:rPr>
                  <a:t>luc</a:t>
                </a:r>
                <a:endParaRPr lang="et-EE" altLang="en-US" b="0" dirty="0"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TextBox 256"/>
              <p:cNvSpPr txBox="1">
                <a:spLocks noChangeArrowheads="1"/>
              </p:cNvSpPr>
              <p:nvPr/>
            </p:nvSpPr>
            <p:spPr bwMode="auto">
              <a:xfrm>
                <a:off x="2097189" y="1602544"/>
                <a:ext cx="84999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t-EE" altLang="en-US" dirty="0" err="1" smtClean="0">
                    <a:latin typeface="Arial" panose="020B0604020202020204" pitchFamily="34" charset="0"/>
                    <a:ea typeface="Verdana" pitchFamily="34" charset="0"/>
                    <a:cs typeface="Arial" panose="020B0604020202020204" pitchFamily="34" charset="0"/>
                  </a:rPr>
                  <a:t>R</a:t>
                </a:r>
                <a:r>
                  <a:rPr lang="et-EE" altLang="en-US" b="0" dirty="0" err="1" smtClean="0">
                    <a:latin typeface="Arial" panose="020B0604020202020204" pitchFamily="34" charset="0"/>
                    <a:ea typeface="Verdana" pitchFamily="34" charset="0"/>
                    <a:cs typeface="Arial" panose="020B0604020202020204" pitchFamily="34" charset="0"/>
                  </a:rPr>
                  <a:t>luc</a:t>
                </a:r>
                <a:endParaRPr lang="et-EE" altLang="en-US" b="0" dirty="0"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 rot="16200000">
                <a:off x="-640356" y="2571346"/>
                <a:ext cx="210987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600" dirty="0" err="1" smtClean="0"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Lumines</a:t>
                </a:r>
                <a:r>
                  <a:rPr lang="en-GB" sz="1600" dirty="0" err="1" smtClean="0"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cence</a:t>
                </a:r>
                <a:r>
                  <a:rPr lang="et-EE" sz="1600" dirty="0" smtClean="0"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 (RLU)</a:t>
                </a:r>
                <a:endParaRPr lang="et-EE" sz="16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544452" y="3400561"/>
                <a:ext cx="5822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dirty="0" smtClean="0"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1000</a:t>
                </a:r>
                <a:endParaRPr lang="et-EE" sz="14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549517" y="3063294"/>
                <a:ext cx="5822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dirty="0" smtClean="0"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2000</a:t>
                </a:r>
                <a:endParaRPr lang="et-EE" sz="14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544451" y="2732032"/>
                <a:ext cx="5822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dirty="0" smtClean="0"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3000</a:t>
                </a:r>
                <a:endParaRPr lang="et-EE" sz="14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549517" y="2389361"/>
                <a:ext cx="5822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dirty="0" smtClean="0"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4000</a:t>
                </a:r>
                <a:endParaRPr lang="et-EE" sz="14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549517" y="2056665"/>
                <a:ext cx="5822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dirty="0" smtClean="0"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5000</a:t>
                </a:r>
                <a:endParaRPr lang="et-EE" sz="14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544774" y="1725618"/>
                <a:ext cx="5822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sz="1400" dirty="0" smtClean="0"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6000</a:t>
                </a:r>
                <a:endParaRPr lang="et-EE" sz="14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58" name="Straight Arrow Connector 57"/>
              <p:cNvCxnSpPr/>
              <p:nvPr/>
            </p:nvCxnSpPr>
            <p:spPr>
              <a:xfrm>
                <a:off x="1798399" y="4140392"/>
                <a:ext cx="0" cy="309672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Arrow Connector 58"/>
              <p:cNvCxnSpPr/>
              <p:nvPr/>
            </p:nvCxnSpPr>
            <p:spPr>
              <a:xfrm>
                <a:off x="3167041" y="4134333"/>
                <a:ext cx="0" cy="309672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>
                <a:off x="1347684" y="4513851"/>
                <a:ext cx="9140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dirty="0" err="1" smtClean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TFA</a:t>
                </a:r>
                <a:r>
                  <a:rPr lang="et-EE" baseline="-25000" dirty="0" err="1" smtClean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Rluc</a:t>
                </a:r>
                <a:endParaRPr lang="et-EE" baseline="-25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2718238" y="4513851"/>
                <a:ext cx="8980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t-EE" dirty="0" err="1" smtClean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TFA</a:t>
                </a:r>
                <a:r>
                  <a:rPr lang="et-EE" baseline="-25000" dirty="0" err="1" smtClean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Fluc</a:t>
                </a:r>
                <a:endParaRPr lang="et-EE" baseline="-25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1238252" y="4566355"/>
              <a:ext cx="2774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</a:t>
              </a:r>
              <a:r>
                <a:rPr lang="en-GB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TFA = </a:t>
              </a:r>
              <a:r>
                <a:rPr lang="en-GB" dirty="0" err="1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TFA</a:t>
              </a:r>
              <a:r>
                <a:rPr lang="en-GB" baseline="-25000" dirty="0" err="1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Fluc</a:t>
              </a:r>
              <a:r>
                <a:rPr lang="en-GB" baseline="-25000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lang="en-GB" dirty="0" err="1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TFA</a:t>
              </a:r>
              <a:r>
                <a:rPr lang="en-GB" baseline="-25000" dirty="0" err="1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RLuc</a:t>
              </a:r>
              <a:endParaRPr lang="en-GB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6" name="Slide Number Placeholder 6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1094-C7D7-4EAC-A062-E40CC75717F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38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74" y="261699"/>
            <a:ext cx="78331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longation </a:t>
            </a:r>
            <a:r>
              <a:rPr lang="en-GB" sz="3000" b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rate independent </a:t>
            </a:r>
            <a:r>
              <a:rPr lang="en-GB" sz="3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GB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initiation </a:t>
            </a:r>
            <a:r>
              <a:rPr lang="en-GB" sz="30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3000" b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termination</a:t>
            </a:r>
            <a:endParaRPr lang="en-GB" sz="3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70" y="1436813"/>
            <a:ext cx="6429728" cy="25011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203" y="4522499"/>
            <a:ext cx="1367988" cy="15336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78" y="4902829"/>
            <a:ext cx="3847467" cy="8719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926" y="4518514"/>
            <a:ext cx="1945108" cy="1496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17156" y="5946482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Snf7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80207" y="5945816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Mlc1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05692" y="5946482"/>
            <a:ext cx="706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Yah1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8674" y="4253118"/>
            <a:ext cx="4724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Structures of moieties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encoded by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reporters: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2578" y="6329312"/>
            <a:ext cx="1499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Kisly</a:t>
            </a:r>
            <a:r>
              <a:rPr lang="et-E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t-EE" sz="1400" i="1" smtClean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et-EE" sz="1400" smtClean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et-E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1094-C7D7-4EAC-A062-E40CC75717F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34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7" y="252555"/>
            <a:ext cx="8083296" cy="93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3000" b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course of Renilla luciferase activities over 11 min</a:t>
            </a:r>
            <a:endParaRPr lang="en-GB" sz="3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298" y="4948391"/>
            <a:ext cx="870275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t-EE" smtClean="0">
                <a:latin typeface="Arial" panose="020B0604020202020204" pitchFamily="34" charset="0"/>
                <a:cs typeface="Arial" panose="020B0604020202020204" pitchFamily="34" charset="0"/>
              </a:rPr>
              <a:t>Identical TFA</a:t>
            </a:r>
            <a:r>
              <a:rPr lang="et-EE" baseline="-25000" smtClean="0">
                <a:latin typeface="Arial" panose="020B0604020202020204" pitchFamily="34" charset="0"/>
                <a:cs typeface="Arial" panose="020B0604020202020204" pitchFamily="34" charset="0"/>
              </a:rPr>
              <a:t>Rluc</a:t>
            </a:r>
            <a:r>
              <a:rPr lang="et-EE" smtClean="0">
                <a:latin typeface="Arial" panose="020B0604020202020204" pitchFamily="34" charset="0"/>
                <a:cs typeface="Arial" panose="020B0604020202020204" pitchFamily="34" charset="0"/>
              </a:rPr>
              <a:t> values indicate:</a:t>
            </a:r>
          </a:p>
          <a:p>
            <a:endParaRPr lang="et-EE" sz="10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t-EE" smtClean="0">
                <a:latin typeface="Arial" panose="020B0604020202020204" pitchFamily="34" charset="0"/>
                <a:cs typeface="Arial" panose="020B0604020202020204" pitchFamily="34" charset="0"/>
              </a:rPr>
              <a:t>a similar rate of initiation</a:t>
            </a:r>
          </a:p>
          <a:p>
            <a:r>
              <a:rPr lang="et-EE" smtClean="0">
                <a:latin typeface="Arial" panose="020B0604020202020204" pitchFamily="34" charset="0"/>
                <a:cs typeface="Arial" panose="020B0604020202020204" pitchFamily="34" charset="0"/>
              </a:rPr>
              <a:t>a similar activity of Renilla luciferase, despite fusion with additional domain</a:t>
            </a:r>
          </a:p>
          <a:p>
            <a:r>
              <a:rPr lang="et-EE" smtClean="0">
                <a:latin typeface="Arial" panose="020B0604020202020204" pitchFamily="34" charset="0"/>
                <a:cs typeface="Arial" panose="020B0604020202020204" pitchFamily="34" charset="0"/>
              </a:rPr>
              <a:t>a similar quality of transcribed mRNA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869810"/>
              </p:ext>
            </p:extLst>
          </p:nvPr>
        </p:nvGraphicFramePr>
        <p:xfrm>
          <a:off x="4353885" y="1994171"/>
          <a:ext cx="4598623" cy="1531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0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07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26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12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7674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Reporter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Dual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Dual73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Dual81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Dual118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443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Codons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8354">
                <a:tc>
                  <a:txBody>
                    <a:bodyPr/>
                    <a:lstStyle/>
                    <a:p>
                      <a:r>
                        <a:rPr lang="en-GB" sz="160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TFA</a:t>
                      </a:r>
                      <a:r>
                        <a:rPr lang="et-EE" sz="1600" baseline="-2500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Rluc</a:t>
                      </a:r>
                      <a:r>
                        <a:rPr lang="et-EE" sz="1600" baseline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 (min)</a:t>
                      </a:r>
                      <a:endParaRPr lang="en-GB" sz="1600" baseline="-25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2.40 </a:t>
                      </a:r>
                      <a:r>
                        <a:rPr lang="en-GB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t-EE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t-EE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0.12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2.50</a:t>
                      </a:r>
                      <a:r>
                        <a:rPr lang="en-GB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± 0.</a:t>
                      </a:r>
                      <a:r>
                        <a:rPr lang="et-EE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2.41</a:t>
                      </a:r>
                      <a:r>
                        <a:rPr lang="en-GB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± </a:t>
                      </a:r>
                      <a:r>
                        <a:rPr lang="et-EE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0.12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2.57</a:t>
                      </a:r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± 0.</a:t>
                      </a:r>
                      <a:r>
                        <a:rPr lang="et-E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07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98" y="1828799"/>
            <a:ext cx="3622379" cy="23018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6200000">
            <a:off x="-914629" y="2630069"/>
            <a:ext cx="25074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60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Rluc lumines</a:t>
            </a:r>
            <a:r>
              <a:rPr lang="en-GB" sz="16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cence</a:t>
            </a:r>
            <a:r>
              <a:rPr lang="et-EE" sz="1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(RLU)</a:t>
            </a:r>
            <a:endParaRPr lang="et-EE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33811" y="4085649"/>
            <a:ext cx="11580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Time</a:t>
            </a:r>
            <a:r>
              <a:rPr lang="et-EE" sz="1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(min)</a:t>
            </a:r>
            <a:endParaRPr lang="et-EE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1094-C7D7-4EAC-A062-E40CC75717F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56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8114" y="5052918"/>
            <a:ext cx="87329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ΔTFA values for Dual73, Dual81 and Dual118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reporters increased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 accordance with the time needed to translate each inserted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region.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The elongation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rate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ribosomes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varies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depending on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the domain synthesized.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006901"/>
              </p:ext>
            </p:extLst>
          </p:nvPr>
        </p:nvGraphicFramePr>
        <p:xfrm>
          <a:off x="4379055" y="1776057"/>
          <a:ext cx="4596907" cy="2198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2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0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5626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Reporter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Dual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Dual73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Dual81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Dual118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047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Codons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6922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TFA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5.54 </a:t>
                      </a:r>
                      <a:r>
                        <a:rPr lang="en-GB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t-EE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0.11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6.1</a:t>
                      </a:r>
                      <a:r>
                        <a:rPr lang="et-EE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r>
                        <a:rPr lang="en-GB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± 0.1</a:t>
                      </a:r>
                      <a:r>
                        <a:rPr lang="et-EE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6.0</a:t>
                      </a:r>
                      <a:r>
                        <a:rPr lang="et-EE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  <a:r>
                        <a:rPr lang="en-GB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± 0.</a:t>
                      </a:r>
                      <a:r>
                        <a:rPr lang="et-EE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09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6.87 ± 0.20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7200">
                <a:tc>
                  <a:txBody>
                    <a:bodyPr/>
                    <a:lstStyle/>
                    <a:p>
                      <a:r>
                        <a:rPr lang="et-EE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r>
                        <a:rPr lang="et-EE" sz="1600" baseline="-250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elong</a:t>
                      </a:r>
                      <a:endParaRPr lang="en-GB" sz="1600" baseline="-25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(aa/sec)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2.0</a:t>
                      </a:r>
                      <a:r>
                        <a:rPr lang="et-EE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GB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± 0.</a:t>
                      </a:r>
                      <a:r>
                        <a:rPr lang="et-EE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48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</a:t>
                      </a:r>
                      <a:r>
                        <a:rPr lang="et-EE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</a:t>
                      </a:r>
                      <a:r>
                        <a:rPr lang="en-GB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± 0.</a:t>
                      </a:r>
                      <a:r>
                        <a:rPr lang="et-EE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68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1.47 ± 0.25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98" y="1649323"/>
            <a:ext cx="3836507" cy="27581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59865" y="4110815"/>
            <a:ext cx="11580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Time</a:t>
            </a:r>
            <a:r>
              <a:rPr lang="et-EE" sz="1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(min)</a:t>
            </a:r>
            <a:endParaRPr lang="et-EE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-903408" y="2630069"/>
            <a:ext cx="2484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60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Fluc lumines</a:t>
            </a:r>
            <a:r>
              <a:rPr lang="en-GB" sz="16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cence</a:t>
            </a:r>
            <a:r>
              <a:rPr lang="et-EE" sz="1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(RLU)</a:t>
            </a:r>
            <a:endParaRPr lang="et-EE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8113" y="252555"/>
            <a:ext cx="7947479" cy="93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3000" b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course of firefly luciferase activities   over 11 min</a:t>
            </a:r>
            <a:endParaRPr lang="en-GB" sz="3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1094-C7D7-4EAC-A062-E40CC75717F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571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8114" y="5881164"/>
            <a:ext cx="8732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t>Increase of ΔTFA value was proportional to the length of added region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t>Rate of elonagtion is similar for Dual73 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t>Dual146 reporters.</a:t>
            </a: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982666"/>
              </p:ext>
            </p:extLst>
          </p:nvPr>
        </p:nvGraphicFramePr>
        <p:xfrm>
          <a:off x="5055711" y="2814615"/>
          <a:ext cx="3695097" cy="2198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2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29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5626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Reporter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Dual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Dual73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Dual146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047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Codons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6922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TFA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5.54 </a:t>
                      </a:r>
                      <a:r>
                        <a:rPr lang="en-GB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t-EE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0.11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6.1</a:t>
                      </a:r>
                      <a:r>
                        <a:rPr lang="et-EE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r>
                        <a:rPr lang="en-GB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± 0.1</a:t>
                      </a:r>
                      <a:r>
                        <a:rPr lang="et-EE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6.89 ± 0.</a:t>
                      </a:r>
                      <a:r>
                        <a:rPr lang="et-EE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GB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7200">
                <a:tc>
                  <a:txBody>
                    <a:bodyPr/>
                    <a:lstStyle/>
                    <a:p>
                      <a:r>
                        <a:rPr lang="et-EE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r>
                        <a:rPr lang="et-EE" sz="1600" baseline="-250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elong</a:t>
                      </a:r>
                      <a:endParaRPr lang="en-GB" sz="1600" baseline="-25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(aa/sec)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2.0</a:t>
                      </a:r>
                      <a:r>
                        <a:rPr lang="et-EE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GB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± 0.</a:t>
                      </a:r>
                      <a:r>
                        <a:rPr lang="et-EE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48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</a:t>
                      </a:r>
                      <a:r>
                        <a:rPr lang="et-E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 ± 0.18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169803" y="2705144"/>
            <a:ext cx="4294440" cy="2901655"/>
            <a:chOff x="169803" y="2412536"/>
            <a:chExt cx="4294440" cy="290165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098" y="2475448"/>
              <a:ext cx="4024833" cy="2806614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3306169" y="4975637"/>
              <a:ext cx="11580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Time</a:t>
              </a:r>
              <a:r>
                <a:rPr lang="et-EE" sz="160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 (min)</a:t>
              </a:r>
              <a:endParaRPr lang="et-EE" sz="1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16200000">
              <a:off x="-903408" y="3485747"/>
              <a:ext cx="24849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60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Fluc lumines</a:t>
              </a:r>
              <a:r>
                <a:rPr lang="en-GB" sz="1600" dirty="0" err="1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cence</a:t>
              </a:r>
              <a:r>
                <a:rPr lang="et-EE" sz="160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 (RLU)</a:t>
              </a:r>
              <a:endParaRPr lang="et-EE" sz="1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18114" y="252555"/>
            <a:ext cx="7947478" cy="93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 of domain length on the translation elongation</a:t>
            </a:r>
            <a:endParaRPr lang="en-GB" sz="3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22" y="1434224"/>
            <a:ext cx="5645791" cy="118964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1094-C7D7-4EAC-A062-E40CC75717F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03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 rot="16200000">
            <a:off x="-596931" y="3175354"/>
            <a:ext cx="2484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60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Fluc lumines</a:t>
            </a:r>
            <a:r>
              <a:rPr lang="en-GB" sz="16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cence</a:t>
            </a:r>
            <a:r>
              <a:rPr lang="et-EE" sz="1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(RLU)</a:t>
            </a:r>
            <a:endParaRPr lang="et-EE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8113" y="252555"/>
            <a:ext cx="79383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 of stalling on </a:t>
            </a:r>
            <a:r>
              <a:rPr lang="en-GB" sz="3000" b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translation elongation</a:t>
            </a:r>
            <a:endParaRPr lang="en-GB" sz="3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26" y="2283604"/>
            <a:ext cx="3875875" cy="26938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26949" y="4652006"/>
            <a:ext cx="11580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Time</a:t>
            </a:r>
            <a:r>
              <a:rPr lang="et-EE" sz="1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(min)</a:t>
            </a:r>
            <a:endParaRPr lang="et-EE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946" y="978344"/>
            <a:ext cx="5939406" cy="10249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2550" y="5473934"/>
            <a:ext cx="8698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t>Ribosomes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needed additional ~109 seconds to translate the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ten rare arginine </a:t>
            </a:r>
            <a:r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t>codons.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78039"/>
              </p:ext>
            </p:extLst>
          </p:nvPr>
        </p:nvGraphicFramePr>
        <p:xfrm>
          <a:off x="5422159" y="2385061"/>
          <a:ext cx="3196045" cy="1841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0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7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9057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Reporter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Dual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DualR10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242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TFA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5.54 ± 0.11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7.37 ± 0.16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242">
                <a:tc>
                  <a:txBody>
                    <a:bodyPr/>
                    <a:lstStyle/>
                    <a:p>
                      <a:r>
                        <a:rPr lang="et-EE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r>
                        <a:rPr lang="et-EE" sz="1600" baseline="-250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elong</a:t>
                      </a:r>
                      <a:endParaRPr lang="en-GB" sz="1600" baseline="-25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(aa/sec)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0.09 ± 0.01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1094-C7D7-4EAC-A062-E40CC75717F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95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22" y="2219392"/>
            <a:ext cx="4257586" cy="244642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16200000">
            <a:off x="-734091" y="3175354"/>
            <a:ext cx="2484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60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Fluc lumines</a:t>
            </a:r>
            <a:r>
              <a:rPr lang="en-GB" sz="16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cence</a:t>
            </a:r>
            <a:r>
              <a:rPr lang="et-EE" sz="1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(RLU)</a:t>
            </a:r>
            <a:endParaRPr lang="et-EE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8113" y="252555"/>
            <a:ext cx="79383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 of stalling on </a:t>
            </a:r>
            <a:r>
              <a:rPr lang="en-GB" sz="3000" b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translation elongation</a:t>
            </a:r>
            <a:endParaRPr lang="en-GB" sz="3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505578"/>
              </p:ext>
            </p:extLst>
          </p:nvPr>
        </p:nvGraphicFramePr>
        <p:xfrm>
          <a:off x="5422159" y="2385061"/>
          <a:ext cx="3196045" cy="3059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0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7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9057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Reporter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Dual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DualR10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242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Symbol"/>
                        </a:rPr>
                        <a:t>TFA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5.54 ± 0.11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7.37 ± 0.16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242">
                <a:tc>
                  <a:txBody>
                    <a:bodyPr/>
                    <a:lstStyle/>
                    <a:p>
                      <a:r>
                        <a:rPr lang="et-EE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r>
                        <a:rPr lang="et-EE" sz="1600" baseline="-250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elong</a:t>
                      </a:r>
                      <a:endParaRPr lang="en-GB" sz="1600" baseline="-25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(aa/sec)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0.09 ± 0.01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229">
                <a:tc>
                  <a:txBody>
                    <a:bodyPr/>
                    <a:lstStyle/>
                    <a:p>
                      <a:r>
                        <a:rPr lang="en-GB" sz="1600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Slope ratio</a:t>
                      </a:r>
                      <a:endParaRPr lang="en-GB" sz="16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0.19 </a:t>
                      </a:r>
                      <a:r>
                        <a:rPr lang="en-GB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GB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0.16 </a:t>
                      </a:r>
                      <a:r>
                        <a:rPr lang="en-GB" sz="1600" b="0" i="0" u="none" strike="noStrike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± 0.01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229">
                <a:tc>
                  <a:txBody>
                    <a:bodyPr/>
                    <a:lstStyle/>
                    <a:p>
                      <a:r>
                        <a:rPr lang="et-EE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t-EE" sz="1600" baseline="-250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general</a:t>
                      </a:r>
                      <a:endParaRPr lang="en-GB" sz="1600" baseline="-25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0.82 </a:t>
                      </a:r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t-E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t-E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0.005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52550" y="5473934"/>
            <a:ext cx="86985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t>Ribosomes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needed additional ~109 seconds to translate the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ten rare arginine </a:t>
            </a:r>
            <a:r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t>codons.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t>Ribosomes had a ~1.95% chance of losing processivity at each arginine codon of the R10 sequence.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6949" y="4652006"/>
            <a:ext cx="11580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Time</a:t>
            </a:r>
            <a:r>
              <a:rPr lang="et-EE" sz="1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(min)</a:t>
            </a:r>
            <a:endParaRPr lang="et-EE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946" y="978344"/>
            <a:ext cx="5939406" cy="102491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1094-C7D7-4EAC-A062-E40CC75717F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67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582523" y="1540047"/>
            <a:ext cx="794221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This system allows to directly determine both rates of elongation and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processivity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of ribosomes on any coding sequence of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interest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independently of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the initiation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and termination steps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GB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/>
            <a:r>
              <a:rPr lang="en-GB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</a:t>
            </a:r>
            <a:r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t>TFA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values allows to estimate the rate of elongation on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the studied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coding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sequences.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GB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/>
            <a:r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t>Slope 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ratios </a:t>
            </a:r>
            <a:r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t>allow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to assess the overall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processivity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ribosomes </a:t>
            </a:r>
            <a:r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average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processivity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at each 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codon</a:t>
            </a:r>
            <a:r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/>
            <a:r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t>Slope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of a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Renilla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luciferase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activity curve can be used to assess the initiation of 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translation</a:t>
            </a:r>
            <a:r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2" algn="just"/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In addition, </a:t>
            </a:r>
            <a:r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t>this system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allows to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quantitatively analyse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effect of ribosome pausing on the elongation step of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translation.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34833" y="252555"/>
            <a:ext cx="62527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en-GB" sz="3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1094-C7D7-4EAC-A062-E40CC75717F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58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6895" y="875554"/>
            <a:ext cx="219203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smtClean="0">
                <a:latin typeface="Arial" panose="020B0604020202020204" pitchFamily="34" charset="0"/>
                <a:cs typeface="Arial" panose="020B0604020202020204" pitchFamily="34" charset="0"/>
              </a:rPr>
              <a:t>Estonian</a:t>
            </a:r>
          </a:p>
          <a:p>
            <a:r>
              <a:rPr lang="en-GB" sz="2000" b="1" smtClean="0">
                <a:latin typeface="Arial" panose="020B0604020202020204" pitchFamily="34" charset="0"/>
                <a:cs typeface="Arial" panose="020B0604020202020204" pitchFamily="34" charset="0"/>
              </a:rPr>
              <a:t>Ribo-Lab 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team:</a:t>
            </a:r>
          </a:p>
          <a:p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smtClean="0">
                <a:latin typeface="Arial" panose="020B0604020202020204" pitchFamily="34" charset="0"/>
                <a:cs typeface="Arial" panose="020B0604020202020204" pitchFamily="34" charset="0"/>
              </a:rPr>
              <a:t>Ivan Kisly</a:t>
            </a:r>
          </a:p>
          <a:p>
            <a:r>
              <a:rPr lang="en-GB" sz="2000" b="1" smtClean="0">
                <a:latin typeface="Arial" panose="020B0604020202020204" pitchFamily="34" charset="0"/>
                <a:cs typeface="Arial" panose="020B0604020202020204" pitchFamily="34" charset="0"/>
              </a:rPr>
              <a:t>Karolin </a:t>
            </a:r>
            <a:r>
              <a:rPr lang="en-GB" sz="2000" b="1">
                <a:latin typeface="Arial" panose="020B0604020202020204" pitchFamily="34" charset="0"/>
                <a:cs typeface="Arial" panose="020B0604020202020204" pitchFamily="34" charset="0"/>
              </a:rPr>
              <a:t>Kattel</a:t>
            </a:r>
          </a:p>
          <a:p>
            <a:r>
              <a:rPr lang="en-GB" sz="2000" b="1" smtClean="0">
                <a:latin typeface="Arial" panose="020B0604020202020204" pitchFamily="34" charset="0"/>
                <a:cs typeface="Arial" panose="020B0604020202020204" pitchFamily="34" charset="0"/>
              </a:rPr>
              <a:t>Jaanus </a:t>
            </a:r>
            <a:r>
              <a:rPr lang="en-GB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Remme</a:t>
            </a:r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smtClean="0">
                <a:latin typeface="Arial" panose="020B0604020202020204" pitchFamily="34" charset="0"/>
                <a:cs typeface="Arial" panose="020B0604020202020204" pitchFamily="34" charset="0"/>
              </a:rPr>
              <a:t>Aivar </a:t>
            </a:r>
            <a:r>
              <a:rPr lang="en-GB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Liiv</a:t>
            </a:r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err="1" smtClean="0">
                <a:latin typeface="Arial" panose="020B0604020202020204" pitchFamily="34" charset="0"/>
                <a:cs typeface="Arial" panose="020B0604020202020204" pitchFamily="34" charset="0"/>
              </a:rPr>
              <a:t>Margus</a:t>
            </a:r>
            <a:r>
              <a:rPr lang="en-GB" sz="2000" smtClean="0">
                <a:latin typeface="Arial" panose="020B0604020202020204" pitchFamily="34" charset="0"/>
                <a:cs typeface="Arial" panose="020B0604020202020204" pitchFamily="34" charset="0"/>
              </a:rPr>
              <a:t> Leppik</a:t>
            </a:r>
          </a:p>
          <a:p>
            <a:r>
              <a:rPr lang="en-GB" sz="2000" smtClean="0">
                <a:latin typeface="Arial" panose="020B0604020202020204" pitchFamily="34" charset="0"/>
                <a:cs typeface="Arial" panose="020B0604020202020204" pitchFamily="34" charset="0"/>
              </a:rPr>
              <a:t>Rya Ero</a:t>
            </a:r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smtClean="0">
                <a:latin typeface="Arial" panose="020B0604020202020204" pitchFamily="34" charset="0"/>
                <a:cs typeface="Arial" panose="020B0604020202020204" pitchFamily="34" charset="0"/>
              </a:rPr>
              <a:t>Piret Mihkelson</a:t>
            </a:r>
          </a:p>
          <a:p>
            <a:r>
              <a:rPr lang="en-GB" sz="2000" smtClean="0">
                <a:latin typeface="Arial" panose="020B0604020202020204" pitchFamily="34" charset="0"/>
                <a:cs typeface="Arial" panose="020B0604020202020204" pitchFamily="34" charset="0"/>
              </a:rPr>
              <a:t>Ermo </a:t>
            </a:r>
            <a:r>
              <a:rPr lang="en-GB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Leuska</a:t>
            </a:r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Kaspar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Reier</a:t>
            </a:r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smtClean="0">
                <a:latin typeface="Arial" panose="020B0604020202020204" pitchFamily="34" charset="0"/>
                <a:cs typeface="Arial" panose="020B0604020202020204" pitchFamily="34" charset="0"/>
              </a:rPr>
              <a:t>Silva Lilleorg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1695634" y="254444"/>
            <a:ext cx="572692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Acknowledgments</a:t>
            </a:r>
            <a:endParaRPr lang="et-EE" altLang="en-US" sz="3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990" y="5540207"/>
            <a:ext cx="1900734" cy="1099465"/>
          </a:xfrm>
          <a:prstGeom prst="rect">
            <a:avLst/>
          </a:prstGeom>
          <a:ln>
            <a:noFill/>
          </a:ln>
        </p:spPr>
      </p:pic>
      <p:pic>
        <p:nvPicPr>
          <p:cNvPr id="8" name="Picture 5" descr="http://www.etag.ee/wp-content/uploads/2014/01/ETAG_logo_2017_office_sRGB_violett-mus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001" y="5600718"/>
            <a:ext cx="3437122" cy="978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144" y="5540983"/>
            <a:ext cx="2174575" cy="1099465"/>
          </a:xfrm>
          <a:prstGeom prst="rect">
            <a:avLst/>
          </a:prstGeom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" y="5383765"/>
            <a:ext cx="1413900" cy="14139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306" y="875554"/>
            <a:ext cx="4667780" cy="465796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1094-C7D7-4EAC-A062-E40CC75717F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569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903</Words>
  <Application>Microsoft Office PowerPoint</Application>
  <PresentationFormat>Ekraaniseanss (4:3)</PresentationFormat>
  <Paragraphs>263</Paragraphs>
  <Slides>13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5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13</vt:i4>
      </vt:variant>
    </vt:vector>
  </HeadingPairs>
  <TitlesOfParts>
    <vt:vector size="19" baseType="lpstr">
      <vt:lpstr>Arial</vt:lpstr>
      <vt:lpstr>Calibri</vt:lpstr>
      <vt:lpstr>Symbol</vt:lpstr>
      <vt:lpstr>Verdana</vt:lpstr>
      <vt:lpstr>Wingdings</vt:lpstr>
      <vt:lpstr>Office Theme</vt:lpstr>
      <vt:lpstr>Luciferase-based reporter system for  in vitro evaluation of elongation rate and processivity of ribosomes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2023-05-12T13:49:56Z</dcterms:created>
  <dcterms:modified xsi:type="dcterms:W3CDTF">2023-05-12T13:50:06Z</dcterms:modified>
</cp:coreProperties>
</file>