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charts/chart11.xml" ContentType="application/vnd.openxmlformats-officedocument.drawingml.chart+xml"/>
  <Override PartName="/ppt/drawings/drawing1.xml" ContentType="application/vnd.openxmlformats-officedocument.drawingml.chartshapes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charts/chart12.xml" ContentType="application/vnd.openxmlformats-officedocument.drawingml.chart+xml"/>
  <Override PartName="/ppt/drawings/drawing2.xml" ContentType="application/vnd.openxmlformats-officedocument.drawingml.chartshape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charts/chart13.xml" ContentType="application/vnd.openxmlformats-officedocument.drawingml.chart+xml"/>
  <Override PartName="/ppt/drawings/drawing3.xml" ContentType="application/vnd.openxmlformats-officedocument.drawingml.chartshapes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charts/chart14.xml" ContentType="application/vnd.openxmlformats-officedocument.drawingml.chart+xml"/>
  <Override PartName="/ppt/drawings/drawing4.xml" ContentType="application/vnd.openxmlformats-officedocument.drawingml.chartshapes+xml"/>
  <Override PartName="/ppt/tags/tag7.xml" ContentType="application/vnd.openxmlformats-officedocument.presentationml.tags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drawings/drawing5.xml" ContentType="application/vnd.openxmlformats-officedocument.drawingml.chartshapes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charts/chart28.xml" ContentType="application/vnd.openxmlformats-officedocument.drawingml.chart+xml"/>
  <Override PartName="/ppt/charts/chart29.xml" ContentType="application/vnd.openxmlformats-officedocument.drawingml.chart+xml"/>
  <Override PartName="/ppt/charts/chart30.xml" ContentType="application/vnd.openxmlformats-officedocument.drawingml.chart+xml"/>
  <Override PartName="/ppt/charts/chart31.xml" ContentType="application/vnd.openxmlformats-officedocument.drawingml.chart+xml"/>
  <Override PartName="/ppt/charts/chart32.xml" ContentType="application/vnd.openxmlformats-officedocument.drawingml.chart+xml"/>
  <Override PartName="/ppt/charts/chart33.xml" ContentType="application/vnd.openxmlformats-officedocument.drawingml.chart+xml"/>
  <Override PartName="/ppt/charts/chart34.xml" ContentType="application/vnd.openxmlformats-officedocument.drawingml.chart+xml"/>
  <Override PartName="/ppt/charts/chart35.xml" ContentType="application/vnd.openxmlformats-officedocument.drawingml.chart+xml"/>
  <Override PartName="/ppt/charts/chart36.xml" ContentType="application/vnd.openxmlformats-officedocument.drawingml.chart+xml"/>
  <Override PartName="/ppt/charts/chart37.xml" ContentType="application/vnd.openxmlformats-officedocument.drawingml.chart+xml"/>
  <Override PartName="/ppt/charts/chart38.xml" ContentType="application/vnd.openxmlformats-officedocument.drawingml.chart+xml"/>
  <Override PartName="/ppt/theme/themeOverride4.xml" ContentType="application/vnd.openxmlformats-officedocument.themeOverride+xml"/>
  <Override PartName="/ppt/charts/chart39.xml" ContentType="application/vnd.openxmlformats-officedocument.drawingml.chart+xml"/>
  <Override PartName="/ppt/charts/chart40.xml" ContentType="application/vnd.openxmlformats-officedocument.drawingml.chart+xml"/>
  <Override PartName="/ppt/theme/themeOverride5.xml" ContentType="application/vnd.openxmlformats-officedocument.themeOverr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  <p:sldMasterId id="2147483663" r:id="rId2"/>
    <p:sldMasterId id="2147483669" r:id="rId3"/>
    <p:sldMasterId id="2147483677" r:id="rId4"/>
  </p:sldMasterIdLst>
  <p:notesMasterIdLst>
    <p:notesMasterId r:id="rId39"/>
  </p:notesMasterIdLst>
  <p:handoutMasterIdLst>
    <p:handoutMasterId r:id="rId40"/>
  </p:handoutMasterIdLst>
  <p:sldIdLst>
    <p:sldId id="268" r:id="rId5"/>
    <p:sldId id="270" r:id="rId6"/>
    <p:sldId id="272" r:id="rId7"/>
    <p:sldId id="273" r:id="rId8"/>
    <p:sldId id="274" r:id="rId9"/>
    <p:sldId id="271" r:id="rId10"/>
    <p:sldId id="275" r:id="rId11"/>
    <p:sldId id="276" r:id="rId12"/>
    <p:sldId id="277" r:id="rId13"/>
    <p:sldId id="278" r:id="rId14"/>
    <p:sldId id="283" r:id="rId15"/>
    <p:sldId id="279" r:id="rId16"/>
    <p:sldId id="280" r:id="rId17"/>
    <p:sldId id="281" r:id="rId18"/>
    <p:sldId id="282" r:id="rId19"/>
    <p:sldId id="284" r:id="rId20"/>
    <p:sldId id="285" r:id="rId21"/>
    <p:sldId id="286" r:id="rId22"/>
    <p:sldId id="294" r:id="rId23"/>
    <p:sldId id="295" r:id="rId24"/>
    <p:sldId id="296" r:id="rId25"/>
    <p:sldId id="297" r:id="rId26"/>
    <p:sldId id="302" r:id="rId27"/>
    <p:sldId id="303" r:id="rId28"/>
    <p:sldId id="304" r:id="rId29"/>
    <p:sldId id="305" r:id="rId30"/>
    <p:sldId id="301" r:id="rId31"/>
    <p:sldId id="300" r:id="rId32"/>
    <p:sldId id="298" r:id="rId33"/>
    <p:sldId id="288" r:id="rId34"/>
    <p:sldId id="289" r:id="rId35"/>
    <p:sldId id="290" r:id="rId36"/>
    <p:sldId id="291" r:id="rId37"/>
    <p:sldId id="287" r:id="rId38"/>
  </p:sldIdLst>
  <p:sldSz cx="10440988" cy="7561263"/>
  <p:notesSz cx="6794500" cy="9906000"/>
  <p:defaultTextStyle>
    <a:defPPr>
      <a:defRPr lang="en-AU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51435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10287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54305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2057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571750" algn="l" defTabSz="10287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3086100" algn="l" defTabSz="10287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600450" algn="l" defTabSz="10287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4114800" algn="l" defTabSz="10287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97979"/>
    <a:srgbClr val="D10074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23" autoAdjust="0"/>
    <p:restoredTop sz="94629" autoAdjust="0"/>
  </p:normalViewPr>
  <p:slideViewPr>
    <p:cSldViewPr snapToGrid="0" showGuides="1">
      <p:cViewPr>
        <p:scale>
          <a:sx n="100" d="100"/>
          <a:sy n="100" d="100"/>
        </p:scale>
        <p:origin x="-58" y="2405"/>
      </p:cViewPr>
      <p:guideLst>
        <p:guide orient="horz" pos="4581"/>
        <p:guide orient="horz" pos="192"/>
        <p:guide orient="horz" pos="893"/>
        <p:guide orient="horz" pos="4218"/>
        <p:guide pos="206"/>
        <p:guide pos="636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5" d="100"/>
          <a:sy n="85" d="100"/>
        </p:scale>
        <p:origin x="-3834" y="-96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i_t__leh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i_t__leht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i_t__leht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10.xlsx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i_t__leht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i_t__leht12.xlsx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i_t__leht13.xlsx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i_t__leht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15.xlsx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i_t__leht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20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26.xlsx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27.xlsx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28.xlsx"/></Relationships>
</file>

<file path=ppt/charts/_rels/chart2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29.xlsx"/></Relationships>
</file>

<file path=ppt/charts/_rels/chart3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30.xlsx"/></Relationships>
</file>

<file path=ppt/charts/_rels/chart3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31.xlsx"/></Relationships>
</file>

<file path=ppt/charts/_rels/chart3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32.xlsx"/></Relationships>
</file>

<file path=ppt/charts/_rels/chart3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33.xlsx"/></Relationships>
</file>

<file path=ppt/charts/_rels/chart3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34.xlsx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35.xlsx"/></Relationships>
</file>

<file path=ppt/charts/_rels/chart3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36.xlsx"/></Relationships>
</file>

<file path=ppt/charts/_rels/chart3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37.xlsx"/></Relationships>
</file>

<file path=ppt/charts/_rels/chart3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i_t__leht38.xlsx"/><Relationship Id="rId1" Type="http://schemas.openxmlformats.org/officeDocument/2006/relationships/themeOverride" Target="../theme/themeOverride4.xml"/></Relationships>
</file>

<file path=ppt/charts/_rels/chart3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i_t__leht39.xlsx"/></Relationships>
</file>

<file path=ppt/charts/_rels/chart4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i_t__leht40.xlsx"/><Relationship Id="rId1" Type="http://schemas.openxmlformats.org/officeDocument/2006/relationships/themeOverride" Target="../theme/themeOverrid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0759747417434308E-2"/>
          <c:y val="3.6864792942548845E-2"/>
          <c:w val="0.79521806706704434"/>
          <c:h val="0.9328669072615922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rgbClr val="131C6B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numFmt formatCode="0\%" sourceLinked="0"/>
            <c:txPr>
              <a:bodyPr/>
              <a:lstStyle/>
              <a:p>
                <a:pPr>
                  <a:defRPr sz="1000">
                    <a:solidFill>
                      <a:srgbClr val="333333"/>
                    </a:solidFill>
                  </a:defRPr>
                </a:pPr>
                <a:endParaRPr lang="et-E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Sheet1!$A$2:$A$34</c:f>
              <c:strCache>
                <c:ptCount val="33"/>
                <c:pt idx="0">
                  <c:v>mees</c:v>
                </c:pt>
                <c:pt idx="1">
                  <c:v>naine</c:v>
                </c:pt>
                <c:pt idx="3">
                  <c:v>eestlane</c:v>
                </c:pt>
                <c:pt idx="4">
                  <c:v>venelane OR muu rahvus</c:v>
                </c:pt>
                <c:pt idx="6">
                  <c:v>15-24</c:v>
                </c:pt>
                <c:pt idx="7">
                  <c:v>25-34</c:v>
                </c:pt>
                <c:pt idx="8">
                  <c:v>35-49</c:v>
                </c:pt>
                <c:pt idx="9">
                  <c:v>50-64 OR 65-74</c:v>
                </c:pt>
                <c:pt idx="11">
                  <c:v>põhi- haridus</c:v>
                </c:pt>
                <c:pt idx="12">
                  <c:v>kesk- haridus</c:v>
                </c:pt>
                <c:pt idx="13">
                  <c:v>keskeri- haridus</c:v>
                </c:pt>
                <c:pt idx="14">
                  <c:v>kõrg- haridus</c:v>
                </c:pt>
                <c:pt idx="16">
                  <c:v>-200,00 €</c:v>
                </c:pt>
                <c:pt idx="17">
                  <c:v>200,01-350,00 €</c:v>
                </c:pt>
                <c:pt idx="18">
                  <c:v>350,01-550,00 €</c:v>
                </c:pt>
                <c:pt idx="19">
                  <c:v>üle 550,00 €</c:v>
                </c:pt>
                <c:pt idx="20">
                  <c:v>ei oska öelda</c:v>
                </c:pt>
                <c:pt idx="22">
                  <c:v>Tallinn</c:v>
                </c:pt>
                <c:pt idx="23">
                  <c:v>Harju-, Rapla-, Järvamaa</c:v>
                </c:pt>
                <c:pt idx="24">
                  <c:v>Lääne- Eesti</c:v>
                </c:pt>
                <c:pt idx="25">
                  <c:v>Tartu regioon</c:v>
                </c:pt>
                <c:pt idx="26">
                  <c:v>Lõuna- Eesti</c:v>
                </c:pt>
                <c:pt idx="27">
                  <c:v>Virumaa</c:v>
                </c:pt>
                <c:pt idx="29">
                  <c:v>pealinn</c:v>
                </c:pt>
                <c:pt idx="30">
                  <c:v>suur linn</c:v>
                </c:pt>
                <c:pt idx="31">
                  <c:v>maakonna- keskus OR muu linn OR alevik</c:v>
                </c:pt>
                <c:pt idx="32">
                  <c:v>küla</c:v>
                </c:pt>
              </c:strCache>
            </c:strRef>
          </c:cat>
          <c:val>
            <c:numRef>
              <c:f>Sheet1!$B$2:$B$34</c:f>
              <c:numCache>
                <c:formatCode>General</c:formatCode>
                <c:ptCount val="33"/>
                <c:pt idx="0">
                  <c:v>47</c:v>
                </c:pt>
                <c:pt idx="1">
                  <c:v>53</c:v>
                </c:pt>
                <c:pt idx="3">
                  <c:v>68</c:v>
                </c:pt>
                <c:pt idx="4">
                  <c:v>32</c:v>
                </c:pt>
                <c:pt idx="6">
                  <c:v>16</c:v>
                </c:pt>
                <c:pt idx="7">
                  <c:v>19</c:v>
                </c:pt>
                <c:pt idx="8">
                  <c:v>27</c:v>
                </c:pt>
                <c:pt idx="9">
                  <c:v>38</c:v>
                </c:pt>
                <c:pt idx="11">
                  <c:v>20</c:v>
                </c:pt>
                <c:pt idx="12">
                  <c:v>27</c:v>
                </c:pt>
                <c:pt idx="13">
                  <c:v>30</c:v>
                </c:pt>
                <c:pt idx="14">
                  <c:v>22</c:v>
                </c:pt>
                <c:pt idx="16">
                  <c:v>15</c:v>
                </c:pt>
                <c:pt idx="17">
                  <c:v>32</c:v>
                </c:pt>
                <c:pt idx="18">
                  <c:v>16</c:v>
                </c:pt>
                <c:pt idx="19">
                  <c:v>12</c:v>
                </c:pt>
                <c:pt idx="20">
                  <c:v>24</c:v>
                </c:pt>
                <c:pt idx="22">
                  <c:v>30</c:v>
                </c:pt>
                <c:pt idx="23">
                  <c:v>15</c:v>
                </c:pt>
                <c:pt idx="24">
                  <c:v>12</c:v>
                </c:pt>
                <c:pt idx="25">
                  <c:v>14</c:v>
                </c:pt>
                <c:pt idx="26">
                  <c:v>12</c:v>
                </c:pt>
                <c:pt idx="27">
                  <c:v>18</c:v>
                </c:pt>
                <c:pt idx="29">
                  <c:v>30</c:v>
                </c:pt>
                <c:pt idx="30">
                  <c:v>19</c:v>
                </c:pt>
                <c:pt idx="31">
                  <c:v>31</c:v>
                </c:pt>
                <c:pt idx="32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axId val="40802944"/>
        <c:axId val="68936064"/>
      </c:barChart>
      <c:catAx>
        <c:axId val="40802944"/>
        <c:scaling>
          <c:orientation val="maxMin"/>
        </c:scaling>
        <c:delete val="1"/>
        <c:axPos val="l"/>
        <c:majorGridlines>
          <c:spPr>
            <a:ln>
              <a:solidFill>
                <a:sysClr val="window" lastClr="FFFFFF">
                  <a:lumMod val="65000"/>
                </a:sysClr>
              </a:solidFill>
            </a:ln>
          </c:spPr>
        </c:majorGridlines>
        <c:majorTickMark val="none"/>
        <c:minorTickMark val="none"/>
        <c:tickLblPos val="nextTo"/>
        <c:crossAx val="68936064"/>
        <c:crosses val="autoZero"/>
        <c:auto val="1"/>
        <c:lblAlgn val="ctr"/>
        <c:lblOffset val="100"/>
        <c:noMultiLvlLbl val="0"/>
      </c:catAx>
      <c:valAx>
        <c:axId val="68936064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out"/>
        <c:minorTickMark val="none"/>
        <c:tickLblPos val="nextTo"/>
        <c:crossAx val="40802944"/>
        <c:crosses val="autoZero"/>
        <c:crossBetween val="between"/>
        <c:majorUnit val="1"/>
      </c:valAx>
      <c:spPr>
        <a:noFill/>
        <a:ln w="9525">
          <a:solidFill>
            <a:sysClr val="window" lastClr="FFFFFF">
              <a:lumMod val="50000"/>
            </a:sys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et-EE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7022662340534894E-2"/>
          <c:y val="9.6949681461883347E-2"/>
          <c:w val="0.83857553825332387"/>
          <c:h val="0.83156452664972491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jah</c:v>
                </c:pt>
              </c:strCache>
            </c:strRef>
          </c:tx>
          <c:spPr>
            <a:solidFill>
              <a:srgbClr val="131C6B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numFmt formatCode="#,##0" sourceLinked="0"/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Sheet1!$A$2:$A$16</c:f>
              <c:numCache>
                <c:formatCode>General</c:formatCode>
                <c:ptCount val="15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4">
                  <c:v>2012</c:v>
                </c:pt>
                <c:pt idx="5">
                  <c:v>2011</c:v>
                </c:pt>
                <c:pt idx="6">
                  <c:v>2010</c:v>
                </c:pt>
                <c:pt idx="8">
                  <c:v>2012</c:v>
                </c:pt>
                <c:pt idx="9">
                  <c:v>2011</c:v>
                </c:pt>
                <c:pt idx="10">
                  <c:v>2010</c:v>
                </c:pt>
                <c:pt idx="12">
                  <c:v>2012</c:v>
                </c:pt>
                <c:pt idx="13">
                  <c:v>2011</c:v>
                </c:pt>
                <c:pt idx="14">
                  <c:v>2010</c:v>
                </c:pt>
              </c:numCache>
            </c:numRef>
          </c:cat>
          <c:val>
            <c:numRef>
              <c:f>Sheet1!$B$2:$B$16</c:f>
              <c:numCache>
                <c:formatCode>General</c:formatCode>
                <c:ptCount val="15"/>
                <c:pt idx="0" formatCode="0">
                  <c:v>61</c:v>
                </c:pt>
                <c:pt idx="1">
                  <c:v>66</c:v>
                </c:pt>
                <c:pt idx="2">
                  <c:v>64</c:v>
                </c:pt>
                <c:pt idx="4" formatCode="0">
                  <c:v>97</c:v>
                </c:pt>
                <c:pt idx="5">
                  <c:v>95</c:v>
                </c:pt>
                <c:pt idx="6">
                  <c:v>97</c:v>
                </c:pt>
                <c:pt idx="8" formatCode="0">
                  <c:v>93</c:v>
                </c:pt>
                <c:pt idx="9">
                  <c:v>92</c:v>
                </c:pt>
                <c:pt idx="10">
                  <c:v>93</c:v>
                </c:pt>
                <c:pt idx="12" formatCode="0">
                  <c:v>41</c:v>
                </c:pt>
                <c:pt idx="13">
                  <c:v>41</c:v>
                </c:pt>
                <c:pt idx="14">
                  <c:v>54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ei</c:v>
                </c:pt>
              </c:strCache>
            </c:strRef>
          </c:tx>
          <c:spPr>
            <a:solidFill>
              <a:sysClr val="window" lastClr="FFFFFF">
                <a:lumMod val="65000"/>
              </a:sysClr>
            </a:solidFill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Sheet1!$A$2:$A$16</c:f>
              <c:numCache>
                <c:formatCode>General</c:formatCode>
                <c:ptCount val="15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4">
                  <c:v>2012</c:v>
                </c:pt>
                <c:pt idx="5">
                  <c:v>2011</c:v>
                </c:pt>
                <c:pt idx="6">
                  <c:v>2010</c:v>
                </c:pt>
                <c:pt idx="8">
                  <c:v>2012</c:v>
                </c:pt>
                <c:pt idx="9">
                  <c:v>2011</c:v>
                </c:pt>
                <c:pt idx="10">
                  <c:v>2010</c:v>
                </c:pt>
                <c:pt idx="12">
                  <c:v>2012</c:v>
                </c:pt>
                <c:pt idx="13">
                  <c:v>2011</c:v>
                </c:pt>
                <c:pt idx="14">
                  <c:v>2010</c:v>
                </c:pt>
              </c:numCache>
            </c:numRef>
          </c:cat>
          <c:val>
            <c:numRef>
              <c:f>Sheet1!$C$2:$C$16</c:f>
              <c:numCache>
                <c:formatCode>General</c:formatCode>
                <c:ptCount val="15"/>
                <c:pt idx="0" formatCode="0">
                  <c:v>39</c:v>
                </c:pt>
                <c:pt idx="1">
                  <c:v>34</c:v>
                </c:pt>
                <c:pt idx="2">
                  <c:v>36</c:v>
                </c:pt>
                <c:pt idx="4" formatCode="0">
                  <c:v>3</c:v>
                </c:pt>
                <c:pt idx="5">
                  <c:v>4</c:v>
                </c:pt>
                <c:pt idx="6">
                  <c:v>3</c:v>
                </c:pt>
                <c:pt idx="8" formatCode="0">
                  <c:v>7</c:v>
                </c:pt>
                <c:pt idx="9">
                  <c:v>8</c:v>
                </c:pt>
                <c:pt idx="10">
                  <c:v>7</c:v>
                </c:pt>
                <c:pt idx="12" formatCode="0">
                  <c:v>59</c:v>
                </c:pt>
                <c:pt idx="13">
                  <c:v>58</c:v>
                </c:pt>
                <c:pt idx="14">
                  <c:v>46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70641536"/>
        <c:axId val="70643072"/>
      </c:barChart>
      <c:catAx>
        <c:axId val="70641536"/>
        <c:scaling>
          <c:orientation val="maxMin"/>
        </c:scaling>
        <c:delete val="1"/>
        <c:axPos val="l"/>
        <c:majorGridlines>
          <c:spPr>
            <a:ln>
              <a:solidFill>
                <a:sysClr val="window" lastClr="FFFFFF">
                  <a:lumMod val="65000"/>
                </a:sysClr>
              </a:solidFill>
            </a:ln>
          </c:spPr>
        </c:majorGridlines>
        <c:numFmt formatCode="General" sourceLinked="1"/>
        <c:majorTickMark val="none"/>
        <c:minorTickMark val="none"/>
        <c:tickLblPos val="nextTo"/>
        <c:crossAx val="70643072"/>
        <c:crosses val="autoZero"/>
        <c:auto val="1"/>
        <c:lblAlgn val="ctr"/>
        <c:lblOffset val="100"/>
        <c:noMultiLvlLbl val="0"/>
      </c:catAx>
      <c:valAx>
        <c:axId val="70643072"/>
        <c:scaling>
          <c:orientation val="minMax"/>
          <c:max val="1"/>
          <c:min val="0"/>
        </c:scaling>
        <c:delete val="0"/>
        <c:axPos val="t"/>
        <c:numFmt formatCode="0%" sourceLinked="1"/>
        <c:majorTickMark val="none"/>
        <c:minorTickMark val="none"/>
        <c:tickLblPos val="high"/>
        <c:txPr>
          <a:bodyPr/>
          <a:lstStyle/>
          <a:p>
            <a:pPr>
              <a:defRPr sz="1000">
                <a:solidFill>
                  <a:schemeClr val="bg1">
                    <a:lumMod val="50000"/>
                  </a:schemeClr>
                </a:solidFill>
              </a:defRPr>
            </a:pPr>
            <a:endParaRPr lang="et-EE"/>
          </a:p>
        </c:txPr>
        <c:crossAx val="70641536"/>
        <c:crosses val="autoZero"/>
        <c:crossBetween val="between"/>
        <c:majorUnit val="0.2"/>
      </c:valAx>
      <c:spPr>
        <a:noFill/>
        <a:ln w="9525">
          <a:solidFill>
            <a:sysClr val="window" lastClr="FFFFFF">
              <a:lumMod val="50000"/>
            </a:sysClr>
          </a:solidFill>
        </a:ln>
      </c:spPr>
    </c:plotArea>
    <c:legend>
      <c:legendPos val="t"/>
      <c:layout>
        <c:manualLayout>
          <c:xMode val="edge"/>
          <c:yMode val="edge"/>
          <c:x val="0.14259258469157449"/>
          <c:y val="3.7921157984918817E-2"/>
          <c:w val="0.66122718995824847"/>
          <c:h val="4.3088863215098631E-2"/>
        </c:manualLayout>
      </c:layout>
      <c:overlay val="0"/>
      <c:txPr>
        <a:bodyPr/>
        <a:lstStyle/>
        <a:p>
          <a:pPr>
            <a:defRPr sz="1000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t-EE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7022662340534894E-2"/>
          <c:y val="0.20134221690466297"/>
          <c:w val="0.83857553825332387"/>
          <c:h val="0.72717194642457572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reeglina = 90%-100% juhtudest</c:v>
                </c:pt>
              </c:strCache>
            </c:strRef>
          </c:tx>
          <c:spPr>
            <a:solidFill>
              <a:srgbClr val="131C6B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numFmt formatCode="#,##0" sourceLinked="0"/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Sheet1!$A$2:$A$24</c:f>
              <c:numCache>
                <c:formatCode>General</c:formatCode>
                <c:ptCount val="23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  <c:pt idx="6">
                  <c:v>2012</c:v>
                </c:pt>
                <c:pt idx="7">
                  <c:v>2011</c:v>
                </c:pt>
                <c:pt idx="8">
                  <c:v>2010</c:v>
                </c:pt>
                <c:pt idx="9">
                  <c:v>2009</c:v>
                </c:pt>
                <c:pt idx="10">
                  <c:v>2008</c:v>
                </c:pt>
                <c:pt idx="12">
                  <c:v>2012</c:v>
                </c:pt>
                <c:pt idx="13">
                  <c:v>2011</c:v>
                </c:pt>
                <c:pt idx="14">
                  <c:v>2010</c:v>
                </c:pt>
                <c:pt idx="15">
                  <c:v>2009</c:v>
                </c:pt>
                <c:pt idx="16">
                  <c:v>2008</c:v>
                </c:pt>
                <c:pt idx="18">
                  <c:v>2012</c:v>
                </c:pt>
                <c:pt idx="19">
                  <c:v>2011</c:v>
                </c:pt>
                <c:pt idx="20">
                  <c:v>2010</c:v>
                </c:pt>
                <c:pt idx="21">
                  <c:v>2009</c:v>
                </c:pt>
                <c:pt idx="22">
                  <c:v>2008</c:v>
                </c:pt>
              </c:numCache>
            </c:numRef>
          </c:cat>
          <c:val>
            <c:numRef>
              <c:f>Sheet1!$B$2:$B$24</c:f>
              <c:numCache>
                <c:formatCode>General</c:formatCode>
                <c:ptCount val="23"/>
                <c:pt idx="0" formatCode="0">
                  <c:v>94</c:v>
                </c:pt>
                <c:pt idx="1">
                  <c:v>95</c:v>
                </c:pt>
                <c:pt idx="2">
                  <c:v>94</c:v>
                </c:pt>
                <c:pt idx="3">
                  <c:v>96</c:v>
                </c:pt>
                <c:pt idx="4">
                  <c:v>88</c:v>
                </c:pt>
                <c:pt idx="6">
                  <c:v>98</c:v>
                </c:pt>
                <c:pt idx="7">
                  <c:v>96</c:v>
                </c:pt>
                <c:pt idx="8">
                  <c:v>95</c:v>
                </c:pt>
                <c:pt idx="9">
                  <c:v>96</c:v>
                </c:pt>
                <c:pt idx="10">
                  <c:v>90</c:v>
                </c:pt>
                <c:pt idx="12">
                  <c:v>82</c:v>
                </c:pt>
                <c:pt idx="13">
                  <c:v>78</c:v>
                </c:pt>
                <c:pt idx="14">
                  <c:v>73</c:v>
                </c:pt>
                <c:pt idx="15">
                  <c:v>80</c:v>
                </c:pt>
                <c:pt idx="16">
                  <c:v>62</c:v>
                </c:pt>
                <c:pt idx="18">
                  <c:v>98</c:v>
                </c:pt>
                <c:pt idx="19">
                  <c:v>98</c:v>
                </c:pt>
                <c:pt idx="20">
                  <c:v>96</c:v>
                </c:pt>
                <c:pt idx="21">
                  <c:v>99</c:v>
                </c:pt>
                <c:pt idx="22">
                  <c:v>96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enamasti = 70%-90% juhtudest</c:v>
                </c:pt>
              </c:strCache>
            </c:strRef>
          </c:tx>
          <c:spPr>
            <a:solidFill>
              <a:srgbClr val="4655A5"/>
            </a:solidFill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Sheet1!$A$2:$A$24</c:f>
              <c:numCache>
                <c:formatCode>General</c:formatCode>
                <c:ptCount val="23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  <c:pt idx="6">
                  <c:v>2012</c:v>
                </c:pt>
                <c:pt idx="7">
                  <c:v>2011</c:v>
                </c:pt>
                <c:pt idx="8">
                  <c:v>2010</c:v>
                </c:pt>
                <c:pt idx="9">
                  <c:v>2009</c:v>
                </c:pt>
                <c:pt idx="10">
                  <c:v>2008</c:v>
                </c:pt>
                <c:pt idx="12">
                  <c:v>2012</c:v>
                </c:pt>
                <c:pt idx="13">
                  <c:v>2011</c:v>
                </c:pt>
                <c:pt idx="14">
                  <c:v>2010</c:v>
                </c:pt>
                <c:pt idx="15">
                  <c:v>2009</c:v>
                </c:pt>
                <c:pt idx="16">
                  <c:v>2008</c:v>
                </c:pt>
                <c:pt idx="18">
                  <c:v>2012</c:v>
                </c:pt>
                <c:pt idx="19">
                  <c:v>2011</c:v>
                </c:pt>
                <c:pt idx="20">
                  <c:v>2010</c:v>
                </c:pt>
                <c:pt idx="21">
                  <c:v>2009</c:v>
                </c:pt>
                <c:pt idx="22">
                  <c:v>2008</c:v>
                </c:pt>
              </c:numCache>
            </c:numRef>
          </c:cat>
          <c:val>
            <c:numRef>
              <c:f>Sheet1!$C$2:$C$24</c:f>
              <c:numCache>
                <c:formatCode>General</c:formatCode>
                <c:ptCount val="23"/>
                <c:pt idx="0" formatCode="0">
                  <c:v>4</c:v>
                </c:pt>
                <c:pt idx="1">
                  <c:v>4</c:v>
                </c:pt>
                <c:pt idx="2">
                  <c:v>5</c:v>
                </c:pt>
                <c:pt idx="3">
                  <c:v>3</c:v>
                </c:pt>
                <c:pt idx="4">
                  <c:v>7</c:v>
                </c:pt>
                <c:pt idx="6">
                  <c:v>2</c:v>
                </c:pt>
                <c:pt idx="7">
                  <c:v>3</c:v>
                </c:pt>
                <c:pt idx="8">
                  <c:v>4</c:v>
                </c:pt>
                <c:pt idx="9">
                  <c:v>2</c:v>
                </c:pt>
                <c:pt idx="10">
                  <c:v>5</c:v>
                </c:pt>
                <c:pt idx="12">
                  <c:v>11</c:v>
                </c:pt>
                <c:pt idx="13">
                  <c:v>8</c:v>
                </c:pt>
                <c:pt idx="14">
                  <c:v>12</c:v>
                </c:pt>
                <c:pt idx="15">
                  <c:v>8</c:v>
                </c:pt>
                <c:pt idx="16">
                  <c:v>11</c:v>
                </c:pt>
                <c:pt idx="18">
                  <c:v>2</c:v>
                </c:pt>
                <c:pt idx="19">
                  <c:v>1</c:v>
                </c:pt>
                <c:pt idx="20">
                  <c:v>3</c:v>
                </c:pt>
                <c:pt idx="21">
                  <c:v>1</c:v>
                </c:pt>
                <c:pt idx="22">
                  <c:v>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umbes pooltel sõitudel = 40-70% juhtudest</c:v>
                </c:pt>
              </c:strCache>
            </c:strRef>
          </c:tx>
          <c:spPr>
            <a:solidFill>
              <a:srgbClr val="F7911E"/>
            </a:solidFill>
          </c:spPr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Sheet1!$A$2:$A$24</c:f>
              <c:numCache>
                <c:formatCode>General</c:formatCode>
                <c:ptCount val="23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  <c:pt idx="6">
                  <c:v>2012</c:v>
                </c:pt>
                <c:pt idx="7">
                  <c:v>2011</c:v>
                </c:pt>
                <c:pt idx="8">
                  <c:v>2010</c:v>
                </c:pt>
                <c:pt idx="9">
                  <c:v>2009</c:v>
                </c:pt>
                <c:pt idx="10">
                  <c:v>2008</c:v>
                </c:pt>
                <c:pt idx="12">
                  <c:v>2012</c:v>
                </c:pt>
                <c:pt idx="13">
                  <c:v>2011</c:v>
                </c:pt>
                <c:pt idx="14">
                  <c:v>2010</c:v>
                </c:pt>
                <c:pt idx="15">
                  <c:v>2009</c:v>
                </c:pt>
                <c:pt idx="16">
                  <c:v>2008</c:v>
                </c:pt>
                <c:pt idx="18">
                  <c:v>2012</c:v>
                </c:pt>
                <c:pt idx="19">
                  <c:v>2011</c:v>
                </c:pt>
                <c:pt idx="20">
                  <c:v>2010</c:v>
                </c:pt>
                <c:pt idx="21">
                  <c:v>2009</c:v>
                </c:pt>
                <c:pt idx="22">
                  <c:v>2008</c:v>
                </c:pt>
              </c:numCache>
            </c:numRef>
          </c:cat>
          <c:val>
            <c:numRef>
              <c:f>Sheet1!$D$2:$D$24</c:f>
              <c:numCache>
                <c:formatCode>General</c:formatCode>
                <c:ptCount val="23"/>
                <c:pt idx="0">
                  <c:v>4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3</c:v>
                </c:pt>
                <c:pt idx="9">
                  <c:v>1</c:v>
                </c:pt>
                <c:pt idx="10">
                  <c:v>3</c:v>
                </c:pt>
                <c:pt idx="12">
                  <c:v>3</c:v>
                </c:pt>
                <c:pt idx="13">
                  <c:v>5</c:v>
                </c:pt>
                <c:pt idx="14">
                  <c:v>6</c:v>
                </c:pt>
                <c:pt idx="15">
                  <c:v>4</c:v>
                </c:pt>
                <c:pt idx="16">
                  <c:v>9</c:v>
                </c:pt>
                <c:pt idx="22">
                  <c:v>1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harva = 10-40% juhtudest</c:v>
                </c:pt>
              </c:strCache>
            </c:strRef>
          </c:tx>
          <c:spPr>
            <a:solidFill>
              <a:srgbClr val="EF5205"/>
            </a:solidFill>
          </c:spPr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Sheet1!$A$2:$A$24</c:f>
              <c:numCache>
                <c:formatCode>General</c:formatCode>
                <c:ptCount val="23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  <c:pt idx="6">
                  <c:v>2012</c:v>
                </c:pt>
                <c:pt idx="7">
                  <c:v>2011</c:v>
                </c:pt>
                <c:pt idx="8">
                  <c:v>2010</c:v>
                </c:pt>
                <c:pt idx="9">
                  <c:v>2009</c:v>
                </c:pt>
                <c:pt idx="10">
                  <c:v>2008</c:v>
                </c:pt>
                <c:pt idx="12">
                  <c:v>2012</c:v>
                </c:pt>
                <c:pt idx="13">
                  <c:v>2011</c:v>
                </c:pt>
                <c:pt idx="14">
                  <c:v>2010</c:v>
                </c:pt>
                <c:pt idx="15">
                  <c:v>2009</c:v>
                </c:pt>
                <c:pt idx="16">
                  <c:v>2008</c:v>
                </c:pt>
                <c:pt idx="18">
                  <c:v>2012</c:v>
                </c:pt>
                <c:pt idx="19">
                  <c:v>2011</c:v>
                </c:pt>
                <c:pt idx="20">
                  <c:v>2010</c:v>
                </c:pt>
                <c:pt idx="21">
                  <c:v>2009</c:v>
                </c:pt>
                <c:pt idx="22">
                  <c:v>2008</c:v>
                </c:pt>
              </c:numCache>
            </c:numRef>
          </c:cat>
          <c:val>
            <c:numRef>
              <c:f>Sheet1!$E$2:$E$24</c:f>
              <c:numCache>
                <c:formatCode>General</c:formatCode>
                <c:ptCount val="23"/>
                <c:pt idx="4">
                  <c:v>1</c:v>
                </c:pt>
                <c:pt idx="9">
                  <c:v>1</c:v>
                </c:pt>
                <c:pt idx="10">
                  <c:v>1</c:v>
                </c:pt>
                <c:pt idx="12">
                  <c:v>2</c:v>
                </c:pt>
                <c:pt idx="13">
                  <c:v>5</c:v>
                </c:pt>
                <c:pt idx="14">
                  <c:v>3</c:v>
                </c:pt>
                <c:pt idx="15">
                  <c:v>3</c:v>
                </c:pt>
                <c:pt idx="16">
                  <c:v>10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reeglina ei kinnita turvavööd</c:v>
                </c:pt>
              </c:strCache>
            </c:strRef>
          </c:tx>
          <c:spPr>
            <a:solidFill>
              <a:srgbClr val="C50017"/>
            </a:solidFill>
          </c:spPr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Sheet1!$A$2:$A$24</c:f>
              <c:numCache>
                <c:formatCode>General</c:formatCode>
                <c:ptCount val="23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  <c:pt idx="6">
                  <c:v>2012</c:v>
                </c:pt>
                <c:pt idx="7">
                  <c:v>2011</c:v>
                </c:pt>
                <c:pt idx="8">
                  <c:v>2010</c:v>
                </c:pt>
                <c:pt idx="9">
                  <c:v>2009</c:v>
                </c:pt>
                <c:pt idx="10">
                  <c:v>2008</c:v>
                </c:pt>
                <c:pt idx="12">
                  <c:v>2012</c:v>
                </c:pt>
                <c:pt idx="13">
                  <c:v>2011</c:v>
                </c:pt>
                <c:pt idx="14">
                  <c:v>2010</c:v>
                </c:pt>
                <c:pt idx="15">
                  <c:v>2009</c:v>
                </c:pt>
                <c:pt idx="16">
                  <c:v>2008</c:v>
                </c:pt>
                <c:pt idx="18">
                  <c:v>2012</c:v>
                </c:pt>
                <c:pt idx="19">
                  <c:v>2011</c:v>
                </c:pt>
                <c:pt idx="20">
                  <c:v>2010</c:v>
                </c:pt>
                <c:pt idx="21">
                  <c:v>2009</c:v>
                </c:pt>
                <c:pt idx="22">
                  <c:v>2008</c:v>
                </c:pt>
              </c:numCache>
            </c:numRef>
          </c:cat>
          <c:val>
            <c:numRef>
              <c:f>Sheet1!$F$2:$F$24</c:f>
              <c:numCache>
                <c:formatCode>General</c:formatCode>
                <c:ptCount val="23"/>
                <c:pt idx="4">
                  <c:v>1</c:v>
                </c:pt>
                <c:pt idx="10">
                  <c:v>1</c:v>
                </c:pt>
                <c:pt idx="12">
                  <c:v>2</c:v>
                </c:pt>
                <c:pt idx="13">
                  <c:v>4</c:v>
                </c:pt>
                <c:pt idx="14">
                  <c:v>5</c:v>
                </c:pt>
                <c:pt idx="15">
                  <c:v>4</c:v>
                </c:pt>
                <c:pt idx="16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71174016"/>
        <c:axId val="71175552"/>
      </c:barChart>
      <c:catAx>
        <c:axId val="71174016"/>
        <c:scaling>
          <c:orientation val="maxMin"/>
        </c:scaling>
        <c:delete val="1"/>
        <c:axPos val="l"/>
        <c:majorGridlines>
          <c:spPr>
            <a:ln>
              <a:solidFill>
                <a:sysClr val="window" lastClr="FFFFFF">
                  <a:lumMod val="65000"/>
                </a:sysClr>
              </a:solidFill>
            </a:ln>
          </c:spPr>
        </c:majorGridlines>
        <c:numFmt formatCode="General" sourceLinked="1"/>
        <c:majorTickMark val="none"/>
        <c:minorTickMark val="none"/>
        <c:tickLblPos val="nextTo"/>
        <c:crossAx val="71175552"/>
        <c:crosses val="autoZero"/>
        <c:auto val="1"/>
        <c:lblAlgn val="ctr"/>
        <c:lblOffset val="100"/>
        <c:noMultiLvlLbl val="0"/>
      </c:catAx>
      <c:valAx>
        <c:axId val="71175552"/>
        <c:scaling>
          <c:orientation val="minMax"/>
          <c:max val="1"/>
          <c:min val="0"/>
        </c:scaling>
        <c:delete val="0"/>
        <c:axPos val="t"/>
        <c:numFmt formatCode="0%" sourceLinked="1"/>
        <c:majorTickMark val="none"/>
        <c:minorTickMark val="none"/>
        <c:tickLblPos val="high"/>
        <c:txPr>
          <a:bodyPr/>
          <a:lstStyle/>
          <a:p>
            <a:pPr>
              <a:defRPr sz="1000">
                <a:solidFill>
                  <a:schemeClr val="bg1">
                    <a:lumMod val="50000"/>
                  </a:schemeClr>
                </a:solidFill>
              </a:defRPr>
            </a:pPr>
            <a:endParaRPr lang="et-EE"/>
          </a:p>
        </c:txPr>
        <c:crossAx val="71174016"/>
        <c:crosses val="autoZero"/>
        <c:crossBetween val="between"/>
        <c:majorUnit val="0.2"/>
      </c:valAx>
      <c:spPr>
        <a:noFill/>
        <a:ln w="9525">
          <a:solidFill>
            <a:sysClr val="window" lastClr="FFFFFF">
              <a:lumMod val="50000"/>
            </a:sysClr>
          </a:solidFill>
        </a:ln>
      </c:spPr>
    </c:plotArea>
    <c:legend>
      <c:legendPos val="t"/>
      <c:layout>
        <c:manualLayout>
          <c:xMode val="edge"/>
          <c:yMode val="edge"/>
          <c:x val="5.7646555609598478E-2"/>
          <c:y val="3.3246571331265594E-2"/>
          <c:w val="0.83127007887141913"/>
          <c:h val="0.1509997085088553"/>
        </c:manualLayout>
      </c:layout>
      <c:overlay val="0"/>
      <c:txPr>
        <a:bodyPr/>
        <a:lstStyle/>
        <a:p>
          <a:pPr>
            <a:defRPr sz="1000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t-EE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095820024996527E-2"/>
          <c:y val="3.1605419386196362E-2"/>
          <c:w val="0.71442700859448549"/>
          <c:h val="0.928536401194278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numFmt formatCode="General&quot;%&quot;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harjumus</c:v>
                </c:pt>
                <c:pt idx="1">
                  <c:v>turvaline tunne / suurem ohutus</c:v>
                </c:pt>
                <c:pt idx="2">
                  <c:v>muidu saab karistada</c:v>
                </c:pt>
                <c:pt idx="3">
                  <c:v>muu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59</c:v>
                </c:pt>
                <c:pt idx="1">
                  <c:v>65</c:v>
                </c:pt>
                <c:pt idx="2">
                  <c:v>23</c:v>
                </c:pt>
                <c:pt idx="3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0\%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harjumus</c:v>
                </c:pt>
                <c:pt idx="1">
                  <c:v>turvaline tunne / suurem ohutus</c:v>
                </c:pt>
                <c:pt idx="2">
                  <c:v>muidu saab karistada</c:v>
                </c:pt>
                <c:pt idx="3">
                  <c:v>muu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45</c:v>
                </c:pt>
                <c:pt idx="1">
                  <c:v>64</c:v>
                </c:pt>
                <c:pt idx="2">
                  <c:v>18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71626752"/>
        <c:axId val="71628288"/>
      </c:barChart>
      <c:catAx>
        <c:axId val="71626752"/>
        <c:scaling>
          <c:orientation val="maxMin"/>
        </c:scaling>
        <c:delete val="1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out"/>
        <c:minorTickMark val="none"/>
        <c:tickLblPos val="none"/>
        <c:crossAx val="71628288"/>
        <c:crosses val="autoZero"/>
        <c:auto val="1"/>
        <c:lblAlgn val="ctr"/>
        <c:lblOffset val="100"/>
        <c:noMultiLvlLbl val="0"/>
      </c:catAx>
      <c:valAx>
        <c:axId val="71628288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out"/>
        <c:minorTickMark val="none"/>
        <c:tickLblPos val="none"/>
        <c:crossAx val="71626752"/>
        <c:crosses val="autoZero"/>
        <c:crossBetween val="between"/>
      </c:valAx>
      <c:spPr>
        <a:ln>
          <a:solidFill>
            <a:prstClr val="white">
              <a:lumMod val="50000"/>
            </a:prst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095820024996527E-2"/>
          <c:y val="3.1605419386196362E-2"/>
          <c:w val="0.71442700859448549"/>
          <c:h val="0.928536401194278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numFmt formatCode="General&quot;%&quot;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harjumus</c:v>
                </c:pt>
                <c:pt idx="1">
                  <c:v>turvaline tunne / suurem ohutus</c:v>
                </c:pt>
                <c:pt idx="2">
                  <c:v>muidu saab karistada</c:v>
                </c:pt>
                <c:pt idx="3">
                  <c:v>muu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51</c:v>
                </c:pt>
                <c:pt idx="1">
                  <c:v>67</c:v>
                </c:pt>
                <c:pt idx="2">
                  <c:v>19</c:v>
                </c:pt>
                <c:pt idx="3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0\%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harjumus</c:v>
                </c:pt>
                <c:pt idx="1">
                  <c:v>turvaline tunne / suurem ohutus</c:v>
                </c:pt>
                <c:pt idx="2">
                  <c:v>muidu saab karistada</c:v>
                </c:pt>
                <c:pt idx="3">
                  <c:v>muu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41</c:v>
                </c:pt>
                <c:pt idx="1">
                  <c:v>68</c:v>
                </c:pt>
                <c:pt idx="2">
                  <c:v>19</c:v>
                </c:pt>
                <c:pt idx="3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71633152"/>
        <c:axId val="71639040"/>
      </c:barChart>
      <c:catAx>
        <c:axId val="71633152"/>
        <c:scaling>
          <c:orientation val="maxMin"/>
        </c:scaling>
        <c:delete val="1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out"/>
        <c:minorTickMark val="none"/>
        <c:tickLblPos val="none"/>
        <c:crossAx val="71639040"/>
        <c:crosses val="autoZero"/>
        <c:auto val="1"/>
        <c:lblAlgn val="ctr"/>
        <c:lblOffset val="100"/>
        <c:noMultiLvlLbl val="0"/>
      </c:catAx>
      <c:valAx>
        <c:axId val="71639040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out"/>
        <c:minorTickMark val="none"/>
        <c:tickLblPos val="none"/>
        <c:crossAx val="71633152"/>
        <c:crosses val="autoZero"/>
        <c:crossBetween val="between"/>
      </c:valAx>
      <c:spPr>
        <a:ln>
          <a:solidFill>
            <a:prstClr val="white">
              <a:lumMod val="50000"/>
            </a:prst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095820024996527E-2"/>
          <c:y val="3.1605419386196362E-2"/>
          <c:w val="0.71442700859448549"/>
          <c:h val="0.928536401194278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numFmt formatCode="General&quot;%&quot;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harjumus</c:v>
                </c:pt>
                <c:pt idx="1">
                  <c:v>turvaline tunne / suurem ohutus</c:v>
                </c:pt>
                <c:pt idx="2">
                  <c:v>muidu saab karistada</c:v>
                </c:pt>
                <c:pt idx="3">
                  <c:v>muu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47</c:v>
                </c:pt>
                <c:pt idx="1">
                  <c:v>71</c:v>
                </c:pt>
                <c:pt idx="2">
                  <c:v>18</c:v>
                </c:pt>
                <c:pt idx="3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0\%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harjumus</c:v>
                </c:pt>
                <c:pt idx="1">
                  <c:v>turvaline tunne / suurem ohutus</c:v>
                </c:pt>
                <c:pt idx="2">
                  <c:v>muidu saab karistada</c:v>
                </c:pt>
                <c:pt idx="3">
                  <c:v>muu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41</c:v>
                </c:pt>
                <c:pt idx="1">
                  <c:v>72</c:v>
                </c:pt>
                <c:pt idx="2">
                  <c:v>16</c:v>
                </c:pt>
                <c:pt idx="3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71668480"/>
        <c:axId val="71670016"/>
      </c:barChart>
      <c:catAx>
        <c:axId val="71668480"/>
        <c:scaling>
          <c:orientation val="maxMin"/>
        </c:scaling>
        <c:delete val="1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out"/>
        <c:minorTickMark val="none"/>
        <c:tickLblPos val="none"/>
        <c:crossAx val="71670016"/>
        <c:crosses val="autoZero"/>
        <c:auto val="1"/>
        <c:lblAlgn val="ctr"/>
        <c:lblOffset val="100"/>
        <c:noMultiLvlLbl val="0"/>
      </c:catAx>
      <c:valAx>
        <c:axId val="71670016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out"/>
        <c:minorTickMark val="none"/>
        <c:tickLblPos val="none"/>
        <c:crossAx val="71668480"/>
        <c:crosses val="autoZero"/>
        <c:crossBetween val="between"/>
      </c:valAx>
      <c:spPr>
        <a:ln>
          <a:solidFill>
            <a:prstClr val="white">
              <a:lumMod val="50000"/>
            </a:prst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095820024996527E-2"/>
          <c:y val="3.1605419386196362E-2"/>
          <c:w val="0.71442700859448549"/>
          <c:h val="0.928536401194278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numFmt formatCode="General&quot;%&quot;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harjumus</c:v>
                </c:pt>
                <c:pt idx="1">
                  <c:v>turvaline tunne / suurem ohutus</c:v>
                </c:pt>
                <c:pt idx="2">
                  <c:v>muidu saab karistada</c:v>
                </c:pt>
                <c:pt idx="3">
                  <c:v>muu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37</c:v>
                </c:pt>
                <c:pt idx="1">
                  <c:v>91</c:v>
                </c:pt>
                <c:pt idx="2">
                  <c:v>17</c:v>
                </c:pt>
                <c:pt idx="3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0\%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harjumus</c:v>
                </c:pt>
                <c:pt idx="1">
                  <c:v>turvaline tunne / suurem ohutus</c:v>
                </c:pt>
                <c:pt idx="2">
                  <c:v>muidu saab karistada</c:v>
                </c:pt>
                <c:pt idx="3">
                  <c:v>muu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31</c:v>
                </c:pt>
                <c:pt idx="1">
                  <c:v>88</c:v>
                </c:pt>
                <c:pt idx="2">
                  <c:v>6</c:v>
                </c:pt>
                <c:pt idx="3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71695360"/>
        <c:axId val="73995008"/>
      </c:barChart>
      <c:catAx>
        <c:axId val="71695360"/>
        <c:scaling>
          <c:orientation val="maxMin"/>
        </c:scaling>
        <c:delete val="1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out"/>
        <c:minorTickMark val="none"/>
        <c:tickLblPos val="none"/>
        <c:crossAx val="73995008"/>
        <c:crosses val="autoZero"/>
        <c:auto val="1"/>
        <c:lblAlgn val="ctr"/>
        <c:lblOffset val="100"/>
        <c:noMultiLvlLbl val="0"/>
      </c:catAx>
      <c:valAx>
        <c:axId val="73995008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out"/>
        <c:minorTickMark val="none"/>
        <c:tickLblPos val="none"/>
        <c:crossAx val="71695360"/>
        <c:crosses val="autoZero"/>
        <c:crossBetween val="between"/>
      </c:valAx>
      <c:spPr>
        <a:ln>
          <a:solidFill>
            <a:prstClr val="white">
              <a:lumMod val="50000"/>
            </a:prstClr>
          </a:solidFill>
        </a:ln>
      </c:spPr>
    </c:plotArea>
    <c:legend>
      <c:legendPos val="r"/>
      <c:layout>
        <c:manualLayout>
          <c:xMode val="edge"/>
          <c:yMode val="edge"/>
          <c:x val="0.52734548185180041"/>
          <c:y val="0.67610778696195573"/>
          <c:w val="0.2766940805546555"/>
          <c:h val="0.2765618301805908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095820024996527E-2"/>
          <c:y val="7.9179751640434282E-2"/>
          <c:w val="0.71442700859448549"/>
          <c:h val="0.8413170923575429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numFmt formatCode="General&quot;%&quot;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ebamugav/segab</c:v>
                </c:pt>
                <c:pt idx="1">
                  <c:v>lühike vahemaa</c:v>
                </c:pt>
                <c:pt idx="2">
                  <c:v>unustan / pole harjumust</c:v>
                </c:pt>
                <c:pt idx="3">
                  <c:v>muu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27</c:v>
                </c:pt>
                <c:pt idx="1">
                  <c:v>29</c:v>
                </c:pt>
                <c:pt idx="2">
                  <c:v>42</c:v>
                </c:pt>
                <c:pt idx="3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0\%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ebamugav/segab</c:v>
                </c:pt>
                <c:pt idx="1">
                  <c:v>lühike vahemaa</c:v>
                </c:pt>
                <c:pt idx="2">
                  <c:v>unustan / pole harjumust</c:v>
                </c:pt>
                <c:pt idx="3">
                  <c:v>muu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27</c:v>
                </c:pt>
                <c:pt idx="1">
                  <c:v>24</c:v>
                </c:pt>
                <c:pt idx="2">
                  <c:v>38</c:v>
                </c:pt>
                <c:pt idx="3">
                  <c:v>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74352896"/>
        <c:axId val="74362880"/>
      </c:barChart>
      <c:catAx>
        <c:axId val="74352896"/>
        <c:scaling>
          <c:orientation val="maxMin"/>
        </c:scaling>
        <c:delete val="1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out"/>
        <c:minorTickMark val="none"/>
        <c:tickLblPos val="none"/>
        <c:crossAx val="74362880"/>
        <c:crosses val="autoZero"/>
        <c:auto val="1"/>
        <c:lblAlgn val="ctr"/>
        <c:lblOffset val="100"/>
        <c:noMultiLvlLbl val="0"/>
      </c:catAx>
      <c:valAx>
        <c:axId val="74362880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out"/>
        <c:minorTickMark val="none"/>
        <c:tickLblPos val="none"/>
        <c:crossAx val="74352896"/>
        <c:crosses val="autoZero"/>
        <c:crossBetween val="between"/>
      </c:valAx>
      <c:spPr>
        <a:ln>
          <a:solidFill>
            <a:prstClr val="white">
              <a:lumMod val="50000"/>
            </a:prst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422170098565853"/>
          <c:y val="0.38841175993157312"/>
          <c:w val="0.70948541162361856"/>
          <c:h val="0.571730213334498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numFmt formatCode="General&quot;%&quot;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karistuse vältimiseks politsei poolt</c:v>
                </c:pt>
                <c:pt idx="1">
                  <c:v>olen teadlik turvavöö mittekinnitamise ohtudest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37</c:v>
                </c:pt>
                <c:pt idx="1">
                  <c:v>92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71716864"/>
        <c:axId val="71718400"/>
      </c:barChart>
      <c:catAx>
        <c:axId val="71716864"/>
        <c:scaling>
          <c:orientation val="maxMin"/>
        </c:scaling>
        <c:delete val="1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out"/>
        <c:minorTickMark val="none"/>
        <c:tickLblPos val="none"/>
        <c:crossAx val="71718400"/>
        <c:crosses val="autoZero"/>
        <c:auto val="1"/>
        <c:lblAlgn val="ctr"/>
        <c:lblOffset val="100"/>
        <c:noMultiLvlLbl val="0"/>
      </c:catAx>
      <c:valAx>
        <c:axId val="71718400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out"/>
        <c:minorTickMark val="none"/>
        <c:tickLblPos val="none"/>
        <c:crossAx val="71716864"/>
        <c:crosses val="autoZero"/>
        <c:crossBetween val="between"/>
      </c:valAx>
      <c:spPr>
        <a:ln>
          <a:solidFill>
            <a:prstClr val="white">
              <a:lumMod val="50000"/>
            </a:prst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095820024996527E-2"/>
          <c:y val="3.1605419386196362E-2"/>
          <c:w val="0.71442700859448549"/>
          <c:h val="0.928536401194278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numFmt formatCode="General&quot;%&quot;" sourceLinked="0"/>
            <c:txPr>
              <a:bodyPr/>
              <a:lstStyle/>
              <a:p>
                <a:pPr>
                  <a:defRPr sz="1050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harjumus</c:v>
                </c:pt>
                <c:pt idx="1">
                  <c:v>turvaline tunne / suurem ohutus</c:v>
                </c:pt>
                <c:pt idx="2">
                  <c:v>muidu saab karistada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15</c:v>
                </c:pt>
                <c:pt idx="1">
                  <c:v>7</c:v>
                </c:pt>
                <c:pt idx="2">
                  <c:v>78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0\%" sourceLinked="0"/>
            <c:txPr>
              <a:bodyPr/>
              <a:lstStyle/>
              <a:p>
                <a:pPr>
                  <a:defRPr sz="1050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harjumus</c:v>
                </c:pt>
                <c:pt idx="1">
                  <c:v>turvaline tunne / suurem ohutus</c:v>
                </c:pt>
                <c:pt idx="2">
                  <c:v>muidu saab karistada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17</c:v>
                </c:pt>
                <c:pt idx="1">
                  <c:v>5</c:v>
                </c:pt>
                <c:pt idx="2">
                  <c:v>78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74399104"/>
        <c:axId val="74777728"/>
      </c:barChart>
      <c:catAx>
        <c:axId val="74399104"/>
        <c:scaling>
          <c:orientation val="maxMin"/>
        </c:scaling>
        <c:delete val="1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out"/>
        <c:minorTickMark val="none"/>
        <c:tickLblPos val="none"/>
        <c:crossAx val="74777728"/>
        <c:crosses val="autoZero"/>
        <c:auto val="1"/>
        <c:lblAlgn val="ctr"/>
        <c:lblOffset val="100"/>
        <c:noMultiLvlLbl val="0"/>
      </c:catAx>
      <c:valAx>
        <c:axId val="74777728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out"/>
        <c:minorTickMark val="none"/>
        <c:tickLblPos val="none"/>
        <c:crossAx val="74399104"/>
        <c:crosses val="autoZero"/>
        <c:crossBetween val="between"/>
      </c:valAx>
      <c:spPr>
        <a:ln>
          <a:solidFill>
            <a:prstClr val="white">
              <a:lumMod val="50000"/>
            </a:prstClr>
          </a:solidFill>
        </a:ln>
      </c:spPr>
    </c:plotArea>
    <c:legend>
      <c:legendPos val="r"/>
      <c:layout>
        <c:manualLayout>
          <c:xMode val="edge"/>
          <c:yMode val="edge"/>
          <c:x val="0.5365678998039507"/>
          <c:y val="0.32337899929357639"/>
          <c:w val="0.20372459492180561"/>
          <c:h val="0.2765618301805908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444133374394575E-2"/>
          <c:y val="7.0907558455394967E-2"/>
          <c:w val="0.91111173325121086"/>
          <c:h val="0.8769437919981983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Sheet1!$A$2:$A$18</c:f>
              <c:strCache>
                <c:ptCount val="17"/>
                <c:pt idx="0">
                  <c:v>Total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pealinn</c:v>
                </c:pt>
                <c:pt idx="14">
                  <c:v>suur linn</c:v>
                </c:pt>
                <c:pt idx="15">
                  <c:v>muu linn</c:v>
                </c:pt>
                <c:pt idx="16">
                  <c:v>maa-asula</c:v>
                </c:pt>
              </c:strCache>
            </c:strRef>
          </c:cat>
          <c:val>
            <c:numRef>
              <c:f>Sheet1!$B$2:$B$18</c:f>
              <c:numCache>
                <c:formatCode>General</c:formatCode>
                <c:ptCount val="17"/>
                <c:pt idx="0">
                  <c:v>94</c:v>
                </c:pt>
                <c:pt idx="2">
                  <c:v>93</c:v>
                </c:pt>
                <c:pt idx="3">
                  <c:v>96</c:v>
                </c:pt>
                <c:pt idx="5">
                  <c:v>94</c:v>
                </c:pt>
                <c:pt idx="6">
                  <c:v>96</c:v>
                </c:pt>
                <c:pt idx="8">
                  <c:v>93</c:v>
                </c:pt>
                <c:pt idx="9">
                  <c:v>95</c:v>
                </c:pt>
                <c:pt idx="10">
                  <c:v>94</c:v>
                </c:pt>
                <c:pt idx="11">
                  <c:v>95</c:v>
                </c:pt>
                <c:pt idx="13">
                  <c:v>95</c:v>
                </c:pt>
                <c:pt idx="14">
                  <c:v>97</c:v>
                </c:pt>
                <c:pt idx="15">
                  <c:v>93</c:v>
                </c:pt>
                <c:pt idx="16">
                  <c:v>94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Sheet1!$A$2:$A$18</c:f>
              <c:strCache>
                <c:ptCount val="17"/>
                <c:pt idx="0">
                  <c:v>Total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pealinn</c:v>
                </c:pt>
                <c:pt idx="14">
                  <c:v>suur linn</c:v>
                </c:pt>
                <c:pt idx="15">
                  <c:v>muu linn</c:v>
                </c:pt>
                <c:pt idx="16">
                  <c:v>maa-asula</c:v>
                </c:pt>
              </c:strCache>
            </c:strRef>
          </c:cat>
          <c:val>
            <c:numRef>
              <c:f>Sheet1!$C$2:$C$18</c:f>
              <c:numCache>
                <c:formatCode>General</c:formatCode>
                <c:ptCount val="17"/>
                <c:pt idx="0">
                  <c:v>95</c:v>
                </c:pt>
                <c:pt idx="2">
                  <c:v>93</c:v>
                </c:pt>
                <c:pt idx="3">
                  <c:v>98</c:v>
                </c:pt>
                <c:pt idx="5">
                  <c:v>95</c:v>
                </c:pt>
                <c:pt idx="6">
                  <c:v>96</c:v>
                </c:pt>
                <c:pt idx="8">
                  <c:v>95</c:v>
                </c:pt>
                <c:pt idx="9">
                  <c:v>92</c:v>
                </c:pt>
                <c:pt idx="10">
                  <c:v>98</c:v>
                </c:pt>
                <c:pt idx="11">
                  <c:v>96</c:v>
                </c:pt>
                <c:pt idx="13">
                  <c:v>97</c:v>
                </c:pt>
                <c:pt idx="14">
                  <c:v>92</c:v>
                </c:pt>
                <c:pt idx="15">
                  <c:v>96</c:v>
                </c:pt>
                <c:pt idx="16">
                  <c:v>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75965184"/>
        <c:axId val="75966720"/>
      </c:barChart>
      <c:catAx>
        <c:axId val="75965184"/>
        <c:scaling>
          <c:orientation val="maxMin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none"/>
        <c:minorTickMark val="none"/>
        <c:tickLblPos val="none"/>
        <c:txPr>
          <a:bodyPr/>
          <a:lstStyle/>
          <a:p>
            <a:pPr>
              <a:defRPr lang="et-EE"/>
            </a:pPr>
            <a:endParaRPr lang="et-EE"/>
          </a:p>
        </c:txPr>
        <c:crossAx val="75966720"/>
        <c:crosses val="autoZero"/>
        <c:auto val="1"/>
        <c:lblAlgn val="ctr"/>
        <c:lblOffset val="100"/>
        <c:noMultiLvlLbl val="0"/>
      </c:catAx>
      <c:valAx>
        <c:axId val="75966720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75965184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legend>
      <c:legendPos val="t"/>
      <c:layout>
        <c:manualLayout>
          <c:xMode val="edge"/>
          <c:yMode val="edge"/>
          <c:x val="0.29918963309896729"/>
          <c:y val="1.5665758616563729E-2"/>
          <c:w val="0.31318543225021578"/>
          <c:h val="3.7077978295963716E-2"/>
        </c:manualLayout>
      </c:layout>
      <c:overlay val="0"/>
      <c:spPr>
        <a:noFill/>
      </c:spPr>
      <c:txPr>
        <a:bodyPr/>
        <a:lstStyle/>
        <a:p>
          <a:pPr>
            <a:defRPr lang="et-EE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444133374394575E-2"/>
          <c:y val="7.0907558455394967E-2"/>
          <c:w val="0.91111173325121086"/>
          <c:h val="0.8769437919981983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Sheet1!$A$2:$A$18</c:f>
              <c:strCache>
                <c:ptCount val="17"/>
                <c:pt idx="0">
                  <c:v>KÕIK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pealinn</c:v>
                </c:pt>
                <c:pt idx="14">
                  <c:v>suur linn</c:v>
                </c:pt>
                <c:pt idx="15">
                  <c:v>muu linn</c:v>
                </c:pt>
                <c:pt idx="16">
                  <c:v>maa-asula</c:v>
                </c:pt>
              </c:strCache>
            </c:strRef>
          </c:cat>
          <c:val>
            <c:numRef>
              <c:f>Sheet1!$B$2:$B$18</c:f>
              <c:numCache>
                <c:formatCode>General</c:formatCode>
                <c:ptCount val="17"/>
                <c:pt idx="0">
                  <c:v>98</c:v>
                </c:pt>
                <c:pt idx="2">
                  <c:v>97</c:v>
                </c:pt>
                <c:pt idx="3">
                  <c:v>98</c:v>
                </c:pt>
                <c:pt idx="5">
                  <c:v>97</c:v>
                </c:pt>
                <c:pt idx="6">
                  <c:v>99</c:v>
                </c:pt>
                <c:pt idx="8">
                  <c:v>97</c:v>
                </c:pt>
                <c:pt idx="9">
                  <c:v>96</c:v>
                </c:pt>
                <c:pt idx="10">
                  <c:v>98</c:v>
                </c:pt>
                <c:pt idx="11">
                  <c:v>99</c:v>
                </c:pt>
                <c:pt idx="13">
                  <c:v>97</c:v>
                </c:pt>
                <c:pt idx="14">
                  <c:v>99</c:v>
                </c:pt>
                <c:pt idx="15">
                  <c:v>97</c:v>
                </c:pt>
                <c:pt idx="16">
                  <c:v>97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Sheet1!$A$2:$A$18</c:f>
              <c:strCache>
                <c:ptCount val="17"/>
                <c:pt idx="0">
                  <c:v>KÕIK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pealinn</c:v>
                </c:pt>
                <c:pt idx="14">
                  <c:v>suur linn</c:v>
                </c:pt>
                <c:pt idx="15">
                  <c:v>muu linn</c:v>
                </c:pt>
                <c:pt idx="16">
                  <c:v>maa-asula</c:v>
                </c:pt>
              </c:strCache>
            </c:strRef>
          </c:cat>
          <c:val>
            <c:numRef>
              <c:f>Sheet1!$C$2:$C$18</c:f>
              <c:numCache>
                <c:formatCode>General</c:formatCode>
                <c:ptCount val="17"/>
                <c:pt idx="0">
                  <c:v>96</c:v>
                </c:pt>
                <c:pt idx="2">
                  <c:v>93</c:v>
                </c:pt>
                <c:pt idx="3">
                  <c:v>99</c:v>
                </c:pt>
                <c:pt idx="5">
                  <c:v>95</c:v>
                </c:pt>
                <c:pt idx="6">
                  <c:v>98</c:v>
                </c:pt>
                <c:pt idx="8">
                  <c:v>89</c:v>
                </c:pt>
                <c:pt idx="9">
                  <c:v>96</c:v>
                </c:pt>
                <c:pt idx="10">
                  <c:v>97</c:v>
                </c:pt>
                <c:pt idx="11">
                  <c:v>99</c:v>
                </c:pt>
                <c:pt idx="13">
                  <c:v>96</c:v>
                </c:pt>
                <c:pt idx="14">
                  <c:v>97</c:v>
                </c:pt>
                <c:pt idx="15">
                  <c:v>96</c:v>
                </c:pt>
                <c:pt idx="16">
                  <c:v>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40471168"/>
        <c:axId val="40481152"/>
      </c:barChart>
      <c:catAx>
        <c:axId val="40471168"/>
        <c:scaling>
          <c:orientation val="maxMin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none"/>
        <c:minorTickMark val="none"/>
        <c:tickLblPos val="none"/>
        <c:txPr>
          <a:bodyPr/>
          <a:lstStyle/>
          <a:p>
            <a:pPr>
              <a:defRPr lang="et-EE"/>
            </a:pPr>
            <a:endParaRPr lang="et-EE"/>
          </a:p>
        </c:txPr>
        <c:crossAx val="40481152"/>
        <c:crosses val="autoZero"/>
        <c:auto val="1"/>
        <c:lblAlgn val="ctr"/>
        <c:lblOffset val="100"/>
        <c:noMultiLvlLbl val="0"/>
      </c:catAx>
      <c:valAx>
        <c:axId val="40481152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40471168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legend>
      <c:legendPos val="t"/>
      <c:layout>
        <c:manualLayout>
          <c:xMode val="edge"/>
          <c:yMode val="edge"/>
          <c:x val="0.29918963309896729"/>
          <c:y val="1.5665758616563729E-2"/>
          <c:w val="0.30877890510613343"/>
          <c:h val="4.0358271846552399E-2"/>
        </c:manualLayout>
      </c:layout>
      <c:overlay val="0"/>
      <c:spPr>
        <a:noFill/>
      </c:spPr>
      <c:txPr>
        <a:bodyPr/>
        <a:lstStyle/>
        <a:p>
          <a:pPr>
            <a:defRPr lang="et-EE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444133374394575E-2"/>
          <c:y val="7.0907558455394967E-2"/>
          <c:w val="0.91111173325121086"/>
          <c:h val="0.8769437919981983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Sheet1!$A$2:$A$18</c:f>
              <c:strCache>
                <c:ptCount val="17"/>
                <c:pt idx="0">
                  <c:v>KÕIK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pealinn</c:v>
                </c:pt>
                <c:pt idx="14">
                  <c:v>suur linn</c:v>
                </c:pt>
                <c:pt idx="15">
                  <c:v>muu linn</c:v>
                </c:pt>
                <c:pt idx="16">
                  <c:v>maa-asula</c:v>
                </c:pt>
              </c:strCache>
            </c:strRef>
          </c:cat>
          <c:val>
            <c:numRef>
              <c:f>Sheet1!$B$2:$B$18</c:f>
              <c:numCache>
                <c:formatCode>General</c:formatCode>
                <c:ptCount val="17"/>
                <c:pt idx="0">
                  <c:v>82</c:v>
                </c:pt>
                <c:pt idx="2">
                  <c:v>79</c:v>
                </c:pt>
                <c:pt idx="3">
                  <c:v>85</c:v>
                </c:pt>
                <c:pt idx="5">
                  <c:v>82</c:v>
                </c:pt>
                <c:pt idx="6">
                  <c:v>82</c:v>
                </c:pt>
                <c:pt idx="8">
                  <c:v>72</c:v>
                </c:pt>
                <c:pt idx="9">
                  <c:v>79</c:v>
                </c:pt>
                <c:pt idx="10">
                  <c:v>82</c:v>
                </c:pt>
                <c:pt idx="11">
                  <c:v>89</c:v>
                </c:pt>
                <c:pt idx="13">
                  <c:v>78</c:v>
                </c:pt>
                <c:pt idx="14">
                  <c:v>84</c:v>
                </c:pt>
                <c:pt idx="15">
                  <c:v>82</c:v>
                </c:pt>
                <c:pt idx="16">
                  <c:v>86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Sheet1!$A$2:$A$18</c:f>
              <c:strCache>
                <c:ptCount val="17"/>
                <c:pt idx="0">
                  <c:v>KÕIK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pealinn</c:v>
                </c:pt>
                <c:pt idx="14">
                  <c:v>suur linn</c:v>
                </c:pt>
                <c:pt idx="15">
                  <c:v>muu linn</c:v>
                </c:pt>
                <c:pt idx="16">
                  <c:v>maa-asula</c:v>
                </c:pt>
              </c:strCache>
            </c:strRef>
          </c:cat>
          <c:val>
            <c:numRef>
              <c:f>Sheet1!$C$2:$C$18</c:f>
              <c:numCache>
                <c:formatCode>General</c:formatCode>
                <c:ptCount val="17"/>
                <c:pt idx="0">
                  <c:v>78</c:v>
                </c:pt>
                <c:pt idx="2">
                  <c:v>72</c:v>
                </c:pt>
                <c:pt idx="3">
                  <c:v>83</c:v>
                </c:pt>
                <c:pt idx="5">
                  <c:v>81</c:v>
                </c:pt>
                <c:pt idx="6">
                  <c:v>72</c:v>
                </c:pt>
                <c:pt idx="8">
                  <c:v>74</c:v>
                </c:pt>
                <c:pt idx="9">
                  <c:v>63</c:v>
                </c:pt>
                <c:pt idx="10">
                  <c:v>82</c:v>
                </c:pt>
                <c:pt idx="11">
                  <c:v>86</c:v>
                </c:pt>
                <c:pt idx="13">
                  <c:v>77</c:v>
                </c:pt>
                <c:pt idx="14">
                  <c:v>74</c:v>
                </c:pt>
                <c:pt idx="15">
                  <c:v>80</c:v>
                </c:pt>
                <c:pt idx="16">
                  <c:v>81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78336768"/>
        <c:axId val="78338304"/>
      </c:barChart>
      <c:catAx>
        <c:axId val="78336768"/>
        <c:scaling>
          <c:orientation val="maxMin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none"/>
        <c:minorTickMark val="none"/>
        <c:tickLblPos val="none"/>
        <c:txPr>
          <a:bodyPr/>
          <a:lstStyle/>
          <a:p>
            <a:pPr>
              <a:defRPr lang="et-EE"/>
            </a:pPr>
            <a:endParaRPr lang="et-EE"/>
          </a:p>
        </c:txPr>
        <c:crossAx val="78338304"/>
        <c:crosses val="autoZero"/>
        <c:auto val="1"/>
        <c:lblAlgn val="ctr"/>
        <c:lblOffset val="100"/>
        <c:noMultiLvlLbl val="0"/>
      </c:catAx>
      <c:valAx>
        <c:axId val="78338304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78336768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legend>
      <c:legendPos val="t"/>
      <c:layout>
        <c:manualLayout>
          <c:xMode val="edge"/>
          <c:yMode val="edge"/>
          <c:x val="0.29918963309896729"/>
          <c:y val="1.5665758616563729E-2"/>
          <c:w val="0.30877890510613343"/>
          <c:h val="4.0358271846552399E-2"/>
        </c:manualLayout>
      </c:layout>
      <c:overlay val="0"/>
      <c:spPr>
        <a:noFill/>
      </c:spPr>
      <c:txPr>
        <a:bodyPr/>
        <a:lstStyle/>
        <a:p>
          <a:pPr>
            <a:defRPr lang="et-EE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444133374394575E-2"/>
          <c:y val="7.0907558455394967E-2"/>
          <c:w val="0.91111173325121086"/>
          <c:h val="0.8769437919981983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Sheet1!$A$2:$A$18</c:f>
              <c:strCache>
                <c:ptCount val="17"/>
                <c:pt idx="0">
                  <c:v>KÕIK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pealinn</c:v>
                </c:pt>
                <c:pt idx="14">
                  <c:v>suur linn</c:v>
                </c:pt>
                <c:pt idx="15">
                  <c:v>muu linn</c:v>
                </c:pt>
                <c:pt idx="16">
                  <c:v>maa-asula</c:v>
                </c:pt>
              </c:strCache>
            </c:strRef>
          </c:cat>
          <c:val>
            <c:numRef>
              <c:f>Sheet1!$B$2:$B$18</c:f>
              <c:numCache>
                <c:formatCode>General</c:formatCode>
                <c:ptCount val="17"/>
                <c:pt idx="0">
                  <c:v>98</c:v>
                </c:pt>
                <c:pt idx="2">
                  <c:v>99</c:v>
                </c:pt>
                <c:pt idx="3">
                  <c:v>97</c:v>
                </c:pt>
                <c:pt idx="5">
                  <c:v>98</c:v>
                </c:pt>
                <c:pt idx="6">
                  <c:v>97</c:v>
                </c:pt>
                <c:pt idx="8">
                  <c:v>97</c:v>
                </c:pt>
                <c:pt idx="9">
                  <c:v>98</c:v>
                </c:pt>
                <c:pt idx="10">
                  <c:v>97</c:v>
                </c:pt>
                <c:pt idx="11">
                  <c:v>98</c:v>
                </c:pt>
                <c:pt idx="13">
                  <c:v>97</c:v>
                </c:pt>
                <c:pt idx="14">
                  <c:v>100</c:v>
                </c:pt>
                <c:pt idx="15">
                  <c:v>98</c:v>
                </c:pt>
                <c:pt idx="16">
                  <c:v>95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Sheet1!$A$2:$A$18</c:f>
              <c:strCache>
                <c:ptCount val="17"/>
                <c:pt idx="0">
                  <c:v>KÕIK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pealinn</c:v>
                </c:pt>
                <c:pt idx="14">
                  <c:v>suur linn</c:v>
                </c:pt>
                <c:pt idx="15">
                  <c:v>muu linn</c:v>
                </c:pt>
                <c:pt idx="16">
                  <c:v>maa-asula</c:v>
                </c:pt>
              </c:strCache>
            </c:strRef>
          </c:cat>
          <c:val>
            <c:numRef>
              <c:f>Sheet1!$C$2:$C$18</c:f>
              <c:numCache>
                <c:formatCode>General</c:formatCode>
                <c:ptCount val="17"/>
                <c:pt idx="0">
                  <c:v>98</c:v>
                </c:pt>
                <c:pt idx="2">
                  <c:v>98</c:v>
                </c:pt>
                <c:pt idx="3">
                  <c:v>99</c:v>
                </c:pt>
                <c:pt idx="5">
                  <c:v>99</c:v>
                </c:pt>
                <c:pt idx="6">
                  <c:v>98</c:v>
                </c:pt>
                <c:pt idx="8">
                  <c:v>97</c:v>
                </c:pt>
                <c:pt idx="9">
                  <c:v>97</c:v>
                </c:pt>
                <c:pt idx="10">
                  <c:v>100</c:v>
                </c:pt>
                <c:pt idx="11">
                  <c:v>99</c:v>
                </c:pt>
                <c:pt idx="13">
                  <c:v>98</c:v>
                </c:pt>
                <c:pt idx="14">
                  <c:v>97</c:v>
                </c:pt>
                <c:pt idx="15">
                  <c:v>98</c:v>
                </c:pt>
                <c:pt idx="16">
                  <c:v>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78414592"/>
        <c:axId val="78416128"/>
      </c:barChart>
      <c:catAx>
        <c:axId val="78414592"/>
        <c:scaling>
          <c:orientation val="maxMin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none"/>
        <c:minorTickMark val="none"/>
        <c:tickLblPos val="none"/>
        <c:txPr>
          <a:bodyPr/>
          <a:lstStyle/>
          <a:p>
            <a:pPr>
              <a:defRPr lang="et-EE"/>
            </a:pPr>
            <a:endParaRPr lang="et-EE"/>
          </a:p>
        </c:txPr>
        <c:crossAx val="78416128"/>
        <c:crosses val="autoZero"/>
        <c:auto val="1"/>
        <c:lblAlgn val="ctr"/>
        <c:lblOffset val="100"/>
        <c:noMultiLvlLbl val="0"/>
      </c:catAx>
      <c:valAx>
        <c:axId val="78416128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78414592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legend>
      <c:legendPos val="t"/>
      <c:layout>
        <c:manualLayout>
          <c:xMode val="edge"/>
          <c:yMode val="edge"/>
          <c:x val="0.29918963309896729"/>
          <c:y val="1.5665758616563729E-2"/>
          <c:w val="0.30877890510613343"/>
          <c:h val="4.0358271846552399E-2"/>
        </c:manualLayout>
      </c:layout>
      <c:overlay val="0"/>
      <c:spPr>
        <a:noFill/>
      </c:spPr>
      <c:txPr>
        <a:bodyPr/>
        <a:lstStyle/>
        <a:p>
          <a:pPr>
            <a:defRPr lang="et-EE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4804445813152956"/>
          <c:y val="0.2105027653591105"/>
          <c:w val="0.72547698703771057"/>
          <c:h val="0.72021893110109469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ei oska öelda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ei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16</c:v>
                </c:pt>
                <c:pt idx="1">
                  <c:v>17</c:v>
                </c:pt>
                <c:pt idx="2">
                  <c:v>12</c:v>
                </c:pt>
                <c:pt idx="3">
                  <c:v>24</c:v>
                </c:pt>
                <c:pt idx="4">
                  <c:v>20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jah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88</c:v>
                </c:pt>
                <c:pt idx="1">
                  <c:v>82</c:v>
                </c:pt>
                <c:pt idx="2">
                  <c:v>87</c:v>
                </c:pt>
                <c:pt idx="3">
                  <c:v>75</c:v>
                </c:pt>
                <c:pt idx="4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81734272"/>
        <c:axId val="81736064"/>
      </c:barChart>
      <c:catAx>
        <c:axId val="8173427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en-US" b="1"/>
            </a:pPr>
            <a:endParaRPr lang="et-EE"/>
          </a:p>
        </c:txPr>
        <c:crossAx val="81736064"/>
        <c:crosses val="autoZero"/>
        <c:auto val="1"/>
        <c:lblAlgn val="ctr"/>
        <c:lblOffset val="100"/>
        <c:noMultiLvlLbl val="0"/>
      </c:catAx>
      <c:valAx>
        <c:axId val="81736064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one"/>
        <c:crossAx val="81734272"/>
        <c:crosses val="autoZero"/>
        <c:crossBetween val="between"/>
      </c:valAx>
      <c:spPr>
        <a:noFill/>
        <a:ln>
          <a:solidFill>
            <a:schemeClr val="bg1">
              <a:lumMod val="50000"/>
            </a:schemeClr>
          </a:solidFill>
        </a:ln>
      </c:spPr>
    </c:plotArea>
    <c:legend>
      <c:legendPos val="t"/>
      <c:legendEntry>
        <c:idx val="0"/>
        <c:delete val="1"/>
      </c:legendEntry>
      <c:layout>
        <c:manualLayout>
          <c:xMode val="edge"/>
          <c:yMode val="edge"/>
          <c:x val="0.31729958645935924"/>
          <c:y val="9.4908707344748142E-2"/>
          <c:w val="0.57603343165318577"/>
          <c:h val="7.8457996485640363E-2"/>
        </c:manualLayout>
      </c:layout>
      <c:overlay val="0"/>
      <c:txPr>
        <a:bodyPr/>
        <a:lstStyle/>
        <a:p>
          <a:pPr>
            <a:defRPr lang="en-US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6290394707330358E-2"/>
          <c:y val="8.2398230720487159E-2"/>
          <c:w val="0.74834186143380754"/>
          <c:h val="0.8229318096395418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 sz="800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0">
                  <c:v>Total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Sheet1!$B$2:$B$25</c:f>
              <c:numCache>
                <c:formatCode>General</c:formatCode>
                <c:ptCount val="24"/>
                <c:pt idx="0">
                  <c:v>88</c:v>
                </c:pt>
                <c:pt idx="2">
                  <c:v>86</c:v>
                </c:pt>
                <c:pt idx="3">
                  <c:v>89</c:v>
                </c:pt>
                <c:pt idx="5">
                  <c:v>92</c:v>
                </c:pt>
                <c:pt idx="6">
                  <c:v>79</c:v>
                </c:pt>
                <c:pt idx="8">
                  <c:v>88</c:v>
                </c:pt>
                <c:pt idx="9">
                  <c:v>88</c:v>
                </c:pt>
                <c:pt idx="10">
                  <c:v>89</c:v>
                </c:pt>
                <c:pt idx="11">
                  <c:v>86</c:v>
                </c:pt>
                <c:pt idx="13">
                  <c:v>87</c:v>
                </c:pt>
                <c:pt idx="14">
                  <c:v>91</c:v>
                </c:pt>
                <c:pt idx="15">
                  <c:v>87</c:v>
                </c:pt>
                <c:pt idx="16">
                  <c:v>85</c:v>
                </c:pt>
                <c:pt idx="17">
                  <c:v>93</c:v>
                </c:pt>
                <c:pt idx="18">
                  <c:v>87</c:v>
                </c:pt>
                <c:pt idx="20">
                  <c:v>87</c:v>
                </c:pt>
                <c:pt idx="21">
                  <c:v>79</c:v>
                </c:pt>
                <c:pt idx="22">
                  <c:v>92</c:v>
                </c:pt>
                <c:pt idx="23">
                  <c:v>91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 sz="800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0">
                  <c:v>Total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Sheet1!$C$2:$C$25</c:f>
              <c:numCache>
                <c:formatCode>General</c:formatCode>
                <c:ptCount val="24"/>
                <c:pt idx="0">
                  <c:v>82</c:v>
                </c:pt>
                <c:pt idx="2">
                  <c:v>82</c:v>
                </c:pt>
                <c:pt idx="3">
                  <c:v>82</c:v>
                </c:pt>
                <c:pt idx="5">
                  <c:v>85</c:v>
                </c:pt>
                <c:pt idx="6">
                  <c:v>76</c:v>
                </c:pt>
                <c:pt idx="8">
                  <c:v>87</c:v>
                </c:pt>
                <c:pt idx="9">
                  <c:v>80</c:v>
                </c:pt>
                <c:pt idx="10">
                  <c:v>84</c:v>
                </c:pt>
                <c:pt idx="11">
                  <c:v>80</c:v>
                </c:pt>
                <c:pt idx="13">
                  <c:v>83</c:v>
                </c:pt>
                <c:pt idx="14">
                  <c:v>84</c:v>
                </c:pt>
                <c:pt idx="15">
                  <c:v>81</c:v>
                </c:pt>
                <c:pt idx="16">
                  <c:v>82</c:v>
                </c:pt>
                <c:pt idx="17">
                  <c:v>88</c:v>
                </c:pt>
                <c:pt idx="18">
                  <c:v>75</c:v>
                </c:pt>
                <c:pt idx="20">
                  <c:v>83</c:v>
                </c:pt>
                <c:pt idx="21">
                  <c:v>78</c:v>
                </c:pt>
                <c:pt idx="22">
                  <c:v>82</c:v>
                </c:pt>
                <c:pt idx="23">
                  <c:v>84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81787904"/>
        <c:axId val="68494080"/>
      </c:barChart>
      <c:catAx>
        <c:axId val="81787904"/>
        <c:scaling>
          <c:orientation val="maxMin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none"/>
        <c:minorTickMark val="none"/>
        <c:tickLblPos val="none"/>
        <c:txPr>
          <a:bodyPr/>
          <a:lstStyle/>
          <a:p>
            <a:pPr>
              <a:defRPr lang="et-EE"/>
            </a:pPr>
            <a:endParaRPr lang="et-EE"/>
          </a:p>
        </c:txPr>
        <c:crossAx val="68494080"/>
        <c:crosses val="autoZero"/>
        <c:auto val="1"/>
        <c:lblAlgn val="ctr"/>
        <c:lblOffset val="100"/>
        <c:noMultiLvlLbl val="0"/>
      </c:catAx>
      <c:valAx>
        <c:axId val="68494080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81787904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legend>
      <c:legendPos val="t"/>
      <c:layout>
        <c:manualLayout>
          <c:xMode val="edge"/>
          <c:yMode val="edge"/>
          <c:x val="0.29918963309896729"/>
          <c:y val="2.8005549321808036E-2"/>
          <c:w val="0.30877890510613343"/>
          <c:h val="3.7088053784438933E-2"/>
        </c:manualLayout>
      </c:layout>
      <c:overlay val="0"/>
      <c:spPr>
        <a:noFill/>
      </c:spPr>
      <c:txPr>
        <a:bodyPr/>
        <a:lstStyle/>
        <a:p>
          <a:pPr>
            <a:defRPr lang="et-EE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3559413357097638E-2"/>
          <c:y val="9.2300441040767331E-2"/>
          <c:w val="0.74834186143380754"/>
          <c:h val="0.8496139869921627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2012, n=883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 sz="800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Sheet1!$A$2:$A$9</c:f>
              <c:strCache>
                <c:ptCount val="8"/>
                <c:pt idx="0">
                  <c:v>televisioonis</c:v>
                </c:pt>
                <c:pt idx="1">
                  <c:v>raadios</c:v>
                </c:pt>
                <c:pt idx="2">
                  <c:v>välireklaami plakatitel</c:v>
                </c:pt>
                <c:pt idx="3">
                  <c:v>interneti-keskkonnas</c:v>
                </c:pt>
                <c:pt idx="4">
                  <c:v>trükimeedias (ajalehtedes, ajakirjades)</c:v>
                </c:pt>
                <c:pt idx="5">
                  <c:v>politseiaktsioonidel</c:v>
                </c:pt>
                <c:pt idx="6">
                  <c:v>autonäitusel (messil) või muul ekspositsioonil</c:v>
                </c:pt>
                <c:pt idx="7">
                  <c:v>muu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83</c:v>
                </c:pt>
                <c:pt idx="1">
                  <c:v>43</c:v>
                </c:pt>
                <c:pt idx="2">
                  <c:v>26</c:v>
                </c:pt>
                <c:pt idx="3">
                  <c:v>17</c:v>
                </c:pt>
                <c:pt idx="4">
                  <c:v>14</c:v>
                </c:pt>
                <c:pt idx="5">
                  <c:v>2</c:v>
                </c:pt>
                <c:pt idx="7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2011, n=823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 sz="800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Sheet1!$A$2:$A$9</c:f>
              <c:strCache>
                <c:ptCount val="8"/>
                <c:pt idx="0">
                  <c:v>televisioonis</c:v>
                </c:pt>
                <c:pt idx="1">
                  <c:v>raadios</c:v>
                </c:pt>
                <c:pt idx="2">
                  <c:v>välireklaami plakatitel</c:v>
                </c:pt>
                <c:pt idx="3">
                  <c:v>interneti-keskkonnas</c:v>
                </c:pt>
                <c:pt idx="4">
                  <c:v>trükimeedias (ajalehtedes, ajakirjades)</c:v>
                </c:pt>
                <c:pt idx="5">
                  <c:v>politseiaktsioonidel</c:v>
                </c:pt>
                <c:pt idx="6">
                  <c:v>autonäitusel (messil) või muul ekspositsioonil</c:v>
                </c:pt>
                <c:pt idx="7">
                  <c:v>muu</c:v>
                </c:pt>
              </c:strCache>
            </c:strRef>
          </c:cat>
          <c:val>
            <c:numRef>
              <c:f>Sheet1!$C$2:$C$9</c:f>
              <c:numCache>
                <c:formatCode>General</c:formatCode>
                <c:ptCount val="8"/>
                <c:pt idx="0">
                  <c:v>80</c:v>
                </c:pt>
                <c:pt idx="1">
                  <c:v>43</c:v>
                </c:pt>
                <c:pt idx="2">
                  <c:v>33</c:v>
                </c:pt>
                <c:pt idx="3">
                  <c:v>15</c:v>
                </c:pt>
                <c:pt idx="4">
                  <c:v>20</c:v>
                </c:pt>
                <c:pt idx="5">
                  <c:v>3</c:v>
                </c:pt>
                <c:pt idx="6">
                  <c:v>1</c:v>
                </c:pt>
                <c:pt idx="7">
                  <c:v>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2010, n=866</c:v>
                </c:pt>
              </c:strCache>
            </c:strRef>
          </c:tx>
          <c:spPr>
            <a:solidFill>
              <a:schemeClr val="accent6">
                <a:lumMod val="20000"/>
                <a:lumOff val="80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sz="800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Sheet1!$A$2:$A$9</c:f>
              <c:strCache>
                <c:ptCount val="8"/>
                <c:pt idx="0">
                  <c:v>televisioonis</c:v>
                </c:pt>
                <c:pt idx="1">
                  <c:v>raadios</c:v>
                </c:pt>
                <c:pt idx="2">
                  <c:v>välireklaami plakatitel</c:v>
                </c:pt>
                <c:pt idx="3">
                  <c:v>interneti-keskkonnas</c:v>
                </c:pt>
                <c:pt idx="4">
                  <c:v>trükimeedias (ajalehtedes, ajakirjades)</c:v>
                </c:pt>
                <c:pt idx="5">
                  <c:v>politseiaktsioonidel</c:v>
                </c:pt>
                <c:pt idx="6">
                  <c:v>autonäitusel (messil) või muul ekspositsioonil</c:v>
                </c:pt>
                <c:pt idx="7">
                  <c:v>muu</c:v>
                </c:pt>
              </c:strCache>
            </c:strRef>
          </c:cat>
          <c:val>
            <c:numRef>
              <c:f>Sheet1!$D$2:$D$9</c:f>
              <c:numCache>
                <c:formatCode>General</c:formatCode>
                <c:ptCount val="8"/>
                <c:pt idx="0">
                  <c:v>83</c:v>
                </c:pt>
                <c:pt idx="1">
                  <c:v>38</c:v>
                </c:pt>
                <c:pt idx="2">
                  <c:v>32</c:v>
                </c:pt>
                <c:pt idx="3">
                  <c:v>15</c:v>
                </c:pt>
                <c:pt idx="4">
                  <c:v>16</c:v>
                </c:pt>
                <c:pt idx="5">
                  <c:v>4</c:v>
                </c:pt>
                <c:pt idx="6">
                  <c:v>1</c:v>
                </c:pt>
                <c:pt idx="7">
                  <c:v>1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2009, n=759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sz="800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Sheet1!$A$2:$A$9</c:f>
              <c:strCache>
                <c:ptCount val="8"/>
                <c:pt idx="0">
                  <c:v>televisioonis</c:v>
                </c:pt>
                <c:pt idx="1">
                  <c:v>raadios</c:v>
                </c:pt>
                <c:pt idx="2">
                  <c:v>välireklaami plakatitel</c:v>
                </c:pt>
                <c:pt idx="3">
                  <c:v>interneti-keskkonnas</c:v>
                </c:pt>
                <c:pt idx="4">
                  <c:v>trükimeedias (ajalehtedes, ajakirjades)</c:v>
                </c:pt>
                <c:pt idx="5">
                  <c:v>politseiaktsioonidel</c:v>
                </c:pt>
                <c:pt idx="6">
                  <c:v>autonäitusel (messil) või muul ekspositsioonil</c:v>
                </c:pt>
                <c:pt idx="7">
                  <c:v>muu</c:v>
                </c:pt>
              </c:strCache>
            </c:strRef>
          </c:cat>
          <c:val>
            <c:numRef>
              <c:f>Sheet1!$E$2:$E$9</c:f>
              <c:numCache>
                <c:formatCode>General</c:formatCode>
                <c:ptCount val="8"/>
                <c:pt idx="0">
                  <c:v>83</c:v>
                </c:pt>
                <c:pt idx="1">
                  <c:v>37</c:v>
                </c:pt>
                <c:pt idx="2">
                  <c:v>32</c:v>
                </c:pt>
                <c:pt idx="3">
                  <c:v>14</c:v>
                </c:pt>
                <c:pt idx="4">
                  <c:v>17</c:v>
                </c:pt>
                <c:pt idx="5">
                  <c:v>8</c:v>
                </c:pt>
                <c:pt idx="6">
                  <c:v>1</c:v>
                </c:pt>
                <c:pt idx="7">
                  <c:v>1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2008, n=795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sz="800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Sheet1!$A$2:$A$9</c:f>
              <c:strCache>
                <c:ptCount val="8"/>
                <c:pt idx="0">
                  <c:v>televisioonis</c:v>
                </c:pt>
                <c:pt idx="1">
                  <c:v>raadios</c:v>
                </c:pt>
                <c:pt idx="2">
                  <c:v>välireklaami plakatitel</c:v>
                </c:pt>
                <c:pt idx="3">
                  <c:v>interneti-keskkonnas</c:v>
                </c:pt>
                <c:pt idx="4">
                  <c:v>trükimeedias (ajalehtedes, ajakirjades)</c:v>
                </c:pt>
                <c:pt idx="5">
                  <c:v>politseiaktsioonidel</c:v>
                </c:pt>
                <c:pt idx="6">
                  <c:v>autonäitusel (messil) või muul ekspositsioonil</c:v>
                </c:pt>
                <c:pt idx="7">
                  <c:v>muu</c:v>
                </c:pt>
              </c:strCache>
            </c:strRef>
          </c:cat>
          <c:val>
            <c:numRef>
              <c:f>Sheet1!$F$2:$F$9</c:f>
              <c:numCache>
                <c:formatCode>General</c:formatCode>
                <c:ptCount val="8"/>
                <c:pt idx="0">
                  <c:v>84</c:v>
                </c:pt>
                <c:pt idx="1">
                  <c:v>46</c:v>
                </c:pt>
                <c:pt idx="2">
                  <c:v>24</c:v>
                </c:pt>
                <c:pt idx="3">
                  <c:v>15</c:v>
                </c:pt>
                <c:pt idx="4">
                  <c:v>24</c:v>
                </c:pt>
                <c:pt idx="5">
                  <c:v>9</c:v>
                </c:pt>
                <c:pt idx="6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81552512"/>
        <c:axId val="81554048"/>
      </c:barChart>
      <c:catAx>
        <c:axId val="81552512"/>
        <c:scaling>
          <c:orientation val="maxMin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none"/>
        <c:minorTickMark val="none"/>
        <c:tickLblPos val="none"/>
        <c:txPr>
          <a:bodyPr/>
          <a:lstStyle/>
          <a:p>
            <a:pPr>
              <a:defRPr lang="et-EE"/>
            </a:pPr>
            <a:endParaRPr lang="et-EE"/>
          </a:p>
        </c:txPr>
        <c:crossAx val="81554048"/>
        <c:crosses val="autoZero"/>
        <c:auto val="1"/>
        <c:lblAlgn val="ctr"/>
        <c:lblOffset val="100"/>
        <c:noMultiLvlLbl val="0"/>
      </c:catAx>
      <c:valAx>
        <c:axId val="81554048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81552512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49665003776757299"/>
          <c:y val="0.72506938409843946"/>
          <c:w val="0.23887508994839299"/>
          <c:h val="0.22321524294278244"/>
        </c:manualLayout>
      </c:layout>
      <c:overlay val="0"/>
      <c:spPr>
        <a:noFill/>
      </c:spPr>
      <c:txPr>
        <a:bodyPr/>
        <a:lstStyle/>
        <a:p>
          <a:pPr>
            <a:defRPr lang="et-EE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444133374394575E-2"/>
          <c:y val="2.3540132749103781E-2"/>
          <c:w val="0.67203294682343306"/>
          <c:h val="0.9496718050670233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Sheet1!$B$2:$B$25</c:f>
              <c:numCache>
                <c:formatCode>General</c:formatCode>
                <c:ptCount val="24"/>
                <c:pt idx="0">
                  <c:v>83</c:v>
                </c:pt>
                <c:pt idx="2">
                  <c:v>81</c:v>
                </c:pt>
                <c:pt idx="3">
                  <c:v>85</c:v>
                </c:pt>
                <c:pt idx="5">
                  <c:v>83</c:v>
                </c:pt>
                <c:pt idx="6">
                  <c:v>84</c:v>
                </c:pt>
                <c:pt idx="8">
                  <c:v>71</c:v>
                </c:pt>
                <c:pt idx="9">
                  <c:v>81</c:v>
                </c:pt>
                <c:pt idx="10">
                  <c:v>84</c:v>
                </c:pt>
                <c:pt idx="11">
                  <c:v>89</c:v>
                </c:pt>
                <c:pt idx="13">
                  <c:v>74</c:v>
                </c:pt>
                <c:pt idx="14">
                  <c:v>89</c:v>
                </c:pt>
                <c:pt idx="15">
                  <c:v>92</c:v>
                </c:pt>
                <c:pt idx="16">
                  <c:v>83</c:v>
                </c:pt>
                <c:pt idx="17">
                  <c:v>96</c:v>
                </c:pt>
                <c:pt idx="18">
                  <c:v>78</c:v>
                </c:pt>
                <c:pt idx="20">
                  <c:v>74</c:v>
                </c:pt>
                <c:pt idx="21">
                  <c:v>81</c:v>
                </c:pt>
                <c:pt idx="22">
                  <c:v>90</c:v>
                </c:pt>
                <c:pt idx="23">
                  <c:v>87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Sheet1!$C$2:$C$25</c:f>
              <c:numCache>
                <c:formatCode>General</c:formatCode>
                <c:ptCount val="24"/>
                <c:pt idx="0">
                  <c:v>80</c:v>
                </c:pt>
                <c:pt idx="2">
                  <c:v>76</c:v>
                </c:pt>
                <c:pt idx="3">
                  <c:v>83</c:v>
                </c:pt>
                <c:pt idx="5">
                  <c:v>83</c:v>
                </c:pt>
                <c:pt idx="6">
                  <c:v>73</c:v>
                </c:pt>
                <c:pt idx="8">
                  <c:v>72</c:v>
                </c:pt>
                <c:pt idx="9">
                  <c:v>82</c:v>
                </c:pt>
                <c:pt idx="10">
                  <c:v>79</c:v>
                </c:pt>
                <c:pt idx="11">
                  <c:v>84</c:v>
                </c:pt>
                <c:pt idx="13">
                  <c:v>68</c:v>
                </c:pt>
                <c:pt idx="14">
                  <c:v>85</c:v>
                </c:pt>
                <c:pt idx="15">
                  <c:v>81</c:v>
                </c:pt>
                <c:pt idx="16">
                  <c:v>89</c:v>
                </c:pt>
                <c:pt idx="17">
                  <c:v>90</c:v>
                </c:pt>
                <c:pt idx="18">
                  <c:v>83</c:v>
                </c:pt>
                <c:pt idx="20">
                  <c:v>68</c:v>
                </c:pt>
                <c:pt idx="21">
                  <c:v>82</c:v>
                </c:pt>
                <c:pt idx="22">
                  <c:v>82</c:v>
                </c:pt>
                <c:pt idx="23">
                  <c:v>90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81640448"/>
        <c:axId val="81646336"/>
      </c:barChart>
      <c:catAx>
        <c:axId val="81640448"/>
        <c:scaling>
          <c:orientation val="maxMin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none"/>
        <c:minorTickMark val="none"/>
        <c:tickLblPos val="none"/>
        <c:txPr>
          <a:bodyPr/>
          <a:lstStyle/>
          <a:p>
            <a:pPr>
              <a:defRPr lang="et-EE"/>
            </a:pPr>
            <a:endParaRPr lang="et-EE"/>
          </a:p>
        </c:txPr>
        <c:crossAx val="81646336"/>
        <c:crosses val="autoZero"/>
        <c:auto val="1"/>
        <c:lblAlgn val="ctr"/>
        <c:lblOffset val="100"/>
        <c:noMultiLvlLbl val="0"/>
      </c:catAx>
      <c:valAx>
        <c:axId val="81646336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81640448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sz="800"/>
      </a:pPr>
      <a:endParaRPr lang="et-EE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444133374394575E-2"/>
          <c:y val="1.5755431235625693E-2"/>
          <c:w val="0.64751204565135256"/>
          <c:h val="0.947091581507006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Sheet1!$B$2:$B$25</c:f>
              <c:numCache>
                <c:formatCode>General</c:formatCode>
                <c:ptCount val="24"/>
                <c:pt idx="0">
                  <c:v>43</c:v>
                </c:pt>
                <c:pt idx="2">
                  <c:v>45</c:v>
                </c:pt>
                <c:pt idx="3">
                  <c:v>42</c:v>
                </c:pt>
                <c:pt idx="5">
                  <c:v>45</c:v>
                </c:pt>
                <c:pt idx="6">
                  <c:v>39</c:v>
                </c:pt>
                <c:pt idx="8">
                  <c:v>32</c:v>
                </c:pt>
                <c:pt idx="9">
                  <c:v>46</c:v>
                </c:pt>
                <c:pt idx="10">
                  <c:v>51</c:v>
                </c:pt>
                <c:pt idx="11">
                  <c:v>41</c:v>
                </c:pt>
                <c:pt idx="13">
                  <c:v>43</c:v>
                </c:pt>
                <c:pt idx="14">
                  <c:v>43</c:v>
                </c:pt>
                <c:pt idx="15">
                  <c:v>34</c:v>
                </c:pt>
                <c:pt idx="16">
                  <c:v>45</c:v>
                </c:pt>
                <c:pt idx="17">
                  <c:v>63</c:v>
                </c:pt>
                <c:pt idx="18">
                  <c:v>35</c:v>
                </c:pt>
                <c:pt idx="20">
                  <c:v>43</c:v>
                </c:pt>
                <c:pt idx="21">
                  <c:v>38</c:v>
                </c:pt>
                <c:pt idx="22">
                  <c:v>44</c:v>
                </c:pt>
                <c:pt idx="23">
                  <c:v>47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Sheet1!$C$2:$C$25</c:f>
              <c:numCache>
                <c:formatCode>General</c:formatCode>
                <c:ptCount val="24"/>
                <c:pt idx="0">
                  <c:v>43</c:v>
                </c:pt>
                <c:pt idx="2">
                  <c:v>45</c:v>
                </c:pt>
                <c:pt idx="3">
                  <c:v>42</c:v>
                </c:pt>
                <c:pt idx="5">
                  <c:v>47</c:v>
                </c:pt>
                <c:pt idx="6">
                  <c:v>34</c:v>
                </c:pt>
                <c:pt idx="8">
                  <c:v>40</c:v>
                </c:pt>
                <c:pt idx="9">
                  <c:v>41</c:v>
                </c:pt>
                <c:pt idx="10">
                  <c:v>44</c:v>
                </c:pt>
                <c:pt idx="11">
                  <c:v>46</c:v>
                </c:pt>
                <c:pt idx="13">
                  <c:v>43</c:v>
                </c:pt>
                <c:pt idx="14">
                  <c:v>39</c:v>
                </c:pt>
                <c:pt idx="15">
                  <c:v>45</c:v>
                </c:pt>
                <c:pt idx="16">
                  <c:v>46</c:v>
                </c:pt>
                <c:pt idx="17">
                  <c:v>60</c:v>
                </c:pt>
                <c:pt idx="18">
                  <c:v>33</c:v>
                </c:pt>
                <c:pt idx="20">
                  <c:v>43</c:v>
                </c:pt>
                <c:pt idx="21">
                  <c:v>36</c:v>
                </c:pt>
                <c:pt idx="22">
                  <c:v>42</c:v>
                </c:pt>
                <c:pt idx="23">
                  <c:v>49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93971968"/>
        <c:axId val="93973504"/>
      </c:barChart>
      <c:catAx>
        <c:axId val="93971968"/>
        <c:scaling>
          <c:orientation val="maxMin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none"/>
        <c:minorTickMark val="none"/>
        <c:tickLblPos val="none"/>
        <c:txPr>
          <a:bodyPr/>
          <a:lstStyle/>
          <a:p>
            <a:pPr>
              <a:defRPr lang="et-EE"/>
            </a:pPr>
            <a:endParaRPr lang="et-EE"/>
          </a:p>
        </c:txPr>
        <c:crossAx val="93973504"/>
        <c:crosses val="autoZero"/>
        <c:auto val="1"/>
        <c:lblAlgn val="ctr"/>
        <c:lblOffset val="100"/>
        <c:noMultiLvlLbl val="0"/>
      </c:catAx>
      <c:valAx>
        <c:axId val="93973504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93971968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sz="800"/>
      </a:pPr>
      <a:endParaRPr lang="et-EE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444133374394575E-2"/>
          <c:y val="1.57554312356257E-2"/>
          <c:w val="0.64751204565135256"/>
          <c:h val="0.9733451907578812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Sheet1!$B$2:$B$25</c:f>
              <c:numCache>
                <c:formatCode>General</c:formatCode>
                <c:ptCount val="24"/>
                <c:pt idx="0">
                  <c:v>26</c:v>
                </c:pt>
                <c:pt idx="2">
                  <c:v>23</c:v>
                </c:pt>
                <c:pt idx="3">
                  <c:v>29</c:v>
                </c:pt>
                <c:pt idx="5">
                  <c:v>24</c:v>
                </c:pt>
                <c:pt idx="6">
                  <c:v>31</c:v>
                </c:pt>
                <c:pt idx="8">
                  <c:v>48</c:v>
                </c:pt>
                <c:pt idx="9">
                  <c:v>28</c:v>
                </c:pt>
                <c:pt idx="10">
                  <c:v>25</c:v>
                </c:pt>
                <c:pt idx="11">
                  <c:v>17</c:v>
                </c:pt>
                <c:pt idx="13">
                  <c:v>43</c:v>
                </c:pt>
                <c:pt idx="14">
                  <c:v>27</c:v>
                </c:pt>
                <c:pt idx="15">
                  <c:v>23</c:v>
                </c:pt>
                <c:pt idx="16">
                  <c:v>18</c:v>
                </c:pt>
                <c:pt idx="17">
                  <c:v>16</c:v>
                </c:pt>
                <c:pt idx="18">
                  <c:v>13</c:v>
                </c:pt>
                <c:pt idx="20">
                  <c:v>43</c:v>
                </c:pt>
                <c:pt idx="21">
                  <c:v>22</c:v>
                </c:pt>
                <c:pt idx="22">
                  <c:v>20</c:v>
                </c:pt>
                <c:pt idx="23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Sheet1!$C$2:$C$25</c:f>
              <c:numCache>
                <c:formatCode>General</c:formatCode>
                <c:ptCount val="24"/>
                <c:pt idx="0">
                  <c:v>33</c:v>
                </c:pt>
                <c:pt idx="2">
                  <c:v>33</c:v>
                </c:pt>
                <c:pt idx="3">
                  <c:v>34</c:v>
                </c:pt>
                <c:pt idx="5">
                  <c:v>29</c:v>
                </c:pt>
                <c:pt idx="6">
                  <c:v>44</c:v>
                </c:pt>
                <c:pt idx="8">
                  <c:v>43</c:v>
                </c:pt>
                <c:pt idx="9">
                  <c:v>44</c:v>
                </c:pt>
                <c:pt idx="10">
                  <c:v>35</c:v>
                </c:pt>
                <c:pt idx="11">
                  <c:v>22</c:v>
                </c:pt>
                <c:pt idx="13">
                  <c:v>49</c:v>
                </c:pt>
                <c:pt idx="14">
                  <c:v>39</c:v>
                </c:pt>
                <c:pt idx="15">
                  <c:v>19</c:v>
                </c:pt>
                <c:pt idx="16">
                  <c:v>35</c:v>
                </c:pt>
                <c:pt idx="17">
                  <c:v>12</c:v>
                </c:pt>
                <c:pt idx="18">
                  <c:v>25</c:v>
                </c:pt>
                <c:pt idx="20">
                  <c:v>49</c:v>
                </c:pt>
                <c:pt idx="21">
                  <c:v>47</c:v>
                </c:pt>
                <c:pt idx="22">
                  <c:v>16</c:v>
                </c:pt>
                <c:pt idx="23">
                  <c:v>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94019584"/>
        <c:axId val="94021120"/>
      </c:barChart>
      <c:catAx>
        <c:axId val="94019584"/>
        <c:scaling>
          <c:orientation val="maxMin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none"/>
        <c:minorTickMark val="none"/>
        <c:tickLblPos val="none"/>
        <c:txPr>
          <a:bodyPr/>
          <a:lstStyle/>
          <a:p>
            <a:pPr>
              <a:defRPr lang="et-EE"/>
            </a:pPr>
            <a:endParaRPr lang="et-EE"/>
          </a:p>
        </c:txPr>
        <c:crossAx val="94021120"/>
        <c:crosses val="autoZero"/>
        <c:auto val="1"/>
        <c:lblAlgn val="ctr"/>
        <c:lblOffset val="100"/>
        <c:noMultiLvlLbl val="0"/>
      </c:catAx>
      <c:valAx>
        <c:axId val="94021120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94019584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sz="800"/>
      </a:pPr>
      <a:endParaRPr lang="et-EE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444133374394575E-2"/>
          <c:y val="1.5755431235625703E-2"/>
          <c:w val="0.64751204565135256"/>
          <c:h val="0.9680489671321366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Sheet1!$B$2:$B$25</c:f>
              <c:numCache>
                <c:formatCode>General</c:formatCode>
                <c:ptCount val="24"/>
                <c:pt idx="0">
                  <c:v>14</c:v>
                </c:pt>
                <c:pt idx="2">
                  <c:v>16</c:v>
                </c:pt>
                <c:pt idx="3">
                  <c:v>12</c:v>
                </c:pt>
                <c:pt idx="5">
                  <c:v>15</c:v>
                </c:pt>
                <c:pt idx="6">
                  <c:v>11</c:v>
                </c:pt>
                <c:pt idx="8">
                  <c:v>20</c:v>
                </c:pt>
                <c:pt idx="9">
                  <c:v>13</c:v>
                </c:pt>
                <c:pt idx="10">
                  <c:v>15</c:v>
                </c:pt>
                <c:pt idx="11">
                  <c:v>11</c:v>
                </c:pt>
                <c:pt idx="13">
                  <c:v>18</c:v>
                </c:pt>
                <c:pt idx="14">
                  <c:v>13</c:v>
                </c:pt>
                <c:pt idx="15">
                  <c:v>9</c:v>
                </c:pt>
                <c:pt idx="16">
                  <c:v>21</c:v>
                </c:pt>
                <c:pt idx="17">
                  <c:v>11</c:v>
                </c:pt>
                <c:pt idx="18">
                  <c:v>7</c:v>
                </c:pt>
                <c:pt idx="20">
                  <c:v>18</c:v>
                </c:pt>
                <c:pt idx="21">
                  <c:v>16</c:v>
                </c:pt>
                <c:pt idx="22">
                  <c:v>9</c:v>
                </c:pt>
                <c:pt idx="23">
                  <c:v>13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Sheet1!$C$2:$C$25</c:f>
              <c:numCache>
                <c:formatCode>General</c:formatCode>
                <c:ptCount val="24"/>
                <c:pt idx="0">
                  <c:v>20</c:v>
                </c:pt>
                <c:pt idx="2">
                  <c:v>21</c:v>
                </c:pt>
                <c:pt idx="3">
                  <c:v>20</c:v>
                </c:pt>
                <c:pt idx="5">
                  <c:v>22</c:v>
                </c:pt>
                <c:pt idx="6">
                  <c:v>14</c:v>
                </c:pt>
                <c:pt idx="8">
                  <c:v>18</c:v>
                </c:pt>
                <c:pt idx="9">
                  <c:v>16</c:v>
                </c:pt>
                <c:pt idx="10">
                  <c:v>20</c:v>
                </c:pt>
                <c:pt idx="11">
                  <c:v>23</c:v>
                </c:pt>
                <c:pt idx="13">
                  <c:v>22</c:v>
                </c:pt>
                <c:pt idx="14">
                  <c:v>22</c:v>
                </c:pt>
                <c:pt idx="15">
                  <c:v>15</c:v>
                </c:pt>
                <c:pt idx="16">
                  <c:v>23</c:v>
                </c:pt>
                <c:pt idx="17">
                  <c:v>27</c:v>
                </c:pt>
                <c:pt idx="18">
                  <c:v>11</c:v>
                </c:pt>
                <c:pt idx="20">
                  <c:v>22</c:v>
                </c:pt>
                <c:pt idx="21">
                  <c:v>18</c:v>
                </c:pt>
                <c:pt idx="22">
                  <c:v>14</c:v>
                </c:pt>
                <c:pt idx="23">
                  <c:v>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94411008"/>
        <c:axId val="94420992"/>
      </c:barChart>
      <c:catAx>
        <c:axId val="94411008"/>
        <c:scaling>
          <c:orientation val="maxMin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none"/>
        <c:minorTickMark val="none"/>
        <c:tickLblPos val="none"/>
        <c:txPr>
          <a:bodyPr/>
          <a:lstStyle/>
          <a:p>
            <a:pPr>
              <a:defRPr lang="et-EE"/>
            </a:pPr>
            <a:endParaRPr lang="et-EE"/>
          </a:p>
        </c:txPr>
        <c:crossAx val="94420992"/>
        <c:crosses val="autoZero"/>
        <c:auto val="1"/>
        <c:lblAlgn val="ctr"/>
        <c:lblOffset val="100"/>
        <c:noMultiLvlLbl val="0"/>
      </c:catAx>
      <c:valAx>
        <c:axId val="94420992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94411008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sz="800"/>
      </a:pPr>
      <a:endParaRPr lang="et-EE"/>
    </a:p>
  </c:tx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444133374394575E-2"/>
          <c:y val="1.5755431235625703E-2"/>
          <c:w val="0.64751204565135256"/>
          <c:h val="0.9680489671321366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Sheet1!$B$2:$B$25</c:f>
              <c:numCache>
                <c:formatCode>General</c:formatCode>
                <c:ptCount val="24"/>
                <c:pt idx="0">
                  <c:v>17</c:v>
                </c:pt>
                <c:pt idx="2">
                  <c:v>17</c:v>
                </c:pt>
                <c:pt idx="3">
                  <c:v>18</c:v>
                </c:pt>
                <c:pt idx="5">
                  <c:v>17</c:v>
                </c:pt>
                <c:pt idx="6">
                  <c:v>19</c:v>
                </c:pt>
                <c:pt idx="8">
                  <c:v>34</c:v>
                </c:pt>
                <c:pt idx="9">
                  <c:v>24</c:v>
                </c:pt>
                <c:pt idx="10">
                  <c:v>20</c:v>
                </c:pt>
                <c:pt idx="11">
                  <c:v>5</c:v>
                </c:pt>
                <c:pt idx="13">
                  <c:v>18</c:v>
                </c:pt>
                <c:pt idx="14">
                  <c:v>23</c:v>
                </c:pt>
                <c:pt idx="15">
                  <c:v>14</c:v>
                </c:pt>
                <c:pt idx="16">
                  <c:v>11</c:v>
                </c:pt>
                <c:pt idx="17">
                  <c:v>21</c:v>
                </c:pt>
                <c:pt idx="18">
                  <c:v>15</c:v>
                </c:pt>
                <c:pt idx="20">
                  <c:v>18</c:v>
                </c:pt>
                <c:pt idx="21">
                  <c:v>13</c:v>
                </c:pt>
                <c:pt idx="22">
                  <c:v>19</c:v>
                </c:pt>
                <c:pt idx="23">
                  <c:v>16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Sheet1!$C$2:$C$25</c:f>
              <c:numCache>
                <c:formatCode>General</c:formatCode>
                <c:ptCount val="24"/>
                <c:pt idx="0">
                  <c:v>15</c:v>
                </c:pt>
                <c:pt idx="2">
                  <c:v>16</c:v>
                </c:pt>
                <c:pt idx="3">
                  <c:v>13</c:v>
                </c:pt>
                <c:pt idx="5">
                  <c:v>14</c:v>
                </c:pt>
                <c:pt idx="6">
                  <c:v>17</c:v>
                </c:pt>
                <c:pt idx="8">
                  <c:v>26</c:v>
                </c:pt>
                <c:pt idx="9">
                  <c:v>17</c:v>
                </c:pt>
                <c:pt idx="10">
                  <c:v>12</c:v>
                </c:pt>
                <c:pt idx="11">
                  <c:v>9</c:v>
                </c:pt>
                <c:pt idx="13">
                  <c:v>16</c:v>
                </c:pt>
                <c:pt idx="14">
                  <c:v>18</c:v>
                </c:pt>
                <c:pt idx="15">
                  <c:v>16</c:v>
                </c:pt>
                <c:pt idx="16">
                  <c:v>14</c:v>
                </c:pt>
                <c:pt idx="17">
                  <c:v>13</c:v>
                </c:pt>
                <c:pt idx="18">
                  <c:v>11</c:v>
                </c:pt>
                <c:pt idx="20">
                  <c:v>16</c:v>
                </c:pt>
                <c:pt idx="21">
                  <c:v>16</c:v>
                </c:pt>
                <c:pt idx="22">
                  <c:v>14</c:v>
                </c:pt>
                <c:pt idx="23">
                  <c:v>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94343936"/>
        <c:axId val="94345472"/>
      </c:barChart>
      <c:catAx>
        <c:axId val="94343936"/>
        <c:scaling>
          <c:orientation val="maxMin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none"/>
        <c:minorTickMark val="none"/>
        <c:tickLblPos val="none"/>
        <c:txPr>
          <a:bodyPr/>
          <a:lstStyle/>
          <a:p>
            <a:pPr>
              <a:defRPr lang="et-EE"/>
            </a:pPr>
            <a:endParaRPr lang="et-EE"/>
          </a:p>
        </c:txPr>
        <c:crossAx val="94345472"/>
        <c:crosses val="autoZero"/>
        <c:auto val="1"/>
        <c:lblAlgn val="ctr"/>
        <c:lblOffset val="100"/>
        <c:noMultiLvlLbl val="0"/>
      </c:catAx>
      <c:valAx>
        <c:axId val="94345472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94343936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41706046525996504"/>
          <c:y val="0.87436961385525458"/>
          <c:w val="0.21512601715883847"/>
          <c:h val="8.276788153140098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800"/>
      </a:pPr>
      <a:endParaRPr lang="et-EE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303339959125456E-2"/>
          <c:y val="3.4326365471481914E-2"/>
          <c:w val="0.93156641254390005"/>
          <c:h val="0.86173783681243765"/>
        </c:manualLayout>
      </c:layout>
      <c:barChart>
        <c:barDir val="bar"/>
        <c:grouping val="clustered"/>
        <c:varyColors val="0"/>
        <c:ser>
          <c:idx val="1"/>
          <c:order val="0"/>
          <c:tx>
            <c:strRef>
              <c:f>Sheet1!$B$1</c:f>
              <c:strCache>
                <c:ptCount val="1"/>
                <c:pt idx="0">
                  <c:v>2012 n=1004</c:v>
                </c:pt>
              </c:strCache>
            </c:strRef>
          </c:tx>
          <c:spPr>
            <a:solidFill>
              <a:schemeClr val="accent6"/>
            </a:solidFill>
            <a:ln w="22843">
              <a:noFill/>
            </a:ln>
          </c:spPr>
          <c:invertIfNegative val="0"/>
          <c:dLbls>
            <c:numFmt formatCode="General&quot;%&quot;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märkas kampaaniat aidatult</c:v>
                </c:pt>
                <c:pt idx="1">
                  <c:v>on näinud telereklaami</c:v>
                </c:pt>
                <c:pt idx="2">
                  <c:v>on kuulnud raadioreklaami</c:v>
                </c:pt>
                <c:pt idx="3">
                  <c:v>on näinud välireklaami</c:v>
                </c:pt>
                <c:pt idx="4">
                  <c:v>on näinud internetireklaami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94</c:v>
                </c:pt>
                <c:pt idx="1">
                  <c:v>81</c:v>
                </c:pt>
                <c:pt idx="2">
                  <c:v>66</c:v>
                </c:pt>
                <c:pt idx="3">
                  <c:v>48</c:v>
                </c:pt>
                <c:pt idx="4">
                  <c:v>37</c:v>
                </c:pt>
              </c:numCache>
            </c:numRef>
          </c:val>
        </c:ser>
        <c:ser>
          <c:idx val="0"/>
          <c:order val="1"/>
          <c:tx>
            <c:strRef>
              <c:f>Sheet1!$C$1</c:f>
              <c:strCache>
                <c:ptCount val="1"/>
                <c:pt idx="0">
                  <c:v>2011 n=1008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invertIfNegative val="0"/>
          <c:dLbls>
            <c:numFmt formatCode="General&quot;%&quot;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märkas kampaaniat aidatult</c:v>
                </c:pt>
                <c:pt idx="1">
                  <c:v>on näinud telereklaami</c:v>
                </c:pt>
                <c:pt idx="2">
                  <c:v>on kuulnud raadioreklaami</c:v>
                </c:pt>
                <c:pt idx="3">
                  <c:v>on näinud välireklaami</c:v>
                </c:pt>
                <c:pt idx="4">
                  <c:v>on näinud internetireklaami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93</c:v>
                </c:pt>
                <c:pt idx="1">
                  <c:v>74</c:v>
                </c:pt>
                <c:pt idx="2">
                  <c:v>68</c:v>
                </c:pt>
                <c:pt idx="3">
                  <c:v>65</c:v>
                </c:pt>
                <c:pt idx="4">
                  <c:v>30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0"/>
        <c:axId val="93838336"/>
        <c:axId val="93717248"/>
      </c:barChart>
      <c:catAx>
        <c:axId val="93838336"/>
        <c:scaling>
          <c:orientation val="maxMin"/>
        </c:scaling>
        <c:delete val="0"/>
        <c:axPos val="l"/>
        <c:majorGridlines>
          <c:spPr>
            <a:ln w="2855">
              <a:solidFill>
                <a:srgbClr val="E6E6E6"/>
              </a:solidFill>
              <a:prstDash val="solid"/>
            </a:ln>
          </c:spPr>
        </c:majorGridlines>
        <c:majorTickMark val="out"/>
        <c:minorTickMark val="none"/>
        <c:tickLblPos val="none"/>
        <c:spPr>
          <a:ln w="8566">
            <a:noFill/>
          </a:ln>
        </c:spPr>
        <c:crossAx val="93717248"/>
        <c:crosses val="autoZero"/>
        <c:auto val="1"/>
        <c:lblAlgn val="ctr"/>
        <c:lblOffset val="100"/>
        <c:tickMarkSkip val="1"/>
        <c:noMultiLvlLbl val="0"/>
      </c:catAx>
      <c:valAx>
        <c:axId val="93717248"/>
        <c:scaling>
          <c:orientation val="minMax"/>
          <c:max val="110"/>
          <c:min val="0"/>
        </c:scaling>
        <c:delete val="0"/>
        <c:axPos val="b"/>
        <c:numFmt formatCode="General&quot;%&quot;" sourceLinked="0"/>
        <c:majorTickMark val="none"/>
        <c:minorTickMark val="none"/>
        <c:tickLblPos val="none"/>
        <c:spPr>
          <a:ln w="11422">
            <a:solidFill>
              <a:srgbClr val="80808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et-EE"/>
          </a:p>
        </c:txPr>
        <c:crossAx val="93838336"/>
        <c:crosses val="max"/>
        <c:crossBetween val="between"/>
        <c:majorUnit val="10"/>
        <c:minorUnit val="10"/>
      </c:valAx>
      <c:spPr>
        <a:noFill/>
        <a:ln w="11422">
          <a:solidFill>
            <a:schemeClr val="bg1">
              <a:lumMod val="65000"/>
            </a:schemeClr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6251357820767659"/>
          <c:y val="0.7208018141605308"/>
          <c:w val="0.34443083512976286"/>
          <c:h val="0.15734259077801729"/>
        </c:manualLayout>
      </c:layout>
      <c:overlay val="1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000" b="0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et-EE"/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583293366328145E-2"/>
          <c:y val="6.4718415733074089E-2"/>
          <c:w val="0.67846437326558851"/>
          <c:h val="0.8239120983290700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dLbl>
              <c:idx val="0"/>
              <c:delete val="1"/>
            </c:dLbl>
            <c:numFmt formatCode="General&quot;%&quot;" sourceLinked="0"/>
            <c:txPr>
              <a:bodyPr/>
              <a:lstStyle/>
              <a:p>
                <a:pPr>
                  <a:defRPr lang="en-US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televisioonis</c:v>
                </c:pt>
                <c:pt idx="1">
                  <c:v>raadios</c:v>
                </c:pt>
                <c:pt idx="2">
                  <c:v>välireklaami plakatitel</c:v>
                </c:pt>
                <c:pt idx="3">
                  <c:v>interneti-keskkonnas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1">
                  <c:v>71</c:v>
                </c:pt>
                <c:pt idx="2">
                  <c:v>46</c:v>
                </c:pt>
                <c:pt idx="3">
                  <c:v>40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televisioonis</c:v>
                </c:pt>
                <c:pt idx="1">
                  <c:v>raadios</c:v>
                </c:pt>
                <c:pt idx="2">
                  <c:v>välireklaami plakatitel</c:v>
                </c:pt>
                <c:pt idx="3">
                  <c:v>interneti-keskkonnas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1">
                  <c:v>76</c:v>
                </c:pt>
                <c:pt idx="2">
                  <c:v>69</c:v>
                </c:pt>
                <c:pt idx="3">
                  <c:v>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93767936"/>
        <c:axId val="93773824"/>
      </c:barChart>
      <c:catAx>
        <c:axId val="93767936"/>
        <c:scaling>
          <c:orientation val="maxMin"/>
        </c:scaling>
        <c:delete val="1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out"/>
        <c:minorTickMark val="none"/>
        <c:tickLblPos val="none"/>
        <c:crossAx val="93773824"/>
        <c:crosses val="autoZero"/>
        <c:auto val="1"/>
        <c:lblAlgn val="ctr"/>
        <c:lblOffset val="100"/>
        <c:noMultiLvlLbl val="0"/>
      </c:catAx>
      <c:valAx>
        <c:axId val="93773824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out"/>
        <c:minorTickMark val="none"/>
        <c:tickLblPos val="none"/>
        <c:crossAx val="93767936"/>
        <c:crosses val="autoZero"/>
        <c:crossBetween val="between"/>
      </c:valAx>
      <c:spPr>
        <a:ln>
          <a:solidFill>
            <a:prstClr val="white">
              <a:lumMod val="50000"/>
            </a:prst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4597091587502606E-2"/>
          <c:y val="6.1422009496259387E-2"/>
          <c:w val="0.51424393904414667"/>
          <c:h val="0.846748557464650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dLbl>
              <c:idx val="1"/>
              <c:delete val="1"/>
            </c:dLbl>
            <c:dLbl>
              <c:idx val="2"/>
              <c:layout>
                <c:manualLayout>
                  <c:x val="-2.5319191269145395E-2"/>
                  <c:y val="4.5270213376623731E-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General&quot;%&quot;" sourceLinked="0"/>
            <c:txPr>
              <a:bodyPr/>
              <a:lstStyle/>
              <a:p>
                <a:pPr>
                  <a:defRPr lang="en-US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Kas Te olete näinud seda telereklaami?</c:v>
                </c:pt>
                <c:pt idx="1">
                  <c:v>Kas olete kuulnud seda raadioreklaami?</c:v>
                </c:pt>
                <c:pt idx="2">
                  <c:v>Kas Te olete näinud järgmist välireklaami?</c:v>
                </c:pt>
                <c:pt idx="3">
                  <c:v>Kas Te olete näinud mõnda neist internetireklaamidest?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87</c:v>
                </c:pt>
                <c:pt idx="2">
                  <c:v>51</c:v>
                </c:pt>
                <c:pt idx="3">
                  <c:v>43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Kas Te olete näinud seda telereklaami?</c:v>
                </c:pt>
                <c:pt idx="1">
                  <c:v>Kas olete kuulnud seda raadioreklaami?</c:v>
                </c:pt>
                <c:pt idx="2">
                  <c:v>Kas Te olete näinud järgmist välireklaami?</c:v>
                </c:pt>
                <c:pt idx="3">
                  <c:v>Kas Te olete näinud mõnda neist internetireklaamidest?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83</c:v>
                </c:pt>
                <c:pt idx="2">
                  <c:v>71</c:v>
                </c:pt>
                <c:pt idx="3">
                  <c:v>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94720768"/>
        <c:axId val="94722304"/>
      </c:barChart>
      <c:catAx>
        <c:axId val="94720768"/>
        <c:scaling>
          <c:orientation val="maxMin"/>
        </c:scaling>
        <c:delete val="1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out"/>
        <c:minorTickMark val="none"/>
        <c:tickLblPos val="none"/>
        <c:crossAx val="94722304"/>
        <c:crosses val="autoZero"/>
        <c:auto val="1"/>
        <c:lblAlgn val="ctr"/>
        <c:lblOffset val="100"/>
        <c:noMultiLvlLbl val="0"/>
      </c:catAx>
      <c:valAx>
        <c:axId val="94722304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out"/>
        <c:minorTickMark val="none"/>
        <c:tickLblPos val="none"/>
        <c:crossAx val="94720768"/>
        <c:crosses val="autoZero"/>
        <c:crossBetween val="between"/>
      </c:valAx>
      <c:spPr>
        <a:ln>
          <a:solidFill>
            <a:prstClr val="white">
              <a:lumMod val="50000"/>
            </a:prst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7129086652869523E-2"/>
          <c:y val="6.8158182435551481E-2"/>
          <c:w val="0.6522123992963349"/>
          <c:h val="0.9104388181607255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dLbl>
              <c:idx val="2"/>
              <c:delete val="1"/>
            </c:dLbl>
            <c:numFmt formatCode="General&quot;%&quot;" sourceLinked="0"/>
            <c:txPr>
              <a:bodyPr/>
              <a:lstStyle/>
              <a:p>
                <a:pPr>
                  <a:defRPr lang="en-US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Kas Te olete näinud seda telereklaami?</c:v>
                </c:pt>
                <c:pt idx="1">
                  <c:v>Kas olete kuulnud seda raadioreklaami?</c:v>
                </c:pt>
                <c:pt idx="2">
                  <c:v>Kas Te olete näinud järgmist välireklaami?</c:v>
                </c:pt>
                <c:pt idx="3">
                  <c:v>Kas Te olete näinud mõnda neist internetireklaamidest?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82</c:v>
                </c:pt>
                <c:pt idx="1">
                  <c:v>72</c:v>
                </c:pt>
                <c:pt idx="3">
                  <c:v>44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Kas Te olete näinud seda telereklaami?</c:v>
                </c:pt>
                <c:pt idx="1">
                  <c:v>Kas olete kuulnud seda raadioreklaami?</c:v>
                </c:pt>
                <c:pt idx="2">
                  <c:v>Kas Te olete näinud järgmist välireklaami?</c:v>
                </c:pt>
                <c:pt idx="3">
                  <c:v>Kas Te olete näinud mõnda neist internetireklaamidest?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79</c:v>
                </c:pt>
                <c:pt idx="1">
                  <c:v>73</c:v>
                </c:pt>
                <c:pt idx="3">
                  <c:v>36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94747648"/>
        <c:axId val="95134464"/>
      </c:barChart>
      <c:catAx>
        <c:axId val="94747648"/>
        <c:scaling>
          <c:orientation val="maxMin"/>
        </c:scaling>
        <c:delete val="1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out"/>
        <c:minorTickMark val="none"/>
        <c:tickLblPos val="none"/>
        <c:crossAx val="95134464"/>
        <c:crosses val="autoZero"/>
        <c:auto val="1"/>
        <c:lblAlgn val="ctr"/>
        <c:lblOffset val="100"/>
        <c:noMultiLvlLbl val="0"/>
      </c:catAx>
      <c:valAx>
        <c:axId val="95134464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out"/>
        <c:minorTickMark val="none"/>
        <c:tickLblPos val="none"/>
        <c:crossAx val="94747648"/>
        <c:crosses val="autoZero"/>
        <c:crossBetween val="between"/>
      </c:valAx>
      <c:spPr>
        <a:ln>
          <a:solidFill>
            <a:prstClr val="white">
              <a:lumMod val="50000"/>
            </a:prst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641763594897791E-2"/>
          <c:y val="7.0140396345237999E-2"/>
          <c:w val="0.4812531781704259"/>
          <c:h val="0.845865708157958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dLbl>
              <c:idx val="3"/>
              <c:delete val="1"/>
            </c:dLbl>
            <c:numFmt formatCode="General&quot;%&quot;" sourceLinked="0"/>
            <c:txPr>
              <a:bodyPr/>
              <a:lstStyle/>
              <a:p>
                <a:pPr>
                  <a:defRPr lang="en-US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Kas Te olete näinud seda telereklaami?</c:v>
                </c:pt>
                <c:pt idx="1">
                  <c:v>Kas olete kuulnud seda raadioreklaami?</c:v>
                </c:pt>
                <c:pt idx="2">
                  <c:v>Kas Te olete näinud järgmist välireklaami?</c:v>
                </c:pt>
                <c:pt idx="3">
                  <c:v>Kas Te olete näinud mõnda neist internetireklaamidest?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89</c:v>
                </c:pt>
                <c:pt idx="1">
                  <c:v>77</c:v>
                </c:pt>
                <c:pt idx="2">
                  <c:v>63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Kas Te olete näinud seda telereklaami?</c:v>
                </c:pt>
                <c:pt idx="1">
                  <c:v>Kas olete kuulnud seda raadioreklaami?</c:v>
                </c:pt>
                <c:pt idx="2">
                  <c:v>Kas Te olete näinud järgmist välireklaami?</c:v>
                </c:pt>
                <c:pt idx="3">
                  <c:v>Kas Te olete näinud mõnda neist internetireklaamidest?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87</c:v>
                </c:pt>
                <c:pt idx="1">
                  <c:v>82</c:v>
                </c:pt>
                <c:pt idx="2">
                  <c:v>78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95155712"/>
        <c:axId val="95157248"/>
      </c:barChart>
      <c:catAx>
        <c:axId val="95155712"/>
        <c:scaling>
          <c:orientation val="maxMin"/>
        </c:scaling>
        <c:delete val="1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out"/>
        <c:minorTickMark val="none"/>
        <c:tickLblPos val="none"/>
        <c:crossAx val="95157248"/>
        <c:crosses val="autoZero"/>
        <c:auto val="1"/>
        <c:lblAlgn val="ctr"/>
        <c:lblOffset val="100"/>
        <c:noMultiLvlLbl val="0"/>
      </c:catAx>
      <c:valAx>
        <c:axId val="95157248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out"/>
        <c:minorTickMark val="none"/>
        <c:tickLblPos val="none"/>
        <c:crossAx val="95155712"/>
        <c:crosses val="autoZero"/>
        <c:crossBetween val="between"/>
      </c:valAx>
      <c:spPr>
        <a:ln>
          <a:solidFill>
            <a:prstClr val="white">
              <a:lumMod val="50000"/>
            </a:prst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480444581315297"/>
          <c:y val="0.2105027653591105"/>
          <c:w val="0.72547698703771057"/>
          <c:h val="0.72021893110109469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ei oska öelda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EI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19</c:v>
                </c:pt>
                <c:pt idx="1">
                  <c:v>26</c:v>
                </c:pt>
                <c:pt idx="2">
                  <c:v>18</c:v>
                </c:pt>
                <c:pt idx="3">
                  <c:v>21</c:v>
                </c:pt>
                <c:pt idx="4">
                  <c:v>31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JAH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81</c:v>
                </c:pt>
                <c:pt idx="1">
                  <c:v>74</c:v>
                </c:pt>
                <c:pt idx="2">
                  <c:v>82</c:v>
                </c:pt>
                <c:pt idx="3">
                  <c:v>79</c:v>
                </c:pt>
                <c:pt idx="4">
                  <c:v>69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94669056"/>
        <c:axId val="94674944"/>
      </c:barChart>
      <c:catAx>
        <c:axId val="94669056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en-US" b="1"/>
            </a:pPr>
            <a:endParaRPr lang="et-EE"/>
          </a:p>
        </c:txPr>
        <c:crossAx val="94674944"/>
        <c:crosses val="autoZero"/>
        <c:auto val="1"/>
        <c:lblAlgn val="ctr"/>
        <c:lblOffset val="100"/>
        <c:noMultiLvlLbl val="0"/>
      </c:catAx>
      <c:valAx>
        <c:axId val="94674944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one"/>
        <c:crossAx val="94669056"/>
        <c:crosses val="autoZero"/>
        <c:crossBetween val="between"/>
      </c:valAx>
      <c:spPr>
        <a:noFill/>
        <a:ln>
          <a:solidFill>
            <a:schemeClr val="bg1">
              <a:lumMod val="50000"/>
            </a:schemeClr>
          </a:solidFill>
        </a:ln>
      </c:spPr>
    </c:plotArea>
    <c:legend>
      <c:legendPos val="t"/>
      <c:legendEntry>
        <c:idx val="0"/>
        <c:delete val="1"/>
      </c:legendEntry>
      <c:layout>
        <c:manualLayout>
          <c:xMode val="edge"/>
          <c:yMode val="edge"/>
          <c:x val="0.24618830314398496"/>
          <c:y val="6.8765198855820747E-2"/>
          <c:w val="0.75381173479894414"/>
          <c:h val="0.10460143399002367"/>
        </c:manualLayout>
      </c:layout>
      <c:overlay val="0"/>
      <c:txPr>
        <a:bodyPr/>
        <a:lstStyle/>
        <a:p>
          <a:pPr>
            <a:defRPr lang="en-US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444133374394575E-2"/>
          <c:y val="0.12622007828739024"/>
          <c:w val="0.91111173325121086"/>
          <c:h val="0.8469917267605865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0">
                  <c:v>Total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Sheet1!$B$2:$B$25</c:f>
              <c:numCache>
                <c:formatCode>General</c:formatCode>
                <c:ptCount val="24"/>
                <c:pt idx="0">
                  <c:v>81</c:v>
                </c:pt>
                <c:pt idx="2">
                  <c:v>77</c:v>
                </c:pt>
                <c:pt idx="3">
                  <c:v>84</c:v>
                </c:pt>
                <c:pt idx="5">
                  <c:v>83</c:v>
                </c:pt>
                <c:pt idx="6">
                  <c:v>75</c:v>
                </c:pt>
                <c:pt idx="8">
                  <c:v>73</c:v>
                </c:pt>
                <c:pt idx="9">
                  <c:v>83</c:v>
                </c:pt>
                <c:pt idx="10">
                  <c:v>82</c:v>
                </c:pt>
                <c:pt idx="11">
                  <c:v>82</c:v>
                </c:pt>
                <c:pt idx="13">
                  <c:v>78</c:v>
                </c:pt>
                <c:pt idx="14">
                  <c:v>85</c:v>
                </c:pt>
                <c:pt idx="15">
                  <c:v>87</c:v>
                </c:pt>
                <c:pt idx="16">
                  <c:v>84</c:v>
                </c:pt>
                <c:pt idx="17">
                  <c:v>84</c:v>
                </c:pt>
                <c:pt idx="18">
                  <c:v>72</c:v>
                </c:pt>
                <c:pt idx="20">
                  <c:v>78</c:v>
                </c:pt>
                <c:pt idx="21">
                  <c:v>70</c:v>
                </c:pt>
                <c:pt idx="22">
                  <c:v>89</c:v>
                </c:pt>
                <c:pt idx="23">
                  <c:v>83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0">
                  <c:v>Total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Sheet1!$C$2:$C$25</c:f>
              <c:numCache>
                <c:formatCode>General</c:formatCode>
                <c:ptCount val="24"/>
                <c:pt idx="0">
                  <c:v>74</c:v>
                </c:pt>
                <c:pt idx="2">
                  <c:v>72</c:v>
                </c:pt>
                <c:pt idx="3">
                  <c:v>77</c:v>
                </c:pt>
                <c:pt idx="5">
                  <c:v>79</c:v>
                </c:pt>
                <c:pt idx="6">
                  <c:v>65</c:v>
                </c:pt>
                <c:pt idx="8">
                  <c:v>70</c:v>
                </c:pt>
                <c:pt idx="9">
                  <c:v>76</c:v>
                </c:pt>
                <c:pt idx="10">
                  <c:v>76</c:v>
                </c:pt>
                <c:pt idx="11">
                  <c:v>74</c:v>
                </c:pt>
                <c:pt idx="13">
                  <c:v>73</c:v>
                </c:pt>
                <c:pt idx="14">
                  <c:v>82</c:v>
                </c:pt>
                <c:pt idx="15">
                  <c:v>76</c:v>
                </c:pt>
                <c:pt idx="16">
                  <c:v>70</c:v>
                </c:pt>
                <c:pt idx="17">
                  <c:v>86</c:v>
                </c:pt>
                <c:pt idx="18">
                  <c:v>64</c:v>
                </c:pt>
                <c:pt idx="20">
                  <c:v>73</c:v>
                </c:pt>
                <c:pt idx="21">
                  <c:v>66</c:v>
                </c:pt>
                <c:pt idx="22">
                  <c:v>73</c:v>
                </c:pt>
                <c:pt idx="23">
                  <c:v>81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94583040"/>
        <c:axId val="94588928"/>
      </c:barChart>
      <c:catAx>
        <c:axId val="94583040"/>
        <c:scaling>
          <c:orientation val="maxMin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none"/>
        <c:minorTickMark val="none"/>
        <c:tickLblPos val="none"/>
        <c:txPr>
          <a:bodyPr/>
          <a:lstStyle/>
          <a:p>
            <a:pPr>
              <a:defRPr lang="et-EE"/>
            </a:pPr>
            <a:endParaRPr lang="et-EE"/>
          </a:p>
        </c:txPr>
        <c:crossAx val="94588928"/>
        <c:crosses val="autoZero"/>
        <c:auto val="1"/>
        <c:lblAlgn val="ctr"/>
        <c:lblOffset val="100"/>
        <c:noMultiLvlLbl val="0"/>
      </c:catAx>
      <c:valAx>
        <c:axId val="94588928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94583040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legend>
      <c:legendPos val="t"/>
      <c:layout>
        <c:manualLayout>
          <c:xMode val="edge"/>
          <c:yMode val="edge"/>
          <c:x val="0.34744750056628887"/>
          <c:y val="4.4467545781876887E-2"/>
          <c:w val="0.31416371220817035"/>
          <c:h val="5.9318830727634358E-2"/>
        </c:manualLayout>
      </c:layout>
      <c:overlay val="0"/>
      <c:spPr>
        <a:noFill/>
      </c:spPr>
      <c:txPr>
        <a:bodyPr/>
        <a:lstStyle/>
        <a:p>
          <a:pPr>
            <a:defRPr lang="et-EE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900"/>
      </a:pPr>
      <a:endParaRPr lang="et-EE"/>
    </a:p>
  </c:txPr>
  <c:externalData r:id="rId1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480444581315297"/>
          <c:y val="0.2105027653591105"/>
          <c:w val="0.72547698703771057"/>
          <c:h val="0.72021893110109469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ei oska öelda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EI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34</c:v>
                </c:pt>
                <c:pt idx="1">
                  <c:v>31</c:v>
                </c:pt>
                <c:pt idx="2">
                  <c:v>25</c:v>
                </c:pt>
                <c:pt idx="3">
                  <c:v>49</c:v>
                </c:pt>
                <c:pt idx="4">
                  <c:v>32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JAH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66</c:v>
                </c:pt>
                <c:pt idx="1">
                  <c:v>68</c:v>
                </c:pt>
                <c:pt idx="2">
                  <c:v>74</c:v>
                </c:pt>
                <c:pt idx="3">
                  <c:v>50</c:v>
                </c:pt>
                <c:pt idx="4">
                  <c:v>68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95436800"/>
        <c:axId val="95438336"/>
      </c:barChart>
      <c:catAx>
        <c:axId val="9543680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en-US" b="1"/>
            </a:pPr>
            <a:endParaRPr lang="et-EE"/>
          </a:p>
        </c:txPr>
        <c:crossAx val="95438336"/>
        <c:crosses val="autoZero"/>
        <c:auto val="1"/>
        <c:lblAlgn val="ctr"/>
        <c:lblOffset val="100"/>
        <c:noMultiLvlLbl val="0"/>
      </c:catAx>
      <c:valAx>
        <c:axId val="95438336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one"/>
        <c:crossAx val="95436800"/>
        <c:crosses val="autoZero"/>
        <c:crossBetween val="between"/>
      </c:valAx>
      <c:spPr>
        <a:noFill/>
        <a:ln>
          <a:solidFill>
            <a:schemeClr val="bg1">
              <a:lumMod val="50000"/>
            </a:schemeClr>
          </a:solidFill>
        </a:ln>
      </c:spPr>
    </c:plotArea>
    <c:legend>
      <c:legendPos val="t"/>
      <c:legendEntry>
        <c:idx val="0"/>
        <c:delete val="1"/>
      </c:legendEntry>
      <c:layout>
        <c:manualLayout>
          <c:xMode val="edge"/>
          <c:yMode val="edge"/>
          <c:x val="0.24618830314398496"/>
          <c:y val="6.8765198855820747E-2"/>
          <c:w val="0.75381173479894414"/>
          <c:h val="0.10460143399002367"/>
        </c:manualLayout>
      </c:layout>
      <c:overlay val="0"/>
      <c:txPr>
        <a:bodyPr/>
        <a:lstStyle/>
        <a:p>
          <a:pPr>
            <a:defRPr lang="en-US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444133374394575E-2"/>
          <c:y val="0.12622007828739024"/>
          <c:w val="0.91111173325121086"/>
          <c:h val="0.8469917267605865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0">
                  <c:v>Total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Sheet1!$B$2:$B$25</c:f>
              <c:numCache>
                <c:formatCode>General</c:formatCode>
                <c:ptCount val="24"/>
                <c:pt idx="0">
                  <c:v>66</c:v>
                </c:pt>
                <c:pt idx="2">
                  <c:v>65</c:v>
                </c:pt>
                <c:pt idx="3">
                  <c:v>66</c:v>
                </c:pt>
                <c:pt idx="5">
                  <c:v>69</c:v>
                </c:pt>
                <c:pt idx="6">
                  <c:v>59</c:v>
                </c:pt>
                <c:pt idx="8">
                  <c:v>62</c:v>
                </c:pt>
                <c:pt idx="9">
                  <c:v>70</c:v>
                </c:pt>
                <c:pt idx="10">
                  <c:v>71</c:v>
                </c:pt>
                <c:pt idx="11">
                  <c:v>62</c:v>
                </c:pt>
                <c:pt idx="13">
                  <c:v>67</c:v>
                </c:pt>
                <c:pt idx="14">
                  <c:v>70</c:v>
                </c:pt>
                <c:pt idx="15">
                  <c:v>67</c:v>
                </c:pt>
                <c:pt idx="16">
                  <c:v>56</c:v>
                </c:pt>
                <c:pt idx="17">
                  <c:v>80</c:v>
                </c:pt>
                <c:pt idx="18">
                  <c:v>58</c:v>
                </c:pt>
                <c:pt idx="20">
                  <c:v>67</c:v>
                </c:pt>
                <c:pt idx="21">
                  <c:v>50</c:v>
                </c:pt>
                <c:pt idx="22">
                  <c:v>72</c:v>
                </c:pt>
                <c:pt idx="23">
                  <c:v>69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0">
                  <c:v>Total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Sheet1!$C$2:$C$25</c:f>
              <c:numCache>
                <c:formatCode>General</c:formatCode>
                <c:ptCount val="24"/>
                <c:pt idx="0">
                  <c:v>68</c:v>
                </c:pt>
                <c:pt idx="2">
                  <c:v>71</c:v>
                </c:pt>
                <c:pt idx="3">
                  <c:v>65</c:v>
                </c:pt>
                <c:pt idx="5">
                  <c:v>72</c:v>
                </c:pt>
                <c:pt idx="6">
                  <c:v>60</c:v>
                </c:pt>
                <c:pt idx="8">
                  <c:v>71</c:v>
                </c:pt>
                <c:pt idx="9">
                  <c:v>72</c:v>
                </c:pt>
                <c:pt idx="10">
                  <c:v>70</c:v>
                </c:pt>
                <c:pt idx="11">
                  <c:v>63</c:v>
                </c:pt>
                <c:pt idx="13">
                  <c:v>66</c:v>
                </c:pt>
                <c:pt idx="14">
                  <c:v>79</c:v>
                </c:pt>
                <c:pt idx="15">
                  <c:v>69</c:v>
                </c:pt>
                <c:pt idx="16">
                  <c:v>63</c:v>
                </c:pt>
                <c:pt idx="17">
                  <c:v>83</c:v>
                </c:pt>
                <c:pt idx="18">
                  <c:v>56</c:v>
                </c:pt>
                <c:pt idx="20">
                  <c:v>66</c:v>
                </c:pt>
                <c:pt idx="21">
                  <c:v>58</c:v>
                </c:pt>
                <c:pt idx="22">
                  <c:v>68</c:v>
                </c:pt>
                <c:pt idx="23">
                  <c:v>76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79904768"/>
        <c:axId val="79906304"/>
      </c:barChart>
      <c:catAx>
        <c:axId val="79904768"/>
        <c:scaling>
          <c:orientation val="maxMin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none"/>
        <c:minorTickMark val="none"/>
        <c:tickLblPos val="none"/>
        <c:txPr>
          <a:bodyPr/>
          <a:lstStyle/>
          <a:p>
            <a:pPr>
              <a:defRPr lang="et-EE"/>
            </a:pPr>
            <a:endParaRPr lang="et-EE"/>
          </a:p>
        </c:txPr>
        <c:crossAx val="79906304"/>
        <c:crosses val="autoZero"/>
        <c:auto val="1"/>
        <c:lblAlgn val="ctr"/>
        <c:lblOffset val="100"/>
        <c:noMultiLvlLbl val="0"/>
      </c:catAx>
      <c:valAx>
        <c:axId val="79906304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79904768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legend>
      <c:legendPos val="t"/>
      <c:layout>
        <c:manualLayout>
          <c:xMode val="edge"/>
          <c:yMode val="edge"/>
          <c:x val="0.34744750056628887"/>
          <c:y val="4.4467545781876887E-2"/>
          <c:w val="0.31734065648788906"/>
          <c:h val="3.7420665258994568E-2"/>
        </c:manualLayout>
      </c:layout>
      <c:overlay val="0"/>
      <c:spPr>
        <a:noFill/>
      </c:spPr>
      <c:txPr>
        <a:bodyPr/>
        <a:lstStyle/>
        <a:p>
          <a:pPr>
            <a:defRPr lang="et-EE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900"/>
      </a:pPr>
      <a:endParaRPr lang="et-EE"/>
    </a:p>
  </c:txPr>
  <c:externalData r:id="rId1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480444581315297"/>
          <c:y val="0.2105027653591105"/>
          <c:w val="0.72547698703771057"/>
          <c:h val="0.72021893110109469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ei oska öelda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1">
                  <c:v>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EI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52</c:v>
                </c:pt>
                <c:pt idx="1">
                  <c:v>33</c:v>
                </c:pt>
                <c:pt idx="2">
                  <c:v>42</c:v>
                </c:pt>
                <c:pt idx="3">
                  <c:v>45</c:v>
                </c:pt>
                <c:pt idx="4">
                  <c:v>58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JAH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48</c:v>
                </c:pt>
                <c:pt idx="1">
                  <c:v>65</c:v>
                </c:pt>
                <c:pt idx="2">
                  <c:v>57</c:v>
                </c:pt>
                <c:pt idx="3">
                  <c:v>55</c:v>
                </c:pt>
                <c:pt idx="4">
                  <c:v>42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96171136"/>
        <c:axId val="96172672"/>
      </c:barChart>
      <c:catAx>
        <c:axId val="96171136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en-US" b="1"/>
            </a:pPr>
            <a:endParaRPr lang="et-EE"/>
          </a:p>
        </c:txPr>
        <c:crossAx val="96172672"/>
        <c:crosses val="autoZero"/>
        <c:auto val="1"/>
        <c:lblAlgn val="ctr"/>
        <c:lblOffset val="100"/>
        <c:noMultiLvlLbl val="0"/>
      </c:catAx>
      <c:valAx>
        <c:axId val="96172672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one"/>
        <c:crossAx val="96171136"/>
        <c:crosses val="autoZero"/>
        <c:crossBetween val="between"/>
      </c:valAx>
      <c:spPr>
        <a:noFill/>
        <a:ln>
          <a:solidFill>
            <a:schemeClr val="bg1">
              <a:lumMod val="50000"/>
            </a:schemeClr>
          </a:solidFill>
        </a:ln>
      </c:spPr>
    </c:plotArea>
    <c:legend>
      <c:legendPos val="t"/>
      <c:legendEntry>
        <c:idx val="0"/>
        <c:delete val="1"/>
      </c:legendEntry>
      <c:layout>
        <c:manualLayout>
          <c:xMode val="edge"/>
          <c:yMode val="edge"/>
          <c:x val="0.24618830314398496"/>
          <c:y val="6.8765198855820747E-2"/>
          <c:w val="0.75381173479894414"/>
          <c:h val="0.10460143399002367"/>
        </c:manualLayout>
      </c:layout>
      <c:overlay val="0"/>
      <c:txPr>
        <a:bodyPr/>
        <a:lstStyle/>
        <a:p>
          <a:pPr>
            <a:defRPr lang="en-US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444133374394575E-2"/>
          <c:y val="0.12622007828739024"/>
          <c:w val="0.91111173325121086"/>
          <c:h val="0.8469917267605865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0">
                  <c:v>Total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Sheet1!$B$2:$B$25</c:f>
              <c:numCache>
                <c:formatCode>General</c:formatCode>
                <c:ptCount val="24"/>
                <c:pt idx="0">
                  <c:v>48</c:v>
                </c:pt>
                <c:pt idx="2">
                  <c:v>47</c:v>
                </c:pt>
                <c:pt idx="3">
                  <c:v>48</c:v>
                </c:pt>
                <c:pt idx="5">
                  <c:v>47</c:v>
                </c:pt>
                <c:pt idx="6">
                  <c:v>48</c:v>
                </c:pt>
                <c:pt idx="8">
                  <c:v>64</c:v>
                </c:pt>
                <c:pt idx="9">
                  <c:v>60</c:v>
                </c:pt>
                <c:pt idx="10">
                  <c:v>51</c:v>
                </c:pt>
                <c:pt idx="11">
                  <c:v>33</c:v>
                </c:pt>
                <c:pt idx="13">
                  <c:v>72</c:v>
                </c:pt>
                <c:pt idx="14">
                  <c:v>50</c:v>
                </c:pt>
                <c:pt idx="15">
                  <c:v>35</c:v>
                </c:pt>
                <c:pt idx="16">
                  <c:v>41</c:v>
                </c:pt>
                <c:pt idx="17">
                  <c:v>32</c:v>
                </c:pt>
                <c:pt idx="18">
                  <c:v>30</c:v>
                </c:pt>
                <c:pt idx="20">
                  <c:v>72</c:v>
                </c:pt>
                <c:pt idx="21">
                  <c:v>38</c:v>
                </c:pt>
                <c:pt idx="22">
                  <c:v>42</c:v>
                </c:pt>
                <c:pt idx="23">
                  <c:v>29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0">
                  <c:v>Total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Sheet1!$C$2:$C$25</c:f>
              <c:numCache>
                <c:formatCode>General</c:formatCode>
                <c:ptCount val="24"/>
                <c:pt idx="0">
                  <c:v>65</c:v>
                </c:pt>
                <c:pt idx="2">
                  <c:v>65</c:v>
                </c:pt>
                <c:pt idx="3">
                  <c:v>66</c:v>
                </c:pt>
                <c:pt idx="5">
                  <c:v>63</c:v>
                </c:pt>
                <c:pt idx="6">
                  <c:v>69</c:v>
                </c:pt>
                <c:pt idx="8">
                  <c:v>73</c:v>
                </c:pt>
                <c:pt idx="9">
                  <c:v>70</c:v>
                </c:pt>
                <c:pt idx="10">
                  <c:v>62</c:v>
                </c:pt>
                <c:pt idx="11">
                  <c:v>61</c:v>
                </c:pt>
                <c:pt idx="13">
                  <c:v>81</c:v>
                </c:pt>
                <c:pt idx="14">
                  <c:v>70</c:v>
                </c:pt>
                <c:pt idx="15">
                  <c:v>58</c:v>
                </c:pt>
                <c:pt idx="16">
                  <c:v>53</c:v>
                </c:pt>
                <c:pt idx="17">
                  <c:v>58</c:v>
                </c:pt>
                <c:pt idx="18">
                  <c:v>53</c:v>
                </c:pt>
                <c:pt idx="20">
                  <c:v>81</c:v>
                </c:pt>
                <c:pt idx="21">
                  <c:v>63</c:v>
                </c:pt>
                <c:pt idx="22">
                  <c:v>54</c:v>
                </c:pt>
                <c:pt idx="23">
                  <c:v>59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96224384"/>
        <c:axId val="96225920"/>
      </c:barChart>
      <c:catAx>
        <c:axId val="96224384"/>
        <c:scaling>
          <c:orientation val="maxMin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none"/>
        <c:minorTickMark val="none"/>
        <c:tickLblPos val="none"/>
        <c:txPr>
          <a:bodyPr/>
          <a:lstStyle/>
          <a:p>
            <a:pPr>
              <a:defRPr lang="et-EE"/>
            </a:pPr>
            <a:endParaRPr lang="et-EE"/>
          </a:p>
        </c:txPr>
        <c:crossAx val="96225920"/>
        <c:crosses val="autoZero"/>
        <c:auto val="1"/>
        <c:lblAlgn val="ctr"/>
        <c:lblOffset val="100"/>
        <c:noMultiLvlLbl val="0"/>
      </c:catAx>
      <c:valAx>
        <c:axId val="96225920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96224384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legend>
      <c:legendPos val="t"/>
      <c:layout>
        <c:manualLayout>
          <c:xMode val="edge"/>
          <c:yMode val="edge"/>
          <c:x val="0.34744750056628887"/>
          <c:y val="4.4467545781876887E-2"/>
          <c:w val="0.31734065648788906"/>
          <c:h val="3.7420665258994568E-2"/>
        </c:manualLayout>
      </c:layout>
      <c:overlay val="0"/>
      <c:spPr>
        <a:noFill/>
      </c:spPr>
      <c:txPr>
        <a:bodyPr/>
        <a:lstStyle/>
        <a:p>
          <a:pPr>
            <a:defRPr lang="et-EE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900"/>
      </a:pPr>
      <a:endParaRPr lang="et-EE"/>
    </a:p>
  </c:txPr>
  <c:externalData r:id="rId1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480444581315297"/>
          <c:y val="0.2105027653591105"/>
          <c:w val="0.72547698703771057"/>
          <c:h val="0.72021893110109469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ei oska öelda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1">
                  <c:v>2</c:v>
                </c:pt>
                <c:pt idx="2">
                  <c:v>1</c:v>
                </c:pt>
                <c:pt idx="3">
                  <c:v>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EI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63</c:v>
                </c:pt>
                <c:pt idx="1">
                  <c:v>68</c:v>
                </c:pt>
                <c:pt idx="2">
                  <c:v>64</c:v>
                </c:pt>
                <c:pt idx="3">
                  <c:v>67</c:v>
                </c:pt>
                <c:pt idx="4">
                  <c:v>75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JAH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Sheet1!$A$2:$A$6</c:f>
              <c:numCache>
                <c:formatCode>General</c:formatCode>
                <c:ptCount val="5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</c:numCache>
            </c:numRef>
          </c:cat>
          <c:val>
            <c:numRef>
              <c:f>Sheet1!$D$2:$D$6</c:f>
              <c:numCache>
                <c:formatCode>General</c:formatCode>
                <c:ptCount val="5"/>
                <c:pt idx="0">
                  <c:v>37</c:v>
                </c:pt>
                <c:pt idx="1">
                  <c:v>30</c:v>
                </c:pt>
                <c:pt idx="2">
                  <c:v>35</c:v>
                </c:pt>
                <c:pt idx="3">
                  <c:v>31</c:v>
                </c:pt>
                <c:pt idx="4">
                  <c:v>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104245888"/>
        <c:axId val="104251776"/>
      </c:barChart>
      <c:catAx>
        <c:axId val="104245888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en-US" b="1"/>
            </a:pPr>
            <a:endParaRPr lang="et-EE"/>
          </a:p>
        </c:txPr>
        <c:crossAx val="104251776"/>
        <c:crosses val="autoZero"/>
        <c:auto val="1"/>
        <c:lblAlgn val="ctr"/>
        <c:lblOffset val="100"/>
        <c:noMultiLvlLbl val="0"/>
      </c:catAx>
      <c:valAx>
        <c:axId val="104251776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one"/>
        <c:crossAx val="104245888"/>
        <c:crosses val="autoZero"/>
        <c:crossBetween val="between"/>
      </c:valAx>
      <c:spPr>
        <a:noFill/>
        <a:ln>
          <a:solidFill>
            <a:schemeClr val="bg1">
              <a:lumMod val="50000"/>
            </a:schemeClr>
          </a:solidFill>
        </a:ln>
      </c:spPr>
    </c:plotArea>
    <c:legend>
      <c:legendPos val="t"/>
      <c:legendEntry>
        <c:idx val="0"/>
        <c:delete val="1"/>
      </c:legendEntry>
      <c:layout>
        <c:manualLayout>
          <c:xMode val="edge"/>
          <c:yMode val="edge"/>
          <c:x val="0.24618830314398496"/>
          <c:y val="6.8765198855820747E-2"/>
          <c:w val="0.75381173479894414"/>
          <c:h val="0.10460143399002367"/>
        </c:manualLayout>
      </c:layout>
      <c:overlay val="0"/>
      <c:txPr>
        <a:bodyPr/>
        <a:lstStyle/>
        <a:p>
          <a:pPr>
            <a:defRPr lang="en-US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444133374394575E-2"/>
          <c:y val="0.12622007828739024"/>
          <c:w val="0.91111173325121086"/>
          <c:h val="0.8469917267605865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0">
                  <c:v>Total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Sheet1!$B$2:$B$25</c:f>
              <c:numCache>
                <c:formatCode>General</c:formatCode>
                <c:ptCount val="24"/>
                <c:pt idx="0">
                  <c:v>37</c:v>
                </c:pt>
                <c:pt idx="2">
                  <c:v>37</c:v>
                </c:pt>
                <c:pt idx="3">
                  <c:v>36</c:v>
                </c:pt>
                <c:pt idx="5">
                  <c:v>38</c:v>
                </c:pt>
                <c:pt idx="6">
                  <c:v>34</c:v>
                </c:pt>
                <c:pt idx="8">
                  <c:v>59</c:v>
                </c:pt>
                <c:pt idx="9">
                  <c:v>45</c:v>
                </c:pt>
                <c:pt idx="10">
                  <c:v>40</c:v>
                </c:pt>
                <c:pt idx="11">
                  <c:v>21</c:v>
                </c:pt>
                <c:pt idx="13">
                  <c:v>39</c:v>
                </c:pt>
                <c:pt idx="14">
                  <c:v>50</c:v>
                </c:pt>
                <c:pt idx="15">
                  <c:v>36</c:v>
                </c:pt>
                <c:pt idx="16">
                  <c:v>22</c:v>
                </c:pt>
                <c:pt idx="17">
                  <c:v>39</c:v>
                </c:pt>
                <c:pt idx="18">
                  <c:v>31</c:v>
                </c:pt>
                <c:pt idx="20">
                  <c:v>39</c:v>
                </c:pt>
                <c:pt idx="21">
                  <c:v>25</c:v>
                </c:pt>
                <c:pt idx="22">
                  <c:v>44</c:v>
                </c:pt>
                <c:pt idx="23">
                  <c:v>33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0">
                  <c:v>Total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Sheet1!$C$2:$C$25</c:f>
              <c:numCache>
                <c:formatCode>General</c:formatCode>
                <c:ptCount val="24"/>
                <c:pt idx="0">
                  <c:v>30</c:v>
                </c:pt>
                <c:pt idx="2">
                  <c:v>32</c:v>
                </c:pt>
                <c:pt idx="3">
                  <c:v>29</c:v>
                </c:pt>
                <c:pt idx="5">
                  <c:v>32</c:v>
                </c:pt>
                <c:pt idx="6">
                  <c:v>27</c:v>
                </c:pt>
                <c:pt idx="8">
                  <c:v>42</c:v>
                </c:pt>
                <c:pt idx="9">
                  <c:v>28</c:v>
                </c:pt>
                <c:pt idx="10">
                  <c:v>38</c:v>
                </c:pt>
                <c:pt idx="11">
                  <c:v>21</c:v>
                </c:pt>
                <c:pt idx="13">
                  <c:v>30</c:v>
                </c:pt>
                <c:pt idx="14">
                  <c:v>37</c:v>
                </c:pt>
                <c:pt idx="15">
                  <c:v>31</c:v>
                </c:pt>
                <c:pt idx="16">
                  <c:v>22</c:v>
                </c:pt>
                <c:pt idx="17">
                  <c:v>35</c:v>
                </c:pt>
                <c:pt idx="18">
                  <c:v>29</c:v>
                </c:pt>
                <c:pt idx="20">
                  <c:v>30</c:v>
                </c:pt>
                <c:pt idx="21">
                  <c:v>23</c:v>
                </c:pt>
                <c:pt idx="22">
                  <c:v>33</c:v>
                </c:pt>
                <c:pt idx="23">
                  <c:v>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97733248"/>
        <c:axId val="97747328"/>
      </c:barChart>
      <c:catAx>
        <c:axId val="97733248"/>
        <c:scaling>
          <c:orientation val="maxMin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none"/>
        <c:minorTickMark val="none"/>
        <c:tickLblPos val="none"/>
        <c:txPr>
          <a:bodyPr/>
          <a:lstStyle/>
          <a:p>
            <a:pPr>
              <a:defRPr lang="et-EE"/>
            </a:pPr>
            <a:endParaRPr lang="et-EE"/>
          </a:p>
        </c:txPr>
        <c:crossAx val="97747328"/>
        <c:crosses val="autoZero"/>
        <c:auto val="1"/>
        <c:lblAlgn val="ctr"/>
        <c:lblOffset val="100"/>
        <c:noMultiLvlLbl val="0"/>
      </c:catAx>
      <c:valAx>
        <c:axId val="97747328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97733248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legend>
      <c:legendPos val="t"/>
      <c:layout>
        <c:manualLayout>
          <c:xMode val="edge"/>
          <c:yMode val="edge"/>
          <c:x val="0.34744750056628887"/>
          <c:y val="4.4467545781876887E-2"/>
          <c:w val="0.31734065648788906"/>
          <c:h val="3.7420665258994568E-2"/>
        </c:manualLayout>
      </c:layout>
      <c:overlay val="0"/>
      <c:spPr>
        <a:noFill/>
      </c:spPr>
      <c:txPr>
        <a:bodyPr/>
        <a:lstStyle/>
        <a:p>
          <a:pPr>
            <a:defRPr lang="et-EE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900"/>
      </a:pPr>
      <a:endParaRPr lang="et-EE"/>
    </a:p>
  </c:txPr>
  <c:externalData r:id="rId1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095820024996527E-2"/>
          <c:y val="0.11427635738129127"/>
          <c:w val="0.85159945105663426"/>
          <c:h val="0.8458656945655306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numFmt formatCode="General&quot;%&quot;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Sheet1!$A$2:$A$7</c:f>
              <c:strCache>
                <c:ptCount val="6"/>
                <c:pt idx="0">
                  <c:v>kõik vastajad</c:v>
                </c:pt>
                <c:pt idx="2">
                  <c:v>juhib autot</c:v>
                </c:pt>
                <c:pt idx="3">
                  <c:v>sõidab kõrvalsõitjana</c:v>
                </c:pt>
                <c:pt idx="4">
                  <c:v>sõidab tagaistmel</c:v>
                </c:pt>
                <c:pt idx="5">
                  <c:v>laps sõidab kaasa autos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88</c:v>
                </c:pt>
                <c:pt idx="2">
                  <c:v>91</c:v>
                </c:pt>
                <c:pt idx="3">
                  <c:v>89</c:v>
                </c:pt>
                <c:pt idx="4">
                  <c:v>89</c:v>
                </c:pt>
                <c:pt idx="5">
                  <c:v>91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Sheet1!$A$2:$A$7</c:f>
              <c:strCache>
                <c:ptCount val="6"/>
                <c:pt idx="0">
                  <c:v>kõik vastajad</c:v>
                </c:pt>
                <c:pt idx="2">
                  <c:v>juhib autot</c:v>
                </c:pt>
                <c:pt idx="3">
                  <c:v>sõidab kõrvalsõitjana</c:v>
                </c:pt>
                <c:pt idx="4">
                  <c:v>sõidab tagaistmel</c:v>
                </c:pt>
                <c:pt idx="5">
                  <c:v>laps sõidab kaasa autos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82</c:v>
                </c:pt>
                <c:pt idx="2">
                  <c:v>84</c:v>
                </c:pt>
                <c:pt idx="3">
                  <c:v>83</c:v>
                </c:pt>
                <c:pt idx="4">
                  <c:v>84</c:v>
                </c:pt>
                <c:pt idx="5">
                  <c:v>83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104337792"/>
        <c:axId val="104339328"/>
      </c:barChart>
      <c:catAx>
        <c:axId val="104337792"/>
        <c:scaling>
          <c:orientation val="maxMin"/>
        </c:scaling>
        <c:delete val="1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out"/>
        <c:minorTickMark val="none"/>
        <c:tickLblPos val="none"/>
        <c:crossAx val="104339328"/>
        <c:crosses val="autoZero"/>
        <c:auto val="1"/>
        <c:lblAlgn val="ctr"/>
        <c:lblOffset val="100"/>
        <c:noMultiLvlLbl val="0"/>
      </c:catAx>
      <c:valAx>
        <c:axId val="104339328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out"/>
        <c:minorTickMark val="none"/>
        <c:tickLblPos val="none"/>
        <c:crossAx val="104337792"/>
        <c:crosses val="autoZero"/>
        <c:crossBetween val="between"/>
      </c:valAx>
      <c:spPr>
        <a:ln>
          <a:solidFill>
            <a:prstClr val="white">
              <a:lumMod val="50000"/>
            </a:prstClr>
          </a:solidFill>
        </a:ln>
      </c:spPr>
    </c:plotArea>
    <c:legend>
      <c:legendPos val="t"/>
      <c:overlay val="0"/>
    </c:legend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0095820024996527E-2"/>
          <c:y val="0.11427635738129127"/>
          <c:w val="0.85159945105663426"/>
          <c:h val="0.8458656945655306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numFmt formatCode="General&quot;%&quot;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Sheet1!$A$2:$A$7</c:f>
              <c:strCache>
                <c:ptCount val="6"/>
                <c:pt idx="0">
                  <c:v>kõik vastajad</c:v>
                </c:pt>
                <c:pt idx="2">
                  <c:v>juhib autot</c:v>
                </c:pt>
                <c:pt idx="3">
                  <c:v>sõidab kõrvalsõitjana</c:v>
                </c:pt>
                <c:pt idx="4">
                  <c:v>sõidab tagaistmel</c:v>
                </c:pt>
                <c:pt idx="5">
                  <c:v>laps sõidab kaasa autos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94</c:v>
                </c:pt>
                <c:pt idx="2">
                  <c:v>96</c:v>
                </c:pt>
                <c:pt idx="3">
                  <c:v>95</c:v>
                </c:pt>
                <c:pt idx="4">
                  <c:v>95</c:v>
                </c:pt>
                <c:pt idx="5">
                  <c:v>97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Sheet1!$A$2:$A$7</c:f>
              <c:strCache>
                <c:ptCount val="6"/>
                <c:pt idx="0">
                  <c:v>kõik vastajad</c:v>
                </c:pt>
                <c:pt idx="2">
                  <c:v>juhib autot</c:v>
                </c:pt>
                <c:pt idx="3">
                  <c:v>sõidab kõrvalsõitjana</c:v>
                </c:pt>
                <c:pt idx="4">
                  <c:v>sõidab tagaistmel</c:v>
                </c:pt>
                <c:pt idx="5">
                  <c:v>laps sõidab kaasa autos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93</c:v>
                </c:pt>
                <c:pt idx="2">
                  <c:v>95</c:v>
                </c:pt>
                <c:pt idx="3">
                  <c:v>94</c:v>
                </c:pt>
                <c:pt idx="4">
                  <c:v>94</c:v>
                </c:pt>
                <c:pt idx="5">
                  <c:v>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96427008"/>
        <c:axId val="96432896"/>
      </c:barChart>
      <c:catAx>
        <c:axId val="96427008"/>
        <c:scaling>
          <c:orientation val="maxMin"/>
        </c:scaling>
        <c:delete val="1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out"/>
        <c:minorTickMark val="none"/>
        <c:tickLblPos val="none"/>
        <c:crossAx val="96432896"/>
        <c:crosses val="autoZero"/>
        <c:auto val="1"/>
        <c:lblAlgn val="ctr"/>
        <c:lblOffset val="100"/>
        <c:noMultiLvlLbl val="0"/>
      </c:catAx>
      <c:valAx>
        <c:axId val="96432896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out"/>
        <c:minorTickMark val="none"/>
        <c:tickLblPos val="none"/>
        <c:crossAx val="96427008"/>
        <c:crosses val="autoZero"/>
        <c:crossBetween val="between"/>
      </c:valAx>
      <c:spPr>
        <a:ln>
          <a:solidFill>
            <a:prstClr val="white">
              <a:lumMod val="50000"/>
            </a:prstClr>
          </a:solidFill>
        </a:ln>
      </c:spPr>
    </c:plotArea>
    <c:legend>
      <c:legendPos val="t"/>
      <c:overlay val="0"/>
    </c:legend>
    <c:plotVisOnly val="1"/>
    <c:dispBlanksAs val="gap"/>
    <c:showDLblsOverMax val="0"/>
  </c:chart>
  <c:txPr>
    <a:bodyPr/>
    <a:lstStyle/>
    <a:p>
      <a:pPr>
        <a:defRPr sz="1000"/>
      </a:pPr>
      <a:endParaRPr lang="et-EE"/>
    </a:p>
  </c:txPr>
  <c:externalData r:id="rId1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7022662340534894E-2"/>
          <c:y val="0.33350824877958568"/>
          <c:w val="0.83857553825332387"/>
          <c:h val="0.58877161972515535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kindlasti positiivne</c:v>
                </c:pt>
              </c:strCache>
            </c:strRef>
          </c:tx>
          <c:spPr>
            <a:solidFill>
              <a:srgbClr val="131C6B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numFmt formatCode="#,##0" sourceLinked="0"/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Sheet1!$B$2:$B$6</c:f>
              <c:numCache>
                <c:formatCode>General</c:formatCode>
                <c:ptCount val="5"/>
                <c:pt idx="0">
                  <c:v>50</c:v>
                </c:pt>
                <c:pt idx="1">
                  <c:v>54</c:v>
                </c:pt>
                <c:pt idx="2">
                  <c:v>56</c:v>
                </c:pt>
                <c:pt idx="3">
                  <c:v>49</c:v>
                </c:pt>
                <c:pt idx="4">
                  <c:v>59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pigem positiivne</c:v>
                </c:pt>
              </c:strCache>
            </c:strRef>
          </c:tx>
          <c:spPr>
            <a:solidFill>
              <a:srgbClr val="4655A5"/>
            </a:solidFill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Sheet1!$C$2:$C$6</c:f>
              <c:numCache>
                <c:formatCode>General</c:formatCode>
                <c:ptCount val="5"/>
                <c:pt idx="0">
                  <c:v>42</c:v>
                </c:pt>
                <c:pt idx="1">
                  <c:v>39</c:v>
                </c:pt>
                <c:pt idx="2">
                  <c:v>38</c:v>
                </c:pt>
                <c:pt idx="3">
                  <c:v>36</c:v>
                </c:pt>
                <c:pt idx="4">
                  <c:v>33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pigem negatiivne</c:v>
                </c:pt>
              </c:strCache>
            </c:strRef>
          </c:tx>
          <c:spPr>
            <a:solidFill>
              <a:srgbClr val="F7911E"/>
            </a:solidFill>
          </c:spPr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Sheet1!$D$2:$D$6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4</c:v>
                </c:pt>
                <c:pt idx="4">
                  <c:v>1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kindlasti negatiivne</c:v>
                </c:pt>
              </c:strCache>
            </c:strRef>
          </c:tx>
          <c:spPr>
            <a:solidFill>
              <a:srgbClr val="EF5205"/>
            </a:solidFill>
          </c:spPr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Sheet1!$E$2:$E$6</c:f>
              <c:numCache>
                <c:formatCode>General</c:formatCode>
                <c:ptCount val="5"/>
                <c:pt idx="0">
                  <c:v>1</c:v>
                </c:pt>
                <c:pt idx="3">
                  <c:v>1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kampaanial ei olnud mõju turvavööde kasutamisele</c:v>
                </c:pt>
              </c:strCache>
            </c:strRef>
          </c:tx>
          <c:spPr>
            <a:solidFill>
              <a:srgbClr val="C50017"/>
            </a:solidFill>
          </c:spPr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Sheet1!$F$2:$F$6</c:f>
              <c:numCache>
                <c:formatCode>General</c:formatCode>
                <c:ptCount val="5"/>
                <c:pt idx="0">
                  <c:v>5</c:v>
                </c:pt>
                <c:pt idx="1">
                  <c:v>4</c:v>
                </c:pt>
                <c:pt idx="2">
                  <c:v>3</c:v>
                </c:pt>
                <c:pt idx="3">
                  <c:v>7</c:v>
                </c:pt>
                <c:pt idx="4">
                  <c:v>4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ei oska öelda</c:v>
                </c:pt>
              </c:strCache>
            </c:strRef>
          </c:tx>
          <c:spPr>
            <a:solidFill>
              <a:sysClr val="window" lastClr="FFFFFF">
                <a:lumMod val="65000"/>
              </a:sysClr>
            </a:solidFill>
          </c:spPr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Sheet1!$G$2:$G$6</c:f>
              <c:numCache>
                <c:formatCode>General</c:formatCode>
                <c:ptCount val="5"/>
                <c:pt idx="0">
                  <c:v>2</c:v>
                </c:pt>
                <c:pt idx="1">
                  <c:v>2</c:v>
                </c:pt>
                <c:pt idx="2">
                  <c:v>1</c:v>
                </c:pt>
                <c:pt idx="3">
                  <c:v>3</c:v>
                </c:pt>
                <c:pt idx="4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96527104"/>
        <c:axId val="96528640"/>
      </c:barChart>
      <c:catAx>
        <c:axId val="96527104"/>
        <c:scaling>
          <c:orientation val="maxMin"/>
        </c:scaling>
        <c:delete val="1"/>
        <c:axPos val="l"/>
        <c:majorGridlines>
          <c:spPr>
            <a:ln>
              <a:solidFill>
                <a:sysClr val="window" lastClr="FFFFFF">
                  <a:lumMod val="65000"/>
                </a:sysClr>
              </a:solidFill>
            </a:ln>
          </c:spPr>
        </c:majorGridlines>
        <c:numFmt formatCode="General" sourceLinked="1"/>
        <c:majorTickMark val="none"/>
        <c:minorTickMark val="none"/>
        <c:tickLblPos val="nextTo"/>
        <c:crossAx val="96528640"/>
        <c:crosses val="autoZero"/>
        <c:auto val="1"/>
        <c:lblAlgn val="ctr"/>
        <c:lblOffset val="100"/>
        <c:noMultiLvlLbl val="0"/>
      </c:catAx>
      <c:valAx>
        <c:axId val="96528640"/>
        <c:scaling>
          <c:orientation val="minMax"/>
          <c:max val="1"/>
          <c:min val="0"/>
        </c:scaling>
        <c:delete val="0"/>
        <c:axPos val="t"/>
        <c:numFmt formatCode="0%" sourceLinked="1"/>
        <c:majorTickMark val="none"/>
        <c:minorTickMark val="none"/>
        <c:tickLblPos val="high"/>
        <c:txPr>
          <a:bodyPr/>
          <a:lstStyle/>
          <a:p>
            <a:pPr>
              <a:defRPr sz="1000">
                <a:solidFill>
                  <a:schemeClr val="bg1">
                    <a:lumMod val="50000"/>
                  </a:schemeClr>
                </a:solidFill>
              </a:defRPr>
            </a:pPr>
            <a:endParaRPr lang="et-EE"/>
          </a:p>
        </c:txPr>
        <c:crossAx val="96527104"/>
        <c:crosses val="autoZero"/>
        <c:crossBetween val="between"/>
        <c:majorUnit val="0.2"/>
      </c:valAx>
      <c:spPr>
        <a:noFill/>
        <a:ln w="9525">
          <a:solidFill>
            <a:sysClr val="window" lastClr="FFFFFF">
              <a:lumMod val="50000"/>
            </a:sysClr>
          </a:solidFill>
        </a:ln>
      </c:spPr>
    </c:plotArea>
    <c:legend>
      <c:legendPos val="t"/>
      <c:layout>
        <c:manualLayout>
          <c:xMode val="edge"/>
          <c:yMode val="edge"/>
          <c:x val="1.5246736443781904E-2"/>
          <c:y val="1.1495135476751251E-2"/>
          <c:w val="0.88456042406850843"/>
          <c:h val="0.30307108800729388"/>
        </c:manualLayout>
      </c:layout>
      <c:overlay val="0"/>
      <c:txPr>
        <a:bodyPr/>
        <a:lstStyle/>
        <a:p>
          <a:pPr>
            <a:defRPr sz="1000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t-EE"/>
    </a:p>
  </c:txPr>
  <c:externalData r:id="rId2">
    <c:autoUpdate val="0"/>
  </c:externalData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4444133374394575E-2"/>
          <c:y val="0.12622007828739024"/>
          <c:w val="0.91111173325121086"/>
          <c:h val="0.8469917267605865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0">
                  <c:v>Total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Sheet1!$B$2:$B$25</c:f>
              <c:numCache>
                <c:formatCode>General</c:formatCode>
                <c:ptCount val="24"/>
                <c:pt idx="0">
                  <c:v>92</c:v>
                </c:pt>
                <c:pt idx="2">
                  <c:v>93</c:v>
                </c:pt>
                <c:pt idx="3">
                  <c:v>92</c:v>
                </c:pt>
                <c:pt idx="5">
                  <c:v>94</c:v>
                </c:pt>
                <c:pt idx="6">
                  <c:v>90</c:v>
                </c:pt>
                <c:pt idx="8">
                  <c:v>93</c:v>
                </c:pt>
                <c:pt idx="9">
                  <c:v>95</c:v>
                </c:pt>
                <c:pt idx="10">
                  <c:v>93</c:v>
                </c:pt>
                <c:pt idx="11">
                  <c:v>91</c:v>
                </c:pt>
                <c:pt idx="13">
                  <c:v>97</c:v>
                </c:pt>
                <c:pt idx="14">
                  <c:v>95</c:v>
                </c:pt>
                <c:pt idx="15">
                  <c:v>87</c:v>
                </c:pt>
                <c:pt idx="16">
                  <c:v>92</c:v>
                </c:pt>
                <c:pt idx="17">
                  <c:v>92</c:v>
                </c:pt>
                <c:pt idx="18">
                  <c:v>87</c:v>
                </c:pt>
                <c:pt idx="20">
                  <c:v>97</c:v>
                </c:pt>
                <c:pt idx="21">
                  <c:v>85</c:v>
                </c:pt>
                <c:pt idx="22">
                  <c:v>95</c:v>
                </c:pt>
                <c:pt idx="23">
                  <c:v>90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numFmt formatCode="General&quot;%&quot;" sourceLinked="0"/>
            <c:txPr>
              <a:bodyPr/>
              <a:lstStyle/>
              <a:p>
                <a:pPr>
                  <a:defRPr lang="et-EE"/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Sheet1!$A$2:$A$25</c:f>
              <c:strCache>
                <c:ptCount val="24"/>
                <c:pt idx="0">
                  <c:v>Total</c:v>
                </c:pt>
                <c:pt idx="2">
                  <c:v>mees</c:v>
                </c:pt>
                <c:pt idx="3">
                  <c:v>naine</c:v>
                </c:pt>
                <c:pt idx="5">
                  <c:v>Eestlane</c:v>
                </c:pt>
                <c:pt idx="6">
                  <c:v>muu rahvus</c:v>
                </c:pt>
                <c:pt idx="8">
                  <c:v>15-24</c:v>
                </c:pt>
                <c:pt idx="9">
                  <c:v>25-34</c:v>
                </c:pt>
                <c:pt idx="10">
                  <c:v>35-49</c:v>
                </c:pt>
                <c:pt idx="11">
                  <c:v>50-74</c:v>
                </c:pt>
                <c:pt idx="13">
                  <c:v>Tallinn</c:v>
                </c:pt>
                <c:pt idx="14">
                  <c:v>Harju-, Rapla,- Järvamaa</c:v>
                </c:pt>
                <c:pt idx="15">
                  <c:v>Lääne- Eesti</c:v>
                </c:pt>
                <c:pt idx="16">
                  <c:v>Tartu-, Jõgeva- maa</c:v>
                </c:pt>
                <c:pt idx="17">
                  <c:v>Lõuna- Eesti</c:v>
                </c:pt>
                <c:pt idx="18">
                  <c:v>Virumaa</c:v>
                </c:pt>
                <c:pt idx="20">
                  <c:v>pealinn</c:v>
                </c:pt>
                <c:pt idx="21">
                  <c:v>suur linn</c:v>
                </c:pt>
                <c:pt idx="22">
                  <c:v>muu linn</c:v>
                </c:pt>
                <c:pt idx="23">
                  <c:v>maa-asula</c:v>
                </c:pt>
              </c:strCache>
            </c:strRef>
          </c:cat>
          <c:val>
            <c:numRef>
              <c:f>Sheet1!$C$2:$C$25</c:f>
              <c:numCache>
                <c:formatCode>General</c:formatCode>
                <c:ptCount val="24"/>
                <c:pt idx="0">
                  <c:v>92</c:v>
                </c:pt>
                <c:pt idx="2">
                  <c:v>92</c:v>
                </c:pt>
                <c:pt idx="3">
                  <c:v>93</c:v>
                </c:pt>
                <c:pt idx="5">
                  <c:v>93</c:v>
                </c:pt>
                <c:pt idx="6">
                  <c:v>92</c:v>
                </c:pt>
                <c:pt idx="8">
                  <c:v>91</c:v>
                </c:pt>
                <c:pt idx="9">
                  <c:v>90</c:v>
                </c:pt>
                <c:pt idx="10">
                  <c:v>93</c:v>
                </c:pt>
                <c:pt idx="11">
                  <c:v>94</c:v>
                </c:pt>
                <c:pt idx="13">
                  <c:v>92</c:v>
                </c:pt>
                <c:pt idx="14">
                  <c:v>95</c:v>
                </c:pt>
                <c:pt idx="15">
                  <c:v>93</c:v>
                </c:pt>
                <c:pt idx="16">
                  <c:v>96</c:v>
                </c:pt>
                <c:pt idx="17">
                  <c:v>83</c:v>
                </c:pt>
                <c:pt idx="18">
                  <c:v>94</c:v>
                </c:pt>
                <c:pt idx="20">
                  <c:v>92</c:v>
                </c:pt>
                <c:pt idx="21">
                  <c:v>94</c:v>
                </c:pt>
                <c:pt idx="22">
                  <c:v>90</c:v>
                </c:pt>
                <c:pt idx="23">
                  <c:v>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axId val="105007360"/>
        <c:axId val="105013248"/>
      </c:barChart>
      <c:catAx>
        <c:axId val="105007360"/>
        <c:scaling>
          <c:orientation val="maxMin"/>
        </c:scaling>
        <c:delete val="0"/>
        <c:axPos val="l"/>
        <c:majorGridlines>
          <c:spPr>
            <a:ln>
              <a:solidFill>
                <a:schemeClr val="bg1">
                  <a:lumMod val="75000"/>
                </a:schemeClr>
              </a:solidFill>
            </a:ln>
          </c:spPr>
        </c:majorGridlines>
        <c:majorTickMark val="none"/>
        <c:minorTickMark val="none"/>
        <c:tickLblPos val="none"/>
        <c:txPr>
          <a:bodyPr/>
          <a:lstStyle/>
          <a:p>
            <a:pPr>
              <a:defRPr lang="et-EE"/>
            </a:pPr>
            <a:endParaRPr lang="et-EE"/>
          </a:p>
        </c:txPr>
        <c:crossAx val="105013248"/>
        <c:crosses val="autoZero"/>
        <c:auto val="1"/>
        <c:lblAlgn val="ctr"/>
        <c:lblOffset val="100"/>
        <c:noMultiLvlLbl val="0"/>
      </c:catAx>
      <c:valAx>
        <c:axId val="105013248"/>
        <c:scaling>
          <c:orientation val="minMax"/>
          <c:max val="120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105007360"/>
        <c:crosses val="autoZero"/>
        <c:crossBetween val="between"/>
      </c:valAx>
      <c:spPr>
        <a:ln>
          <a:solidFill>
            <a:schemeClr val="bg1">
              <a:lumMod val="65000"/>
            </a:schemeClr>
          </a:solidFill>
        </a:ln>
      </c:spPr>
    </c:plotArea>
    <c:legend>
      <c:legendPos val="t"/>
      <c:layout>
        <c:manualLayout>
          <c:xMode val="edge"/>
          <c:yMode val="edge"/>
          <c:x val="0.27472073686273413"/>
          <c:y val="8.6711714274659929E-2"/>
          <c:w val="0.39410779595275242"/>
          <c:h val="3.0750533391713034E-2"/>
        </c:manualLayout>
      </c:layout>
      <c:overlay val="0"/>
      <c:spPr>
        <a:noFill/>
      </c:spPr>
      <c:txPr>
        <a:bodyPr/>
        <a:lstStyle/>
        <a:p>
          <a:pPr>
            <a:defRPr lang="et-EE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900"/>
      </a:pPr>
      <a:endParaRPr lang="et-EE"/>
    </a:p>
  </c:txPr>
  <c:externalData r:id="rId1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t-E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5.7022662340534894E-2"/>
          <c:y val="0.20627473973237773"/>
          <c:w val="0.83857553825332387"/>
          <c:h val="0.64379152785393789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jah, kindlasti (täiesti piisavalt)</c:v>
                </c:pt>
              </c:strCache>
            </c:strRef>
          </c:tx>
          <c:spPr>
            <a:solidFill>
              <a:srgbClr val="131C6B"/>
            </a:solidFill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Lbls>
            <c:numFmt formatCode="#,##0" sourceLinked="0"/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Sheet1!$B$2:$B$7</c:f>
              <c:numCache>
                <c:formatCode>General</c:formatCode>
                <c:ptCount val="6"/>
                <c:pt idx="0">
                  <c:v>24</c:v>
                </c:pt>
                <c:pt idx="1">
                  <c:v>30</c:v>
                </c:pt>
                <c:pt idx="2">
                  <c:v>33</c:v>
                </c:pt>
                <c:pt idx="3">
                  <c:v>37</c:v>
                </c:pt>
                <c:pt idx="4">
                  <c:v>34</c:v>
                </c:pt>
                <c:pt idx="5">
                  <c:v>23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pigem jah (pigem piisavalt)</c:v>
                </c:pt>
              </c:strCache>
            </c:strRef>
          </c:tx>
          <c:spPr>
            <a:solidFill>
              <a:srgbClr val="4655A5"/>
            </a:solidFill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Sheet1!$C$2:$C$7</c:f>
              <c:numCache>
                <c:formatCode>General</c:formatCode>
                <c:ptCount val="6"/>
                <c:pt idx="0">
                  <c:v>32</c:v>
                </c:pt>
                <c:pt idx="1">
                  <c:v>30</c:v>
                </c:pt>
                <c:pt idx="2">
                  <c:v>30</c:v>
                </c:pt>
                <c:pt idx="3">
                  <c:v>30</c:v>
                </c:pt>
                <c:pt idx="4">
                  <c:v>31</c:v>
                </c:pt>
                <c:pt idx="5">
                  <c:v>24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nii ja naa, ei üht ega teist</c:v>
                </c:pt>
              </c:strCache>
            </c:strRef>
          </c:tx>
          <c:spPr>
            <a:solidFill>
              <a:srgbClr val="F7911E"/>
            </a:solidFill>
          </c:spPr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Sheet1!$D$2:$D$7</c:f>
              <c:numCache>
                <c:formatCode>General</c:formatCode>
                <c:ptCount val="6"/>
                <c:pt idx="0">
                  <c:v>18</c:v>
                </c:pt>
                <c:pt idx="1">
                  <c:v>17</c:v>
                </c:pt>
                <c:pt idx="2">
                  <c:v>16</c:v>
                </c:pt>
                <c:pt idx="3">
                  <c:v>14</c:v>
                </c:pt>
                <c:pt idx="4">
                  <c:v>15</c:v>
                </c:pt>
                <c:pt idx="5">
                  <c:v>20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pigem ei (pigem ebapiisavalt)</c:v>
                </c:pt>
              </c:strCache>
            </c:strRef>
          </c:tx>
          <c:spPr>
            <a:solidFill>
              <a:srgbClr val="EF5205"/>
            </a:solidFill>
          </c:spPr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Sheet1!$E$2:$E$7</c:f>
              <c:numCache>
                <c:formatCode>General</c:formatCode>
                <c:ptCount val="6"/>
                <c:pt idx="0">
                  <c:v>14</c:v>
                </c:pt>
                <c:pt idx="1">
                  <c:v>13</c:v>
                </c:pt>
                <c:pt idx="2">
                  <c:v>12</c:v>
                </c:pt>
                <c:pt idx="3">
                  <c:v>8</c:v>
                </c:pt>
                <c:pt idx="4">
                  <c:v>9</c:v>
                </c:pt>
                <c:pt idx="5">
                  <c:v>18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kindlasti mitte (kindlasti ebapiisavalt)</c:v>
                </c:pt>
              </c:strCache>
            </c:strRef>
          </c:tx>
          <c:spPr>
            <a:solidFill>
              <a:srgbClr val="C50017"/>
            </a:solidFill>
          </c:spPr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Sheet1!$F$2:$F$7</c:f>
              <c:numCache>
                <c:formatCode>General</c:formatCode>
                <c:ptCount val="6"/>
                <c:pt idx="0">
                  <c:v>4</c:v>
                </c:pt>
                <c:pt idx="1">
                  <c:v>2</c:v>
                </c:pt>
                <c:pt idx="2">
                  <c:v>2</c:v>
                </c:pt>
                <c:pt idx="3">
                  <c:v>1</c:v>
                </c:pt>
                <c:pt idx="4">
                  <c:v>3</c:v>
                </c:pt>
                <c:pt idx="5">
                  <c:v>5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ei oska öelda</c:v>
                </c:pt>
              </c:strCache>
            </c:strRef>
          </c:tx>
          <c:spPr>
            <a:solidFill>
              <a:sysClr val="window" lastClr="FFFFFF">
                <a:lumMod val="65000"/>
              </a:sysClr>
            </a:solidFill>
          </c:spPr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et-E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Sheet1!$G$2:$G$7</c:f>
              <c:numCache>
                <c:formatCode>General</c:formatCode>
                <c:ptCount val="6"/>
                <c:pt idx="0">
                  <c:v>8</c:v>
                </c:pt>
                <c:pt idx="1">
                  <c:v>8</c:v>
                </c:pt>
                <c:pt idx="2">
                  <c:v>7</c:v>
                </c:pt>
                <c:pt idx="3">
                  <c:v>9</c:v>
                </c:pt>
                <c:pt idx="4">
                  <c:v>8</c:v>
                </c:pt>
                <c:pt idx="5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104944000"/>
        <c:axId val="104945536"/>
      </c:barChart>
      <c:catAx>
        <c:axId val="104944000"/>
        <c:scaling>
          <c:orientation val="maxMin"/>
        </c:scaling>
        <c:delete val="1"/>
        <c:axPos val="l"/>
        <c:majorGridlines>
          <c:spPr>
            <a:ln>
              <a:solidFill>
                <a:sysClr val="window" lastClr="FFFFFF">
                  <a:lumMod val="65000"/>
                </a:sysClr>
              </a:solidFill>
            </a:ln>
          </c:spPr>
        </c:majorGridlines>
        <c:numFmt formatCode="General" sourceLinked="1"/>
        <c:majorTickMark val="none"/>
        <c:minorTickMark val="none"/>
        <c:tickLblPos val="nextTo"/>
        <c:crossAx val="104945536"/>
        <c:crosses val="autoZero"/>
        <c:auto val="1"/>
        <c:lblAlgn val="ctr"/>
        <c:lblOffset val="100"/>
        <c:noMultiLvlLbl val="0"/>
      </c:catAx>
      <c:valAx>
        <c:axId val="104945536"/>
        <c:scaling>
          <c:orientation val="minMax"/>
          <c:max val="1"/>
          <c:min val="0"/>
        </c:scaling>
        <c:delete val="0"/>
        <c:axPos val="t"/>
        <c:numFmt formatCode="0%" sourceLinked="1"/>
        <c:majorTickMark val="none"/>
        <c:minorTickMark val="none"/>
        <c:tickLblPos val="high"/>
        <c:txPr>
          <a:bodyPr/>
          <a:lstStyle/>
          <a:p>
            <a:pPr>
              <a:defRPr sz="1000">
                <a:solidFill>
                  <a:schemeClr val="bg1">
                    <a:lumMod val="50000"/>
                  </a:schemeClr>
                </a:solidFill>
              </a:defRPr>
            </a:pPr>
            <a:endParaRPr lang="et-EE"/>
          </a:p>
        </c:txPr>
        <c:crossAx val="104944000"/>
        <c:crosses val="autoZero"/>
        <c:crossBetween val="between"/>
        <c:majorUnit val="0.2"/>
      </c:valAx>
      <c:spPr>
        <a:noFill/>
        <a:ln w="9525">
          <a:solidFill>
            <a:sysClr val="window" lastClr="FFFFFF">
              <a:lumMod val="50000"/>
            </a:sysClr>
          </a:solidFill>
        </a:ln>
      </c:spPr>
    </c:plotArea>
    <c:legend>
      <c:legendPos val="t"/>
      <c:layout>
        <c:manualLayout>
          <c:xMode val="edge"/>
          <c:yMode val="edge"/>
          <c:x val="3.8043608753307465E-2"/>
          <c:y val="1.1495135476751251E-2"/>
          <c:w val="0.94462399043966172"/>
          <c:h val="0.16893738647947132"/>
        </c:manualLayout>
      </c:layout>
      <c:overlay val="0"/>
      <c:txPr>
        <a:bodyPr/>
        <a:lstStyle/>
        <a:p>
          <a:pPr>
            <a:defRPr sz="1000"/>
          </a:pPr>
          <a:endParaRPr lang="et-EE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t-EE"/>
    </a:p>
  </c:txPr>
  <c:externalData r:id="rId2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0.75536</cdr:x>
      <cdr:y>0.08031</cdr:y>
    </cdr:from>
    <cdr:to>
      <cdr:x>0.76197</cdr:x>
      <cdr:y>0.94942</cdr:y>
    </cdr:to>
    <cdr:cxnSp macro="">
      <cdr:nvCxnSpPr>
        <cdr:cNvPr id="4" name="Straight Connector 3"/>
        <cdr:cNvCxnSpPr/>
      </cdr:nvCxnSpPr>
      <cdr:spPr>
        <a:xfrm xmlns:a="http://schemas.openxmlformats.org/drawingml/2006/main">
          <a:off x="2711056" y="455738"/>
          <a:ext cx="23750" cy="4932000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rgbClr val="D10074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0.78936</cdr:x>
      <cdr:y>0.08031</cdr:y>
    </cdr:from>
    <cdr:to>
      <cdr:x>0.79598</cdr:x>
      <cdr:y>0.94941</cdr:y>
    </cdr:to>
    <cdr:cxnSp macro="">
      <cdr:nvCxnSpPr>
        <cdr:cNvPr id="2" name="Straight Connector 1"/>
        <cdr:cNvCxnSpPr/>
      </cdr:nvCxnSpPr>
      <cdr:spPr>
        <a:xfrm xmlns:a="http://schemas.openxmlformats.org/drawingml/2006/main">
          <a:off x="2833108" y="455737"/>
          <a:ext cx="23750" cy="4932000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rgbClr val="D10074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0.66694</cdr:x>
      <cdr:y>0.0788</cdr:y>
    </cdr:from>
    <cdr:to>
      <cdr:x>0.67356</cdr:x>
      <cdr:y>0.9479</cdr:y>
    </cdr:to>
    <cdr:cxnSp macro="">
      <cdr:nvCxnSpPr>
        <cdr:cNvPr id="2" name="Straight Connector 1"/>
        <cdr:cNvCxnSpPr/>
      </cdr:nvCxnSpPr>
      <cdr:spPr>
        <a:xfrm xmlns:a="http://schemas.openxmlformats.org/drawingml/2006/main">
          <a:off x="2393721" y="447162"/>
          <a:ext cx="23750" cy="4932000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rgbClr val="D10074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0.78605</cdr:x>
      <cdr:y>0.0788</cdr:y>
    </cdr:from>
    <cdr:to>
      <cdr:x>0.79267</cdr:x>
      <cdr:y>0.9479</cdr:y>
    </cdr:to>
    <cdr:cxnSp macro="">
      <cdr:nvCxnSpPr>
        <cdr:cNvPr id="2" name="Straight Connector 1"/>
        <cdr:cNvCxnSpPr/>
      </cdr:nvCxnSpPr>
      <cdr:spPr>
        <a:xfrm xmlns:a="http://schemas.openxmlformats.org/drawingml/2006/main">
          <a:off x="2821233" y="447162"/>
          <a:ext cx="23750" cy="4932000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rgbClr val="D10074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0.62301</cdr:x>
      <cdr:y>0.08149</cdr:y>
    </cdr:from>
    <cdr:to>
      <cdr:x>0.62962</cdr:x>
      <cdr:y>0.9035</cdr:y>
    </cdr:to>
    <cdr:cxnSp macro="">
      <cdr:nvCxnSpPr>
        <cdr:cNvPr id="4" name="Straight Connector 3"/>
        <cdr:cNvCxnSpPr/>
      </cdr:nvCxnSpPr>
      <cdr:spPr>
        <a:xfrm xmlns:a="http://schemas.openxmlformats.org/drawingml/2006/main">
          <a:off x="2236062" y="503237"/>
          <a:ext cx="23724" cy="5076000"/>
        </a:xfrm>
        <a:prstGeom xmlns:a="http://schemas.openxmlformats.org/drawingml/2006/main" prst="line">
          <a:avLst/>
        </a:prstGeom>
        <a:ln xmlns:a="http://schemas.openxmlformats.org/drawingml/2006/main" w="19050">
          <a:solidFill>
            <a:srgbClr val="D10074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r">
              <a:defRPr sz="1200"/>
            </a:lvl1pPr>
          </a:lstStyle>
          <a:p>
            <a:fld id="{0A0688B5-1960-423E-835E-8F06233D093B}" type="datetimeFigureOut">
              <a:rPr lang="en-AU" smtClean="0"/>
              <a:t>20/06/2012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r">
              <a:defRPr sz="1200"/>
            </a:lvl1pPr>
          </a:lstStyle>
          <a:p>
            <a:fld id="{0726DEDA-29FD-47AF-912B-4D224D93825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502721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r">
              <a:defRPr sz="1200"/>
            </a:lvl1pPr>
          </a:lstStyle>
          <a:p>
            <a:fld id="{3B6BD712-6567-450C-B3C6-BAF6878345EE}" type="datetimeFigureOut">
              <a:rPr lang="en-AU" smtClean="0"/>
              <a:t>20/06/2012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31850" y="742950"/>
            <a:ext cx="51308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03" tIns="45651" rIns="91303" bIns="45651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303" tIns="45651" rIns="91303" bIns="4565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r">
              <a:defRPr sz="1200"/>
            </a:lvl1pPr>
          </a:lstStyle>
          <a:p>
            <a:fld id="{B9487D93-240F-4041-8284-FC16D3A96101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1539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1435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2870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4305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5740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57175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08610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0045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14800" algn="l" defTabSz="10287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algn="r" rtl="0"/>
            <a:fld id="{640B33D3-27C0-41A5-83B6-6BDABBE63832}" type="slidenum">
              <a:rPr lang="nl-NL">
                <a:solidFill>
                  <a:prstClr val="black"/>
                </a:solidFill>
                <a:latin typeface="Calibri"/>
                <a:cs typeface="+mn-cs"/>
              </a:rPr>
              <a:pPr algn="r" rtl="0"/>
              <a:t>12</a:t>
            </a:fld>
            <a:endParaRPr lang="nl-NL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5934" y="4705352"/>
            <a:ext cx="4982635" cy="4457699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algn="r" rtl="0"/>
            <a:fld id="{640B33D3-27C0-41A5-83B6-6BDABBE63832}" type="slidenum">
              <a:rPr lang="nl-NL">
                <a:solidFill>
                  <a:prstClr val="black"/>
                </a:solidFill>
                <a:latin typeface="Calibri"/>
                <a:cs typeface="+mn-cs"/>
              </a:rPr>
              <a:pPr algn="r" rtl="0"/>
              <a:t>13</a:t>
            </a:fld>
            <a:endParaRPr lang="nl-NL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5934" y="4705352"/>
            <a:ext cx="4982635" cy="4457699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algn="r" rtl="0"/>
            <a:fld id="{640B33D3-27C0-41A5-83B6-6BDABBE63832}" type="slidenum">
              <a:rPr lang="nl-NL">
                <a:solidFill>
                  <a:prstClr val="black"/>
                </a:solidFill>
                <a:latin typeface="Calibri"/>
                <a:cs typeface="+mn-cs"/>
              </a:rPr>
              <a:pPr algn="r" rtl="0"/>
              <a:t>14</a:t>
            </a:fld>
            <a:endParaRPr lang="nl-NL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5934" y="4705352"/>
            <a:ext cx="4982635" cy="4457699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algn="r" rtl="0"/>
            <a:fld id="{640B33D3-27C0-41A5-83B6-6BDABBE63832}" type="slidenum">
              <a:rPr lang="nl-NL">
                <a:solidFill>
                  <a:prstClr val="black"/>
                </a:solidFill>
                <a:latin typeface="Calibri"/>
                <a:cs typeface="+mn-cs"/>
              </a:rPr>
              <a:pPr algn="r" rtl="0"/>
              <a:t>15</a:t>
            </a:fld>
            <a:endParaRPr lang="nl-NL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5934" y="4705352"/>
            <a:ext cx="4982635" cy="4457699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Property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O:\Powerpoint Template 2012\Image1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25" y="0"/>
            <a:ext cx="7535863" cy="642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134189"/>
            <a:ext cx="5792787" cy="2646442"/>
          </a:xfrm>
        </p:spPr>
        <p:txBody>
          <a:bodyPr lIns="306000" tIns="216000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5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1881784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operty Chap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O:\Powerpoint Template 2012\Image1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25" y="0"/>
            <a:ext cx="7535863" cy="642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74330"/>
            <a:ext cx="5793299" cy="1806301"/>
          </a:xfrm>
        </p:spPr>
        <p:txBody>
          <a:bodyPr tIns="202500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475513" cy="1999534"/>
          </a:xfrm>
          <a:prstGeom prst="rect">
            <a:avLst/>
          </a:prstGeom>
        </p:spPr>
        <p:txBody>
          <a:bodyPr lIns="283500" tIns="0" rIns="0" bIns="0" anchor="b">
            <a:noAutofit/>
          </a:bodyPr>
          <a:lstStyle>
            <a:lvl1pPr>
              <a:defRPr lang="en-AU" sz="5000" b="0" kern="1200" dirty="0">
                <a:solidFill>
                  <a:srgbClr val="333333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0" algn="l" defTabSz="1028495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dirty="0" smtClean="0"/>
              <a:t>2</a:t>
            </a:r>
            <a:endParaRPr lang="en-AU" dirty="0"/>
          </a:p>
        </p:txBody>
      </p:sp>
      <p:sp>
        <p:nvSpPr>
          <p:cNvPr id="9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3402857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with Property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O:\Powerpoint Template 2012\Image2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451" y="0"/>
            <a:ext cx="7602537" cy="644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134189"/>
            <a:ext cx="5792787" cy="2646442"/>
          </a:xfrm>
        </p:spPr>
        <p:txBody>
          <a:bodyPr lIns="306000" tIns="216000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3130648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roperty Chap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O:\Powerpoint Template 2012\Image2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451" y="0"/>
            <a:ext cx="7602537" cy="644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74330"/>
            <a:ext cx="5793299" cy="1806301"/>
          </a:xfrm>
        </p:spPr>
        <p:txBody>
          <a:bodyPr tIns="202500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475513" cy="1999534"/>
          </a:xfrm>
          <a:prstGeom prst="rect">
            <a:avLst/>
          </a:prstGeom>
        </p:spPr>
        <p:txBody>
          <a:bodyPr lIns="283500" tIns="0" rIns="0" bIns="0" anchor="b">
            <a:noAutofit/>
          </a:bodyPr>
          <a:lstStyle>
            <a:lvl1pPr>
              <a:defRPr lang="en-AU" sz="5000" b="0" kern="1200" dirty="0">
                <a:solidFill>
                  <a:srgbClr val="333333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0" algn="l" defTabSz="1028495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dirty="0" smtClean="0"/>
              <a:t>2</a:t>
            </a:r>
            <a:endParaRPr lang="en-AU" dirty="0"/>
          </a:p>
        </p:txBody>
      </p:sp>
      <p:sp>
        <p:nvSpPr>
          <p:cNvPr id="9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2059859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with Property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O:\Powerpoint Template 2012\Image3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300" y="0"/>
            <a:ext cx="6897688" cy="6450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134189"/>
            <a:ext cx="5792787" cy="2646442"/>
          </a:xfrm>
        </p:spPr>
        <p:txBody>
          <a:bodyPr lIns="306000" tIns="216000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2876056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roperty Chap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O:\Powerpoint Template 2012\Image3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3300" y="0"/>
            <a:ext cx="6897688" cy="6450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74330"/>
            <a:ext cx="5793299" cy="1806301"/>
          </a:xfrm>
        </p:spPr>
        <p:txBody>
          <a:bodyPr tIns="202500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475513" cy="1999534"/>
          </a:xfrm>
          <a:prstGeom prst="rect">
            <a:avLst/>
          </a:prstGeom>
        </p:spPr>
        <p:txBody>
          <a:bodyPr lIns="283500" tIns="0" rIns="0" bIns="0" anchor="b">
            <a:noAutofit/>
          </a:bodyPr>
          <a:lstStyle>
            <a:lvl1pPr>
              <a:defRPr lang="en-AU" sz="5000" b="0" kern="1200" dirty="0">
                <a:solidFill>
                  <a:srgbClr val="333333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0" algn="l" defTabSz="1028495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dirty="0" smtClean="0"/>
              <a:t>2</a:t>
            </a:r>
            <a:endParaRPr lang="en-AU" dirty="0"/>
          </a:p>
        </p:txBody>
      </p:sp>
      <p:sp>
        <p:nvSpPr>
          <p:cNvPr id="9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1852433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with Property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O:\Powerpoint Template 2012\Image4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1" y="0"/>
            <a:ext cx="9831387" cy="637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134189"/>
            <a:ext cx="5792787" cy="2646442"/>
          </a:xfrm>
        </p:spPr>
        <p:txBody>
          <a:bodyPr lIns="306000" tIns="216000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3811175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roperty Chap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O:\Powerpoint Template 2012\Image4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1" y="0"/>
            <a:ext cx="9831387" cy="637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74330"/>
            <a:ext cx="5793299" cy="1806301"/>
          </a:xfrm>
        </p:spPr>
        <p:txBody>
          <a:bodyPr tIns="202500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475513" cy="1999534"/>
          </a:xfrm>
          <a:prstGeom prst="rect">
            <a:avLst/>
          </a:prstGeom>
        </p:spPr>
        <p:txBody>
          <a:bodyPr lIns="283500" tIns="0" rIns="0" bIns="0" anchor="b">
            <a:noAutofit/>
          </a:bodyPr>
          <a:lstStyle>
            <a:lvl1pPr>
              <a:defRPr lang="en-AU" sz="5000" b="0" kern="1200" dirty="0">
                <a:solidFill>
                  <a:srgbClr val="333333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0" algn="l" defTabSz="1028495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dirty="0" smtClean="0"/>
              <a:t>2</a:t>
            </a:r>
            <a:endParaRPr lang="en-AU" dirty="0"/>
          </a:p>
        </p:txBody>
      </p:sp>
      <p:sp>
        <p:nvSpPr>
          <p:cNvPr id="9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1413933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with Property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O:\Powerpoint Template 2012\Image5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713" y="0"/>
            <a:ext cx="5629275" cy="647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134189"/>
            <a:ext cx="5792787" cy="2646442"/>
          </a:xfrm>
        </p:spPr>
        <p:txBody>
          <a:bodyPr lIns="306000" tIns="216000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2842411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roperty Chap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O:\Powerpoint Template 2012\Image5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713" y="0"/>
            <a:ext cx="5629275" cy="6478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74330"/>
            <a:ext cx="5793299" cy="1806301"/>
          </a:xfrm>
        </p:spPr>
        <p:txBody>
          <a:bodyPr tIns="202500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475513" cy="1999534"/>
          </a:xfrm>
          <a:prstGeom prst="rect">
            <a:avLst/>
          </a:prstGeom>
        </p:spPr>
        <p:txBody>
          <a:bodyPr lIns="283500" tIns="0" rIns="0" bIns="0" anchor="b">
            <a:noAutofit/>
          </a:bodyPr>
          <a:lstStyle>
            <a:lvl1pPr>
              <a:defRPr lang="en-AU" sz="5000" b="0" kern="1200" dirty="0">
                <a:solidFill>
                  <a:srgbClr val="333333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0" algn="l" defTabSz="1028495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dirty="0" smtClean="0"/>
              <a:t>2</a:t>
            </a:r>
            <a:endParaRPr lang="en-AU" dirty="0"/>
          </a:p>
        </p:txBody>
      </p:sp>
      <p:sp>
        <p:nvSpPr>
          <p:cNvPr id="9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406255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with Property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O:\Powerpoint Template 2012\Image6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013" y="0"/>
            <a:ext cx="4752975" cy="640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134189"/>
            <a:ext cx="5792787" cy="2646442"/>
          </a:xfrm>
        </p:spPr>
        <p:txBody>
          <a:bodyPr lIns="306000" tIns="216000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21224573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Property Chap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O:\Powerpoint Template 2012\Image6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013" y="0"/>
            <a:ext cx="4752975" cy="6402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74330"/>
            <a:ext cx="5793299" cy="1806301"/>
          </a:xfrm>
        </p:spPr>
        <p:txBody>
          <a:bodyPr tIns="202500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475513" cy="1999534"/>
          </a:xfrm>
          <a:prstGeom prst="rect">
            <a:avLst/>
          </a:prstGeom>
        </p:spPr>
        <p:txBody>
          <a:bodyPr lIns="283500" tIns="0" rIns="0" bIns="0" anchor="b">
            <a:noAutofit/>
          </a:bodyPr>
          <a:lstStyle>
            <a:lvl1pPr>
              <a:defRPr lang="en-AU" sz="5000" b="0" kern="1200" dirty="0">
                <a:solidFill>
                  <a:srgbClr val="333333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0" algn="l" defTabSz="1028495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dirty="0" smtClean="0"/>
              <a:t>2</a:t>
            </a:r>
            <a:endParaRPr lang="en-AU" dirty="0"/>
          </a:p>
        </p:txBody>
      </p:sp>
      <p:sp>
        <p:nvSpPr>
          <p:cNvPr id="9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4166892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with Property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O:\Powerpoint Template 2012\Image7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288" y="0"/>
            <a:ext cx="5600700" cy="637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134189"/>
            <a:ext cx="5792787" cy="2646442"/>
          </a:xfrm>
        </p:spPr>
        <p:txBody>
          <a:bodyPr lIns="306000" tIns="216000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10448752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Property Chap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O:\Powerpoint Template 2012\Image7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288" y="0"/>
            <a:ext cx="5600700" cy="637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74330"/>
            <a:ext cx="5793299" cy="1806301"/>
          </a:xfrm>
        </p:spPr>
        <p:txBody>
          <a:bodyPr tIns="202500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475513" cy="1999534"/>
          </a:xfrm>
          <a:prstGeom prst="rect">
            <a:avLst/>
          </a:prstGeom>
        </p:spPr>
        <p:txBody>
          <a:bodyPr lIns="283500" tIns="0" rIns="0" bIns="0" anchor="b">
            <a:noAutofit/>
          </a:bodyPr>
          <a:lstStyle>
            <a:lvl1pPr>
              <a:defRPr lang="en-AU" sz="5000" b="0" kern="1200" dirty="0">
                <a:solidFill>
                  <a:srgbClr val="333333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0" algn="l" defTabSz="1028495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dirty="0" smtClean="0"/>
              <a:t>2</a:t>
            </a:r>
            <a:endParaRPr lang="en-AU" dirty="0"/>
          </a:p>
        </p:txBody>
      </p:sp>
      <p:sp>
        <p:nvSpPr>
          <p:cNvPr id="9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13330720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with Property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O:\Powerpoint Template 2012\Image8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92"/>
          <a:stretch/>
        </p:blipFill>
        <p:spPr bwMode="auto">
          <a:xfrm>
            <a:off x="2985921" y="0"/>
            <a:ext cx="7455067" cy="6364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134189"/>
            <a:ext cx="5792787" cy="2646442"/>
          </a:xfrm>
        </p:spPr>
        <p:txBody>
          <a:bodyPr lIns="306000" tIns="216000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7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2215070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Property Chapter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O:\Powerpoint Template 2012\Image8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92"/>
          <a:stretch/>
        </p:blipFill>
        <p:spPr bwMode="auto">
          <a:xfrm>
            <a:off x="2985921" y="0"/>
            <a:ext cx="7455067" cy="6364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74330"/>
            <a:ext cx="5793299" cy="1806301"/>
          </a:xfrm>
        </p:spPr>
        <p:txBody>
          <a:bodyPr tIns="202500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475513" cy="1999534"/>
          </a:xfrm>
          <a:prstGeom prst="rect">
            <a:avLst/>
          </a:prstGeom>
        </p:spPr>
        <p:txBody>
          <a:bodyPr lIns="283500" tIns="0" rIns="0" bIns="0" anchor="b">
            <a:noAutofit/>
          </a:bodyPr>
          <a:lstStyle>
            <a:lvl1pPr>
              <a:defRPr lang="en-AU" sz="5000" b="0" kern="1200" dirty="0">
                <a:solidFill>
                  <a:srgbClr val="333333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0" algn="l" defTabSz="1028495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dirty="0" smtClean="0"/>
              <a:t>2</a:t>
            </a:r>
            <a:endParaRPr lang="en-AU" dirty="0"/>
          </a:p>
        </p:txBody>
      </p:sp>
      <p:sp>
        <p:nvSpPr>
          <p:cNvPr id="8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30735551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>
            <a:noAutofit/>
          </a:bodyPr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tIns="252000">
            <a:noAutofit/>
          </a:bodyPr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6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326281" y="1417737"/>
            <a:ext cx="9784801" cy="5002336"/>
          </a:xfrm>
          <a:prstGeom prst="rect">
            <a:avLst/>
          </a:prstGeom>
        </p:spPr>
        <p:txBody>
          <a:bodyPr lIns="102870" tIns="51435" rIns="102870" bIns="51435">
            <a:noAutofit/>
          </a:bodyPr>
          <a:lstStyle>
            <a:lvl1pPr>
              <a:defRPr sz="1500"/>
            </a:lvl1pPr>
          </a:lstStyle>
          <a:p>
            <a:r>
              <a:rPr lang="en-US" smtClean="0"/>
              <a:t>Click icon to add picture</a:t>
            </a:r>
            <a:endParaRPr lang="en-AU" dirty="0"/>
          </a:p>
        </p:txBody>
      </p:sp>
      <p:sp>
        <p:nvSpPr>
          <p:cNvPr id="8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28777250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Titl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>
            <a:noAutofit/>
          </a:bodyPr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9"/>
          </p:nvPr>
        </p:nvSpPr>
        <p:spPr>
          <a:xfrm>
            <a:off x="3227215" y="3279906"/>
            <a:ext cx="6883866" cy="2861871"/>
          </a:xfrm>
          <a:prstGeom prst="rect">
            <a:avLst/>
          </a:prstGeom>
        </p:spPr>
        <p:txBody>
          <a:bodyPr lIns="102870" tIns="51435" rIns="102870" bIns="51435">
            <a:noAutofit/>
          </a:bodyPr>
          <a:lstStyle/>
          <a:p>
            <a:r>
              <a:rPr lang="en-US" smtClean="0"/>
              <a:t>Click icon to add picture</a:t>
            </a:r>
            <a:endParaRPr lang="en-AU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0" y="2538001"/>
            <a:ext cx="5793299" cy="1806301"/>
          </a:xfrm>
        </p:spPr>
        <p:txBody>
          <a:bodyPr tIns="202500"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8" hasCustomPrompt="1"/>
          </p:nvPr>
        </p:nvSpPr>
        <p:spPr>
          <a:xfrm>
            <a:off x="0" y="574173"/>
            <a:ext cx="1475513" cy="1999534"/>
          </a:xfrm>
          <a:prstGeom prst="rect">
            <a:avLst/>
          </a:prstGeom>
        </p:spPr>
        <p:txBody>
          <a:bodyPr lIns="283500" tIns="0" rIns="0" bIns="0" anchor="b">
            <a:noAutofit/>
          </a:bodyPr>
          <a:lstStyle>
            <a:lvl1pPr>
              <a:defRPr lang="en-AU" sz="5000" b="0" kern="1200" dirty="0">
                <a:solidFill>
                  <a:srgbClr val="333333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 marL="0" lvl="0" indent="0" algn="l" defTabSz="1028495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dirty="0" smtClean="0"/>
              <a:t>2</a:t>
            </a:r>
            <a:endParaRPr lang="en-AU" dirty="0"/>
          </a:p>
        </p:txBody>
      </p:sp>
      <p:sp>
        <p:nvSpPr>
          <p:cNvPr id="8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30103987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475515" y="6141776"/>
            <a:ext cx="8635567" cy="406068"/>
          </a:xfrm>
          <a:prstGeom prst="rect">
            <a:avLst/>
          </a:prstGeom>
        </p:spPr>
        <p:txBody>
          <a:bodyPr lIns="0" tIns="0" rIns="0" bIns="121500" anchor="b">
            <a:noAutofit/>
          </a:bodyPr>
          <a:lstStyle>
            <a:lvl1pPr>
              <a:defRPr sz="700" b="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9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34032766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ingle Objec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137651"/>
            <a:ext cx="10440988" cy="5410194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475515" y="6141776"/>
            <a:ext cx="8635567" cy="406068"/>
          </a:xfrm>
          <a:prstGeom prst="rect">
            <a:avLst/>
          </a:prstGeom>
        </p:spPr>
        <p:txBody>
          <a:bodyPr lIns="0" tIns="0" rIns="0" bIns="121500" anchor="b">
            <a:noAutofit/>
          </a:bodyPr>
          <a:lstStyle>
            <a:lvl1pPr>
              <a:defRPr sz="700" b="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7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AU" dirty="0" smtClean="0"/>
              <a:t>TNS </a:t>
            </a:r>
            <a:r>
              <a:rPr lang="en-AU" dirty="0" err="1" smtClean="0"/>
              <a:t>Emor</a:t>
            </a:r>
            <a:endParaRPr lang="en-AU" dirty="0" smtClean="0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9533918" y="6972324"/>
            <a:ext cx="577163" cy="30001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800" b="0">
                <a:solidFill>
                  <a:srgbClr val="333333"/>
                </a:solidFill>
                <a:latin typeface="+mn-lt"/>
              </a:defRPr>
            </a:lvl1pPr>
          </a:lstStyle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956105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042" y="1680281"/>
            <a:ext cx="9574531" cy="4522755"/>
          </a:xfrm>
          <a:prstGeom prst="rect">
            <a:avLst/>
          </a:prstGeom>
        </p:spPr>
        <p:txBody>
          <a:bodyPr lIns="102870" tIns="51435" rIns="102870" bIns="51435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8564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Object - Grey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311850" tIns="252000" rIns="311850" bIns="0" rtlCol="0" anchor="t">
            <a:noAutofit/>
          </a:bodyPr>
          <a:lstStyle>
            <a:lvl1pPr>
              <a:defRPr lang="en-AU" dirty="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137651"/>
            <a:ext cx="10440988" cy="5410194"/>
          </a:xfrm>
        </p:spPr>
        <p:txBody>
          <a:bodyPr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475515" y="6141776"/>
            <a:ext cx="8635567" cy="406068"/>
          </a:xfrm>
        </p:spPr>
        <p:txBody>
          <a:bodyPr lIns="0" tIns="0" rIns="0" bIns="121500" anchor="b">
            <a:noAutofit/>
          </a:bodyPr>
          <a:lstStyle>
            <a:lvl1pPr>
              <a:defRPr sz="700" b="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11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11450043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Object + title - Grey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974330"/>
            <a:ext cx="10440988" cy="4573514"/>
          </a:xfrm>
        </p:spPr>
        <p:txBody>
          <a:bodyPr tIns="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0" y="1137651"/>
            <a:ext cx="10111081" cy="83667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475515" y="6141776"/>
            <a:ext cx="8635567" cy="406068"/>
          </a:xfrm>
        </p:spPr>
        <p:txBody>
          <a:bodyPr lIns="0" tIns="0" rIns="0" bIns="121500" anchor="b">
            <a:noAutofit/>
          </a:bodyPr>
          <a:lstStyle>
            <a:lvl1pPr>
              <a:defRPr sz="700" b="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12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215857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Object - Grey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137650"/>
            <a:ext cx="5220494" cy="5420696"/>
          </a:xfrm>
        </p:spPr>
        <p:txBody>
          <a:bodyPr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5" name="Content Placeholder 6"/>
          <p:cNvSpPr>
            <a:spLocks noGrp="1"/>
          </p:cNvSpPr>
          <p:nvPr>
            <p:ph sz="quarter" idx="12"/>
          </p:nvPr>
        </p:nvSpPr>
        <p:spPr>
          <a:xfrm>
            <a:off x="5222340" y="1137650"/>
            <a:ext cx="5220494" cy="5420696"/>
          </a:xfrm>
        </p:spPr>
        <p:txBody>
          <a:bodyPr lIns="26730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7" hasCustomPrompt="1"/>
          </p:nvPr>
        </p:nvSpPr>
        <p:spPr>
          <a:xfrm>
            <a:off x="1475515" y="6141776"/>
            <a:ext cx="8635567" cy="406068"/>
          </a:xfrm>
        </p:spPr>
        <p:txBody>
          <a:bodyPr lIns="0" tIns="0" rIns="0" bIns="121500" anchor="b">
            <a:noAutofit/>
          </a:bodyPr>
          <a:lstStyle>
            <a:lvl1pPr>
              <a:defRPr sz="700" b="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8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12173750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Object+ title - Grey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974329"/>
            <a:ext cx="5220494" cy="4584016"/>
          </a:xfrm>
        </p:spPr>
        <p:txBody>
          <a:bodyPr tIns="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5" name="Content Placeholder 6"/>
          <p:cNvSpPr>
            <a:spLocks noGrp="1"/>
          </p:cNvSpPr>
          <p:nvPr>
            <p:ph sz="quarter" idx="12"/>
          </p:nvPr>
        </p:nvSpPr>
        <p:spPr>
          <a:xfrm>
            <a:off x="5222340" y="1974329"/>
            <a:ext cx="5220494" cy="4584016"/>
          </a:xfrm>
        </p:spPr>
        <p:txBody>
          <a:bodyPr lIns="267300" tIns="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0" y="1137651"/>
            <a:ext cx="5220494" cy="836679"/>
          </a:xfrm>
        </p:spPr>
        <p:txBody>
          <a:bodyPr/>
          <a:lstStyle>
            <a:lvl1pPr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5222340" y="1137651"/>
            <a:ext cx="5218648" cy="836679"/>
          </a:xfrm>
        </p:spPr>
        <p:txBody>
          <a:bodyPr lIns="267300"/>
          <a:lstStyle>
            <a:lvl1pPr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7" hasCustomPrompt="1"/>
          </p:nvPr>
        </p:nvSpPr>
        <p:spPr>
          <a:xfrm>
            <a:off x="1475515" y="6141776"/>
            <a:ext cx="8635567" cy="406068"/>
          </a:xfrm>
        </p:spPr>
        <p:txBody>
          <a:bodyPr lIns="0" tIns="0" rIns="0" bIns="121500" anchor="b">
            <a:noAutofit/>
          </a:bodyPr>
          <a:lstStyle>
            <a:lvl1pPr>
              <a:defRPr sz="700" b="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14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1180061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iple Object - Grey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6"/>
          <p:cNvSpPr>
            <a:spLocks noGrp="1"/>
          </p:cNvSpPr>
          <p:nvPr>
            <p:ph sz="quarter" idx="16"/>
          </p:nvPr>
        </p:nvSpPr>
        <p:spPr>
          <a:xfrm>
            <a:off x="3197554" y="1139184"/>
            <a:ext cx="3458577" cy="5420696"/>
          </a:xfrm>
        </p:spPr>
        <p:txBody>
          <a:bodyPr lIns="27945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/>
          </p:nvPr>
        </p:nvSpPr>
        <p:spPr>
          <a:xfrm>
            <a:off x="6369961" y="1142244"/>
            <a:ext cx="3448375" cy="5416102"/>
          </a:xfrm>
        </p:spPr>
        <p:txBody>
          <a:bodyPr lIns="27945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137650"/>
            <a:ext cx="3489030" cy="5420696"/>
          </a:xfrm>
        </p:spPr>
        <p:txBody>
          <a:bodyPr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1475515" y="6141776"/>
            <a:ext cx="8635567" cy="406068"/>
          </a:xfrm>
        </p:spPr>
        <p:txBody>
          <a:bodyPr lIns="0" tIns="0" rIns="0" bIns="121500" anchor="b">
            <a:noAutofit/>
          </a:bodyPr>
          <a:lstStyle>
            <a:lvl1pPr>
              <a:defRPr sz="700" b="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11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25708800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iple Object + Title - Grey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6"/>
          <p:cNvSpPr>
            <a:spLocks noGrp="1"/>
          </p:cNvSpPr>
          <p:nvPr>
            <p:ph sz="quarter" idx="16"/>
          </p:nvPr>
        </p:nvSpPr>
        <p:spPr>
          <a:xfrm>
            <a:off x="3197554" y="1971975"/>
            <a:ext cx="3458577" cy="4587904"/>
          </a:xfrm>
        </p:spPr>
        <p:txBody>
          <a:bodyPr lIns="279450" tIns="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/>
          </p:nvPr>
        </p:nvSpPr>
        <p:spPr>
          <a:xfrm>
            <a:off x="6369961" y="1974329"/>
            <a:ext cx="3448375" cy="4584016"/>
          </a:xfrm>
        </p:spPr>
        <p:txBody>
          <a:bodyPr lIns="279450" tIns="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970442"/>
            <a:ext cx="3489030" cy="4587904"/>
          </a:xfrm>
        </p:spPr>
        <p:txBody>
          <a:bodyPr tIns="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0" y="1137651"/>
            <a:ext cx="3197553" cy="836679"/>
          </a:xfrm>
        </p:spPr>
        <p:txBody>
          <a:bodyPr/>
          <a:lstStyle>
            <a:lvl1pPr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1475515" y="6141776"/>
            <a:ext cx="8635567" cy="406068"/>
          </a:xfrm>
        </p:spPr>
        <p:txBody>
          <a:bodyPr lIns="0" tIns="0" rIns="0" bIns="121500" anchor="b">
            <a:noAutofit/>
          </a:bodyPr>
          <a:lstStyle>
            <a:lvl1pPr>
              <a:defRPr sz="700" b="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193802" y="1137651"/>
            <a:ext cx="3183902" cy="836679"/>
          </a:xfrm>
        </p:spPr>
        <p:txBody>
          <a:bodyPr lIns="283500"/>
          <a:lstStyle>
            <a:lvl1pPr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6369603" y="1146053"/>
            <a:ext cx="3183902" cy="836679"/>
          </a:xfrm>
        </p:spPr>
        <p:txBody>
          <a:bodyPr lIns="283500"/>
          <a:lstStyle>
            <a:lvl1pPr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39948553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- Grey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475515" y="6141776"/>
            <a:ext cx="8635567" cy="406068"/>
          </a:xfrm>
        </p:spPr>
        <p:txBody>
          <a:bodyPr lIns="0" tIns="0" rIns="0" bIns="121500" anchor="b">
            <a:noAutofit/>
          </a:bodyPr>
          <a:lstStyle>
            <a:lvl1pPr>
              <a:defRPr sz="700" b="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8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36219360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Objec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137651"/>
            <a:ext cx="10440988" cy="5410194"/>
          </a:xfrm>
        </p:spPr>
        <p:txBody>
          <a:bodyPr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475515" y="6141776"/>
            <a:ext cx="8635567" cy="406068"/>
          </a:xfrm>
        </p:spPr>
        <p:txBody>
          <a:bodyPr lIns="0" tIns="0" rIns="0" bIns="121500" anchor="b">
            <a:noAutofit/>
          </a:bodyPr>
          <a:lstStyle>
            <a:lvl1pPr>
              <a:defRPr sz="700" b="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9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19652955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Object +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974330"/>
            <a:ext cx="10440988" cy="4573514"/>
          </a:xfrm>
        </p:spPr>
        <p:txBody>
          <a:bodyPr tIns="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0" y="1137651"/>
            <a:ext cx="10111081" cy="83667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475515" y="6141776"/>
            <a:ext cx="8635567" cy="406068"/>
          </a:xfrm>
        </p:spPr>
        <p:txBody>
          <a:bodyPr lIns="0" tIns="0" rIns="0" bIns="121500" anchor="b">
            <a:noAutofit/>
          </a:bodyPr>
          <a:lstStyle>
            <a:lvl1pPr>
              <a:defRPr sz="700" b="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11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103853320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137650"/>
            <a:ext cx="5220494" cy="5420696"/>
          </a:xfrm>
        </p:spPr>
        <p:txBody>
          <a:bodyPr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5" name="Content Placeholder 6"/>
          <p:cNvSpPr>
            <a:spLocks noGrp="1"/>
          </p:cNvSpPr>
          <p:nvPr>
            <p:ph sz="quarter" idx="12"/>
          </p:nvPr>
        </p:nvSpPr>
        <p:spPr>
          <a:xfrm>
            <a:off x="5222340" y="1137650"/>
            <a:ext cx="5220494" cy="5420696"/>
          </a:xfrm>
        </p:spPr>
        <p:txBody>
          <a:bodyPr lIns="26730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7" hasCustomPrompt="1"/>
          </p:nvPr>
        </p:nvSpPr>
        <p:spPr>
          <a:xfrm>
            <a:off x="1475515" y="6141776"/>
            <a:ext cx="8635567" cy="406068"/>
          </a:xfrm>
        </p:spPr>
        <p:txBody>
          <a:bodyPr lIns="0" tIns="0" rIns="0" bIns="121500" anchor="b">
            <a:noAutofit/>
          </a:bodyPr>
          <a:lstStyle>
            <a:lvl1pPr>
              <a:defRPr sz="700" b="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9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35451434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Object +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974329"/>
            <a:ext cx="5220494" cy="4584016"/>
          </a:xfrm>
        </p:spPr>
        <p:txBody>
          <a:bodyPr tIns="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5" name="Content Placeholder 6"/>
          <p:cNvSpPr>
            <a:spLocks noGrp="1"/>
          </p:cNvSpPr>
          <p:nvPr>
            <p:ph sz="quarter" idx="12"/>
          </p:nvPr>
        </p:nvSpPr>
        <p:spPr>
          <a:xfrm>
            <a:off x="5222340" y="1974329"/>
            <a:ext cx="5220494" cy="4584016"/>
          </a:xfrm>
        </p:spPr>
        <p:txBody>
          <a:bodyPr lIns="267300" tIns="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0" y="1137651"/>
            <a:ext cx="5220494" cy="836679"/>
          </a:xfrm>
        </p:spPr>
        <p:txBody>
          <a:bodyPr/>
          <a:lstStyle>
            <a:lvl1pPr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6"/>
          </p:nvPr>
        </p:nvSpPr>
        <p:spPr>
          <a:xfrm>
            <a:off x="5222340" y="1137651"/>
            <a:ext cx="5218648" cy="836679"/>
          </a:xfrm>
        </p:spPr>
        <p:txBody>
          <a:bodyPr lIns="267300"/>
          <a:lstStyle>
            <a:lvl1pPr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7" hasCustomPrompt="1"/>
          </p:nvPr>
        </p:nvSpPr>
        <p:spPr>
          <a:xfrm>
            <a:off x="1475515" y="6141776"/>
            <a:ext cx="8635567" cy="406068"/>
          </a:xfrm>
        </p:spPr>
        <p:txBody>
          <a:bodyPr lIns="0" tIns="0" rIns="0" bIns="121500" anchor="b">
            <a:noAutofit/>
          </a:bodyPr>
          <a:lstStyle>
            <a:lvl1pPr>
              <a:defRPr sz="700" b="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14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212895004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iple Objec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6"/>
          <p:cNvSpPr>
            <a:spLocks noGrp="1"/>
          </p:cNvSpPr>
          <p:nvPr>
            <p:ph sz="quarter" idx="16"/>
          </p:nvPr>
        </p:nvSpPr>
        <p:spPr>
          <a:xfrm>
            <a:off x="3197554" y="1139184"/>
            <a:ext cx="3458577" cy="5420696"/>
          </a:xfrm>
        </p:spPr>
        <p:txBody>
          <a:bodyPr lIns="27945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/>
          </p:nvPr>
        </p:nvSpPr>
        <p:spPr>
          <a:xfrm>
            <a:off x="6369961" y="1142244"/>
            <a:ext cx="3448375" cy="5416102"/>
          </a:xfrm>
        </p:spPr>
        <p:txBody>
          <a:bodyPr lIns="27945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137650"/>
            <a:ext cx="3489030" cy="5420696"/>
          </a:xfrm>
        </p:spPr>
        <p:txBody>
          <a:bodyPr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1475515" y="6141776"/>
            <a:ext cx="8635567" cy="406068"/>
          </a:xfrm>
        </p:spPr>
        <p:txBody>
          <a:bodyPr lIns="0" tIns="0" rIns="0" bIns="121500" anchor="b">
            <a:noAutofit/>
          </a:bodyPr>
          <a:lstStyle>
            <a:lvl1pPr>
              <a:defRPr sz="700" b="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11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27921111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iple Object + Titl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6"/>
          <p:cNvSpPr>
            <a:spLocks noGrp="1"/>
          </p:cNvSpPr>
          <p:nvPr>
            <p:ph sz="quarter" idx="16"/>
          </p:nvPr>
        </p:nvSpPr>
        <p:spPr>
          <a:xfrm>
            <a:off x="3197554" y="1971974"/>
            <a:ext cx="3458577" cy="4587904"/>
          </a:xfrm>
        </p:spPr>
        <p:txBody>
          <a:bodyPr lIns="279450" tIns="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9" name="Content Placeholder 6"/>
          <p:cNvSpPr>
            <a:spLocks noGrp="1"/>
          </p:cNvSpPr>
          <p:nvPr>
            <p:ph sz="quarter" idx="17"/>
          </p:nvPr>
        </p:nvSpPr>
        <p:spPr>
          <a:xfrm>
            <a:off x="6369961" y="1974329"/>
            <a:ext cx="3448375" cy="4584016"/>
          </a:xfrm>
        </p:spPr>
        <p:txBody>
          <a:bodyPr lIns="279450" tIns="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970440"/>
            <a:ext cx="3489030" cy="4587904"/>
          </a:xfrm>
        </p:spPr>
        <p:txBody>
          <a:bodyPr tIns="0"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5"/>
          </p:nvPr>
        </p:nvSpPr>
        <p:spPr>
          <a:xfrm>
            <a:off x="0" y="1137651"/>
            <a:ext cx="3197553" cy="836679"/>
          </a:xfrm>
        </p:spPr>
        <p:txBody>
          <a:bodyPr/>
          <a:lstStyle>
            <a:lvl1pPr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Text Placeholder 9"/>
          <p:cNvSpPr>
            <a:spLocks noGrp="1"/>
          </p:cNvSpPr>
          <p:nvPr>
            <p:ph type="body" sz="quarter" idx="18" hasCustomPrompt="1"/>
          </p:nvPr>
        </p:nvSpPr>
        <p:spPr>
          <a:xfrm>
            <a:off x="1475515" y="6141776"/>
            <a:ext cx="8635567" cy="406068"/>
          </a:xfrm>
        </p:spPr>
        <p:txBody>
          <a:bodyPr lIns="0" tIns="0" rIns="0" bIns="121500" anchor="b">
            <a:noAutofit/>
          </a:bodyPr>
          <a:lstStyle>
            <a:lvl1pPr>
              <a:defRPr sz="700" b="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20"/>
          </p:nvPr>
        </p:nvSpPr>
        <p:spPr>
          <a:xfrm>
            <a:off x="3193802" y="1137651"/>
            <a:ext cx="3183902" cy="836679"/>
          </a:xfrm>
        </p:spPr>
        <p:txBody>
          <a:bodyPr lIns="283500"/>
          <a:lstStyle>
            <a:lvl1pPr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21"/>
          </p:nvPr>
        </p:nvSpPr>
        <p:spPr>
          <a:xfrm>
            <a:off x="6369603" y="1146053"/>
            <a:ext cx="3183902" cy="836679"/>
          </a:xfrm>
        </p:spPr>
        <p:txBody>
          <a:bodyPr lIns="283500"/>
          <a:lstStyle>
            <a:lvl1pPr>
              <a:defRPr sz="1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1452735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475515" y="6141776"/>
            <a:ext cx="8635567" cy="406068"/>
          </a:xfrm>
        </p:spPr>
        <p:txBody>
          <a:bodyPr lIns="0" tIns="0" rIns="0" bIns="121500" anchor="b">
            <a:noAutofit/>
          </a:bodyPr>
          <a:lstStyle>
            <a:lvl1pPr>
              <a:defRPr sz="700" b="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8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188250398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Object - Grey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9533918" y="6972324"/>
            <a:ext cx="577163" cy="300014"/>
          </a:xfrm>
        </p:spPr>
        <p:txBody>
          <a:bodyPr/>
          <a:lstStyle/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1"/>
          </p:nvPr>
        </p:nvSpPr>
        <p:spPr>
          <a:xfrm>
            <a:off x="0" y="1137651"/>
            <a:ext cx="10440988" cy="5410194"/>
          </a:xfrm>
        </p:spPr>
        <p:txBody>
          <a:bodyPr>
            <a:noAutofit/>
          </a:bodyPr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 hasCustomPrompt="1"/>
          </p:nvPr>
        </p:nvSpPr>
        <p:spPr>
          <a:xfrm>
            <a:off x="1475515" y="6141776"/>
            <a:ext cx="8635567" cy="406068"/>
          </a:xfrm>
        </p:spPr>
        <p:txBody>
          <a:bodyPr lIns="0" tIns="0" rIns="0" bIns="121500" anchor="b">
            <a:noAutofit/>
          </a:bodyPr>
          <a:lstStyle>
            <a:lvl1pPr>
              <a:defRPr sz="700" b="0"/>
            </a:lvl1pPr>
            <a:lvl2pPr>
              <a:defRPr sz="700"/>
            </a:lvl2pPr>
            <a:lvl3pPr>
              <a:defRPr sz="700"/>
            </a:lvl3pPr>
            <a:lvl4pPr>
              <a:defRPr sz="700"/>
            </a:lvl4pPr>
            <a:lvl5pPr>
              <a:defRPr sz="700"/>
            </a:lvl5pPr>
          </a:lstStyle>
          <a:p>
            <a:pPr lvl="0"/>
            <a:r>
              <a:rPr lang="en-US" dirty="0" smtClean="0"/>
              <a:t>SOURCE:</a:t>
            </a:r>
          </a:p>
        </p:txBody>
      </p:sp>
      <p:sp>
        <p:nvSpPr>
          <p:cNvPr id="8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3291107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Relationship Id="rId9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5" Type="http://schemas.openxmlformats.org/officeDocument/2006/relationships/slideLayout" Target="../slideLayouts/slideLayout33.xml"/><Relationship Id="rId4" Type="http://schemas.openxmlformats.org/officeDocument/2006/relationships/slideLayout" Target="../slideLayouts/slideLayout32.xml"/><Relationship Id="rId9" Type="http://schemas.openxmlformats.org/officeDocument/2006/relationships/image" Target="../media/image1.jpe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" y="1"/>
            <a:ext cx="5793298" cy="1416740"/>
          </a:xfrm>
          <a:prstGeom prst="rect">
            <a:avLst/>
          </a:prstGeom>
        </p:spPr>
        <p:txBody>
          <a:bodyPr vert="horz" lIns="311850" tIns="252000" rIns="311850" bIns="0" rtlCol="0" anchor="t">
            <a:noAutofit/>
          </a:bodyPr>
          <a:lstStyle/>
          <a:p>
            <a:pPr lvl="0"/>
            <a:r>
              <a:rPr lang="en-US" smtClean="0"/>
              <a:t>Click to edit Master title style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9533918" y="6972324"/>
            <a:ext cx="577163" cy="30001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800" b="0">
                <a:solidFill>
                  <a:srgbClr val="333333"/>
                </a:solidFill>
                <a:latin typeface="+mn-lt"/>
              </a:defRPr>
            </a:lvl1pPr>
          </a:lstStyle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70" name="Straight Connector 69"/>
          <p:cNvCxnSpPr/>
          <p:nvPr/>
        </p:nvCxnSpPr>
        <p:spPr>
          <a:xfrm>
            <a:off x="322185" y="6556595"/>
            <a:ext cx="9788897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  <p:sp>
        <p:nvSpPr>
          <p:cNvPr id="162" name="TextBox 161"/>
          <p:cNvSpPr txBox="1"/>
          <p:nvPr/>
        </p:nvSpPr>
        <p:spPr>
          <a:xfrm>
            <a:off x="1474902" y="6972324"/>
            <a:ext cx="861490" cy="585452"/>
          </a:xfrm>
          <a:prstGeom prst="rect">
            <a:avLst/>
          </a:prstGeom>
          <a:noFill/>
        </p:spPr>
        <p:txBody>
          <a:bodyPr wrap="square" lIns="0" tIns="0" rIns="0" bIns="273600" rtlCol="0" anchor="b">
            <a:noAutofit/>
          </a:bodyPr>
          <a:lstStyle/>
          <a:p>
            <a:r>
              <a:rPr lang="en-AU" sz="800" b="0" dirty="0" smtClean="0">
                <a:solidFill>
                  <a:srgbClr val="333333"/>
                </a:solidFill>
                <a:latin typeface="+mn-lt"/>
              </a:rPr>
              <a:t>©TNS 2012</a:t>
            </a:r>
            <a:endParaRPr lang="en-AU" sz="800" b="0" dirty="0">
              <a:solidFill>
                <a:srgbClr val="333333"/>
              </a:solidFill>
              <a:latin typeface="+mn-lt"/>
            </a:endParaRPr>
          </a:p>
        </p:txBody>
      </p:sp>
      <p:pic>
        <p:nvPicPr>
          <p:cNvPr id="166" name="Picture 2" descr="\\PSTUDIOTERM\Clients\TNS Global\TNS_002 Templates\4. Design\1. Assets\Logos\TNS_LOGOS\final brand jpgs\TNS_logo_rgb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693849"/>
            <a:ext cx="576000" cy="5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3365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  <p:sldLayoutId id="2147483704" r:id="rId16"/>
    <p:sldLayoutId id="2147483683" r:id="rId17"/>
    <p:sldLayoutId id="2147483682" r:id="rId18"/>
    <p:sldLayoutId id="2147483688" r:id="rId19"/>
    <p:sldLayoutId id="2147483705" r:id="rId20"/>
    <p:sldLayoutId id="2147483706" r:id="rId21"/>
  </p:sldLayoutIdLst>
  <p:hf hdr="0" dt="0"/>
  <p:txStyles>
    <p:titleStyle>
      <a:lvl1pPr algn="l" defTabSz="1028700" rtl="0" eaLnBrk="1" latinLnBrk="0" hangingPunct="1">
        <a:spcBef>
          <a:spcPct val="0"/>
        </a:spcBef>
        <a:buNone/>
        <a:defRPr lang="en-AU" sz="2000" kern="1200" dirty="0">
          <a:solidFill>
            <a:srgbClr val="333333"/>
          </a:solidFill>
          <a:latin typeface="+mj-lt"/>
          <a:ea typeface="+mj-ea"/>
          <a:cs typeface="+mj-cs"/>
        </a:defRPr>
      </a:lvl1pPr>
    </p:titleStyle>
    <p:bodyStyle>
      <a:lvl1pPr marL="0" indent="0" algn="l" defTabSz="1028700" rtl="0" eaLnBrk="1" latinLnBrk="0" hangingPunct="1">
        <a:spcBef>
          <a:spcPct val="20000"/>
        </a:spcBef>
        <a:buFont typeface="Arial" pitchFamily="34" charset="0"/>
        <a:buNone/>
        <a:defRPr sz="1800" b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0" indent="0" algn="l" defTabSz="1028700" rtl="0" eaLnBrk="1" latinLnBrk="0" hangingPunct="1">
        <a:spcBef>
          <a:spcPct val="20000"/>
        </a:spcBef>
        <a:buFont typeface="Arial" pitchFamily="34" charset="0"/>
        <a:buNone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283965" indent="-283965" algn="l" defTabSz="1028700" rtl="0" eaLnBrk="1" latinLnBrk="0" hangingPunct="1">
        <a:spcBef>
          <a:spcPct val="20000"/>
        </a:spcBef>
        <a:buFont typeface="Wingdings" pitchFamily="2" charset="2"/>
        <a:buChar char="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571500" indent="-287537" algn="l" defTabSz="1028700" rtl="0" eaLnBrk="1" latinLnBrk="0" hangingPunct="1">
        <a:spcBef>
          <a:spcPct val="20000"/>
        </a:spcBef>
        <a:buFont typeface="Wingdings" pitchFamily="2" charset="2"/>
        <a:buChar char="n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855465" indent="-283965" algn="l" defTabSz="1028700" rtl="0" eaLnBrk="1" latinLnBrk="0" hangingPunct="1">
        <a:spcBef>
          <a:spcPct val="20000"/>
        </a:spcBef>
        <a:buFont typeface="Wingdings" pitchFamily="2" charset="2"/>
        <a:buChar char="n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82892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4327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5762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7197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861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148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" y="1"/>
            <a:ext cx="10442834" cy="1137649"/>
          </a:xfrm>
          <a:prstGeom prst="rect">
            <a:avLst/>
          </a:prstGeom>
        </p:spPr>
        <p:txBody>
          <a:bodyPr vert="horz" lIns="311850" tIns="252000" rIns="311850" bIns="0" rtlCol="0" anchor="t">
            <a:noAutofit/>
          </a:bodyPr>
          <a:lstStyle/>
          <a:p>
            <a:pPr lvl="0"/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" y="1137649"/>
            <a:ext cx="10442834" cy="4449342"/>
          </a:xfrm>
          <a:prstGeom prst="rect">
            <a:avLst/>
          </a:prstGeom>
        </p:spPr>
        <p:txBody>
          <a:bodyPr vert="horz" lIns="311850" tIns="238950" rIns="31185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9533918" y="6972324"/>
            <a:ext cx="577163" cy="29927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800" b="0">
                <a:solidFill>
                  <a:srgbClr val="333333"/>
                </a:solidFill>
                <a:latin typeface="+mn-lt"/>
              </a:defRPr>
            </a:lvl1pPr>
          </a:lstStyle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89" name="Rectangle 88"/>
          <p:cNvSpPr/>
          <p:nvPr/>
        </p:nvSpPr>
        <p:spPr>
          <a:xfrm>
            <a:off x="326281" y="5584367"/>
            <a:ext cx="9784800" cy="97222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50" tIns="51424" rIns="102850" bIns="51424" rtlCol="0" anchor="ctr">
            <a:noAutofit/>
          </a:bodyPr>
          <a:lstStyle/>
          <a:p>
            <a:pPr lvl="0" algn="ctr"/>
            <a:endParaRPr lang="en-AU" dirty="0"/>
          </a:p>
        </p:txBody>
      </p:sp>
      <p:cxnSp>
        <p:nvCxnSpPr>
          <p:cNvPr id="70" name="Straight Connector 69"/>
          <p:cNvCxnSpPr/>
          <p:nvPr/>
        </p:nvCxnSpPr>
        <p:spPr>
          <a:xfrm>
            <a:off x="322185" y="6556595"/>
            <a:ext cx="9788897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TextBox 168"/>
          <p:cNvSpPr txBox="1"/>
          <p:nvPr/>
        </p:nvSpPr>
        <p:spPr>
          <a:xfrm>
            <a:off x="1474902" y="6972324"/>
            <a:ext cx="861490" cy="585452"/>
          </a:xfrm>
          <a:prstGeom prst="rect">
            <a:avLst/>
          </a:prstGeom>
          <a:noFill/>
        </p:spPr>
        <p:txBody>
          <a:bodyPr wrap="square" lIns="0" tIns="0" rIns="0" bIns="273600" rtlCol="0" anchor="b">
            <a:noAutofit/>
          </a:bodyPr>
          <a:lstStyle/>
          <a:p>
            <a:r>
              <a:rPr lang="en-AU" sz="800" b="0" dirty="0" smtClean="0">
                <a:solidFill>
                  <a:srgbClr val="333333"/>
                </a:solidFill>
                <a:latin typeface="+mn-lt"/>
              </a:rPr>
              <a:t>©TNS 2012</a:t>
            </a:r>
            <a:endParaRPr lang="en-AU" sz="800" b="0" dirty="0">
              <a:solidFill>
                <a:srgbClr val="333333"/>
              </a:solidFill>
              <a:latin typeface="+mn-lt"/>
            </a:endParaRPr>
          </a:p>
        </p:txBody>
      </p:sp>
      <p:pic>
        <p:nvPicPr>
          <p:cNvPr id="173" name="Picture 2" descr="\\PSTUDIOTERM\Clients\TNS Global\TNS_002 Templates\4. Design\1. Assets\Logos\TNS_LOGOS\final brand jpgs\TNS_logo_rgb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693849"/>
            <a:ext cx="576000" cy="5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2301697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85" r:id="rId2"/>
    <p:sldLayoutId id="2147483666" r:id="rId3"/>
    <p:sldLayoutId id="2147483686" r:id="rId4"/>
    <p:sldLayoutId id="2147483668" r:id="rId5"/>
    <p:sldLayoutId id="2147483689" r:id="rId6"/>
    <p:sldLayoutId id="2147483667" r:id="rId7"/>
  </p:sldLayoutIdLst>
  <p:hf hdr="0" dt="0"/>
  <p:txStyles>
    <p:titleStyle>
      <a:lvl1pPr algn="l" defTabSz="1028700" rtl="0" eaLnBrk="1" latinLnBrk="0" hangingPunct="1">
        <a:spcBef>
          <a:spcPct val="0"/>
        </a:spcBef>
        <a:buNone/>
        <a:defRPr lang="en-AU" sz="2000" kern="1200" dirty="0">
          <a:solidFill>
            <a:srgbClr val="333333"/>
          </a:solidFill>
          <a:latin typeface="+mj-lt"/>
          <a:ea typeface="+mj-ea"/>
          <a:cs typeface="+mj-cs"/>
        </a:defRPr>
      </a:lvl1pPr>
    </p:titleStyle>
    <p:bodyStyle>
      <a:lvl1pPr marL="0" indent="0" algn="l" defTabSz="1028700" rtl="0" eaLnBrk="1" latinLnBrk="0" hangingPunct="1">
        <a:spcBef>
          <a:spcPct val="20000"/>
        </a:spcBef>
        <a:buFont typeface="Arial" pitchFamily="34" charset="0"/>
        <a:buNone/>
        <a:defRPr sz="1300" b="1" kern="1200">
          <a:solidFill>
            <a:srgbClr val="333333"/>
          </a:solidFill>
          <a:latin typeface="+mn-lt"/>
          <a:ea typeface="+mn-ea"/>
          <a:cs typeface="+mn-cs"/>
        </a:defRPr>
      </a:lvl1pPr>
      <a:lvl2pPr marL="0" indent="0" algn="l" defTabSz="1028700" rtl="0" eaLnBrk="1" latinLnBrk="0" hangingPunct="1">
        <a:spcBef>
          <a:spcPct val="20000"/>
        </a:spcBef>
        <a:buFont typeface="Arial" pitchFamily="34" charset="0"/>
        <a:buNone/>
        <a:defRPr sz="1300" kern="1200">
          <a:solidFill>
            <a:srgbClr val="333333"/>
          </a:solidFill>
          <a:latin typeface="+mn-lt"/>
          <a:ea typeface="+mn-ea"/>
          <a:cs typeface="+mn-cs"/>
        </a:defRPr>
      </a:lvl2pPr>
      <a:lvl3pPr marL="283965" indent="-283965" algn="l" defTabSz="1028700" rtl="0" eaLnBrk="1" latinLnBrk="0" hangingPunct="1">
        <a:spcBef>
          <a:spcPct val="20000"/>
        </a:spcBef>
        <a:buFont typeface="Wingdings" pitchFamily="2" charset="2"/>
        <a:buChar char=""/>
        <a:defRPr sz="1300" kern="1200">
          <a:solidFill>
            <a:srgbClr val="333333"/>
          </a:solidFill>
          <a:latin typeface="+mn-lt"/>
          <a:ea typeface="+mn-ea"/>
          <a:cs typeface="+mn-cs"/>
        </a:defRPr>
      </a:lvl3pPr>
      <a:lvl4pPr marL="571500" indent="-287537" algn="l" defTabSz="1028700" rtl="0" eaLnBrk="1" latinLnBrk="0" hangingPunct="1">
        <a:spcBef>
          <a:spcPct val="20000"/>
        </a:spcBef>
        <a:buFont typeface="Wingdings" pitchFamily="2" charset="2"/>
        <a:buChar char="n"/>
        <a:defRPr sz="1300" kern="1200">
          <a:solidFill>
            <a:srgbClr val="333333"/>
          </a:solidFill>
          <a:latin typeface="+mn-lt"/>
          <a:ea typeface="+mn-ea"/>
          <a:cs typeface="+mn-cs"/>
        </a:defRPr>
      </a:lvl4pPr>
      <a:lvl5pPr marL="855465" indent="-283965" algn="l" defTabSz="1028700" rtl="0" eaLnBrk="1" latinLnBrk="0" hangingPunct="1">
        <a:spcBef>
          <a:spcPct val="20000"/>
        </a:spcBef>
        <a:buFont typeface="Wingdings" pitchFamily="2" charset="2"/>
        <a:buChar char="n"/>
        <a:defRPr sz="1300" kern="1200">
          <a:solidFill>
            <a:srgbClr val="333333"/>
          </a:solidFill>
          <a:latin typeface="+mn-lt"/>
          <a:ea typeface="+mn-ea"/>
          <a:cs typeface="+mn-cs"/>
        </a:defRPr>
      </a:lvl5pPr>
      <a:lvl6pPr marL="282892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4327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5762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7197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861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148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" y="1"/>
            <a:ext cx="10442834" cy="1137649"/>
          </a:xfrm>
          <a:prstGeom prst="rect">
            <a:avLst/>
          </a:prstGeom>
        </p:spPr>
        <p:txBody>
          <a:bodyPr vert="horz" lIns="311850" tIns="252000" rIns="311850" bIns="0" rtlCol="0" anchor="t">
            <a:noAutofit/>
          </a:bodyPr>
          <a:lstStyle/>
          <a:p>
            <a:pPr lvl="0"/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" y="1137649"/>
            <a:ext cx="10442834" cy="4449342"/>
          </a:xfrm>
          <a:prstGeom prst="rect">
            <a:avLst/>
          </a:prstGeom>
        </p:spPr>
        <p:txBody>
          <a:bodyPr vert="horz" lIns="311850" tIns="238950" rIns="31185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9533918" y="6972324"/>
            <a:ext cx="577163" cy="30001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800" b="0">
                <a:solidFill>
                  <a:srgbClr val="333333"/>
                </a:solidFill>
                <a:latin typeface="+mn-lt"/>
              </a:defRPr>
            </a:lvl1pPr>
          </a:lstStyle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cxnSp>
        <p:nvCxnSpPr>
          <p:cNvPr id="70" name="Straight Connector 69"/>
          <p:cNvCxnSpPr/>
          <p:nvPr/>
        </p:nvCxnSpPr>
        <p:spPr>
          <a:xfrm>
            <a:off x="322185" y="6556595"/>
            <a:ext cx="9788897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TextBox 168"/>
          <p:cNvSpPr txBox="1"/>
          <p:nvPr/>
        </p:nvSpPr>
        <p:spPr>
          <a:xfrm>
            <a:off x="1474902" y="6972324"/>
            <a:ext cx="861490" cy="585452"/>
          </a:xfrm>
          <a:prstGeom prst="rect">
            <a:avLst/>
          </a:prstGeom>
          <a:noFill/>
        </p:spPr>
        <p:txBody>
          <a:bodyPr wrap="square" lIns="0" tIns="0" rIns="0" bIns="273600" rtlCol="0" anchor="b">
            <a:noAutofit/>
          </a:bodyPr>
          <a:lstStyle/>
          <a:p>
            <a:r>
              <a:rPr lang="en-AU" sz="800" b="0" dirty="0" smtClean="0">
                <a:solidFill>
                  <a:srgbClr val="333333"/>
                </a:solidFill>
                <a:latin typeface="+mn-lt"/>
              </a:rPr>
              <a:t>©TNS 2012</a:t>
            </a:r>
            <a:endParaRPr lang="en-AU" sz="800" b="0" dirty="0">
              <a:solidFill>
                <a:srgbClr val="333333"/>
              </a:solidFill>
              <a:latin typeface="+mn-lt"/>
            </a:endParaRPr>
          </a:p>
        </p:txBody>
      </p:sp>
      <p:pic>
        <p:nvPicPr>
          <p:cNvPr id="88" name="Picture 2" descr="\\PSTUDIOTERM\Clients\TNS Global\TNS_002 Templates\4. Design\1. Assets\Logos\TNS_LOGOS\final brand jpgs\TNS_logo_rgb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693849"/>
            <a:ext cx="576000" cy="5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2725414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  <p:sldLayoutId id="2147483671" r:id="rId3"/>
    <p:sldLayoutId id="2147483687" r:id="rId4"/>
    <p:sldLayoutId id="2147483672" r:id="rId5"/>
    <p:sldLayoutId id="2147483690" r:id="rId6"/>
    <p:sldLayoutId id="2147483673" r:id="rId7"/>
  </p:sldLayoutIdLst>
  <p:hf hdr="0" dt="0"/>
  <p:txStyles>
    <p:titleStyle>
      <a:lvl1pPr algn="l" defTabSz="1028700" rtl="0" eaLnBrk="1" latinLnBrk="0" hangingPunct="1">
        <a:spcBef>
          <a:spcPct val="0"/>
        </a:spcBef>
        <a:buNone/>
        <a:defRPr lang="en-AU" sz="2000" kern="1200" dirty="0">
          <a:solidFill>
            <a:srgbClr val="333333"/>
          </a:solidFill>
          <a:latin typeface="+mj-lt"/>
          <a:ea typeface="+mj-ea"/>
          <a:cs typeface="+mj-cs"/>
        </a:defRPr>
      </a:lvl1pPr>
    </p:titleStyle>
    <p:bodyStyle>
      <a:lvl1pPr marL="0" indent="0" algn="l" defTabSz="1028700" rtl="0" eaLnBrk="1" latinLnBrk="0" hangingPunct="1">
        <a:spcBef>
          <a:spcPct val="20000"/>
        </a:spcBef>
        <a:buFont typeface="Arial" pitchFamily="34" charset="0"/>
        <a:buNone/>
        <a:defRPr sz="1300" b="1" kern="1200">
          <a:solidFill>
            <a:srgbClr val="333333"/>
          </a:solidFill>
          <a:latin typeface="+mn-lt"/>
          <a:ea typeface="+mn-ea"/>
          <a:cs typeface="+mn-cs"/>
        </a:defRPr>
      </a:lvl1pPr>
      <a:lvl2pPr marL="0" indent="0" algn="l" defTabSz="1028700" rtl="0" eaLnBrk="1" latinLnBrk="0" hangingPunct="1">
        <a:spcBef>
          <a:spcPct val="20000"/>
        </a:spcBef>
        <a:buFont typeface="Arial" pitchFamily="34" charset="0"/>
        <a:buNone/>
        <a:defRPr sz="1300" kern="1200">
          <a:solidFill>
            <a:srgbClr val="333333"/>
          </a:solidFill>
          <a:latin typeface="+mn-lt"/>
          <a:ea typeface="+mn-ea"/>
          <a:cs typeface="+mn-cs"/>
        </a:defRPr>
      </a:lvl2pPr>
      <a:lvl3pPr marL="283965" indent="-283965" algn="l" defTabSz="1028700" rtl="0" eaLnBrk="1" latinLnBrk="0" hangingPunct="1">
        <a:spcBef>
          <a:spcPct val="20000"/>
        </a:spcBef>
        <a:buFont typeface="Wingdings" pitchFamily="2" charset="2"/>
        <a:buChar char=""/>
        <a:defRPr sz="1300" kern="1200">
          <a:solidFill>
            <a:srgbClr val="333333"/>
          </a:solidFill>
          <a:latin typeface="+mn-lt"/>
          <a:ea typeface="+mn-ea"/>
          <a:cs typeface="+mn-cs"/>
        </a:defRPr>
      </a:lvl3pPr>
      <a:lvl4pPr marL="571500" indent="-287537" algn="l" defTabSz="1028700" rtl="0" eaLnBrk="1" latinLnBrk="0" hangingPunct="1">
        <a:spcBef>
          <a:spcPct val="20000"/>
        </a:spcBef>
        <a:buFont typeface="Wingdings" pitchFamily="2" charset="2"/>
        <a:buChar char="n"/>
        <a:defRPr sz="1300" kern="1200">
          <a:solidFill>
            <a:srgbClr val="333333"/>
          </a:solidFill>
          <a:latin typeface="+mn-lt"/>
          <a:ea typeface="+mn-ea"/>
          <a:cs typeface="+mn-cs"/>
        </a:defRPr>
      </a:lvl4pPr>
      <a:lvl5pPr marL="855465" indent="-283965" algn="l" defTabSz="1028700" rtl="0" eaLnBrk="1" latinLnBrk="0" hangingPunct="1">
        <a:spcBef>
          <a:spcPct val="20000"/>
        </a:spcBef>
        <a:buFont typeface="Wingdings" pitchFamily="2" charset="2"/>
        <a:buChar char="n"/>
        <a:defRPr sz="1300" kern="1200">
          <a:solidFill>
            <a:srgbClr val="333333"/>
          </a:solidFill>
          <a:latin typeface="+mn-lt"/>
          <a:ea typeface="+mn-ea"/>
          <a:cs typeface="+mn-cs"/>
        </a:defRPr>
      </a:lvl5pPr>
      <a:lvl6pPr marL="282892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4327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5762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7197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861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148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6664" y="-3487"/>
            <a:ext cx="10449500" cy="7564750"/>
            <a:chOff x="-5837" y="-3163"/>
            <a:chExt cx="9151455" cy="6861163"/>
          </a:xfrm>
        </p:grpSpPr>
        <p:cxnSp>
          <p:nvCxnSpPr>
            <p:cNvPr id="8" name="Straight Connector 7"/>
            <p:cNvCxnSpPr/>
            <p:nvPr/>
          </p:nvCxnSpPr>
          <p:spPr>
            <a:xfrm>
              <a:off x="534163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86163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1038163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129168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1542163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1794163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2046163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2299688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2548545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2800545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3052545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3306070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3556545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3808545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060545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4314070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4567781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4819781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5071781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532530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5575781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5827781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6079781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6333306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582163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34163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7086163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7339688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7590163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7842163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8094163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8347688" y="-3163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598163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8855075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286513" y="0"/>
              <a:ext cx="0" cy="685800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0" y="52783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1618" y="2770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1618" y="1031837"/>
              <a:ext cx="9138163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0" y="781012"/>
              <a:ext cx="9145618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1618" y="1535799"/>
              <a:ext cx="9136545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0" y="1284974"/>
              <a:ext cx="9145618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0" y="20397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>
              <a:off x="0" y="1788974"/>
              <a:ext cx="9145618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1618" y="2543875"/>
              <a:ext cx="914238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0" y="2293050"/>
              <a:ext cx="9145618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0" y="3047875"/>
              <a:ext cx="9145618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0" y="2797050"/>
              <a:ext cx="9139781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1618" y="355183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18" y="3301012"/>
              <a:ext cx="9138163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0" y="405583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1618" y="3805012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1618" y="4307837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0" y="4811837"/>
              <a:ext cx="9139781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0" y="4561012"/>
              <a:ext cx="9138163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0" y="5315799"/>
              <a:ext cx="9145618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 userDrawn="1"/>
          </p:nvCxnSpPr>
          <p:spPr>
            <a:xfrm>
              <a:off x="-5837" y="506497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1618" y="5819799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>
              <a:off x="0" y="5568974"/>
              <a:ext cx="914400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>
              <a:off x="0" y="6071837"/>
              <a:ext cx="9139781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>
              <a:off x="0" y="6323837"/>
              <a:ext cx="9138163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>
              <a:off x="-4219" y="6595276"/>
              <a:ext cx="914238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7" name="TextBox 76"/>
          <p:cNvSpPr txBox="1"/>
          <p:nvPr/>
        </p:nvSpPr>
        <p:spPr>
          <a:xfrm>
            <a:off x="1474902" y="6972324"/>
            <a:ext cx="861490" cy="585452"/>
          </a:xfrm>
          <a:prstGeom prst="rect">
            <a:avLst/>
          </a:prstGeom>
          <a:noFill/>
        </p:spPr>
        <p:txBody>
          <a:bodyPr wrap="square" lIns="0" tIns="0" rIns="0" bIns="273600" rtlCol="0" anchor="b">
            <a:noAutofit/>
          </a:bodyPr>
          <a:lstStyle/>
          <a:p>
            <a:r>
              <a:rPr lang="en-AU" sz="800" b="0" dirty="0" smtClean="0">
                <a:solidFill>
                  <a:srgbClr val="333333"/>
                </a:solidFill>
                <a:latin typeface="+mn-lt"/>
              </a:rPr>
              <a:t>©TNS 2012</a:t>
            </a:r>
            <a:endParaRPr lang="en-AU" sz="800" b="0" dirty="0">
              <a:solidFill>
                <a:srgbClr val="333333"/>
              </a:solidFill>
              <a:latin typeface="+mn-lt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" y="1"/>
            <a:ext cx="10442834" cy="1137649"/>
          </a:xfrm>
          <a:prstGeom prst="rect">
            <a:avLst/>
          </a:prstGeom>
        </p:spPr>
        <p:txBody>
          <a:bodyPr vert="horz" lIns="311850" tIns="252000" rIns="311850" bIns="0" rtlCol="0" anchor="t">
            <a:noAutofit/>
          </a:bodyPr>
          <a:lstStyle/>
          <a:p>
            <a:pPr lvl="0"/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" y="1137649"/>
            <a:ext cx="10442834" cy="4449342"/>
          </a:xfrm>
          <a:prstGeom prst="rect">
            <a:avLst/>
          </a:prstGeom>
        </p:spPr>
        <p:txBody>
          <a:bodyPr vert="horz" lIns="311850" tIns="238950" rIns="311850" bIns="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9533918" y="6972324"/>
            <a:ext cx="577163" cy="30001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800" b="0">
                <a:solidFill>
                  <a:srgbClr val="333333"/>
                </a:solidFill>
                <a:latin typeface="+mn-lt"/>
              </a:defRPr>
            </a:lvl1pPr>
          </a:lstStyle>
          <a:p>
            <a:fld id="{9784CBA3-D598-4B1F-BAA3-EE14B5154290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89" name="Rectangle 88"/>
          <p:cNvSpPr/>
          <p:nvPr/>
        </p:nvSpPr>
        <p:spPr>
          <a:xfrm>
            <a:off x="326281" y="5584367"/>
            <a:ext cx="9784800" cy="97222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850" tIns="51424" rIns="102850" bIns="51424" rtlCol="0" anchor="ctr">
            <a:noAutofit/>
          </a:bodyPr>
          <a:lstStyle/>
          <a:p>
            <a:pPr lvl="0" algn="ctr"/>
            <a:endParaRPr lang="en-AU" dirty="0"/>
          </a:p>
        </p:txBody>
      </p:sp>
      <p:cxnSp>
        <p:nvCxnSpPr>
          <p:cNvPr id="70" name="Straight Connector 69"/>
          <p:cNvCxnSpPr/>
          <p:nvPr/>
        </p:nvCxnSpPr>
        <p:spPr>
          <a:xfrm>
            <a:off x="322185" y="6556595"/>
            <a:ext cx="9788897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1" name="Picture 2" descr="\\PSTUDIOTERM\Clients\TNS Global\TNS_002 Templates\4. Design\1. Assets\Logos\TNS_LOGOS\final brand jpgs\TNS_logo_rg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693849"/>
            <a:ext cx="576000" cy="5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Footer Placeholder 70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lvl1pPr>
              <a:defRPr lang="en-AU" sz="1250" b="0">
                <a:solidFill>
                  <a:srgbClr val="333333"/>
                </a:solidFill>
                <a:latin typeface="+mn-lt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Presentation</a:t>
            </a:r>
            <a:r>
              <a:rPr lang="et-EE" dirty="0" smtClean="0"/>
              <a:t> </a:t>
            </a:r>
            <a:r>
              <a:rPr lang="et-EE" dirty="0" err="1" smtClean="0"/>
              <a:t>Title</a:t>
            </a:r>
            <a:r>
              <a:rPr lang="et-EE" dirty="0" smtClean="0"/>
              <a:t> </a:t>
            </a:r>
            <a:r>
              <a:rPr lang="et-EE" dirty="0" err="1" smtClean="0"/>
              <a:t>or</a:t>
            </a:r>
            <a:r>
              <a:rPr lang="et-EE" dirty="0" smtClean="0"/>
              <a:t> 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2248527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dt="0"/>
  <p:txStyles>
    <p:titleStyle>
      <a:lvl1pPr algn="l" defTabSz="1028700" rtl="0" eaLnBrk="1" latinLnBrk="0" hangingPunct="1">
        <a:spcBef>
          <a:spcPct val="0"/>
        </a:spcBef>
        <a:buNone/>
        <a:defRPr lang="en-AU" sz="2000" kern="1200" dirty="0">
          <a:solidFill>
            <a:srgbClr val="333333"/>
          </a:solidFill>
          <a:latin typeface="+mj-lt"/>
          <a:ea typeface="+mj-ea"/>
          <a:cs typeface="+mj-cs"/>
        </a:defRPr>
      </a:lvl1pPr>
    </p:titleStyle>
    <p:bodyStyle>
      <a:lvl1pPr marL="0" indent="0" algn="l" defTabSz="1028700" rtl="0" eaLnBrk="1" latinLnBrk="0" hangingPunct="1">
        <a:spcBef>
          <a:spcPct val="20000"/>
        </a:spcBef>
        <a:buFont typeface="Arial" pitchFamily="34" charset="0"/>
        <a:buNone/>
        <a:defRPr sz="1300" b="1" kern="1200">
          <a:solidFill>
            <a:srgbClr val="333333"/>
          </a:solidFill>
          <a:latin typeface="+mn-lt"/>
          <a:ea typeface="+mn-ea"/>
          <a:cs typeface="+mn-cs"/>
        </a:defRPr>
      </a:lvl1pPr>
      <a:lvl2pPr marL="0" indent="0" algn="l" defTabSz="1028700" rtl="0" eaLnBrk="1" latinLnBrk="0" hangingPunct="1">
        <a:spcBef>
          <a:spcPct val="20000"/>
        </a:spcBef>
        <a:buFont typeface="Arial" pitchFamily="34" charset="0"/>
        <a:buNone/>
        <a:defRPr sz="1300" kern="1200">
          <a:solidFill>
            <a:srgbClr val="333333"/>
          </a:solidFill>
          <a:latin typeface="+mn-lt"/>
          <a:ea typeface="+mn-ea"/>
          <a:cs typeface="+mn-cs"/>
        </a:defRPr>
      </a:lvl2pPr>
      <a:lvl3pPr marL="283965" indent="-283965" algn="l" defTabSz="1028700" rtl="0" eaLnBrk="1" latinLnBrk="0" hangingPunct="1">
        <a:spcBef>
          <a:spcPct val="20000"/>
        </a:spcBef>
        <a:buFont typeface="Wingdings" pitchFamily="2" charset="2"/>
        <a:buChar char=""/>
        <a:defRPr sz="1300" kern="1200">
          <a:solidFill>
            <a:srgbClr val="333333"/>
          </a:solidFill>
          <a:latin typeface="+mn-lt"/>
          <a:ea typeface="+mn-ea"/>
          <a:cs typeface="+mn-cs"/>
        </a:defRPr>
      </a:lvl3pPr>
      <a:lvl4pPr marL="571500" indent="-287537" algn="l" defTabSz="1028700" rtl="0" eaLnBrk="1" latinLnBrk="0" hangingPunct="1">
        <a:spcBef>
          <a:spcPct val="20000"/>
        </a:spcBef>
        <a:buFont typeface="Wingdings" pitchFamily="2" charset="2"/>
        <a:buChar char="n"/>
        <a:defRPr sz="1300" kern="1200">
          <a:solidFill>
            <a:srgbClr val="333333"/>
          </a:solidFill>
          <a:latin typeface="+mn-lt"/>
          <a:ea typeface="+mn-ea"/>
          <a:cs typeface="+mn-cs"/>
        </a:defRPr>
      </a:lvl4pPr>
      <a:lvl5pPr marL="855465" indent="-283965" algn="l" defTabSz="1028700" rtl="0" eaLnBrk="1" latinLnBrk="0" hangingPunct="1">
        <a:spcBef>
          <a:spcPct val="20000"/>
        </a:spcBef>
        <a:buFont typeface="Wingdings" pitchFamily="2" charset="2"/>
        <a:buChar char="n"/>
        <a:defRPr sz="1300" kern="1200">
          <a:solidFill>
            <a:srgbClr val="333333"/>
          </a:solidFill>
          <a:latin typeface="+mn-lt"/>
          <a:ea typeface="+mn-ea"/>
          <a:cs typeface="+mn-cs"/>
        </a:defRPr>
      </a:lvl5pPr>
      <a:lvl6pPr marL="282892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4327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5762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71975" indent="-257175" algn="l" defTabSz="10287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717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861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14800" algn="l" defTabSz="102870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7" Type="http://schemas.openxmlformats.org/officeDocument/2006/relationships/chart" Target="../charts/chart9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0.xml"/><Relationship Id="rId6" Type="http://schemas.openxmlformats.org/officeDocument/2006/relationships/chart" Target="../charts/chart8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3.xml"/><Relationship Id="rId4" Type="http://schemas.openxmlformats.org/officeDocument/2006/relationships/chart" Target="../charts/char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4.xml"/><Relationship Id="rId4" Type="http://schemas.openxmlformats.org/officeDocument/2006/relationships/chart" Target="../charts/char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5.xml"/><Relationship Id="rId4" Type="http://schemas.openxmlformats.org/officeDocument/2006/relationships/chart" Target="../charts/char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6.xml"/><Relationship Id="rId4" Type="http://schemas.openxmlformats.org/officeDocument/2006/relationships/chart" Target="../charts/char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17.xml"/><Relationship Id="rId6" Type="http://schemas.openxmlformats.org/officeDocument/2006/relationships/chart" Target="../charts/chart22.xml"/><Relationship Id="rId5" Type="http://schemas.openxmlformats.org/officeDocument/2006/relationships/chart" Target="../charts/chart21.xml"/><Relationship Id="rId4" Type="http://schemas.openxmlformats.org/officeDocument/2006/relationships/chart" Target="../charts/char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20.xml"/><Relationship Id="rId6" Type="http://schemas.openxmlformats.org/officeDocument/2006/relationships/chart" Target="../charts/chart27.xml"/><Relationship Id="rId5" Type="http://schemas.openxmlformats.org/officeDocument/2006/relationships/chart" Target="../charts/chart26.xml"/><Relationship Id="rId4" Type="http://schemas.openxmlformats.org/officeDocument/2006/relationships/chart" Target="../charts/chart2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9.xml"/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1.xml"/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3.xml"/><Relationship Id="rId2" Type="http://schemas.openxmlformats.org/officeDocument/2006/relationships/chart" Target="../charts/chart32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5.xml"/><Relationship Id="rId2" Type="http://schemas.openxmlformats.org/officeDocument/2006/relationships/chart" Target="../charts/chart34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7.xml"/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8.xml"/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9.xml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0.xml"/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" y="1134189"/>
            <a:ext cx="6365173" cy="2646442"/>
          </a:xfrm>
        </p:spPr>
        <p:txBody>
          <a:bodyPr/>
          <a:lstStyle/>
          <a:p>
            <a:r>
              <a:rPr lang="fi-FI" dirty="0" smtClean="0"/>
              <a:t>Turvavööde kinnitamine Eesti elanike seas</a:t>
            </a:r>
            <a:br>
              <a:rPr lang="fi-FI" dirty="0" smtClean="0"/>
            </a:br>
            <a:r>
              <a:rPr lang="et-EE" dirty="0" smtClean="0"/>
              <a:t/>
            </a:r>
            <a:br>
              <a:rPr lang="et-EE" dirty="0" smtClean="0"/>
            </a:br>
            <a:r>
              <a:rPr lang="fi-FI" dirty="0" smtClean="0"/>
              <a:t>mai 201</a:t>
            </a:r>
            <a:r>
              <a:rPr lang="et-EE" dirty="0" smtClean="0"/>
              <a:t>2</a:t>
            </a:r>
            <a:br>
              <a:rPr lang="et-EE" dirty="0" smtClean="0"/>
            </a:br>
            <a:r>
              <a:rPr lang="et-EE" dirty="0" smtClean="0"/>
              <a:t/>
            </a:r>
            <a:br>
              <a:rPr lang="et-EE" dirty="0" smtClean="0"/>
            </a:br>
            <a:r>
              <a:rPr lang="et-EE" sz="1200" dirty="0" smtClean="0"/>
              <a:t>Omnibuss-uuringu aruanne</a:t>
            </a:r>
            <a:endParaRPr lang="fi-FI" sz="10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</p:spPr>
        <p:txBody>
          <a:bodyPr/>
          <a:lstStyle/>
          <a:p>
            <a:r>
              <a:rPr lang="et-EE" b="1" dirty="0" smtClean="0">
                <a:solidFill>
                  <a:srgbClr val="D10074"/>
                </a:solidFill>
              </a:rPr>
              <a:t>TNS </a:t>
            </a:r>
            <a:r>
              <a:rPr lang="et-EE" b="1" dirty="0" err="1" smtClean="0">
                <a:solidFill>
                  <a:srgbClr val="D10074"/>
                </a:solidFill>
              </a:rPr>
              <a:t>Emor</a:t>
            </a:r>
            <a:endParaRPr lang="en-AU" b="1" dirty="0" smtClean="0">
              <a:solidFill>
                <a:srgbClr val="D10074"/>
              </a:solidFill>
            </a:endParaRPr>
          </a:p>
        </p:txBody>
      </p:sp>
      <p:pic>
        <p:nvPicPr>
          <p:cNvPr id="5" name="Picture 4" descr="mntlogo.gif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/>
          <a:stretch>
            <a:fillRect/>
          </a:stretch>
        </p:blipFill>
        <p:spPr>
          <a:xfrm>
            <a:off x="9392203" y="6582886"/>
            <a:ext cx="718585" cy="827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34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err="1"/>
              <a:t>Sisukord</a:t>
            </a:r>
            <a:endParaRPr lang="en-AU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2</a:t>
            </a:fld>
            <a:endParaRPr lang="en-AU" dirty="0"/>
          </a:p>
        </p:txBody>
      </p:sp>
      <p:graphicFrame>
        <p:nvGraphicFramePr>
          <p:cNvPr id="6" name="Table Placeholder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2479584"/>
              </p:ext>
            </p:extLst>
          </p:nvPr>
        </p:nvGraphicFramePr>
        <p:xfrm>
          <a:off x="326280" y="1413699"/>
          <a:ext cx="7427069" cy="2766344"/>
        </p:xfrm>
        <a:graphic>
          <a:graphicData uri="http://schemas.openxmlformats.org/drawingml/2006/table">
            <a:tbl>
              <a:tblPr firstRow="1" bandRow="1"/>
              <a:tblGrid>
                <a:gridCol w="5822337"/>
                <a:gridCol w="1604732"/>
              </a:tblGrid>
              <a:tr h="5217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>
                          <a:srgbClr val="4C4C4C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37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uLnTx/>
                          <a:uFillTx/>
                          <a:latin typeface="Verdana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marL="0" marR="75804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000" b="0" dirty="0">
                        <a:solidFill>
                          <a:srgbClr val="333333"/>
                        </a:solidFill>
                        <a:latin typeface="Verdana" pitchFamily="34" charset="0"/>
                      </a:endParaRPr>
                    </a:p>
                  </a:txBody>
                  <a:tcPr marL="75804" marR="75804" marT="50408" marB="5040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5452">
                <a:tc>
                  <a:txBody>
                    <a:bodyPr/>
                    <a:lstStyle/>
                    <a:p>
                      <a:r>
                        <a:rPr lang="et-EE" sz="1300" b="0" dirty="0" smtClean="0">
                          <a:solidFill>
                            <a:srgbClr val="333333"/>
                          </a:solidFill>
                          <a:latin typeface="Verdana" pitchFamily="34" charset="0"/>
                        </a:rPr>
                        <a:t>Turvavööde kinnitamine</a:t>
                      </a:r>
                      <a:endParaRPr lang="en-GB" sz="1300" b="0" dirty="0" smtClean="0">
                        <a:solidFill>
                          <a:srgbClr val="333333"/>
                        </a:solidFill>
                        <a:latin typeface="Verdana" pitchFamily="34" charset="0"/>
                      </a:endParaRPr>
                    </a:p>
                  </a:txBody>
                  <a:tcPr marL="0" marR="75804" marT="0" marB="5040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t-EE" sz="1300" b="0" dirty="0" smtClean="0">
                          <a:solidFill>
                            <a:srgbClr val="333333"/>
                          </a:solidFill>
                          <a:latin typeface="Verdana" pitchFamily="34" charset="0"/>
                        </a:rPr>
                        <a:t>6</a:t>
                      </a:r>
                      <a:endParaRPr lang="en-GB" sz="1300" b="0" dirty="0">
                        <a:solidFill>
                          <a:srgbClr val="333333"/>
                        </a:solidFill>
                        <a:latin typeface="Verdana" pitchFamily="34" charset="0"/>
                      </a:endParaRPr>
                    </a:p>
                  </a:txBody>
                  <a:tcPr marL="75804" marR="0" marT="0" marB="5040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7287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>
                          <a:srgbClr val="4C4C4C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37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uLnTx/>
                          <a:uFillTx/>
                          <a:latin typeface="Verdana" pitchFamily="34" charset="0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0" marR="75804" marT="50408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000" b="0" dirty="0">
                        <a:solidFill>
                          <a:srgbClr val="333333"/>
                        </a:solidFill>
                        <a:latin typeface="Verdana" pitchFamily="34" charset="0"/>
                      </a:endParaRPr>
                    </a:p>
                  </a:txBody>
                  <a:tcPr marL="75804" marR="75804" marT="50408" marB="5040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61139">
                <a:tc>
                  <a:txBody>
                    <a:bodyPr/>
                    <a:lstStyle/>
                    <a:p>
                      <a:r>
                        <a:rPr lang="fi-FI" sz="1300" b="0" dirty="0" smtClean="0">
                          <a:solidFill>
                            <a:srgbClr val="333333"/>
                          </a:solidFill>
                          <a:latin typeface="Verdana" pitchFamily="34" charset="0"/>
                        </a:rPr>
                        <a:t>Turvavöö kinnitamisele suunatud liiklusohutuskampaania märkamine</a:t>
                      </a:r>
                      <a:endParaRPr lang="en-GB" sz="1300" b="0" dirty="0">
                        <a:solidFill>
                          <a:srgbClr val="333333"/>
                        </a:solidFill>
                        <a:latin typeface="Verdana" pitchFamily="34" charset="0"/>
                      </a:endParaRPr>
                    </a:p>
                  </a:txBody>
                  <a:tcPr marL="0" marR="75804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t-EE" sz="1300" b="0" dirty="0" smtClean="0">
                          <a:solidFill>
                            <a:srgbClr val="333333"/>
                          </a:solidFill>
                          <a:latin typeface="Verdana" pitchFamily="34" charset="0"/>
                        </a:rPr>
                        <a:t>16</a:t>
                      </a:r>
                      <a:endParaRPr lang="en-GB" sz="1300" b="0" dirty="0">
                        <a:solidFill>
                          <a:srgbClr val="333333"/>
                        </a:solidFill>
                        <a:latin typeface="Verdana" pitchFamily="34" charset="0"/>
                      </a:endParaRPr>
                    </a:p>
                  </a:txBody>
                  <a:tcPr marL="75804" marR="0" marT="0" marB="5040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7287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>
                          <a:srgbClr val="4C4C4C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GB" sz="37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333333"/>
                          </a:solidFill>
                          <a:effectLst/>
                          <a:uLnTx/>
                          <a:uFillTx/>
                          <a:latin typeface="Verdana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0" marR="75804" marT="50408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000" b="0" dirty="0">
                        <a:solidFill>
                          <a:srgbClr val="333333"/>
                        </a:solidFill>
                        <a:latin typeface="Verdana" pitchFamily="34" charset="0"/>
                      </a:endParaRPr>
                    </a:p>
                  </a:txBody>
                  <a:tcPr marL="75804" marR="75804" marT="50408" marB="5040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61139">
                <a:tc>
                  <a:txBody>
                    <a:bodyPr/>
                    <a:lstStyle/>
                    <a:p>
                      <a:r>
                        <a:rPr lang="et-EE" sz="1300" b="0" dirty="0" smtClean="0">
                          <a:solidFill>
                            <a:srgbClr val="333333"/>
                          </a:solidFill>
                          <a:latin typeface="Verdana" pitchFamily="34" charset="0"/>
                        </a:rPr>
                        <a:t>Uuringu kokkuvõte</a:t>
                      </a:r>
                      <a:endParaRPr lang="en-GB" sz="1300" b="0" dirty="0">
                        <a:solidFill>
                          <a:srgbClr val="333333"/>
                        </a:solidFill>
                        <a:latin typeface="Verdana" pitchFamily="34" charset="0"/>
                      </a:endParaRPr>
                    </a:p>
                  </a:txBody>
                  <a:tcPr marL="0" marR="75804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t-EE" sz="1300" b="0" dirty="0" smtClean="0">
                          <a:solidFill>
                            <a:srgbClr val="333333"/>
                          </a:solidFill>
                          <a:latin typeface="Verdana" pitchFamily="34" charset="0"/>
                        </a:rPr>
                        <a:t>30</a:t>
                      </a:r>
                      <a:endParaRPr lang="en-GB" sz="1300" b="0" dirty="0">
                        <a:solidFill>
                          <a:srgbClr val="333333"/>
                        </a:solidFill>
                        <a:latin typeface="Verdana" pitchFamily="34" charset="0"/>
                      </a:endParaRPr>
                    </a:p>
                  </a:txBody>
                  <a:tcPr marL="75804" marR="0" marT="0" marB="5040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61139">
                <a:tc>
                  <a:txBody>
                    <a:bodyPr/>
                    <a:lstStyle/>
                    <a:p>
                      <a:pPr marL="0" marR="0" lvl="0" indent="0" algn="l" defTabSz="91421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t-EE" sz="1300" b="0" dirty="0" smtClean="0">
                        <a:solidFill>
                          <a:srgbClr val="333333"/>
                        </a:solidFill>
                        <a:latin typeface="Verdana" pitchFamily="34" charset="0"/>
                      </a:endParaRPr>
                    </a:p>
                  </a:txBody>
                  <a:tcPr marL="0" marR="75804" marT="0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1300" b="0" dirty="0">
                        <a:solidFill>
                          <a:srgbClr val="333333"/>
                        </a:solidFill>
                        <a:latin typeface="Verdana" pitchFamily="34" charset="0"/>
                      </a:endParaRPr>
                    </a:p>
                  </a:txBody>
                  <a:tcPr marL="75804" marR="0" marT="0" marB="5040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6" name="Footer Placeholder 6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</p:spPr>
        <p:txBody>
          <a:bodyPr/>
          <a:lstStyle/>
          <a:p>
            <a:r>
              <a:rPr lang="et-EE" b="1" dirty="0" smtClean="0">
                <a:solidFill>
                  <a:srgbClr val="D10074"/>
                </a:solidFill>
              </a:rPr>
              <a:t>TNS </a:t>
            </a:r>
            <a:r>
              <a:rPr lang="et-EE" b="1" dirty="0" err="1" smtClean="0">
                <a:solidFill>
                  <a:srgbClr val="D10074"/>
                </a:solidFill>
              </a:rPr>
              <a:t>Emor</a:t>
            </a:r>
            <a:endParaRPr lang="en-AU" b="1" dirty="0" smtClean="0">
              <a:solidFill>
                <a:srgbClr val="D1007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44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3</a:t>
            </a:fld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/>
              <a:t>Uuringu eesmärk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  <p:sp>
        <p:nvSpPr>
          <p:cNvPr id="7" name="Rectangle 6"/>
          <p:cNvSpPr/>
          <p:nvPr/>
        </p:nvSpPr>
        <p:spPr>
          <a:xfrm>
            <a:off x="232025" y="1246188"/>
            <a:ext cx="1011396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 smtClean="0">
                <a:latin typeface="+mn-lt"/>
              </a:rPr>
              <a:t> Uuringu </a:t>
            </a:r>
            <a:r>
              <a:rPr lang="et-EE" sz="1200" b="0" dirty="0">
                <a:latin typeface="+mn-lt"/>
              </a:rPr>
              <a:t>põhieesmärk on välja selgitada Eesti elanikkonna suhtumine turvavöö kinnitamisesse ning elanike tegelik käitumine autoga sõites.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 smtClean="0">
                <a:latin typeface="+mn-lt"/>
              </a:rPr>
              <a:t> Uuringu </a:t>
            </a:r>
            <a:r>
              <a:rPr lang="et-EE" sz="1200" b="0" dirty="0">
                <a:latin typeface="+mn-lt"/>
              </a:rPr>
              <a:t>raames selgusid vastused järgmistele küsimustele:</a:t>
            </a:r>
          </a:p>
          <a:p>
            <a:pPr>
              <a:lnSpc>
                <a:spcPct val="150000"/>
              </a:lnSpc>
            </a:pPr>
            <a:r>
              <a:rPr lang="et-EE" sz="1200" b="0" dirty="0" smtClean="0">
                <a:latin typeface="+mn-lt"/>
              </a:rPr>
              <a:t>	kui </a:t>
            </a:r>
            <a:r>
              <a:rPr lang="et-EE" sz="1200" b="0" dirty="0">
                <a:latin typeface="+mn-lt"/>
              </a:rPr>
              <a:t>vajalikuks Eesti elanikud turvavöö kinnitamist peavad?</a:t>
            </a:r>
          </a:p>
          <a:p>
            <a:pPr>
              <a:lnSpc>
                <a:spcPct val="150000"/>
              </a:lnSpc>
            </a:pPr>
            <a:r>
              <a:rPr lang="et-EE" sz="1200" b="0" dirty="0" smtClean="0">
                <a:latin typeface="+mn-lt"/>
              </a:rPr>
              <a:t>	kui </a:t>
            </a:r>
            <a:r>
              <a:rPr lang="et-EE" sz="1200" b="0" dirty="0">
                <a:latin typeface="+mn-lt"/>
              </a:rPr>
              <a:t>paljud Eesti elanikud kinnitavad autoga sõites turvavöö – olles juhi, </a:t>
            </a:r>
            <a:r>
              <a:rPr lang="et-EE" sz="1200" b="0" dirty="0" smtClean="0">
                <a:latin typeface="+mn-lt"/>
              </a:rPr>
              <a:t/>
            </a:r>
            <a:br>
              <a:rPr lang="et-EE" sz="1200" b="0" dirty="0" smtClean="0">
                <a:latin typeface="+mn-lt"/>
              </a:rPr>
            </a:br>
            <a:r>
              <a:rPr lang="et-EE" sz="1200" b="0" dirty="0" smtClean="0">
                <a:latin typeface="+mn-lt"/>
              </a:rPr>
              <a:t>	    kõrvalistuja </a:t>
            </a:r>
            <a:r>
              <a:rPr lang="et-EE" sz="1200" b="0" dirty="0">
                <a:latin typeface="+mn-lt"/>
              </a:rPr>
              <a:t>või tagaistmel istuja rollis?</a:t>
            </a:r>
          </a:p>
          <a:p>
            <a:pPr>
              <a:lnSpc>
                <a:spcPct val="150000"/>
              </a:lnSpc>
            </a:pPr>
            <a:r>
              <a:rPr lang="et-EE" sz="1200" b="0" dirty="0" smtClean="0">
                <a:latin typeface="+mn-lt"/>
              </a:rPr>
              <a:t>	kui </a:t>
            </a:r>
            <a:r>
              <a:rPr lang="et-EE" sz="1200" b="0" dirty="0">
                <a:latin typeface="+mn-lt"/>
              </a:rPr>
              <a:t>paljud Eesti elanikud kinnitavad turvavöö lastel?</a:t>
            </a:r>
          </a:p>
          <a:p>
            <a:pPr>
              <a:lnSpc>
                <a:spcPct val="150000"/>
              </a:lnSpc>
            </a:pPr>
            <a:r>
              <a:rPr lang="et-EE" sz="1200" b="0" dirty="0" smtClean="0">
                <a:latin typeface="+mn-lt"/>
              </a:rPr>
              <a:t>	kui </a:t>
            </a:r>
            <a:r>
              <a:rPr lang="et-EE" sz="1200" b="0" dirty="0">
                <a:latin typeface="+mn-lt"/>
              </a:rPr>
              <a:t>paljud on märganud turvavöö kasutamisele suunatud liiklusohutuskampaaniat </a:t>
            </a:r>
            <a:r>
              <a:rPr lang="et-EE" sz="1200" b="0" dirty="0" smtClean="0">
                <a:latin typeface="+mn-lt"/>
              </a:rPr>
              <a:t/>
            </a:r>
            <a:br>
              <a:rPr lang="et-EE" sz="1200" b="0" dirty="0" smtClean="0">
                <a:latin typeface="+mn-lt"/>
              </a:rPr>
            </a:br>
            <a:r>
              <a:rPr lang="et-EE" sz="1200" b="0" dirty="0" smtClean="0">
                <a:latin typeface="+mn-lt"/>
              </a:rPr>
              <a:t>	    ja </a:t>
            </a:r>
            <a:r>
              <a:rPr lang="et-EE" sz="1200" b="0" dirty="0">
                <a:latin typeface="+mn-lt"/>
              </a:rPr>
              <a:t>hinnangud kampaania mõjule?</a:t>
            </a:r>
          </a:p>
          <a:p>
            <a:pPr>
              <a:lnSpc>
                <a:spcPct val="150000"/>
              </a:lnSpc>
            </a:pPr>
            <a:r>
              <a:rPr lang="et-EE" sz="1200" b="0" dirty="0" smtClean="0">
                <a:latin typeface="+mn-lt"/>
              </a:rPr>
              <a:t>	kuivõrd </a:t>
            </a:r>
            <a:r>
              <a:rPr lang="et-EE" sz="1200" b="0" dirty="0">
                <a:latin typeface="+mn-lt"/>
              </a:rPr>
              <a:t>tõhusaks hindab Eesti elanikkond politsei tegevust turvavööde ja turvavarustuse kasutamise osas?</a:t>
            </a:r>
          </a:p>
        </p:txBody>
      </p:sp>
    </p:spTree>
    <p:extLst>
      <p:ext uri="{BB962C8B-B14F-4D97-AF65-F5344CB8AC3E}">
        <p14:creationId xmlns:p14="http://schemas.microsoft.com/office/powerpoint/2010/main" val="1263757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4</a:t>
            </a:fld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/>
              <a:t>Uuringu metoodika ja valim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 smtClean="0"/>
              <a:t>TNS </a:t>
            </a:r>
            <a:r>
              <a:rPr lang="et-EE" dirty="0" err="1" smtClean="0"/>
              <a:t>Emor</a:t>
            </a:r>
            <a:endParaRPr lang="et-EE" dirty="0" smtClean="0"/>
          </a:p>
        </p:txBody>
      </p:sp>
      <p:sp>
        <p:nvSpPr>
          <p:cNvPr id="4" name="Rectangle 3"/>
          <p:cNvSpPr/>
          <p:nvPr/>
        </p:nvSpPr>
        <p:spPr>
          <a:xfrm>
            <a:off x="327024" y="1179513"/>
            <a:ext cx="9783763" cy="4209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 smtClean="0">
                <a:latin typeface="+mn-lt"/>
              </a:rPr>
              <a:t> Uuringu </a:t>
            </a:r>
            <a:r>
              <a:rPr lang="et-EE" sz="1200" b="0" dirty="0">
                <a:latin typeface="+mn-lt"/>
              </a:rPr>
              <a:t>meetod ja üldkogum</a:t>
            </a:r>
          </a:p>
          <a:p>
            <a:pPr>
              <a:lnSpc>
                <a:spcPct val="150000"/>
              </a:lnSpc>
            </a:pPr>
            <a:r>
              <a:rPr lang="et-EE" sz="1200" b="0" dirty="0" smtClean="0">
                <a:latin typeface="+mn-lt"/>
              </a:rPr>
              <a:t>	CAPI-buss </a:t>
            </a:r>
            <a:r>
              <a:rPr lang="et-EE" sz="1200" b="0" dirty="0">
                <a:latin typeface="+mn-lt"/>
              </a:rPr>
              <a:t>(</a:t>
            </a:r>
            <a:r>
              <a:rPr lang="et-EE" sz="1200" b="0" dirty="0" err="1">
                <a:latin typeface="+mn-lt"/>
              </a:rPr>
              <a:t>Computer</a:t>
            </a:r>
            <a:r>
              <a:rPr lang="et-EE" sz="1200" b="0" dirty="0">
                <a:latin typeface="+mn-lt"/>
              </a:rPr>
              <a:t> </a:t>
            </a:r>
            <a:r>
              <a:rPr lang="et-EE" sz="1200" b="0" dirty="0" err="1">
                <a:latin typeface="+mn-lt"/>
              </a:rPr>
              <a:t>Assisted</a:t>
            </a:r>
            <a:r>
              <a:rPr lang="et-EE" sz="1200" b="0" dirty="0">
                <a:latin typeface="+mn-lt"/>
              </a:rPr>
              <a:t> Personal </a:t>
            </a:r>
            <a:r>
              <a:rPr lang="et-EE" sz="1200" b="0" dirty="0" err="1">
                <a:latin typeface="+mn-lt"/>
              </a:rPr>
              <a:t>Interviewing</a:t>
            </a:r>
            <a:r>
              <a:rPr lang="et-EE" sz="1200" b="0" dirty="0">
                <a:latin typeface="+mn-lt"/>
              </a:rPr>
              <a:t>).</a:t>
            </a:r>
          </a:p>
          <a:p>
            <a:pPr>
              <a:lnSpc>
                <a:spcPct val="150000"/>
              </a:lnSpc>
            </a:pPr>
            <a:r>
              <a:rPr lang="et-EE" sz="1200" b="0" dirty="0" smtClean="0">
                <a:latin typeface="+mn-lt"/>
              </a:rPr>
              <a:t>	Eesti </a:t>
            </a:r>
            <a:r>
              <a:rPr lang="et-EE" sz="1200" b="0" dirty="0">
                <a:latin typeface="+mn-lt"/>
              </a:rPr>
              <a:t>alalised elanikud vanuses 15-74 aastat, üle-eestiline esinduslik valim.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 smtClean="0">
                <a:latin typeface="+mn-lt"/>
              </a:rPr>
              <a:t> Küsitlusperiood</a:t>
            </a:r>
            <a:r>
              <a:rPr lang="et-EE" sz="1200" b="0" dirty="0">
                <a:latin typeface="+mn-lt"/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t-EE" sz="1200" b="0" dirty="0" smtClean="0">
                <a:latin typeface="+mn-lt"/>
              </a:rPr>
              <a:t>	28.03.-04.04. </a:t>
            </a:r>
            <a:r>
              <a:rPr lang="et-EE" sz="1200" b="0" dirty="0">
                <a:latin typeface="+mn-lt"/>
              </a:rPr>
              <a:t>ja </a:t>
            </a:r>
            <a:r>
              <a:rPr lang="et-EE" sz="1200" b="0" dirty="0" smtClean="0">
                <a:latin typeface="+mn-lt"/>
              </a:rPr>
              <a:t>11.04 – 18.04.2012</a:t>
            </a:r>
            <a:endParaRPr lang="et-EE" sz="1200" b="0" dirty="0">
              <a:latin typeface="+mn-lt"/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 smtClean="0">
                <a:latin typeface="+mn-lt"/>
              </a:rPr>
              <a:t> Valim</a:t>
            </a:r>
            <a:r>
              <a:rPr lang="et-EE" sz="1200" b="0" dirty="0">
                <a:latin typeface="+mn-lt"/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t-EE" sz="1200" b="0" dirty="0" smtClean="0">
                <a:latin typeface="+mn-lt"/>
              </a:rPr>
              <a:t>	Eesti </a:t>
            </a:r>
            <a:r>
              <a:rPr lang="et-EE" sz="1200" b="0" dirty="0">
                <a:latin typeface="+mn-lt"/>
              </a:rPr>
              <a:t>elanikud vanuses 15-74 aastat.</a:t>
            </a:r>
          </a:p>
          <a:p>
            <a:pPr>
              <a:lnSpc>
                <a:spcPct val="150000"/>
              </a:lnSpc>
            </a:pPr>
            <a:r>
              <a:rPr lang="et-EE" sz="1200" b="0" dirty="0" smtClean="0">
                <a:latin typeface="+mn-lt"/>
              </a:rPr>
              <a:t>	Uuringu </a:t>
            </a:r>
            <a:r>
              <a:rPr lang="et-EE" sz="1200" b="0" dirty="0">
                <a:latin typeface="+mn-lt"/>
              </a:rPr>
              <a:t>planeeritud valim on 1000 inimest, tegelikult vastas </a:t>
            </a:r>
            <a:r>
              <a:rPr lang="et-EE" sz="1200" b="0" dirty="0" smtClean="0">
                <a:latin typeface="+mn-lt"/>
              </a:rPr>
              <a:t>1004 </a:t>
            </a:r>
            <a:r>
              <a:rPr lang="et-EE" sz="1200" b="0" dirty="0">
                <a:latin typeface="+mn-lt"/>
              </a:rPr>
              <a:t>inimest. </a:t>
            </a:r>
            <a:br>
              <a:rPr lang="et-EE" sz="1200" b="0" dirty="0">
                <a:latin typeface="+mn-lt"/>
              </a:rPr>
            </a:br>
            <a:r>
              <a:rPr lang="et-EE" sz="1200" b="0" dirty="0" smtClean="0">
                <a:latin typeface="+mn-lt"/>
              </a:rPr>
              <a:t>	1004 </a:t>
            </a:r>
            <a:r>
              <a:rPr lang="et-EE" sz="1200" b="0" dirty="0">
                <a:latin typeface="+mn-lt"/>
              </a:rPr>
              <a:t>vastaja puhul on tulemuste valimiviga kuni ±3,1%.</a:t>
            </a:r>
          </a:p>
          <a:p>
            <a:pPr>
              <a:lnSpc>
                <a:spcPct val="150000"/>
              </a:lnSpc>
            </a:pPr>
            <a:r>
              <a:rPr lang="et-EE" sz="1200" b="0" dirty="0" smtClean="0">
                <a:latin typeface="+mn-lt"/>
              </a:rPr>
              <a:t>	Valimi </a:t>
            </a:r>
            <a:r>
              <a:rPr lang="et-EE" sz="1200" b="0" dirty="0">
                <a:latin typeface="+mn-lt"/>
              </a:rPr>
              <a:t>koostamisel on kasutatud üldkogumi proportsionaalset mudelit, kus kõik küsitletud esindavad </a:t>
            </a:r>
            <a:r>
              <a:rPr lang="et-EE" sz="1200" b="0" dirty="0" smtClean="0">
                <a:latin typeface="+mn-lt"/>
              </a:rPr>
              <a:t/>
            </a:r>
            <a:br>
              <a:rPr lang="et-EE" sz="1200" b="0" dirty="0" smtClean="0">
                <a:latin typeface="+mn-lt"/>
              </a:rPr>
            </a:br>
            <a:r>
              <a:rPr lang="et-EE" sz="1200" b="0" dirty="0" smtClean="0">
                <a:latin typeface="+mn-lt"/>
              </a:rPr>
              <a:t>	võrdset </a:t>
            </a:r>
            <a:r>
              <a:rPr lang="et-EE" sz="1200" b="0" dirty="0">
                <a:latin typeface="+mn-lt"/>
              </a:rPr>
              <a:t>arvu üldkogumi inimesi.</a:t>
            </a:r>
          </a:p>
          <a:p>
            <a:pPr>
              <a:lnSpc>
                <a:spcPct val="150000"/>
              </a:lnSpc>
            </a:pPr>
            <a:r>
              <a:rPr lang="et-EE" sz="1200" b="0" dirty="0" smtClean="0">
                <a:latin typeface="+mn-lt"/>
              </a:rPr>
              <a:t>	Küsitletavate </a:t>
            </a:r>
            <a:r>
              <a:rPr lang="et-EE" sz="1200" b="0" dirty="0">
                <a:latin typeface="+mn-lt"/>
              </a:rPr>
              <a:t>valikul on kasutatud lähteaadressi meetodit ja noorte-meeste reeglit.</a:t>
            </a:r>
          </a:p>
          <a:p>
            <a:pPr>
              <a:lnSpc>
                <a:spcPct val="150000"/>
              </a:lnSpc>
            </a:pPr>
            <a:r>
              <a:rPr lang="et-EE" sz="1200" b="0" dirty="0" smtClean="0">
                <a:latin typeface="+mn-lt"/>
              </a:rPr>
              <a:t>	Küsitlustöö </a:t>
            </a:r>
            <a:r>
              <a:rPr lang="et-EE" sz="1200" b="0" dirty="0">
                <a:latin typeface="+mn-lt"/>
              </a:rPr>
              <a:t>käigus kujunenud valimi kontrolliks on seda võrreldud vastavate statistiliste näitajatega </a:t>
            </a:r>
            <a:r>
              <a:rPr lang="et-EE" sz="1200" b="0" dirty="0" smtClean="0">
                <a:latin typeface="+mn-lt"/>
              </a:rPr>
              <a:t/>
            </a:r>
            <a:br>
              <a:rPr lang="et-EE" sz="1200" b="0" dirty="0" smtClean="0">
                <a:latin typeface="+mn-lt"/>
              </a:rPr>
            </a:br>
            <a:r>
              <a:rPr lang="et-EE" sz="1200" b="0" dirty="0" smtClean="0">
                <a:latin typeface="+mn-lt"/>
              </a:rPr>
              <a:t>	üldkogumi </a:t>
            </a:r>
            <a:r>
              <a:rPr lang="et-EE" sz="1200" b="0" dirty="0">
                <a:latin typeface="+mn-lt"/>
              </a:rPr>
              <a:t>kohta ning vajadusel on esinduslikkuse tagamiseks valimibaasi kaalutud.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 smtClean="0">
                <a:latin typeface="+mn-lt"/>
              </a:rPr>
              <a:t> Uuringu </a:t>
            </a:r>
            <a:r>
              <a:rPr lang="et-EE" sz="1200" b="0" dirty="0">
                <a:latin typeface="+mn-lt"/>
              </a:rPr>
              <a:t>tellija on Maanteeamet. Uuringu tulemuste omandiõigus kuulub uuringu tellijale.</a:t>
            </a:r>
          </a:p>
        </p:txBody>
      </p:sp>
    </p:spTree>
    <p:extLst>
      <p:ext uri="{BB962C8B-B14F-4D97-AF65-F5344CB8AC3E}">
        <p14:creationId xmlns:p14="http://schemas.microsoft.com/office/powerpoint/2010/main" val="2324158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8295525"/>
              </p:ext>
            </p:extLst>
          </p:nvPr>
        </p:nvGraphicFramePr>
        <p:xfrm>
          <a:off x="428595" y="1284302"/>
          <a:ext cx="6000792" cy="51137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3956"/>
                <a:gridCol w="1719316"/>
                <a:gridCol w="2857520"/>
              </a:tblGrid>
              <a:tr h="154963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SUGU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mees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naine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RAHVUS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e</a:t>
                      </a:r>
                      <a:r>
                        <a:rPr lang="en-US" sz="9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estlane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muu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rahvus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VANUS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15-24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25-34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35-49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50-74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HARIDUS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p</a:t>
                      </a:r>
                      <a:r>
                        <a:rPr lang="en-US" sz="9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õhiharidus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k</a:t>
                      </a:r>
                      <a:r>
                        <a:rPr lang="en-US" sz="9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eskharidus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k</a:t>
                      </a:r>
                      <a:r>
                        <a:rPr lang="en-US" sz="9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esk</a:t>
                      </a:r>
                      <a:r>
                        <a:rPr lang="et-EE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  <a:r>
                        <a:rPr lang="en-US" sz="9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eriharidus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k</a:t>
                      </a:r>
                      <a:r>
                        <a:rPr lang="en-US" sz="9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õrgharidus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 rowSpan="5">
                  <a:txBody>
                    <a:bodyPr/>
                    <a:lstStyle/>
                    <a:p>
                      <a:pPr algn="r" fontAlgn="b"/>
                      <a:r>
                        <a:rPr lang="fi-FI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Sissetulek ühe inimese kohta möödunud kuul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kuni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t-EE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200</a:t>
                      </a:r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€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 vMerge="1"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36000" marR="36000" marT="0" marB="0" anchor="b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200,01-350,00 €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 vMerge="1"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36000" marR="36000" marT="0" marB="0" anchor="b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350,01-550,00 €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 vMerge="1"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36000" marR="36000" marT="0" marB="0" anchor="b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üle 550,00 €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 vMerge="1">
                  <a:txBody>
                    <a:bodyPr/>
                    <a:lstStyle/>
                    <a:p>
                      <a:pPr algn="l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36000" marR="36000" marT="0" marB="0" anchor="b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ei oska</a:t>
                      </a:r>
                      <a:r>
                        <a:rPr lang="et-EE" sz="9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öelda / </a:t>
                      </a:r>
                      <a:r>
                        <a:rPr lang="en-US" sz="9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keeldus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REGIOONID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Tallinn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Harju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-,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Rapla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,-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Järvamaa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Lääne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Eesti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Tartu-, </a:t>
                      </a:r>
                      <a:r>
                        <a:rPr lang="en-US" sz="9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Jõgevamaa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Lõuna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Eesti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Virumaa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ASULATÜÜP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pealinn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suur linn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muu</a:t>
                      </a:r>
                      <a:r>
                        <a:rPr lang="en-US" sz="9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linn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54963">
                <a:tc>
                  <a:txBody>
                    <a:bodyPr/>
                    <a:lstStyle/>
                    <a:p>
                      <a:pPr algn="r" fontAlgn="b"/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9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maa-asula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110787" cy="1416740"/>
          </a:xfrm>
        </p:spPr>
        <p:txBody>
          <a:bodyPr/>
          <a:lstStyle/>
          <a:p>
            <a:r>
              <a:rPr lang="fi-FI" dirty="0"/>
              <a:t>Vastanute profiil </a:t>
            </a:r>
            <a:r>
              <a:rPr lang="fi-FI" dirty="0" smtClean="0"/>
              <a:t>vastab</a:t>
            </a:r>
            <a:r>
              <a:rPr lang="et-EE" dirty="0" smtClean="0"/>
              <a:t> </a:t>
            </a:r>
            <a:r>
              <a:rPr lang="fi-FI" dirty="0" smtClean="0"/>
              <a:t>Eesti </a:t>
            </a:r>
            <a:r>
              <a:rPr lang="fi-FI" dirty="0"/>
              <a:t>elanikkonna profiilile</a:t>
            </a:r>
            <a:br>
              <a:rPr lang="fi-FI" dirty="0"/>
            </a:br>
            <a:r>
              <a:rPr lang="fi-FI" sz="1000" dirty="0"/>
              <a:t>(% kõikidest vastajatest, </a:t>
            </a:r>
            <a:r>
              <a:rPr lang="fi-FI" sz="1000" dirty="0" smtClean="0"/>
              <a:t>n=100</a:t>
            </a:r>
            <a:r>
              <a:rPr lang="et-EE" sz="1000" dirty="0" smtClean="0"/>
              <a:t>4</a:t>
            </a:r>
            <a:r>
              <a:rPr lang="fi-FI" sz="1000" dirty="0" smtClean="0"/>
              <a:t>)</a:t>
            </a:r>
            <a:endParaRPr lang="et-EE" sz="1000" dirty="0"/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1406462924"/>
              </p:ext>
            </p:extLst>
          </p:nvPr>
        </p:nvGraphicFramePr>
        <p:xfrm>
          <a:off x="3539596" y="1076325"/>
          <a:ext cx="2460344" cy="548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533918" y="6972324"/>
            <a:ext cx="577163" cy="30001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800" b="0">
                <a:solidFill>
                  <a:srgbClr val="333333"/>
                </a:solidFill>
                <a:latin typeface="+mn-lt"/>
              </a:defRPr>
            </a:lvl1pPr>
          </a:lstStyle>
          <a:p>
            <a:fld id="{9784CBA3-D598-4B1F-BAA3-EE14B5154290}" type="slidenum">
              <a:rPr lang="en-AU" smtClean="0"/>
              <a:pPr/>
              <a:t>5</a:t>
            </a:fld>
            <a:endParaRPr lang="en-AU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1430674" y="6594695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sz="1250" b="0" dirty="0" smtClean="0">
                <a:latin typeface="+mn-lt"/>
              </a:rPr>
              <a:t>TNS </a:t>
            </a:r>
            <a:r>
              <a:rPr lang="et-EE" sz="1250" b="0" dirty="0" err="1" smtClean="0">
                <a:latin typeface="+mn-lt"/>
              </a:rPr>
              <a:t>Emor</a:t>
            </a:r>
            <a:endParaRPr lang="et-EE" sz="1250" b="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9686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Turvavööde kinnitamine</a:t>
            </a:r>
            <a:r>
              <a:rPr lang="et-EE" dirty="0"/>
              <a:t/>
            </a:r>
            <a:br>
              <a:rPr lang="et-EE" dirty="0"/>
            </a:br>
            <a:r>
              <a:rPr lang="et-EE" dirty="0" smtClean="0"/>
              <a:t/>
            </a:r>
            <a:br>
              <a:rPr lang="et-EE" dirty="0" smtClean="0"/>
            </a:br>
            <a:endParaRPr lang="et-EE" sz="1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</p:spPr>
        <p:txBody>
          <a:bodyPr/>
          <a:lstStyle/>
          <a:p>
            <a:r>
              <a:rPr lang="en-US" b="1" dirty="0" smtClean="0">
                <a:solidFill>
                  <a:srgbClr val="D10074"/>
                </a:solidFill>
              </a:rPr>
              <a:t>TNS </a:t>
            </a:r>
            <a:r>
              <a:rPr lang="en-US" b="1" dirty="0" err="1" smtClean="0">
                <a:solidFill>
                  <a:srgbClr val="D10074"/>
                </a:solidFill>
              </a:rPr>
              <a:t>Emor</a:t>
            </a:r>
            <a:endParaRPr lang="en-US" b="1" dirty="0">
              <a:solidFill>
                <a:srgbClr val="D10074"/>
              </a:solidFill>
            </a:endParaRPr>
          </a:p>
        </p:txBody>
      </p:sp>
      <p:pic>
        <p:nvPicPr>
          <p:cNvPr id="4" name="Picture 3" descr="mntlogo.gif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/>
          <a:stretch>
            <a:fillRect/>
          </a:stretch>
        </p:blipFill>
        <p:spPr>
          <a:xfrm>
            <a:off x="9392203" y="6582886"/>
            <a:ext cx="718585" cy="827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6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7</a:t>
            </a:fld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47626"/>
            <a:ext cx="9220199" cy="1416740"/>
          </a:xfrm>
        </p:spPr>
        <p:txBody>
          <a:bodyPr/>
          <a:lstStyle/>
          <a:p>
            <a:r>
              <a:rPr lang="et-EE" dirty="0" smtClean="0"/>
              <a:t>Turvavöö kinnitamine tagaistmel muutub harjumuspärasemaks</a:t>
            </a:r>
            <a:endParaRPr lang="et-EE" dirty="0"/>
          </a:p>
        </p:txBody>
      </p:sp>
      <p:sp>
        <p:nvSpPr>
          <p:cNvPr id="4" name="Rectangle 3"/>
          <p:cNvSpPr/>
          <p:nvPr/>
        </p:nvSpPr>
        <p:spPr>
          <a:xfrm>
            <a:off x="422274" y="1065213"/>
            <a:ext cx="852170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>
                <a:latin typeface="+mn-lt"/>
              </a:rPr>
              <a:t>Turvavöö kinnitamine </a:t>
            </a:r>
            <a:r>
              <a:rPr lang="et-EE" sz="1200" b="0" dirty="0" smtClean="0">
                <a:latin typeface="+mn-lt"/>
              </a:rPr>
              <a:t>on </a:t>
            </a:r>
            <a:r>
              <a:rPr lang="et-EE" sz="1200" b="0" dirty="0">
                <a:latin typeface="+mn-lt"/>
              </a:rPr>
              <a:t>harjumuspärane </a:t>
            </a:r>
            <a:r>
              <a:rPr lang="et-EE" sz="1200" b="0" dirty="0" smtClean="0">
                <a:latin typeface="+mn-lt"/>
              </a:rPr>
              <a:t>käitumine nii auto roolis kui ka sõitjana esiistmel istudes – turvavöö kinnitamise näitaja küünib siin peaaegu 100%.</a:t>
            </a:r>
          </a:p>
          <a:p>
            <a:pPr marL="361950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 smtClean="0">
                <a:latin typeface="+mn-lt"/>
              </a:rPr>
              <a:t>Samuti peaaegu 100% autoga sõitvatest alla 15aastaste lastevanematest jälgivad, et lapsed oleksid autos turvavööga kinnitatud.  Kaheksa lapsevanemat kümnest sõidutab </a:t>
            </a:r>
            <a:r>
              <a:rPr lang="et-EE" sz="1200" b="0" dirty="0">
                <a:latin typeface="+mn-lt"/>
              </a:rPr>
              <a:t>oma last tagaistmel spetsiaalses </a:t>
            </a:r>
            <a:r>
              <a:rPr lang="et-EE" sz="1200" b="0" dirty="0" smtClean="0">
                <a:latin typeface="+mn-lt"/>
              </a:rPr>
              <a:t>turvavarustuses.</a:t>
            </a:r>
            <a:endParaRPr lang="et-EE" sz="1200" b="0" dirty="0">
              <a:latin typeface="+mn-lt"/>
            </a:endParaRPr>
          </a:p>
          <a:p>
            <a:pPr marL="361950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dirty="0">
                <a:latin typeface="+mn-lt"/>
              </a:rPr>
              <a:t>T</a:t>
            </a:r>
            <a:r>
              <a:rPr lang="et-EE" sz="1200" dirty="0" smtClean="0">
                <a:latin typeface="+mn-lt"/>
              </a:rPr>
              <a:t>urvavöö </a:t>
            </a:r>
            <a:r>
              <a:rPr lang="et-EE" sz="1200" dirty="0">
                <a:latin typeface="+mn-lt"/>
              </a:rPr>
              <a:t>kinnitamine tagaistmel on positiivses suunas kasvav </a:t>
            </a:r>
            <a:r>
              <a:rPr lang="et-EE" sz="1200" dirty="0" smtClean="0">
                <a:latin typeface="+mn-lt"/>
              </a:rPr>
              <a:t>trend </a:t>
            </a:r>
            <a:r>
              <a:rPr lang="et-EE" sz="1200" b="0" dirty="0" smtClean="0">
                <a:latin typeface="+mn-lt"/>
              </a:rPr>
              <a:t>- võrreldes </a:t>
            </a:r>
            <a:r>
              <a:rPr lang="et-EE" sz="1200" b="0" dirty="0">
                <a:latin typeface="+mn-lt"/>
              </a:rPr>
              <a:t>eelmise aastaga </a:t>
            </a:r>
            <a:r>
              <a:rPr lang="et-EE" sz="1200" b="0" dirty="0" smtClean="0">
                <a:latin typeface="+mn-lt"/>
              </a:rPr>
              <a:t>on turvavöö </a:t>
            </a:r>
            <a:r>
              <a:rPr lang="et-EE" sz="1200" b="0" dirty="0">
                <a:latin typeface="+mn-lt"/>
              </a:rPr>
              <a:t>tagaistmel </a:t>
            </a:r>
            <a:r>
              <a:rPr lang="et-EE" sz="1200" b="0" dirty="0" smtClean="0">
                <a:latin typeface="+mn-lt"/>
              </a:rPr>
              <a:t>kinnitamise näitaja kasvanud 7%. Siiski </a:t>
            </a:r>
            <a:r>
              <a:rPr lang="et-EE" sz="1200" b="0" dirty="0">
                <a:latin typeface="+mn-lt"/>
              </a:rPr>
              <a:t>ei ole see veel kõikide seas </a:t>
            </a:r>
            <a:r>
              <a:rPr lang="et-EE" sz="1200" b="0" dirty="0" smtClean="0">
                <a:latin typeface="+mn-lt"/>
              </a:rPr>
              <a:t>täiesti rutiinseks </a:t>
            </a:r>
            <a:r>
              <a:rPr lang="et-EE" sz="1200" b="0" dirty="0">
                <a:latin typeface="+mn-lt"/>
              </a:rPr>
              <a:t>tegevuseks </a:t>
            </a:r>
            <a:r>
              <a:rPr lang="et-EE" sz="1200" b="0" dirty="0" smtClean="0">
                <a:latin typeface="+mn-lt"/>
              </a:rPr>
              <a:t>muutunud.</a:t>
            </a:r>
            <a:endParaRPr lang="et-EE" sz="1200" b="0" dirty="0">
              <a:latin typeface="+mn-lt"/>
            </a:endParaRPr>
          </a:p>
          <a:p>
            <a:pPr marL="876300" lvl="1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>
                <a:latin typeface="+mn-lt"/>
              </a:rPr>
              <a:t>Tagaistmel turvavöö kinnitamises on selgelt näha </a:t>
            </a:r>
            <a:r>
              <a:rPr lang="et-EE" sz="1200" b="0" dirty="0" smtClean="0">
                <a:latin typeface="+mn-lt"/>
              </a:rPr>
              <a:t>teavituskampaania </a:t>
            </a:r>
            <a:r>
              <a:rPr lang="et-EE" sz="1200" b="0" dirty="0">
                <a:latin typeface="+mn-lt"/>
              </a:rPr>
              <a:t>mõju, kuna paljudes sihtrühmades on toimunud märkimisväärseid </a:t>
            </a:r>
            <a:r>
              <a:rPr lang="et-EE" sz="1200" b="0" dirty="0" smtClean="0">
                <a:latin typeface="+mn-lt"/>
              </a:rPr>
              <a:t>tõuse – eelkõige meeste, venekeelsete inimeste ning 25-34aastaste seas, samuti suuremate linnade ja maapiirkonnade elanike seas.</a:t>
            </a:r>
          </a:p>
          <a:p>
            <a:pPr marL="361950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dirty="0" smtClean="0">
                <a:latin typeface="+mn-lt"/>
              </a:rPr>
              <a:t>Turvavöö kinnitamise peamine põhjus on turvalisus, suurem ohutus </a:t>
            </a:r>
            <a:r>
              <a:rPr lang="et-EE" sz="1200" b="0" dirty="0" smtClean="0">
                <a:latin typeface="+mn-lt"/>
              </a:rPr>
              <a:t>(„õige“ ohutaju) – antud asjaolu nimetasid 92% turvavöö kinnitajatest. 37% tõid </a:t>
            </a:r>
            <a:r>
              <a:rPr lang="et-EE" sz="1200" b="0" dirty="0">
                <a:latin typeface="+mn-lt"/>
              </a:rPr>
              <a:t>turvavöö kinnitamise </a:t>
            </a:r>
            <a:r>
              <a:rPr lang="et-EE" sz="1200" b="0" dirty="0" smtClean="0">
                <a:latin typeface="+mn-lt"/>
              </a:rPr>
              <a:t>põhjusena politsei poolt karistuse vältimist.</a:t>
            </a:r>
            <a:endParaRPr lang="et-EE" sz="1200" b="0" dirty="0">
              <a:latin typeface="+mn-lt"/>
            </a:endParaRPr>
          </a:p>
        </p:txBody>
      </p:sp>
      <p:sp>
        <p:nvSpPr>
          <p:cNvPr id="7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fi-FI" dirty="0">
                <a:solidFill>
                  <a:srgbClr val="000000"/>
                </a:solidFill>
              </a:rPr>
              <a:t>Turvavööde kinnitamine Eesti elanike seas</a:t>
            </a:r>
            <a:endParaRPr lang="en-AU" b="1" dirty="0" smtClean="0">
              <a:solidFill>
                <a:srgbClr val="D1007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455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403560"/>
              </p:ext>
            </p:extLst>
          </p:nvPr>
        </p:nvGraphicFramePr>
        <p:xfrm>
          <a:off x="213753" y="1680957"/>
          <a:ext cx="5966291" cy="3618903"/>
        </p:xfrm>
        <a:graphic>
          <a:graphicData uri="http://schemas.openxmlformats.org/drawingml/2006/table">
            <a:tbl>
              <a:tblPr/>
              <a:tblGrid>
                <a:gridCol w="2303841"/>
                <a:gridCol w="510639"/>
                <a:gridCol w="3151811"/>
              </a:tblGrid>
              <a:tr h="238725"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err="1" smtClean="0">
                          <a:latin typeface="+mn-lt"/>
                        </a:rPr>
                        <a:t>juhib</a:t>
                      </a:r>
                      <a:r>
                        <a:rPr lang="en-US" sz="1000" b="0" dirty="0" smtClean="0">
                          <a:latin typeface="+mn-lt"/>
                        </a:rPr>
                        <a:t> </a:t>
                      </a:r>
                      <a:r>
                        <a:rPr lang="en-US" sz="1000" b="0" dirty="0" err="1" smtClean="0">
                          <a:latin typeface="+mn-lt"/>
                        </a:rPr>
                        <a:t>autot</a:t>
                      </a:r>
                      <a:endParaRPr lang="en-US" sz="1000" b="0" dirty="0" smtClean="0"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1000" b="0" dirty="0" smtClean="0">
                          <a:latin typeface="+mn-lt"/>
                        </a:rPr>
                        <a:t>2012</a:t>
                      </a:r>
                      <a:endParaRPr lang="en-US" sz="1000" b="0" dirty="0" smtClean="0"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725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1000" b="0" dirty="0" smtClean="0">
                          <a:latin typeface="+mn-lt"/>
                        </a:rPr>
                        <a:t>2011</a:t>
                      </a:r>
                      <a:endParaRPr lang="en-US" sz="1000" b="0" dirty="0" smtClean="0"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725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1401"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dirty="0" smtClean="0"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725"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err="1" smtClean="0">
                          <a:latin typeface="+mn-lt"/>
                        </a:rPr>
                        <a:t>istub</a:t>
                      </a:r>
                      <a:r>
                        <a:rPr lang="en-US" sz="1000" b="0" dirty="0" smtClean="0">
                          <a:latin typeface="+mn-lt"/>
                        </a:rPr>
                        <a:t> </a:t>
                      </a:r>
                      <a:r>
                        <a:rPr lang="en-US" sz="1000" b="0" dirty="0" err="1" smtClean="0">
                          <a:latin typeface="+mn-lt"/>
                        </a:rPr>
                        <a:t>sõitjana</a:t>
                      </a:r>
                      <a:r>
                        <a:rPr lang="en-US" sz="1000" b="0" dirty="0" smtClean="0">
                          <a:latin typeface="+mn-lt"/>
                        </a:rPr>
                        <a:t> auto </a:t>
                      </a:r>
                      <a:r>
                        <a:rPr lang="en-US" sz="1000" b="0" dirty="0" err="1" smtClean="0">
                          <a:latin typeface="+mn-lt"/>
                        </a:rPr>
                        <a:t>kõrvalistmel</a:t>
                      </a:r>
                      <a:endParaRPr lang="en-US" sz="1000" b="0" dirty="0" smtClean="0"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1000" b="0" dirty="0" smtClean="0">
                          <a:latin typeface="+mn-lt"/>
                        </a:rPr>
                        <a:t>2012</a:t>
                      </a:r>
                      <a:endParaRPr lang="en-US" sz="1000" b="0" dirty="0" smtClean="0"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725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1000" b="0" dirty="0" smtClean="0">
                          <a:latin typeface="+mn-lt"/>
                        </a:rPr>
                        <a:t>2011</a:t>
                      </a:r>
                      <a:endParaRPr lang="en-US" sz="1000" b="0" dirty="0" smtClean="0"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725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1401"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dirty="0" smtClean="0"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725"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err="1" smtClean="0">
                          <a:latin typeface="+mn-lt"/>
                        </a:rPr>
                        <a:t>istub</a:t>
                      </a:r>
                      <a:r>
                        <a:rPr lang="en-US" sz="1000" b="0" dirty="0" smtClean="0">
                          <a:latin typeface="+mn-lt"/>
                        </a:rPr>
                        <a:t> </a:t>
                      </a:r>
                      <a:r>
                        <a:rPr lang="en-US" sz="1000" b="0" dirty="0" err="1" smtClean="0">
                          <a:latin typeface="+mn-lt"/>
                        </a:rPr>
                        <a:t>sõitjana</a:t>
                      </a:r>
                      <a:r>
                        <a:rPr lang="en-US" sz="1000" b="0" dirty="0" smtClean="0">
                          <a:latin typeface="+mn-lt"/>
                        </a:rPr>
                        <a:t> auto </a:t>
                      </a:r>
                      <a:r>
                        <a:rPr lang="en-US" sz="1000" b="0" dirty="0" err="1" smtClean="0">
                          <a:latin typeface="+mn-lt"/>
                        </a:rPr>
                        <a:t>tagaistmel</a:t>
                      </a:r>
                      <a:endParaRPr lang="en-US" sz="1000" b="0" dirty="0" smtClean="0"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1000" b="0" dirty="0" smtClean="0">
                          <a:latin typeface="+mn-lt"/>
                        </a:rPr>
                        <a:t>2012</a:t>
                      </a:r>
                      <a:endParaRPr lang="en-US" sz="1000" b="0" dirty="0" smtClean="0"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725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1000" b="0" dirty="0" smtClean="0">
                          <a:latin typeface="+mn-lt"/>
                        </a:rPr>
                        <a:t>2011</a:t>
                      </a:r>
                      <a:endParaRPr lang="en-US" sz="1000" b="0" dirty="0" smtClean="0"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725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1401"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i-FI" sz="1000" b="0" dirty="0" smtClean="0"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725"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sz="1000" b="0" dirty="0" smtClean="0">
                          <a:latin typeface="+mn-lt"/>
                        </a:rPr>
                        <a:t>peres on alla 15-aastased lapsed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1000" b="0" dirty="0" smtClean="0">
                          <a:latin typeface="+mn-lt"/>
                        </a:rPr>
                        <a:t>2012</a:t>
                      </a:r>
                      <a:endParaRPr lang="en-US" sz="1000" b="0" dirty="0" smtClean="0"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725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1000" b="0" dirty="0" smtClean="0">
                          <a:latin typeface="+mn-lt"/>
                        </a:rPr>
                        <a:t>2011</a:t>
                      </a:r>
                      <a:endParaRPr lang="en-US" sz="1000" b="0" dirty="0" smtClean="0"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8725"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0" dirty="0" smtClean="0"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331531" cy="1416740"/>
          </a:xfrm>
        </p:spPr>
        <p:txBody>
          <a:bodyPr/>
          <a:lstStyle/>
          <a:p>
            <a:r>
              <a:rPr lang="fi-FI" dirty="0"/>
              <a:t>Sihtgruppide osakaalud</a:t>
            </a:r>
            <a:br>
              <a:rPr lang="fi-FI" dirty="0"/>
            </a:br>
            <a:r>
              <a:rPr lang="fi-FI" sz="1000" dirty="0"/>
              <a:t>(% kõikidest vastajatest, </a:t>
            </a:r>
            <a:r>
              <a:rPr lang="fi-FI" sz="1000" dirty="0" smtClean="0"/>
              <a:t>n=100</a:t>
            </a:r>
            <a:r>
              <a:rPr lang="et-EE" sz="1000" dirty="0" smtClean="0"/>
              <a:t>4</a:t>
            </a:r>
            <a:r>
              <a:rPr lang="fi-FI" sz="1000" dirty="0" smtClean="0"/>
              <a:t>)</a:t>
            </a:r>
            <a:endParaRPr lang="et-EE" sz="1000" dirty="0"/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533918" y="6972324"/>
            <a:ext cx="577163" cy="30001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800" b="0">
                <a:solidFill>
                  <a:srgbClr val="333333"/>
                </a:solidFill>
                <a:latin typeface="+mn-lt"/>
              </a:defRPr>
            </a:lvl1pPr>
          </a:lstStyle>
          <a:p>
            <a:fld id="{9784CBA3-D598-4B1F-BAA3-EE14B5154290}" type="slidenum">
              <a:rPr lang="en-AU" smtClean="0"/>
              <a:pPr/>
              <a:t>8</a:t>
            </a:fld>
            <a:endParaRPr lang="en-AU" dirty="0"/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2343391487"/>
              </p:ext>
            </p:extLst>
          </p:nvPr>
        </p:nvGraphicFramePr>
        <p:xfrm>
          <a:off x="2790727" y="1251389"/>
          <a:ext cx="4453247" cy="43537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fi-FI" dirty="0">
                <a:solidFill>
                  <a:srgbClr val="000000"/>
                </a:solidFill>
              </a:rPr>
              <a:t>Hinnangud turvavööde </a:t>
            </a:r>
            <a:r>
              <a:rPr lang="fi-FI" dirty="0" smtClean="0">
                <a:solidFill>
                  <a:srgbClr val="000000"/>
                </a:solidFill>
              </a:rPr>
              <a:t>kasutamise </a:t>
            </a:r>
            <a:r>
              <a:rPr lang="fi-FI" dirty="0">
                <a:solidFill>
                  <a:srgbClr val="000000"/>
                </a:solidFill>
              </a:rPr>
              <a:t>vajalikkusele</a:t>
            </a:r>
          </a:p>
        </p:txBody>
      </p:sp>
    </p:spTree>
    <p:extLst>
      <p:ext uri="{BB962C8B-B14F-4D97-AF65-F5344CB8AC3E}">
        <p14:creationId xmlns:p14="http://schemas.microsoft.com/office/powerpoint/2010/main" val="6358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331531" cy="1416740"/>
          </a:xfrm>
        </p:spPr>
        <p:txBody>
          <a:bodyPr/>
          <a:lstStyle/>
          <a:p>
            <a:r>
              <a:rPr lang="et-EE" dirty="0" smtClean="0"/>
              <a:t>Turvavöö kinnitamine</a:t>
            </a:r>
            <a:r>
              <a:rPr lang="fi-FI" dirty="0"/>
              <a:t/>
            </a:r>
            <a:br>
              <a:rPr lang="fi-FI" dirty="0"/>
            </a:br>
            <a:r>
              <a:rPr lang="fi-FI" sz="1000" dirty="0"/>
              <a:t>(% kõikidest vastajatest, </a:t>
            </a:r>
            <a:r>
              <a:rPr lang="fi-FI" sz="1000" dirty="0" smtClean="0"/>
              <a:t>n=100</a:t>
            </a:r>
            <a:r>
              <a:rPr lang="et-EE" sz="1000" dirty="0" smtClean="0"/>
              <a:t>4</a:t>
            </a:r>
            <a:r>
              <a:rPr lang="fi-FI" sz="1000" dirty="0" smtClean="0"/>
              <a:t>)</a:t>
            </a:r>
            <a:endParaRPr lang="et-EE" sz="1000" dirty="0"/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533918" y="6972324"/>
            <a:ext cx="577163" cy="30001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800" b="0">
                <a:solidFill>
                  <a:srgbClr val="333333"/>
                </a:solidFill>
                <a:latin typeface="+mn-lt"/>
              </a:defRPr>
            </a:lvl1pPr>
          </a:lstStyle>
          <a:p>
            <a:fld id="{9784CBA3-D598-4B1F-BAA3-EE14B5154290}" type="slidenum">
              <a:rPr lang="en-AU" smtClean="0"/>
              <a:pPr/>
              <a:t>9</a:t>
            </a:fld>
            <a:endParaRPr lang="en-AU" dirty="0"/>
          </a:p>
        </p:txBody>
      </p:sp>
      <p:graphicFrame>
        <p:nvGraphicFramePr>
          <p:cNvPr id="10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9614660"/>
              </p:ext>
            </p:extLst>
          </p:nvPr>
        </p:nvGraphicFramePr>
        <p:xfrm>
          <a:off x="398275" y="1996773"/>
          <a:ext cx="7313645" cy="4249657"/>
        </p:xfrm>
        <a:graphic>
          <a:graphicData uri="http://schemas.openxmlformats.org/drawingml/2006/table">
            <a:tbl>
              <a:tblPr/>
              <a:tblGrid>
                <a:gridCol w="2851341"/>
                <a:gridCol w="549740"/>
                <a:gridCol w="3912564"/>
              </a:tblGrid>
              <a:tr h="18349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Istudes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auto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roolis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n=617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2009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2008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323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Istudes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sõitjana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auto 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esiistmel</a:t>
                      </a: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n=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977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2009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2008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323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Istudes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sõitjana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auto 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tagaistmel</a:t>
                      </a: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n=932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2009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2008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323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Laste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kinnitamine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turvavööga</a:t>
                      </a: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n=410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2009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3497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2008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1139942297"/>
              </p:ext>
            </p:extLst>
          </p:nvPr>
        </p:nvGraphicFramePr>
        <p:xfrm>
          <a:off x="3420110" y="831273"/>
          <a:ext cx="5830756" cy="58648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ctangle 2"/>
          <p:cNvSpPr/>
          <p:nvPr/>
        </p:nvSpPr>
        <p:spPr>
          <a:xfrm>
            <a:off x="232025" y="1310757"/>
            <a:ext cx="31761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1200" b="0" dirty="0">
                <a:solidFill>
                  <a:srgbClr val="000000"/>
                </a:solidFill>
                <a:latin typeface="+mn-lt"/>
              </a:rPr>
              <a:t>Millised on teie kogemused, tavad turvavöö kinnitamisel, kas te kinnitate turvavöö …</a:t>
            </a:r>
            <a:r>
              <a:rPr lang="fi-FI" sz="1200" b="0" dirty="0">
                <a:solidFill>
                  <a:srgbClr val="000000"/>
                </a:solidFill>
                <a:latin typeface="+mn-lt"/>
              </a:rPr>
              <a:t>?</a:t>
            </a:r>
            <a:endParaRPr lang="et-EE" sz="1200" b="0" dirty="0">
              <a:latin typeface="+mn-lt"/>
            </a:endParaRPr>
          </a:p>
        </p:txBody>
      </p:sp>
      <p:sp>
        <p:nvSpPr>
          <p:cNvPr id="13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fi-FI" dirty="0">
                <a:solidFill>
                  <a:srgbClr val="000000"/>
                </a:solidFill>
              </a:rPr>
              <a:t>Hinnangud turvavööde </a:t>
            </a:r>
            <a:r>
              <a:rPr lang="fi-FI" dirty="0" smtClean="0">
                <a:solidFill>
                  <a:srgbClr val="000000"/>
                </a:solidFill>
              </a:rPr>
              <a:t>kasutamise </a:t>
            </a:r>
            <a:r>
              <a:rPr lang="fi-FI" dirty="0">
                <a:solidFill>
                  <a:srgbClr val="000000"/>
                </a:solidFill>
              </a:rPr>
              <a:t>vajalikkusele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 flipV="1">
            <a:off x="6219825" y="4276726"/>
            <a:ext cx="0" cy="276224"/>
          </a:xfrm>
          <a:prstGeom prst="straightConnector1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4066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331531" cy="1416740"/>
          </a:xfrm>
        </p:spPr>
        <p:txBody>
          <a:bodyPr/>
          <a:lstStyle/>
          <a:p>
            <a:r>
              <a:rPr lang="fi-FI" dirty="0"/>
              <a:t>Turvavöö kinnitamise ja mittekinnitamise põhjused</a:t>
            </a:r>
            <a:br>
              <a:rPr lang="fi-FI" dirty="0"/>
            </a:br>
            <a:r>
              <a:rPr lang="fi-FI" sz="1000" dirty="0"/>
              <a:t>(% </a:t>
            </a:r>
            <a:r>
              <a:rPr lang="et-EE" sz="1000" dirty="0" smtClean="0"/>
              <a:t>vastava sihtrühma esindajatest)</a:t>
            </a:r>
            <a:endParaRPr lang="et-EE" sz="1000" dirty="0"/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533918" y="6972324"/>
            <a:ext cx="577163" cy="30001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800" b="0">
                <a:solidFill>
                  <a:srgbClr val="333333"/>
                </a:solidFill>
                <a:latin typeface="+mn-lt"/>
              </a:defRPr>
            </a:lvl1pPr>
          </a:lstStyle>
          <a:p>
            <a:fld id="{9784CBA3-D598-4B1F-BAA3-EE14B5154290}" type="slidenum">
              <a:rPr lang="en-AU" smtClean="0"/>
              <a:pPr/>
              <a:t>10</a:t>
            </a:fld>
            <a:endParaRPr lang="en-AU" dirty="0"/>
          </a:p>
        </p:txBody>
      </p:sp>
      <p:sp>
        <p:nvSpPr>
          <p:cNvPr id="3" name="Rectangle 2"/>
          <p:cNvSpPr/>
          <p:nvPr/>
        </p:nvSpPr>
        <p:spPr>
          <a:xfrm>
            <a:off x="232025" y="1310757"/>
            <a:ext cx="31761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1200" dirty="0">
                <a:solidFill>
                  <a:srgbClr val="000000"/>
                </a:solidFill>
                <a:latin typeface="+mn-lt"/>
              </a:rPr>
              <a:t>Turvavöö kinnitamise põhjused</a:t>
            </a:r>
          </a:p>
        </p:txBody>
      </p:sp>
      <p:graphicFrame>
        <p:nvGraphicFramePr>
          <p:cNvPr id="8" name="Content Placeholder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787824000"/>
              </p:ext>
            </p:extLst>
          </p:nvPr>
        </p:nvGraphicFramePr>
        <p:xfrm>
          <a:off x="1104396" y="883249"/>
          <a:ext cx="8474691" cy="29974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6196"/>
                <a:gridCol w="1503111"/>
                <a:gridCol w="1503111"/>
                <a:gridCol w="1503111"/>
                <a:gridCol w="1699162"/>
              </a:tblGrid>
              <a:tr h="1099911">
                <a:tc>
                  <a:txBody>
                    <a:bodyPr/>
                    <a:lstStyle/>
                    <a:p>
                      <a:pPr algn="r" fontAlgn="b"/>
                      <a:endParaRPr lang="fi-FI" sz="12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Kas Te kinnitate turvavöö </a:t>
                      </a:r>
                      <a:r>
                        <a:rPr lang="fi-FI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istudes auto roolis - autot juhtides</a:t>
                      </a:r>
                      <a:r>
                        <a:rPr lang="fi-FI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... </a:t>
                      </a:r>
                      <a:r>
                        <a:rPr lang="fi-FI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?</a:t>
                      </a:r>
                      <a:endParaRPr lang="et-EE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l" fontAlgn="b"/>
                      <a:r>
                        <a:rPr lang="fi-FI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reeglina = 90%-100% juhtudest</a:t>
                      </a: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, n=583</a:t>
                      </a:r>
                      <a:endParaRPr lang="fi-FI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Kas Te kinnitate turvavöö </a:t>
                      </a:r>
                      <a:r>
                        <a:rPr lang="fi-FI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istudes sõitjana auto esiistmel </a:t>
                      </a:r>
                      <a:r>
                        <a:rPr lang="fi-FI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... </a:t>
                      </a:r>
                      <a:r>
                        <a:rPr lang="fi-FI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?</a:t>
                      </a:r>
                      <a:endParaRPr lang="et-EE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l" fontAlgn="b"/>
                      <a:r>
                        <a:rPr lang="fi-FI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reeglina = 90%-100% juhtudest</a:t>
                      </a: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, n=953</a:t>
                      </a:r>
                      <a:endParaRPr lang="fi-FI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Kas Te kinnitate turvavöö </a:t>
                      </a:r>
                      <a:r>
                        <a:rPr lang="fi-FI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istudes sõitjana auto tagaistmel </a:t>
                      </a:r>
                      <a:r>
                        <a:rPr lang="fi-FI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... </a:t>
                      </a:r>
                      <a:r>
                        <a:rPr lang="fi-FI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?</a:t>
                      </a:r>
                      <a:endParaRPr lang="et-EE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l" fontAlgn="b"/>
                      <a:r>
                        <a:rPr lang="fi-FI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reeglina = 90%-100% juhtudest</a:t>
                      </a: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, n=767</a:t>
                      </a:r>
                      <a:endParaRPr lang="fi-FI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Juhul kui Teie peres on alla 15-aastasi lapsi, siis kas </a:t>
                      </a:r>
                      <a:r>
                        <a:rPr lang="fi-FI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laps(ed) on sõidu ajal autos turvavööga või spetsiaalse turvavarustusega kinnitatud</a:t>
                      </a:r>
                      <a:r>
                        <a:rPr lang="fi-FI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?</a:t>
                      </a:r>
                      <a:r>
                        <a:rPr lang="fi-FI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reeglina = </a:t>
                      </a:r>
                      <a:endParaRPr lang="et-EE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l" fontAlgn="b"/>
                      <a:r>
                        <a:rPr lang="fi-FI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90%-100% juhtudest</a:t>
                      </a: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, n= 401</a:t>
                      </a:r>
                      <a:endParaRPr lang="fi-FI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8459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harjumus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8459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turvaline tunne / suurem ohutus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8459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muidu saab karistada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88459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muu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2996981016"/>
              </p:ext>
            </p:extLst>
          </p:nvPr>
        </p:nvGraphicFramePr>
        <p:xfrm>
          <a:off x="3312462" y="2297556"/>
          <a:ext cx="1944270" cy="16562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Chart 12"/>
          <p:cNvGraphicFramePr/>
          <p:nvPr>
            <p:extLst>
              <p:ext uri="{D42A27DB-BD31-4B8C-83A1-F6EECF244321}">
                <p14:modId xmlns:p14="http://schemas.microsoft.com/office/powerpoint/2010/main" val="1340790776"/>
              </p:ext>
            </p:extLst>
          </p:nvPr>
        </p:nvGraphicFramePr>
        <p:xfrm>
          <a:off x="4821045" y="2297556"/>
          <a:ext cx="1944270" cy="16562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1183595176"/>
              </p:ext>
            </p:extLst>
          </p:nvPr>
        </p:nvGraphicFramePr>
        <p:xfrm>
          <a:off x="6329628" y="2297556"/>
          <a:ext cx="1944270" cy="16562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5" name="Chart 14"/>
          <p:cNvGraphicFramePr/>
          <p:nvPr>
            <p:extLst>
              <p:ext uri="{D42A27DB-BD31-4B8C-83A1-F6EECF244321}">
                <p14:modId xmlns:p14="http://schemas.microsoft.com/office/powerpoint/2010/main" val="1146045910"/>
              </p:ext>
            </p:extLst>
          </p:nvPr>
        </p:nvGraphicFramePr>
        <p:xfrm>
          <a:off x="7838211" y="2297556"/>
          <a:ext cx="1944270" cy="16562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7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8850896"/>
              </p:ext>
            </p:extLst>
          </p:nvPr>
        </p:nvGraphicFramePr>
        <p:xfrm>
          <a:off x="1551368" y="4179412"/>
          <a:ext cx="3524773" cy="24098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1662"/>
                <a:gridCol w="1503111"/>
              </a:tblGrid>
              <a:tr h="782895">
                <a:tc>
                  <a:txBody>
                    <a:bodyPr/>
                    <a:lstStyle/>
                    <a:p>
                      <a:pPr algn="r" fontAlgn="b"/>
                      <a:endParaRPr lang="fi-FI" sz="12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i-FI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Kas Te kinnitate turvavöö </a:t>
                      </a:r>
                      <a:r>
                        <a:rPr lang="fi-FI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istudes sõitjana auto tagaistmel </a:t>
                      </a:r>
                      <a:r>
                        <a:rPr lang="fi-FI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... </a:t>
                      </a:r>
                      <a:r>
                        <a:rPr lang="fi-FI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?</a:t>
                      </a: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*</a:t>
                      </a:r>
                    </a:p>
                    <a:p>
                      <a:pPr algn="l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Iga kord </a:t>
                      </a:r>
                      <a:r>
                        <a:rPr lang="fi-FI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ei kinnita turvavööd</a:t>
                      </a: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, n=149</a:t>
                      </a:r>
                      <a:endParaRPr lang="fi-FI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5852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ebamugav/segab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5852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lühike vahemaa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5852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unustan / pole harjumust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5852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muu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8" name="Chart 17"/>
          <p:cNvGraphicFramePr/>
          <p:nvPr>
            <p:extLst>
              <p:ext uri="{D42A27DB-BD31-4B8C-83A1-F6EECF244321}">
                <p14:modId xmlns:p14="http://schemas.microsoft.com/office/powerpoint/2010/main" val="2120013490"/>
              </p:ext>
            </p:extLst>
          </p:nvPr>
        </p:nvGraphicFramePr>
        <p:xfrm>
          <a:off x="3491164" y="5030890"/>
          <a:ext cx="1944270" cy="16017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6754315" y="6090433"/>
            <a:ext cx="3237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t-EE" sz="900" b="0" i="1" dirty="0" smtClean="0">
                <a:latin typeface="+mn-lt"/>
              </a:rPr>
              <a:t>*Teistes sihtrühmades on turvavöö mittekinnitajate osakaal liiga väike, et tulemusi näidata</a:t>
            </a:r>
            <a:endParaRPr lang="et-EE" sz="900" b="0" i="1" dirty="0">
              <a:latin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1399" y="3967175"/>
            <a:ext cx="37505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1200" b="1" dirty="0" smtClean="0">
                <a:latin typeface="+mn-lt"/>
              </a:rPr>
              <a:t>Turvavöö  mittekinnitamise põhjused</a:t>
            </a:r>
            <a:endParaRPr lang="et-EE" sz="1200" b="1" dirty="0">
              <a:latin typeface="+mn-lt"/>
            </a:endParaRPr>
          </a:p>
        </p:txBody>
      </p:sp>
      <p:sp>
        <p:nvSpPr>
          <p:cNvPr id="21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fi-FI" dirty="0">
                <a:solidFill>
                  <a:srgbClr val="000000"/>
                </a:solidFill>
              </a:rPr>
              <a:t>Hinnangud turvavööde </a:t>
            </a:r>
            <a:r>
              <a:rPr lang="fi-FI" dirty="0" smtClean="0">
                <a:solidFill>
                  <a:srgbClr val="000000"/>
                </a:solidFill>
              </a:rPr>
              <a:t>kasutamise </a:t>
            </a:r>
            <a:r>
              <a:rPr lang="fi-FI" dirty="0">
                <a:solidFill>
                  <a:srgbClr val="000000"/>
                </a:solidFill>
              </a:rPr>
              <a:t>vajalikkusele</a:t>
            </a:r>
          </a:p>
        </p:txBody>
      </p:sp>
      <p:graphicFrame>
        <p:nvGraphicFramePr>
          <p:cNvPr id="24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4560210"/>
              </p:ext>
            </p:extLst>
          </p:nvPr>
        </p:nvGraphicFramePr>
        <p:xfrm>
          <a:off x="5391399" y="4322631"/>
          <a:ext cx="4360097" cy="16387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0769"/>
                <a:gridCol w="1859328"/>
              </a:tblGrid>
              <a:tr h="677723">
                <a:tc gridSpan="2">
                  <a:txBody>
                    <a:bodyPr/>
                    <a:lstStyle/>
                    <a:p>
                      <a:pPr algn="r" fontAlgn="b"/>
                      <a:r>
                        <a:rPr lang="fi-FI" sz="12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Miks Te kinnitate turvavöö sõites autoga</a:t>
                      </a:r>
                      <a:endParaRPr lang="et-EE" sz="1200" b="1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pitchFamily="34" charset="0"/>
                      </a:endParaRPr>
                    </a:p>
                    <a:p>
                      <a:pPr marL="0" marR="0" indent="0" algn="r" defTabSz="10287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10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itchFamily="34" charset="0"/>
                        </a:rPr>
                        <a:t>(% kõikidest nendest, kes reeglina või enamasti kinnitavad turvavöö sõltumata sellest, kus nad istuvad)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fi-FI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36000" marR="36000" marT="36000" marB="36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80536">
                <a:tc>
                  <a:txBody>
                    <a:bodyPr/>
                    <a:lstStyle/>
                    <a:p>
                      <a:pPr algn="r"/>
                      <a:r>
                        <a:rPr lang="et-EE" sz="11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karistuse vältimiseks politsei poolt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80536">
                <a:tc>
                  <a:txBody>
                    <a:bodyPr/>
                    <a:lstStyle/>
                    <a:p>
                      <a:pPr algn="r"/>
                      <a:r>
                        <a:rPr lang="fi-FI" sz="11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olen teadlik turvavöö mittekinnitamise ohtudest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5" name="Chart 24"/>
          <p:cNvGraphicFramePr/>
          <p:nvPr>
            <p:extLst>
              <p:ext uri="{D42A27DB-BD31-4B8C-83A1-F6EECF244321}">
                <p14:modId xmlns:p14="http://schemas.microsoft.com/office/powerpoint/2010/main" val="4253296560"/>
              </p:ext>
            </p:extLst>
          </p:nvPr>
        </p:nvGraphicFramePr>
        <p:xfrm>
          <a:off x="7588332" y="4417485"/>
          <a:ext cx="2569957" cy="16017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cxnSp>
        <p:nvCxnSpPr>
          <p:cNvPr id="22" name="Straight Arrow Connector 21"/>
          <p:cNvCxnSpPr/>
          <p:nvPr/>
        </p:nvCxnSpPr>
        <p:spPr>
          <a:xfrm flipV="1">
            <a:off x="2638425" y="2381251"/>
            <a:ext cx="0" cy="276224"/>
          </a:xfrm>
          <a:prstGeom prst="straightConnector1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8601075" y="3148014"/>
            <a:ext cx="0" cy="276224"/>
          </a:xfrm>
          <a:prstGeom prst="straightConnector1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425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11</a:t>
            </a:fld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"/>
            <a:ext cx="10110787" cy="1416740"/>
          </a:xfrm>
        </p:spPr>
        <p:txBody>
          <a:bodyPr/>
          <a:lstStyle/>
          <a:p>
            <a:r>
              <a:rPr lang="et-EE" dirty="0"/>
              <a:t>Millisel istekohal Teie sõidutate oma last autos kasutades spetsiaalset turvavarustust?</a:t>
            </a:r>
            <a:br>
              <a:rPr lang="et-EE" dirty="0"/>
            </a:br>
            <a:r>
              <a:rPr lang="et-EE" sz="1000" dirty="0"/>
              <a:t>(% vastava sihtrühma esindajatest)</a:t>
            </a:r>
          </a:p>
        </p:txBody>
      </p:sp>
      <p:sp>
        <p:nvSpPr>
          <p:cNvPr id="6" name="Rectangle 5"/>
          <p:cNvSpPr/>
          <p:nvPr/>
        </p:nvSpPr>
        <p:spPr>
          <a:xfrm>
            <a:off x="5195888" y="3946669"/>
            <a:ext cx="4572000" cy="646331"/>
          </a:xfrm>
          <a:prstGeom prst="rect">
            <a:avLst/>
          </a:prstGeom>
        </p:spPr>
        <p:txBody>
          <a:bodyPr anchor="ctr">
            <a:spAutoFit/>
          </a:bodyPr>
          <a:lstStyle/>
          <a:p>
            <a:pPr algn="ctr">
              <a:defRPr sz="144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et-EE" sz="1200" b="0" dirty="0" smtClean="0"/>
              <a:t>Kui Teie sõidutate oma last seljaga sõidusuunas esiistmel kasutades spetsiaalset turvavarustust, kas siis autos juhi kõrval istuja turvapadi on välja lülitatud?</a:t>
            </a:r>
            <a:endParaRPr lang="et-EE" sz="1200" b="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7329784"/>
              </p:ext>
            </p:extLst>
          </p:nvPr>
        </p:nvGraphicFramePr>
        <p:xfrm>
          <a:off x="6461998" y="4661452"/>
          <a:ext cx="2588484" cy="164570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57212"/>
                <a:gridCol w="831272"/>
              </a:tblGrid>
              <a:tr h="346655">
                <a:tc gridSpan="2">
                  <a:txBody>
                    <a:bodyPr/>
                    <a:lstStyle/>
                    <a:p>
                      <a:pPr algn="ctr"/>
                      <a:r>
                        <a:rPr lang="et-EE" sz="1400" dirty="0" smtClean="0"/>
                        <a:t>vastajate arv, n=28</a:t>
                      </a:r>
                      <a:endParaRPr lang="et-EE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t-E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433018">
                <a:tc>
                  <a:txBody>
                    <a:bodyPr/>
                    <a:lstStyle/>
                    <a:p>
                      <a:pPr algn="r"/>
                      <a:r>
                        <a:rPr lang="et-EE" sz="1400" dirty="0" smtClean="0"/>
                        <a:t>jah</a:t>
                      </a:r>
                      <a:endParaRPr lang="et-EE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t-EE" sz="1400" dirty="0" smtClean="0">
                          <a:solidFill>
                            <a:schemeClr val="accent6"/>
                          </a:solidFill>
                        </a:rPr>
                        <a:t>16</a:t>
                      </a:r>
                      <a:r>
                        <a:rPr lang="et-EE" sz="1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t-EE" sz="1400" dirty="0" smtClean="0">
                          <a:solidFill>
                            <a:srgbClr val="797979"/>
                          </a:solidFill>
                        </a:rPr>
                        <a:t>(7)</a:t>
                      </a:r>
                      <a:endParaRPr lang="et-EE" sz="1400" dirty="0">
                        <a:solidFill>
                          <a:srgbClr val="797979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33018">
                <a:tc>
                  <a:txBody>
                    <a:bodyPr/>
                    <a:lstStyle/>
                    <a:p>
                      <a:pPr algn="r"/>
                      <a:r>
                        <a:rPr lang="et-EE" sz="1400" dirty="0" smtClean="0"/>
                        <a:t>ei</a:t>
                      </a:r>
                      <a:endParaRPr lang="et-EE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t-EE" sz="1400" dirty="0" smtClean="0">
                          <a:solidFill>
                            <a:schemeClr val="accent6"/>
                          </a:solidFill>
                        </a:rPr>
                        <a:t>7</a:t>
                      </a:r>
                      <a:r>
                        <a:rPr lang="et-EE" sz="1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t-EE" sz="1400" dirty="0" smtClean="0">
                          <a:solidFill>
                            <a:srgbClr val="797979"/>
                          </a:solidFill>
                        </a:rPr>
                        <a:t>(4)</a:t>
                      </a:r>
                      <a:endParaRPr lang="et-EE" sz="1400" dirty="0">
                        <a:solidFill>
                          <a:srgbClr val="797979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33018">
                <a:tc>
                  <a:txBody>
                    <a:bodyPr/>
                    <a:lstStyle/>
                    <a:p>
                      <a:pPr algn="r"/>
                      <a:r>
                        <a:rPr lang="et-EE" sz="1400" dirty="0" smtClean="0"/>
                        <a:t>ei oska öelda</a:t>
                      </a:r>
                      <a:endParaRPr lang="et-EE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t-EE" sz="1400" dirty="0" smtClean="0">
                          <a:solidFill>
                            <a:schemeClr val="accent6"/>
                          </a:solidFill>
                        </a:rPr>
                        <a:t>5</a:t>
                      </a:r>
                      <a:r>
                        <a:rPr lang="et-EE" sz="14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t-EE" sz="1400" dirty="0" smtClean="0">
                          <a:solidFill>
                            <a:srgbClr val="797979"/>
                          </a:solidFill>
                        </a:rPr>
                        <a:t>(9)</a:t>
                      </a:r>
                      <a:endParaRPr lang="et-EE" sz="1400" dirty="0">
                        <a:solidFill>
                          <a:srgbClr val="797979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fi-FI" dirty="0">
                <a:solidFill>
                  <a:srgbClr val="000000"/>
                </a:solidFill>
              </a:rPr>
              <a:t>Hinnangud turvavööde </a:t>
            </a:r>
            <a:r>
              <a:rPr lang="fi-FI" dirty="0" smtClean="0">
                <a:solidFill>
                  <a:srgbClr val="000000"/>
                </a:solidFill>
              </a:rPr>
              <a:t>kasutamise </a:t>
            </a:r>
            <a:r>
              <a:rPr lang="fi-FI" dirty="0">
                <a:solidFill>
                  <a:srgbClr val="000000"/>
                </a:solidFill>
              </a:rPr>
              <a:t>vajalikkusele</a:t>
            </a:r>
          </a:p>
        </p:txBody>
      </p:sp>
      <p:graphicFrame>
        <p:nvGraphicFramePr>
          <p:cNvPr id="9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352332"/>
              </p:ext>
            </p:extLst>
          </p:nvPr>
        </p:nvGraphicFramePr>
        <p:xfrm>
          <a:off x="333375" y="665848"/>
          <a:ext cx="5273754" cy="2848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0705"/>
                <a:gridCol w="2103049"/>
              </a:tblGrid>
              <a:tr h="1383273">
                <a:tc>
                  <a:txBody>
                    <a:bodyPr/>
                    <a:lstStyle/>
                    <a:p>
                      <a:pPr algn="r" fontAlgn="b"/>
                      <a:endParaRPr lang="fi-FI" sz="16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fi-FI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88535">
                <a:tc>
                  <a:txBody>
                    <a:bodyPr/>
                    <a:lstStyle/>
                    <a:p>
                      <a:pPr algn="r"/>
                      <a:r>
                        <a:rPr lang="et-EE" sz="11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Esiistmel näoga sõidusuunas (juhi kõrval)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88535">
                <a:tc>
                  <a:txBody>
                    <a:bodyPr/>
                    <a:lstStyle/>
                    <a:p>
                      <a:pPr algn="r"/>
                      <a:r>
                        <a:rPr lang="et-EE" sz="11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Esiistmel seljaga sõidusuunas (juhi kõrval)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88535">
                <a:tc>
                  <a:txBody>
                    <a:bodyPr/>
                    <a:lstStyle/>
                    <a:p>
                      <a:pPr algn="r"/>
                      <a:r>
                        <a:rPr lang="et-EE" sz="110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Tagaistmel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4281447207"/>
              </p:ext>
            </p:extLst>
          </p:nvPr>
        </p:nvGraphicFramePr>
        <p:xfrm>
          <a:off x="3350561" y="1956330"/>
          <a:ext cx="2640663" cy="16562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Rectangle 4"/>
          <p:cNvSpPr/>
          <p:nvPr/>
        </p:nvSpPr>
        <p:spPr>
          <a:xfrm>
            <a:off x="1219200" y="1323073"/>
            <a:ext cx="52197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200" b="0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b="0" dirty="0" err="1">
                <a:solidFill>
                  <a:prstClr val="black"/>
                </a:solidFill>
              </a:rPr>
              <a:t>Millisel</a:t>
            </a:r>
            <a:r>
              <a:rPr lang="en-US" b="0" dirty="0">
                <a:solidFill>
                  <a:prstClr val="black"/>
                </a:solidFill>
              </a:rPr>
              <a:t> </a:t>
            </a:r>
            <a:r>
              <a:rPr lang="en-US" b="0" dirty="0" err="1">
                <a:solidFill>
                  <a:prstClr val="black"/>
                </a:solidFill>
              </a:rPr>
              <a:t>istekohal</a:t>
            </a:r>
            <a:r>
              <a:rPr lang="en-US" b="0" dirty="0">
                <a:solidFill>
                  <a:prstClr val="black"/>
                </a:solidFill>
              </a:rPr>
              <a:t> </a:t>
            </a:r>
            <a:r>
              <a:rPr lang="en-US" b="0" dirty="0" err="1">
                <a:solidFill>
                  <a:prstClr val="black"/>
                </a:solidFill>
              </a:rPr>
              <a:t>Teie</a:t>
            </a:r>
            <a:r>
              <a:rPr lang="en-US" b="0" dirty="0">
                <a:solidFill>
                  <a:prstClr val="black"/>
                </a:solidFill>
              </a:rPr>
              <a:t> </a:t>
            </a:r>
            <a:r>
              <a:rPr lang="en-US" b="0" dirty="0" err="1">
                <a:solidFill>
                  <a:prstClr val="black"/>
                </a:solidFill>
              </a:rPr>
              <a:t>sõidutate</a:t>
            </a:r>
            <a:r>
              <a:rPr lang="en-US" b="0" dirty="0">
                <a:solidFill>
                  <a:prstClr val="black"/>
                </a:solidFill>
              </a:rPr>
              <a:t> </a:t>
            </a:r>
            <a:r>
              <a:rPr lang="en-US" b="0" dirty="0" err="1">
                <a:solidFill>
                  <a:prstClr val="black"/>
                </a:solidFill>
              </a:rPr>
              <a:t>oma</a:t>
            </a:r>
            <a:r>
              <a:rPr lang="en-US" b="0" dirty="0">
                <a:solidFill>
                  <a:prstClr val="black"/>
                </a:solidFill>
              </a:rPr>
              <a:t> last autos </a:t>
            </a:r>
            <a:r>
              <a:rPr lang="en-US" b="0" dirty="0" err="1">
                <a:solidFill>
                  <a:prstClr val="black"/>
                </a:solidFill>
              </a:rPr>
              <a:t>kasutades</a:t>
            </a:r>
            <a:r>
              <a:rPr lang="en-US" b="0" dirty="0">
                <a:solidFill>
                  <a:prstClr val="black"/>
                </a:solidFill>
              </a:rPr>
              <a:t> </a:t>
            </a:r>
            <a:r>
              <a:rPr lang="en-US" b="0" dirty="0" err="1">
                <a:solidFill>
                  <a:prstClr val="black"/>
                </a:solidFill>
              </a:rPr>
              <a:t>spetsiaalset</a:t>
            </a:r>
            <a:r>
              <a:rPr lang="en-US" b="0" dirty="0">
                <a:solidFill>
                  <a:prstClr val="black"/>
                </a:solidFill>
              </a:rPr>
              <a:t> </a:t>
            </a:r>
            <a:r>
              <a:rPr lang="en-US" b="0" dirty="0" err="1">
                <a:solidFill>
                  <a:prstClr val="black"/>
                </a:solidFill>
              </a:rPr>
              <a:t>turvavarustust</a:t>
            </a:r>
            <a:r>
              <a:rPr lang="en-US" b="0" dirty="0">
                <a:solidFill>
                  <a:prstClr val="black"/>
                </a:solidFill>
              </a:rPr>
              <a:t>?</a:t>
            </a:r>
            <a:endParaRPr lang="et-EE" b="0" dirty="0">
              <a:solidFill>
                <a:prstClr val="black"/>
              </a:solidFill>
            </a:endParaRPr>
          </a:p>
          <a:p>
            <a:pPr algn="ctr">
              <a:defRPr sz="1200" b="0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en-US" b="0" dirty="0">
                <a:solidFill>
                  <a:prstClr val="black"/>
                </a:solidFill>
              </a:rPr>
              <a:t> (n=</a:t>
            </a:r>
            <a:r>
              <a:rPr lang="et-EE" b="0" dirty="0">
                <a:solidFill>
                  <a:prstClr val="black"/>
                </a:solidFill>
              </a:rPr>
              <a:t>410</a:t>
            </a:r>
            <a:r>
              <a:rPr lang="en-US" b="0" dirty="0">
                <a:solidFill>
                  <a:prstClr val="black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1766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4092570983"/>
              </p:ext>
            </p:extLst>
          </p:nvPr>
        </p:nvGraphicFramePr>
        <p:xfrm>
          <a:off x="2573464" y="1056903"/>
          <a:ext cx="3589115" cy="5674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0298640"/>
              </p:ext>
            </p:extLst>
          </p:nvPr>
        </p:nvGraphicFramePr>
        <p:xfrm>
          <a:off x="807519" y="1453265"/>
          <a:ext cx="6094440" cy="5006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0025"/>
                <a:gridCol w="894907"/>
                <a:gridCol w="4249508"/>
              </a:tblGrid>
              <a:tr h="284057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KÕIK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SUGU</a:t>
                      </a: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mees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naine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RAHVUS</a:t>
                      </a: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e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estlane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muu rahvus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VANUS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15-24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25-34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35-49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50-74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ASULATÜÜP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pealinn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suur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muu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maa-asula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0284030" cy="1116280"/>
          </a:xfrm>
        </p:spPr>
        <p:txBody>
          <a:bodyPr/>
          <a:lstStyle/>
          <a:p>
            <a:r>
              <a:rPr lang="et-EE" dirty="0"/>
              <a:t>Turvavööd kinnitavate autojuhtide </a:t>
            </a:r>
            <a:r>
              <a:rPr lang="et-EE" dirty="0" smtClean="0"/>
              <a:t>profiil -</a:t>
            </a:r>
            <a:r>
              <a:rPr lang="et-EE" dirty="0"/>
              <a:t/>
            </a:r>
            <a:br>
              <a:rPr lang="et-EE" dirty="0"/>
            </a:br>
            <a:r>
              <a:rPr lang="et-EE" dirty="0" smtClean="0"/>
              <a:t>kinnitab </a:t>
            </a:r>
            <a:r>
              <a:rPr lang="et-EE" dirty="0"/>
              <a:t>reeglina turvavöö </a:t>
            </a:r>
            <a:r>
              <a:rPr lang="et-EE" dirty="0" smtClean="0"/>
              <a:t>autoroolis istudes</a:t>
            </a:r>
            <a:br>
              <a:rPr lang="et-EE" dirty="0" smtClean="0"/>
            </a:br>
            <a:r>
              <a:rPr lang="et-EE" sz="1000" dirty="0" smtClean="0"/>
              <a:t>(% </a:t>
            </a:r>
            <a:r>
              <a:rPr lang="et-EE" sz="1000" dirty="0"/>
              <a:t>vastava sihtrühma esindajatest, </a:t>
            </a:r>
            <a:r>
              <a:rPr lang="et-EE" sz="1000" dirty="0" smtClean="0"/>
              <a:t>n=583)</a:t>
            </a:r>
            <a:endParaRPr lang="et-EE" sz="1000" dirty="0"/>
          </a:p>
        </p:txBody>
      </p:sp>
      <p:sp>
        <p:nvSpPr>
          <p:cNvPr id="33" name="Slide Number Placeholder 3"/>
          <p:cNvSpPr txBox="1">
            <a:spLocks/>
          </p:cNvSpPr>
          <p:nvPr/>
        </p:nvSpPr>
        <p:spPr>
          <a:xfrm>
            <a:off x="9533918" y="6972324"/>
            <a:ext cx="577163" cy="30001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800" b="0" kern="1200">
                <a:solidFill>
                  <a:srgbClr val="333333"/>
                </a:solidFill>
                <a:latin typeface="+mn-lt"/>
                <a:ea typeface="+mn-ea"/>
                <a:cs typeface="Arial" charset="0"/>
              </a:defRPr>
            </a:lvl1pPr>
            <a:lvl2pPr marL="51435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0287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54305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7175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308610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60045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411480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9784CBA3-D598-4B1F-BAA3-EE14B5154290}" type="slidenum">
              <a:rPr lang="en-AU" smtClean="0"/>
              <a:pPr/>
              <a:t>12</a:t>
            </a:fld>
            <a:endParaRPr lang="en-AU" dirty="0"/>
          </a:p>
        </p:txBody>
      </p:sp>
      <p:sp>
        <p:nvSpPr>
          <p:cNvPr id="34" name="Footer Placeholder 2"/>
          <p:cNvSpPr txBox="1">
            <a:spLocks/>
          </p:cNvSpPr>
          <p:nvPr/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defPPr>
              <a:defRPr lang="en-A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lang="en-AU" sz="1250" b="0" kern="1200">
                <a:solidFill>
                  <a:srgbClr val="333333"/>
                </a:solidFill>
                <a:latin typeface="+mn-lt"/>
                <a:ea typeface="+mn-ea"/>
                <a:cs typeface="+mn-cs"/>
              </a:defRPr>
            </a:lvl1pPr>
            <a:lvl2pPr marL="51435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0287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54305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7175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308610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60045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411480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fi-FI" smtClean="0">
                <a:solidFill>
                  <a:srgbClr val="000000"/>
                </a:solidFill>
              </a:rPr>
              <a:t>Hinnangud turvavööde kasutamise vajalikkusele</a:t>
            </a:r>
            <a:endParaRPr lang="fi-FI" dirty="0">
              <a:solidFill>
                <a:srgbClr val="0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7368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5537204"/>
              </p:ext>
            </p:extLst>
          </p:nvPr>
        </p:nvGraphicFramePr>
        <p:xfrm>
          <a:off x="807519" y="1453265"/>
          <a:ext cx="6094440" cy="5006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0025"/>
                <a:gridCol w="894907"/>
                <a:gridCol w="4249508"/>
              </a:tblGrid>
              <a:tr h="284057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KÕIK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SUGU</a:t>
                      </a: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mees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naine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RAHVUS</a:t>
                      </a: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e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estlane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muu rahvus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VANUS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15-24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25-34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35-49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50-74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ASULATÜÜP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pealinn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suur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muu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maa-asula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1211402848"/>
              </p:ext>
            </p:extLst>
          </p:nvPr>
        </p:nvGraphicFramePr>
        <p:xfrm>
          <a:off x="2573464" y="1056903"/>
          <a:ext cx="3589115" cy="5674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0284030" cy="1116280"/>
          </a:xfrm>
        </p:spPr>
        <p:txBody>
          <a:bodyPr/>
          <a:lstStyle/>
          <a:p>
            <a:r>
              <a:rPr lang="et-EE" dirty="0"/>
              <a:t>Kõrvalistujana turvavöö kinnitajate profiil </a:t>
            </a:r>
            <a:r>
              <a:rPr lang="et-EE" dirty="0" smtClean="0"/>
              <a:t>- </a:t>
            </a:r>
            <a:r>
              <a:rPr lang="et-EE" dirty="0"/>
              <a:t/>
            </a:r>
            <a:br>
              <a:rPr lang="et-EE" dirty="0"/>
            </a:br>
            <a:r>
              <a:rPr lang="et-EE" dirty="0" smtClean="0"/>
              <a:t>kinnitab </a:t>
            </a:r>
            <a:r>
              <a:rPr lang="et-EE" dirty="0"/>
              <a:t>reeglina turvavöö istudes sõitjana auto esiistmel </a:t>
            </a:r>
            <a:r>
              <a:rPr lang="et-EE" dirty="0" smtClean="0"/>
              <a:t/>
            </a:r>
            <a:br>
              <a:rPr lang="et-EE" dirty="0" smtClean="0"/>
            </a:br>
            <a:r>
              <a:rPr lang="et-EE" sz="1000" dirty="0" smtClean="0"/>
              <a:t>(% </a:t>
            </a:r>
            <a:r>
              <a:rPr lang="et-EE" sz="1000" dirty="0"/>
              <a:t>vastava sihtrühma esindajatest, </a:t>
            </a:r>
            <a:r>
              <a:rPr lang="et-EE" sz="1000" dirty="0" smtClean="0"/>
              <a:t>n=953)</a:t>
            </a:r>
            <a:endParaRPr lang="et-EE" sz="1000" dirty="0"/>
          </a:p>
        </p:txBody>
      </p:sp>
      <p:sp>
        <p:nvSpPr>
          <p:cNvPr id="33" name="Slide Number Placeholder 3"/>
          <p:cNvSpPr txBox="1">
            <a:spLocks/>
          </p:cNvSpPr>
          <p:nvPr/>
        </p:nvSpPr>
        <p:spPr>
          <a:xfrm>
            <a:off x="9533918" y="6972324"/>
            <a:ext cx="577163" cy="30001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800" b="0" kern="1200">
                <a:solidFill>
                  <a:srgbClr val="333333"/>
                </a:solidFill>
                <a:latin typeface="+mn-lt"/>
                <a:ea typeface="+mn-ea"/>
                <a:cs typeface="Arial" charset="0"/>
              </a:defRPr>
            </a:lvl1pPr>
            <a:lvl2pPr marL="51435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0287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54305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7175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308610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60045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411480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9784CBA3-D598-4B1F-BAA3-EE14B5154290}" type="slidenum">
              <a:rPr lang="en-AU" smtClean="0"/>
              <a:pPr/>
              <a:t>13</a:t>
            </a:fld>
            <a:endParaRPr lang="en-AU" dirty="0"/>
          </a:p>
        </p:txBody>
      </p:sp>
      <p:sp>
        <p:nvSpPr>
          <p:cNvPr id="9" name="Footer Placeholder 2"/>
          <p:cNvSpPr txBox="1">
            <a:spLocks/>
          </p:cNvSpPr>
          <p:nvPr/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defPPr>
              <a:defRPr lang="en-A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lang="en-AU" sz="1250" b="0" kern="1200">
                <a:solidFill>
                  <a:srgbClr val="333333"/>
                </a:solidFill>
                <a:latin typeface="+mn-lt"/>
                <a:ea typeface="+mn-ea"/>
                <a:cs typeface="+mn-cs"/>
              </a:defRPr>
            </a:lvl1pPr>
            <a:lvl2pPr marL="51435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0287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54305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7175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308610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60045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411480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fi-FI" smtClean="0">
                <a:solidFill>
                  <a:srgbClr val="000000"/>
                </a:solidFill>
              </a:rPr>
              <a:t>Hinnangud turvavööde kasutamise vajalikkusele</a:t>
            </a:r>
            <a:endParaRPr lang="fi-FI" dirty="0">
              <a:solidFill>
                <a:srgbClr val="0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089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4570791"/>
              </p:ext>
            </p:extLst>
          </p:nvPr>
        </p:nvGraphicFramePr>
        <p:xfrm>
          <a:off x="807519" y="1453265"/>
          <a:ext cx="6094440" cy="5006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0025"/>
                <a:gridCol w="894907"/>
                <a:gridCol w="4249508"/>
              </a:tblGrid>
              <a:tr h="284057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KÕIK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SUGU</a:t>
                      </a: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mees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naine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RAHVUS</a:t>
                      </a: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e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estlane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muu rahvus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VANUS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15-24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25-34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35-49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50-74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ASULATÜÜP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pealinn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suur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muu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maa-asula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2147603302"/>
              </p:ext>
            </p:extLst>
          </p:nvPr>
        </p:nvGraphicFramePr>
        <p:xfrm>
          <a:off x="2573464" y="1056903"/>
          <a:ext cx="3589115" cy="5674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0284030" cy="1116280"/>
          </a:xfrm>
        </p:spPr>
        <p:txBody>
          <a:bodyPr/>
          <a:lstStyle/>
          <a:p>
            <a:r>
              <a:rPr lang="et-EE" dirty="0" smtClean="0"/>
              <a:t>Tagaistmel </a:t>
            </a:r>
            <a:r>
              <a:rPr lang="et-EE" dirty="0"/>
              <a:t>turvavöö kinnitajate profiil </a:t>
            </a:r>
            <a:r>
              <a:rPr lang="et-EE" dirty="0" smtClean="0"/>
              <a:t>- </a:t>
            </a:r>
            <a:r>
              <a:rPr lang="et-EE" dirty="0"/>
              <a:t/>
            </a:r>
            <a:br>
              <a:rPr lang="et-EE" dirty="0"/>
            </a:br>
            <a:r>
              <a:rPr lang="et-EE" dirty="0" smtClean="0"/>
              <a:t>kinnitab </a:t>
            </a:r>
            <a:r>
              <a:rPr lang="et-EE" dirty="0"/>
              <a:t>reeglina turvavöö istudes sõitjana auto </a:t>
            </a:r>
            <a:r>
              <a:rPr lang="et-EE" dirty="0" smtClean="0"/>
              <a:t>tagaistmel </a:t>
            </a:r>
            <a:br>
              <a:rPr lang="et-EE" dirty="0" smtClean="0"/>
            </a:br>
            <a:r>
              <a:rPr lang="et-EE" sz="1000" dirty="0" smtClean="0"/>
              <a:t>(% </a:t>
            </a:r>
            <a:r>
              <a:rPr lang="et-EE" sz="1000" dirty="0"/>
              <a:t>vastava sihtrühma esindajatest, </a:t>
            </a:r>
            <a:r>
              <a:rPr lang="et-EE" sz="1000" dirty="0" smtClean="0"/>
              <a:t>n=767)</a:t>
            </a:r>
            <a:endParaRPr lang="et-EE" sz="1000" dirty="0"/>
          </a:p>
        </p:txBody>
      </p:sp>
      <p:sp>
        <p:nvSpPr>
          <p:cNvPr id="33" name="Slide Number Placeholder 3"/>
          <p:cNvSpPr txBox="1">
            <a:spLocks/>
          </p:cNvSpPr>
          <p:nvPr/>
        </p:nvSpPr>
        <p:spPr>
          <a:xfrm>
            <a:off x="9533918" y="6972324"/>
            <a:ext cx="577163" cy="30001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800" b="0" kern="1200">
                <a:solidFill>
                  <a:srgbClr val="333333"/>
                </a:solidFill>
                <a:latin typeface="+mn-lt"/>
                <a:ea typeface="+mn-ea"/>
                <a:cs typeface="Arial" charset="0"/>
              </a:defRPr>
            </a:lvl1pPr>
            <a:lvl2pPr marL="51435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0287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54305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7175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308610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60045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411480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9784CBA3-D598-4B1F-BAA3-EE14B5154290}" type="slidenum">
              <a:rPr lang="en-AU" smtClean="0"/>
              <a:pPr/>
              <a:t>14</a:t>
            </a:fld>
            <a:endParaRPr lang="en-AU" dirty="0"/>
          </a:p>
        </p:txBody>
      </p:sp>
      <p:sp>
        <p:nvSpPr>
          <p:cNvPr id="9" name="Footer Placeholder 2"/>
          <p:cNvSpPr txBox="1">
            <a:spLocks/>
          </p:cNvSpPr>
          <p:nvPr/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defPPr>
              <a:defRPr lang="en-A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lang="en-AU" sz="1250" b="0" kern="1200">
                <a:solidFill>
                  <a:srgbClr val="333333"/>
                </a:solidFill>
                <a:latin typeface="+mn-lt"/>
                <a:ea typeface="+mn-ea"/>
                <a:cs typeface="+mn-cs"/>
              </a:defRPr>
            </a:lvl1pPr>
            <a:lvl2pPr marL="51435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0287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54305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7175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308610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60045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411480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fi-FI" smtClean="0">
                <a:solidFill>
                  <a:srgbClr val="000000"/>
                </a:solidFill>
              </a:rPr>
              <a:t>Hinnangud turvavööde kasutamise vajalikkusele</a:t>
            </a:r>
            <a:endParaRPr lang="fi-FI" dirty="0">
              <a:solidFill>
                <a:srgbClr val="000000"/>
              </a:solidFill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4352925" y="2071689"/>
            <a:ext cx="0" cy="276224"/>
          </a:xfrm>
          <a:prstGeom prst="straightConnector1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4514850" y="3238502"/>
            <a:ext cx="0" cy="276224"/>
          </a:xfrm>
          <a:prstGeom prst="straightConnector1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4352925" y="4090989"/>
            <a:ext cx="0" cy="276224"/>
          </a:xfrm>
          <a:prstGeom prst="straightConnector1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4619625" y="5595939"/>
            <a:ext cx="0" cy="276224"/>
          </a:xfrm>
          <a:prstGeom prst="straightConnector1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4619625" y="6110289"/>
            <a:ext cx="0" cy="276224"/>
          </a:xfrm>
          <a:prstGeom prst="straightConnector1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012580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5278465"/>
              </p:ext>
            </p:extLst>
          </p:nvPr>
        </p:nvGraphicFramePr>
        <p:xfrm>
          <a:off x="807519" y="1453265"/>
          <a:ext cx="6094440" cy="50069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0025"/>
                <a:gridCol w="894907"/>
                <a:gridCol w="4249508"/>
              </a:tblGrid>
              <a:tr h="284057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KÕIK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SUGU</a:t>
                      </a: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mees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naine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RAHVUS</a:t>
                      </a: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e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estlane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muu rahvus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VANUS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15-24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25-34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35-49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50-74</a:t>
                      </a: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ASULATÜÜP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pealinn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suur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muu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95178">
                <a:tc>
                  <a:txBody>
                    <a:bodyPr/>
                    <a:lstStyle/>
                    <a:p>
                      <a:pPr algn="l" fontAlgn="b"/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maa-asula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41106" marR="41106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3176263192"/>
              </p:ext>
            </p:extLst>
          </p:nvPr>
        </p:nvGraphicFramePr>
        <p:xfrm>
          <a:off x="2573464" y="1056903"/>
          <a:ext cx="3589115" cy="56747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440987" cy="1116280"/>
          </a:xfrm>
        </p:spPr>
        <p:txBody>
          <a:bodyPr/>
          <a:lstStyle/>
          <a:p>
            <a:r>
              <a:rPr lang="et-EE" dirty="0"/>
              <a:t>Last turvavööga kinnitavate autojuhtide </a:t>
            </a:r>
            <a:r>
              <a:rPr lang="et-EE" dirty="0" smtClean="0"/>
              <a:t>profiil - </a:t>
            </a:r>
            <a:r>
              <a:rPr lang="et-EE" dirty="0"/>
              <a:t/>
            </a:r>
            <a:br>
              <a:rPr lang="et-EE" dirty="0"/>
            </a:br>
            <a:r>
              <a:rPr lang="et-EE" dirty="0" smtClean="0"/>
              <a:t>reeglina </a:t>
            </a:r>
            <a:r>
              <a:rPr lang="et-EE" dirty="0"/>
              <a:t>on </a:t>
            </a:r>
            <a:r>
              <a:rPr lang="et-EE" dirty="0" err="1"/>
              <a:t>laps(ed</a:t>
            </a:r>
            <a:r>
              <a:rPr lang="et-EE" dirty="0"/>
              <a:t>) sõidu ajal autos turvavöö või spetsiaalse turvavarustusega kinnitatud</a:t>
            </a:r>
            <a:br>
              <a:rPr lang="et-EE" dirty="0"/>
            </a:br>
            <a:r>
              <a:rPr lang="et-EE" sz="1000" dirty="0"/>
              <a:t>(% vastava sihtrühma esindajatest, </a:t>
            </a:r>
            <a:r>
              <a:rPr lang="et-EE" sz="1000" dirty="0" smtClean="0"/>
              <a:t>n=410)</a:t>
            </a:r>
            <a:endParaRPr lang="et-EE" sz="1000" dirty="0"/>
          </a:p>
        </p:txBody>
      </p:sp>
      <p:sp>
        <p:nvSpPr>
          <p:cNvPr id="33" name="Slide Number Placeholder 3"/>
          <p:cNvSpPr txBox="1">
            <a:spLocks/>
          </p:cNvSpPr>
          <p:nvPr/>
        </p:nvSpPr>
        <p:spPr>
          <a:xfrm>
            <a:off x="9533918" y="6972324"/>
            <a:ext cx="577163" cy="30001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defPPr>
              <a:defRPr lang="en-A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800" b="0" kern="1200">
                <a:solidFill>
                  <a:srgbClr val="333333"/>
                </a:solidFill>
                <a:latin typeface="+mn-lt"/>
                <a:ea typeface="+mn-ea"/>
                <a:cs typeface="Arial" charset="0"/>
              </a:defRPr>
            </a:lvl1pPr>
            <a:lvl2pPr marL="51435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0287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54305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7175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308610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60045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411480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fld id="{9784CBA3-D598-4B1F-BAA3-EE14B5154290}" type="slidenum">
              <a:rPr lang="en-AU" smtClean="0"/>
              <a:pPr/>
              <a:t>15</a:t>
            </a:fld>
            <a:endParaRPr lang="en-AU" dirty="0"/>
          </a:p>
        </p:txBody>
      </p:sp>
      <p:sp>
        <p:nvSpPr>
          <p:cNvPr id="9" name="Footer Placeholder 2"/>
          <p:cNvSpPr txBox="1">
            <a:spLocks/>
          </p:cNvSpPr>
          <p:nvPr/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 lIns="576000" tIns="101250" rIns="102870" bIns="51435">
            <a:noAutofit/>
          </a:bodyPr>
          <a:lstStyle>
            <a:defPPr>
              <a:defRPr lang="en-A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lang="en-AU" sz="1250" b="0" kern="1200">
                <a:solidFill>
                  <a:srgbClr val="333333"/>
                </a:solidFill>
                <a:latin typeface="+mn-lt"/>
                <a:ea typeface="+mn-ea"/>
                <a:cs typeface="+mn-cs"/>
              </a:defRPr>
            </a:lvl1pPr>
            <a:lvl2pPr marL="51435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10287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54305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2057400" algn="l" rtl="0" fontAlgn="base">
              <a:spcBef>
                <a:spcPct val="0"/>
              </a:spcBef>
              <a:spcAft>
                <a:spcPct val="0"/>
              </a:spcAft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57175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308610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60045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4114800" algn="l" defTabSz="1028700" rtl="0" eaLnBrk="1" latinLnBrk="0" hangingPunct="1">
              <a:defRPr b="1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fi-FI" smtClean="0">
                <a:solidFill>
                  <a:srgbClr val="000000"/>
                </a:solidFill>
              </a:rPr>
              <a:t>Hinnangud turvavööde kasutamise vajalikkusele</a:t>
            </a:r>
            <a:endParaRPr lang="fi-FI" dirty="0">
              <a:solidFill>
                <a:srgbClr val="0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790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81" y="1157939"/>
            <a:ext cx="4417615" cy="2646442"/>
          </a:xfrm>
        </p:spPr>
        <p:txBody>
          <a:bodyPr/>
          <a:lstStyle/>
          <a:p>
            <a:r>
              <a:rPr lang="et-EE" dirty="0" smtClean="0"/>
              <a:t>T</a:t>
            </a:r>
            <a:r>
              <a:rPr lang="fi-FI" dirty="0" smtClean="0"/>
              <a:t>urvavöö </a:t>
            </a:r>
            <a:r>
              <a:rPr lang="fi-FI" dirty="0"/>
              <a:t>kinnitamisele suunatud liiklusohutuskampaania märkamine</a:t>
            </a:r>
            <a:br>
              <a:rPr lang="fi-FI" dirty="0"/>
            </a:br>
            <a:r>
              <a:rPr lang="et-EE" dirty="0" smtClean="0"/>
              <a:t/>
            </a:r>
            <a:br>
              <a:rPr lang="et-EE" dirty="0" smtClean="0"/>
            </a:br>
            <a:r>
              <a:rPr lang="et-EE" dirty="0"/>
              <a:t/>
            </a:r>
            <a:br>
              <a:rPr lang="et-EE" dirty="0"/>
            </a:br>
            <a:r>
              <a:rPr lang="et-EE" dirty="0" smtClean="0"/>
              <a:t/>
            </a:r>
            <a:br>
              <a:rPr lang="et-EE" dirty="0" smtClean="0"/>
            </a:br>
            <a:endParaRPr lang="et-EE" sz="1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</p:spPr>
        <p:txBody>
          <a:bodyPr/>
          <a:lstStyle/>
          <a:p>
            <a:r>
              <a:rPr lang="en-US" b="1" dirty="0" smtClean="0">
                <a:solidFill>
                  <a:srgbClr val="D10074"/>
                </a:solidFill>
              </a:rPr>
              <a:t>TNS </a:t>
            </a:r>
            <a:r>
              <a:rPr lang="en-US" b="1" dirty="0" err="1" smtClean="0">
                <a:solidFill>
                  <a:srgbClr val="D10074"/>
                </a:solidFill>
              </a:rPr>
              <a:t>Emor</a:t>
            </a:r>
            <a:endParaRPr lang="en-US" b="1" dirty="0">
              <a:solidFill>
                <a:srgbClr val="D10074"/>
              </a:solidFill>
            </a:endParaRPr>
          </a:p>
        </p:txBody>
      </p:sp>
      <p:pic>
        <p:nvPicPr>
          <p:cNvPr id="4" name="Picture 3" descr="mntlogo.gif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/>
          <a:stretch>
            <a:fillRect/>
          </a:stretch>
        </p:blipFill>
        <p:spPr>
          <a:xfrm>
            <a:off x="9392203" y="6582886"/>
            <a:ext cx="718585" cy="827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90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17</a:t>
            </a:fld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" y="1"/>
            <a:ext cx="8067674" cy="1416740"/>
          </a:xfrm>
        </p:spPr>
        <p:txBody>
          <a:bodyPr/>
          <a:lstStyle/>
          <a:p>
            <a:r>
              <a:rPr lang="fi-FI" dirty="0"/>
              <a:t>Turvavööde kampaaniat märkas </a:t>
            </a:r>
            <a:r>
              <a:rPr lang="et-EE" dirty="0" smtClean="0"/>
              <a:t>üheksa</a:t>
            </a:r>
            <a:r>
              <a:rPr lang="fi-FI" dirty="0" smtClean="0"/>
              <a:t> </a:t>
            </a:r>
            <a:r>
              <a:rPr lang="fi-FI" dirty="0"/>
              <a:t>inimest kümnest</a:t>
            </a:r>
            <a:endParaRPr lang="et-EE" dirty="0"/>
          </a:p>
        </p:txBody>
      </p:sp>
      <p:sp>
        <p:nvSpPr>
          <p:cNvPr id="7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/>
              <a:t>T</a:t>
            </a:r>
            <a:r>
              <a:rPr lang="fi-FI" dirty="0"/>
              <a:t>urvavöö kinnitamisele suunatud liiklusohutuskampaania </a:t>
            </a:r>
            <a:r>
              <a:rPr lang="fi-FI" dirty="0" smtClean="0"/>
              <a:t>märkamine</a:t>
            </a:r>
            <a:endParaRPr lang="en-AU" b="1" dirty="0" smtClean="0">
              <a:solidFill>
                <a:srgbClr val="D10074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4800" y="846138"/>
            <a:ext cx="94488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dirty="0">
                <a:latin typeface="+mn-lt"/>
              </a:rPr>
              <a:t>Kevadist turvavöö kinnitamise kampaaniat “Kinnita tagaistmel turvavöö. Alati!“  väitis nägevat </a:t>
            </a:r>
            <a:r>
              <a:rPr lang="et-EE" sz="1200" dirty="0" smtClean="0">
                <a:latin typeface="+mn-lt"/>
              </a:rPr>
              <a:t>üheksa </a:t>
            </a:r>
            <a:r>
              <a:rPr lang="et-EE" sz="1200" dirty="0">
                <a:latin typeface="+mn-lt"/>
              </a:rPr>
              <a:t>inimest kümnest (</a:t>
            </a:r>
            <a:r>
              <a:rPr lang="et-EE" sz="1200" dirty="0" smtClean="0">
                <a:latin typeface="+mn-lt"/>
              </a:rPr>
              <a:t>88%) ning see näitaja on eelmise aasta kampaania tulemusest kõrgem</a:t>
            </a:r>
            <a:r>
              <a:rPr lang="et-EE" sz="1200" b="0" dirty="0" smtClean="0">
                <a:latin typeface="+mn-lt"/>
              </a:rPr>
              <a:t>.</a:t>
            </a:r>
            <a:endParaRPr lang="et-EE" sz="1200" b="0" dirty="0">
              <a:latin typeface="+mn-lt"/>
            </a:endParaRPr>
          </a:p>
          <a:p>
            <a:pPr marL="876300" lvl="1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>
                <a:latin typeface="+mn-lt"/>
              </a:rPr>
              <a:t>Keskmisest sagedamini märgati kampaaniat </a:t>
            </a:r>
            <a:r>
              <a:rPr lang="et-EE" sz="1200" b="0" dirty="0" smtClean="0">
                <a:latin typeface="+mn-lt"/>
              </a:rPr>
              <a:t>eestlaste sihtrühmas, Lõuna-Eestis, Harju-, Rapla-, Järvamaal ning väiksemates linnades ja maapiirkondades. </a:t>
            </a:r>
            <a:r>
              <a:rPr lang="et-EE" sz="1200" b="0" dirty="0">
                <a:latin typeface="+mn-lt"/>
              </a:rPr>
              <a:t>Võrreldes eelmise aastaga on suuremad </a:t>
            </a:r>
            <a:r>
              <a:rPr lang="et-EE" sz="1200" b="0" dirty="0" smtClean="0">
                <a:latin typeface="+mn-lt"/>
              </a:rPr>
              <a:t>tõusud märkamises toimunud naiste ning 25-34aastaste sihtrühmas, samuti </a:t>
            </a:r>
            <a:r>
              <a:rPr lang="et-EE" sz="1200" b="0" dirty="0">
                <a:latin typeface="+mn-lt"/>
              </a:rPr>
              <a:t>Harju-, Rapla-, </a:t>
            </a:r>
            <a:r>
              <a:rPr lang="et-EE" sz="1200" b="0" dirty="0" smtClean="0">
                <a:latin typeface="+mn-lt"/>
              </a:rPr>
              <a:t>Järvamaal, Virumaal </a:t>
            </a:r>
            <a:r>
              <a:rPr lang="et-EE" sz="1200" b="0" dirty="0">
                <a:latin typeface="+mn-lt"/>
              </a:rPr>
              <a:t>ning väiksemates linnades ja </a:t>
            </a:r>
            <a:r>
              <a:rPr lang="et-EE" sz="1200" b="0" dirty="0" smtClean="0">
                <a:latin typeface="+mn-lt"/>
              </a:rPr>
              <a:t>maapiirkondades.</a:t>
            </a:r>
          </a:p>
          <a:p>
            <a:pPr marL="876300" lvl="1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 smtClean="0">
                <a:latin typeface="+mn-lt"/>
              </a:rPr>
              <a:t>Endiselt on kampaania märkamine keskmisest oluliselt madalam venekeelsete inimeste sihtrühmas ja suuremates linnades (va pealinn).</a:t>
            </a:r>
            <a:endParaRPr lang="et-EE" sz="1200" b="0" dirty="0">
              <a:latin typeface="+mn-lt"/>
            </a:endParaRPr>
          </a:p>
          <a:p>
            <a:pPr marL="361950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>
                <a:latin typeface="+mn-lt"/>
              </a:rPr>
              <a:t>Teavituskampaania spontaanses märkamises ja spontaanses meediakanalite meenutuse </a:t>
            </a:r>
            <a:r>
              <a:rPr lang="et-EE" sz="1200" b="0" dirty="0" smtClean="0">
                <a:latin typeface="+mn-lt"/>
              </a:rPr>
              <a:t>järjestus on sama mis eelnevatel aastatel. Jätkuvalt </a:t>
            </a:r>
            <a:r>
              <a:rPr lang="et-EE" sz="1200" b="0" dirty="0">
                <a:latin typeface="+mn-lt"/>
              </a:rPr>
              <a:t>usutakse kõige enam, et kampaaniat nähti </a:t>
            </a:r>
            <a:r>
              <a:rPr lang="et-EE" sz="1200" b="0" dirty="0" smtClean="0">
                <a:latin typeface="+mn-lt"/>
              </a:rPr>
              <a:t>televisioonis, sellele järgneb raadio, välireklaam, internet ja siis trükimeedia. Võrreldes </a:t>
            </a:r>
            <a:r>
              <a:rPr lang="et-EE" sz="1200" b="0" dirty="0">
                <a:latin typeface="+mn-lt"/>
              </a:rPr>
              <a:t>eelmise aastaga on </a:t>
            </a:r>
            <a:r>
              <a:rPr lang="et-EE" sz="1200" b="0" dirty="0" smtClean="0">
                <a:latin typeface="+mn-lt"/>
              </a:rPr>
              <a:t>langenud välireklaami ja trükimeedia osatähtsus</a:t>
            </a:r>
            <a:r>
              <a:rPr lang="et-EE" sz="1200" b="0" dirty="0">
                <a:latin typeface="+mn-lt"/>
              </a:rPr>
              <a:t>, </a:t>
            </a:r>
            <a:r>
              <a:rPr lang="et-EE" sz="1200" b="0" dirty="0" smtClean="0">
                <a:latin typeface="+mn-lt"/>
              </a:rPr>
              <a:t>teised kanalid on püsinud stabiilsena. </a:t>
            </a:r>
            <a:endParaRPr lang="et-EE" sz="1200" b="0" dirty="0">
              <a:latin typeface="+mn-lt"/>
            </a:endParaRPr>
          </a:p>
          <a:p>
            <a:pPr marL="361950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>
                <a:latin typeface="+mn-lt"/>
              </a:rPr>
              <a:t>Kampaania aidatud märkamine on püsinud </a:t>
            </a:r>
            <a:r>
              <a:rPr lang="et-EE" sz="1200" b="0" dirty="0" smtClean="0">
                <a:latin typeface="+mn-lt"/>
              </a:rPr>
              <a:t>stabiilselt kõrgena. Meediakanalite </a:t>
            </a:r>
            <a:r>
              <a:rPr lang="et-EE" sz="1200" b="0" dirty="0">
                <a:latin typeface="+mn-lt"/>
              </a:rPr>
              <a:t>järjestus on jäänud samaks, mis spontaanse meenutuse puhul. Võrreldes eelmise aastaga on </a:t>
            </a:r>
            <a:r>
              <a:rPr lang="et-EE" sz="1200" b="0" dirty="0" smtClean="0">
                <a:latin typeface="+mn-lt"/>
              </a:rPr>
              <a:t>tõusnud telereklaami </a:t>
            </a:r>
            <a:r>
              <a:rPr lang="et-EE" sz="1200" b="0" dirty="0"/>
              <a:t>(+7%)</a:t>
            </a:r>
            <a:r>
              <a:rPr lang="et-EE" sz="1200" b="0" dirty="0" smtClean="0">
                <a:latin typeface="+mn-lt"/>
              </a:rPr>
              <a:t> ja internetireklaami </a:t>
            </a:r>
            <a:r>
              <a:rPr lang="et-EE" sz="1200" b="0" dirty="0"/>
              <a:t>(+7</a:t>
            </a:r>
            <a:r>
              <a:rPr lang="et-EE" sz="1200" b="0" dirty="0" smtClean="0"/>
              <a:t>%) </a:t>
            </a:r>
            <a:r>
              <a:rPr lang="et-EE" sz="1200" b="0" dirty="0" smtClean="0">
                <a:latin typeface="+mn-lt"/>
              </a:rPr>
              <a:t>aidatud märgatavus, välireklaami osas on </a:t>
            </a:r>
            <a:r>
              <a:rPr lang="et-EE" sz="1200" b="0" dirty="0">
                <a:latin typeface="+mn-lt"/>
              </a:rPr>
              <a:t>toimunud </a:t>
            </a:r>
            <a:r>
              <a:rPr lang="et-EE" sz="1200" b="0" dirty="0" smtClean="0">
                <a:latin typeface="+mn-lt"/>
              </a:rPr>
              <a:t>suur langus (-17%). Kampaania </a:t>
            </a:r>
            <a:r>
              <a:rPr lang="et-EE" sz="1200" b="0" dirty="0">
                <a:latin typeface="+mn-lt"/>
              </a:rPr>
              <a:t>mõjujõu suhtes on positiivselt </a:t>
            </a:r>
            <a:r>
              <a:rPr lang="et-EE" sz="1200" b="0" dirty="0" smtClean="0">
                <a:latin typeface="+mn-lt"/>
              </a:rPr>
              <a:t>meelestatud enamus vastanutest</a:t>
            </a:r>
            <a:r>
              <a:rPr lang="et-EE" sz="1200" b="0" dirty="0">
                <a:latin typeface="+mn-lt"/>
              </a:rPr>
              <a:t>.</a:t>
            </a:r>
          </a:p>
          <a:p>
            <a:pPr marL="361950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 smtClean="0">
                <a:latin typeface="+mn-lt"/>
              </a:rPr>
              <a:t>Rahulolu </a:t>
            </a:r>
            <a:r>
              <a:rPr lang="et-EE" sz="1200" b="0" dirty="0">
                <a:latin typeface="+mn-lt"/>
              </a:rPr>
              <a:t>politseitööga, täpsemalt autodes turvavööde ja turvavarustuse kasutamise kontrollimise osas, </a:t>
            </a:r>
            <a:r>
              <a:rPr lang="et-EE" sz="1200" b="0" dirty="0" smtClean="0">
                <a:latin typeface="+mn-lt"/>
              </a:rPr>
              <a:t>näitab langustrendi – vastajate hinnangud muutuvad siin üha kriitilisemateks.</a:t>
            </a:r>
            <a:endParaRPr lang="et-EE" sz="1200" b="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8093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1843318"/>
              </p:ext>
            </p:extLst>
          </p:nvPr>
        </p:nvGraphicFramePr>
        <p:xfrm>
          <a:off x="4074298" y="1417637"/>
          <a:ext cx="5604092" cy="5065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9593"/>
                <a:gridCol w="1781299"/>
                <a:gridCol w="2743200"/>
              </a:tblGrid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KÕIK, n=883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SUGU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mees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naine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RAHVUS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e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estlane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muu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rahvus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VANUS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15-24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25-34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35-49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50-74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REGIOON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Tallinn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Harju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-,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Rapla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,-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Järvamaa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Lääne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Eesti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Tartu-, 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Jõgevamaa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Lõuna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Eesti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Virumaa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ASULATÜÜP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pealinn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suur linn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muu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069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maa-asula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18</a:t>
            </a:fld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"/>
            <a:ext cx="10440988" cy="1416740"/>
          </a:xfrm>
        </p:spPr>
        <p:txBody>
          <a:bodyPr/>
          <a:lstStyle/>
          <a:p>
            <a:r>
              <a:rPr lang="et-EE" dirty="0"/>
              <a:t>“Kinnita tagaistmel turvavöö. Alati</a:t>
            </a:r>
            <a:r>
              <a:rPr lang="et-EE" dirty="0" smtClean="0"/>
              <a:t>!“ teavituskampaania üldine spontaanne märkamine</a:t>
            </a:r>
            <a:r>
              <a:rPr lang="et-EE" dirty="0"/>
              <a:t/>
            </a:r>
            <a:br>
              <a:rPr lang="et-EE" dirty="0"/>
            </a:br>
            <a:r>
              <a:rPr lang="et-EE" sz="1000" dirty="0"/>
              <a:t>(% kõikidest vastajatest, </a:t>
            </a:r>
            <a:r>
              <a:rPr lang="et-EE" sz="1000" dirty="0" smtClean="0"/>
              <a:t>n=1004)</a:t>
            </a:r>
            <a:endParaRPr lang="et-EE" sz="1000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/>
              <a:t>T</a:t>
            </a:r>
            <a:r>
              <a:rPr lang="fi-FI" dirty="0"/>
              <a:t>urvavöö kinnitamisele suunatud liiklusohutuskampaania </a:t>
            </a:r>
            <a:r>
              <a:rPr lang="fi-FI" dirty="0" smtClean="0"/>
              <a:t>märkamine</a:t>
            </a:r>
            <a:endParaRPr lang="en-AU" b="1" dirty="0" smtClean="0">
              <a:solidFill>
                <a:srgbClr val="D10074"/>
              </a:solidFill>
            </a:endParaRPr>
          </a:p>
        </p:txBody>
      </p:sp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4239439361"/>
              </p:ext>
            </p:extLst>
          </p:nvPr>
        </p:nvGraphicFramePr>
        <p:xfrm>
          <a:off x="201880" y="2332564"/>
          <a:ext cx="3214678" cy="2428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Rectangle 21"/>
          <p:cNvSpPr txBox="1">
            <a:spLocks noChangeArrowheads="1"/>
          </p:cNvSpPr>
          <p:nvPr/>
        </p:nvSpPr>
        <p:spPr bwMode="auto">
          <a:xfrm>
            <a:off x="559038" y="1618184"/>
            <a:ext cx="300039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>
              <a:lnSpc>
                <a:spcPct val="100000"/>
              </a:lnSpc>
              <a:buClrTx/>
              <a:buSzTx/>
              <a:buNone/>
            </a:pPr>
            <a:r>
              <a:rPr lang="fi-FI" sz="1000" b="0" dirty="0" smtClean="0">
                <a:latin typeface="+mn-lt"/>
              </a:rPr>
              <a:t>Kas Te olete näinud või kuulnud </a:t>
            </a:r>
            <a:endParaRPr lang="et-EE" sz="1000" b="0" dirty="0" smtClean="0">
              <a:latin typeface="+mn-lt"/>
            </a:endParaRPr>
          </a:p>
          <a:p>
            <a:pPr lvl="0">
              <a:lnSpc>
                <a:spcPct val="100000"/>
              </a:lnSpc>
              <a:buClrTx/>
              <a:buSzTx/>
              <a:buNone/>
            </a:pPr>
            <a:r>
              <a:rPr lang="fi-FI" sz="1000" b="0" dirty="0" smtClean="0">
                <a:latin typeface="+mn-lt"/>
              </a:rPr>
              <a:t>selle kevade turvavööde kasutamise liiklusohutuskampaaniat: </a:t>
            </a:r>
            <a:endParaRPr lang="et-EE" sz="1000" b="0" dirty="0" smtClean="0">
              <a:latin typeface="+mn-lt"/>
            </a:endParaRPr>
          </a:p>
          <a:p>
            <a:pPr lvl="0">
              <a:lnSpc>
                <a:spcPct val="100000"/>
              </a:lnSpc>
              <a:buClrTx/>
              <a:buSzTx/>
              <a:buNone/>
            </a:pPr>
            <a:r>
              <a:rPr lang="et-EE" sz="1000" b="1" dirty="0" smtClean="0">
                <a:solidFill>
                  <a:srgbClr val="D10074"/>
                </a:solidFill>
                <a:latin typeface="+mn-lt"/>
              </a:rPr>
              <a:t>“</a:t>
            </a:r>
            <a:r>
              <a:rPr lang="fi-FI" sz="1000" b="1" dirty="0" smtClean="0">
                <a:solidFill>
                  <a:srgbClr val="D10074"/>
                </a:solidFill>
                <a:latin typeface="+mn-lt"/>
              </a:rPr>
              <a:t>Kinnita tagaistmel turvavöö</a:t>
            </a:r>
            <a:r>
              <a:rPr lang="et-EE" sz="1000" b="1" dirty="0" smtClean="0">
                <a:solidFill>
                  <a:srgbClr val="D10074"/>
                </a:solidFill>
                <a:latin typeface="+mn-lt"/>
              </a:rPr>
              <a:t>. Alati</a:t>
            </a:r>
            <a:r>
              <a:rPr lang="fi-FI" sz="1000" b="1" dirty="0" smtClean="0">
                <a:solidFill>
                  <a:srgbClr val="D10074"/>
                </a:solidFill>
                <a:latin typeface="+mn-lt"/>
              </a:rPr>
              <a:t>!</a:t>
            </a:r>
            <a:r>
              <a:rPr kumimoji="0" lang="et-EE" sz="1000" b="0" i="0" u="none" strike="noStrike" kern="0" cap="none" spc="0" normalizeH="0" baseline="0" noProof="0" dirty="0" smtClean="0">
                <a:ln>
                  <a:noFill/>
                </a:ln>
                <a:solidFill>
                  <a:srgbClr val="D10074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“</a:t>
            </a:r>
            <a:r>
              <a:rPr kumimoji="0" lang="et-EE" sz="10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et-EE" sz="10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et-EE" sz="1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% kõikidest vastajatest, n=1004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10" name="Right Arrow 9"/>
          <p:cNvSpPr/>
          <p:nvPr/>
        </p:nvSpPr>
        <p:spPr bwMode="auto">
          <a:xfrm>
            <a:off x="3487995" y="2857742"/>
            <a:ext cx="858373" cy="842313"/>
          </a:xfrm>
          <a:prstGeom prst="rightArrow">
            <a:avLst>
              <a:gd name="adj1" fmla="val 57401"/>
              <a:gd name="adj2" fmla="val 50000"/>
            </a:avLst>
          </a:prstGeom>
          <a:noFill/>
          <a:ln w="19050">
            <a:solidFill>
              <a:schemeClr val="accent6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  <a:spAutoFit/>
          </a:bodyPr>
          <a:lstStyle/>
          <a:p>
            <a:pPr marR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SzPct val="80000"/>
              <a:tabLst/>
            </a:pPr>
            <a:r>
              <a:rPr kumimoji="0" lang="et-EE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JAH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1438831293"/>
              </p:ext>
            </p:extLst>
          </p:nvPr>
        </p:nvGraphicFramePr>
        <p:xfrm>
          <a:off x="6721244" y="914400"/>
          <a:ext cx="3589115" cy="61751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1" name="Straight Arrow Connector 10"/>
          <p:cNvCxnSpPr/>
          <p:nvPr/>
        </p:nvCxnSpPr>
        <p:spPr>
          <a:xfrm flipV="1">
            <a:off x="2762250" y="2974099"/>
            <a:ext cx="0" cy="388226"/>
          </a:xfrm>
          <a:prstGeom prst="straightConnector1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9477375" y="6117348"/>
            <a:ext cx="0" cy="292977"/>
          </a:xfrm>
          <a:prstGeom prst="straightConnector1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4512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7930564"/>
              </p:ext>
            </p:extLst>
          </p:nvPr>
        </p:nvGraphicFramePr>
        <p:xfrm>
          <a:off x="327025" y="1457738"/>
          <a:ext cx="4969370" cy="4408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0565"/>
                <a:gridCol w="2018805"/>
              </a:tblGrid>
              <a:tr h="551084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televisioonis</a:t>
                      </a:r>
                    </a:p>
                  </a:txBody>
                  <a:tcPr marL="36000" marR="36000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1084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raadios</a:t>
                      </a:r>
                    </a:p>
                  </a:txBody>
                  <a:tcPr marL="36000" marR="36000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1084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välireklaami plakatitel</a:t>
                      </a:r>
                    </a:p>
                  </a:txBody>
                  <a:tcPr marL="36000" marR="36000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1084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interneti-keskkonnas</a:t>
                      </a:r>
                    </a:p>
                  </a:txBody>
                  <a:tcPr marL="36000" marR="36000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1084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trükimeedias (ajalehtedes, ajakirjades)</a:t>
                      </a:r>
                    </a:p>
                  </a:txBody>
                  <a:tcPr marL="36000" marR="36000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1084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politseiaktsioonidel</a:t>
                      </a:r>
                    </a:p>
                  </a:txBody>
                  <a:tcPr marL="36000" marR="36000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1084">
                <a:tc>
                  <a:txBody>
                    <a:bodyPr/>
                    <a:lstStyle/>
                    <a:p>
                      <a:pPr algn="r" fontAlgn="b"/>
                      <a:r>
                        <a:rPr lang="nb-NO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autonäitusel (messil) või muul ekspositsioonil</a:t>
                      </a:r>
                    </a:p>
                  </a:txBody>
                  <a:tcPr marL="36000" marR="36000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1084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muu</a:t>
                      </a:r>
                    </a:p>
                  </a:txBody>
                  <a:tcPr marL="36000" marR="36000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19</a:t>
            </a:fld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"/>
            <a:ext cx="10110787" cy="1416740"/>
          </a:xfrm>
        </p:spPr>
        <p:txBody>
          <a:bodyPr/>
          <a:lstStyle/>
          <a:p>
            <a:r>
              <a:rPr lang="fi-FI" dirty="0"/>
              <a:t>Spontaanne kampaaniakanali meenutus</a:t>
            </a:r>
            <a:br>
              <a:rPr lang="fi-FI" dirty="0"/>
            </a:br>
            <a:r>
              <a:rPr lang="fi-FI" sz="1000" dirty="0"/>
              <a:t>(% vastava sihtrühma esindajatest, </a:t>
            </a:r>
            <a:r>
              <a:rPr lang="fi-FI" sz="1000" dirty="0" smtClean="0"/>
              <a:t>n=</a:t>
            </a:r>
            <a:r>
              <a:rPr lang="et-EE" sz="1000" dirty="0" smtClean="0"/>
              <a:t>883</a:t>
            </a:r>
            <a:r>
              <a:rPr lang="fi-FI" sz="1000" dirty="0" smtClean="0"/>
              <a:t>)</a:t>
            </a:r>
            <a:endParaRPr lang="et-EE" sz="1000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/>
              <a:t>T</a:t>
            </a:r>
            <a:r>
              <a:rPr lang="fi-FI" dirty="0"/>
              <a:t>urvavöö kinnitamisele suunatud liiklusohutuskampaania </a:t>
            </a:r>
            <a:r>
              <a:rPr lang="fi-FI" dirty="0" smtClean="0"/>
              <a:t>märkamine</a:t>
            </a:r>
            <a:endParaRPr lang="en-AU" b="1" dirty="0" smtClean="0">
              <a:solidFill>
                <a:srgbClr val="D10074"/>
              </a:solidFill>
            </a:endParaRPr>
          </a:p>
        </p:txBody>
      </p:sp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703671149"/>
              </p:ext>
            </p:extLst>
          </p:nvPr>
        </p:nvGraphicFramePr>
        <p:xfrm>
          <a:off x="3063643" y="1033156"/>
          <a:ext cx="4417811" cy="51301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7" name="Straight Arrow Connector 6"/>
          <p:cNvCxnSpPr/>
          <p:nvPr/>
        </p:nvCxnSpPr>
        <p:spPr>
          <a:xfrm>
            <a:off x="4695825" y="2633663"/>
            <a:ext cx="0" cy="252412"/>
          </a:xfrm>
          <a:prstGeom prst="straightConnector1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4400550" y="3719513"/>
            <a:ext cx="0" cy="261937"/>
          </a:xfrm>
          <a:prstGeom prst="straightConnector1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860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20</a:t>
            </a:fld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" y="1"/>
            <a:ext cx="10212778" cy="1128155"/>
          </a:xfrm>
        </p:spPr>
        <p:txBody>
          <a:bodyPr/>
          <a:lstStyle/>
          <a:p>
            <a:r>
              <a:rPr lang="et-EE" dirty="0"/>
              <a:t>Turvavööde kampaaniat märganute profiil </a:t>
            </a:r>
            <a:r>
              <a:rPr lang="et-EE" dirty="0" smtClean="0"/>
              <a:t>meediakanalite </a:t>
            </a:r>
            <a:r>
              <a:rPr lang="et-EE" dirty="0"/>
              <a:t>lõikes</a:t>
            </a:r>
            <a:br>
              <a:rPr lang="et-EE" dirty="0"/>
            </a:br>
            <a:r>
              <a:rPr lang="et-EE" sz="1000" dirty="0"/>
              <a:t>(% nendest, kes on märganud kampaaniat, </a:t>
            </a:r>
            <a:r>
              <a:rPr lang="et-EE" sz="1000" dirty="0" smtClean="0"/>
              <a:t>n=883)</a:t>
            </a:r>
            <a:endParaRPr lang="et-EE" sz="10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8075284"/>
              </p:ext>
            </p:extLst>
          </p:nvPr>
        </p:nvGraphicFramePr>
        <p:xfrm>
          <a:off x="101398" y="1270660"/>
          <a:ext cx="10181773" cy="51420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8010"/>
                <a:gridCol w="1710047"/>
                <a:gridCol w="1460664"/>
                <a:gridCol w="1401289"/>
                <a:gridCol w="1436914"/>
                <a:gridCol w="1436914"/>
                <a:gridCol w="1637935"/>
              </a:tblGrid>
              <a:tr h="459141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televisioon</a:t>
                      </a: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</a:p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n=733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raadio</a:t>
                      </a: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</a:p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n=381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välireklaami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plakati</a:t>
                      </a: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d, n=232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trükimeedia</a:t>
                      </a: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, </a:t>
                      </a:r>
                    </a:p>
                    <a:p>
                      <a:pPr algn="ct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n=123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interneti-keskkon</a:t>
                      </a: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d, n=153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KÕIK, n=883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SUGU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mees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naine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RAHVUS</a:t>
                      </a: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e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estlane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muu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rahvus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VANUS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15-24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25-34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35-49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50-74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REGIOON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Tallinn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Harju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-,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Rapla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,-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Järvamaa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Lääne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Eesti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Tartu-, 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Jõgevamaa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Lõuna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Eesti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Virumaa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ASULATÜÜP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pealinn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suur linn</a:t>
                      </a: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muu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5120">
                <a:tc>
                  <a:txBody>
                    <a:bodyPr/>
                    <a:lstStyle/>
                    <a:p>
                      <a:pPr algn="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maa-asula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/>
              <a:t>T</a:t>
            </a:r>
            <a:r>
              <a:rPr lang="fi-FI" dirty="0"/>
              <a:t>urvavöö kinnitamisele suunatud liiklusohutuskampaania </a:t>
            </a:r>
            <a:r>
              <a:rPr lang="fi-FI" dirty="0" smtClean="0"/>
              <a:t>märkamine</a:t>
            </a:r>
            <a:endParaRPr lang="en-AU" b="1" dirty="0" smtClean="0">
              <a:solidFill>
                <a:srgbClr val="D10074"/>
              </a:solidFill>
            </a:endParaRPr>
          </a:p>
        </p:txBody>
      </p:sp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4054898763"/>
              </p:ext>
            </p:extLst>
          </p:nvPr>
        </p:nvGraphicFramePr>
        <p:xfrm>
          <a:off x="2844972" y="1626919"/>
          <a:ext cx="2071702" cy="48941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3612182718"/>
              </p:ext>
            </p:extLst>
          </p:nvPr>
        </p:nvGraphicFramePr>
        <p:xfrm>
          <a:off x="4318882" y="1677744"/>
          <a:ext cx="2071702" cy="49011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620104270"/>
              </p:ext>
            </p:extLst>
          </p:nvPr>
        </p:nvGraphicFramePr>
        <p:xfrm>
          <a:off x="5733480" y="1677745"/>
          <a:ext cx="2071702" cy="47958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Chart 11"/>
          <p:cNvGraphicFramePr/>
          <p:nvPr>
            <p:extLst>
              <p:ext uri="{D42A27DB-BD31-4B8C-83A1-F6EECF244321}">
                <p14:modId xmlns:p14="http://schemas.microsoft.com/office/powerpoint/2010/main" val="2896385073"/>
              </p:ext>
            </p:extLst>
          </p:nvPr>
        </p:nvGraphicFramePr>
        <p:xfrm>
          <a:off x="7133727" y="1689620"/>
          <a:ext cx="2071702" cy="47958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3" name="Chart 12"/>
          <p:cNvGraphicFramePr/>
          <p:nvPr>
            <p:extLst>
              <p:ext uri="{D42A27DB-BD31-4B8C-83A1-F6EECF244321}">
                <p14:modId xmlns:p14="http://schemas.microsoft.com/office/powerpoint/2010/main" val="1434401270"/>
              </p:ext>
            </p:extLst>
          </p:nvPr>
        </p:nvGraphicFramePr>
        <p:xfrm>
          <a:off x="8548122" y="1701494"/>
          <a:ext cx="2071702" cy="47958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cxnSp>
        <p:nvCxnSpPr>
          <p:cNvPr id="14" name="Straight Connector 13"/>
          <p:cNvCxnSpPr/>
          <p:nvPr/>
        </p:nvCxnSpPr>
        <p:spPr>
          <a:xfrm>
            <a:off x="3902346" y="1753245"/>
            <a:ext cx="23724" cy="4608000"/>
          </a:xfrm>
          <a:prstGeom prst="line">
            <a:avLst/>
          </a:prstGeom>
          <a:ln w="19050">
            <a:solidFill>
              <a:srgbClr val="D100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897894" y="1775017"/>
            <a:ext cx="23724" cy="4608000"/>
          </a:xfrm>
          <a:prstGeom prst="line">
            <a:avLst/>
          </a:prstGeom>
          <a:ln w="19050">
            <a:solidFill>
              <a:srgbClr val="D100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119073" y="1761163"/>
            <a:ext cx="23724" cy="4608000"/>
          </a:xfrm>
          <a:prstGeom prst="line">
            <a:avLst/>
          </a:prstGeom>
          <a:ln w="19050">
            <a:solidFill>
              <a:srgbClr val="D100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7387754" y="1771058"/>
            <a:ext cx="23724" cy="4608000"/>
          </a:xfrm>
          <a:prstGeom prst="line">
            <a:avLst/>
          </a:prstGeom>
          <a:ln w="19050">
            <a:solidFill>
              <a:srgbClr val="D100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834564" y="1792830"/>
            <a:ext cx="23724" cy="4608000"/>
          </a:xfrm>
          <a:prstGeom prst="line">
            <a:avLst/>
          </a:prstGeom>
          <a:ln w="19050">
            <a:solidFill>
              <a:srgbClr val="D100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197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331531" cy="1080654"/>
          </a:xfrm>
        </p:spPr>
        <p:txBody>
          <a:bodyPr/>
          <a:lstStyle/>
          <a:p>
            <a:r>
              <a:rPr lang="et-EE" dirty="0" smtClean="0"/>
              <a:t>„</a:t>
            </a:r>
            <a:r>
              <a:rPr lang="fi-FI" dirty="0" smtClean="0"/>
              <a:t>Kinnita </a:t>
            </a:r>
            <a:r>
              <a:rPr lang="fi-FI" dirty="0"/>
              <a:t>tagaistmel turvavöö. Alati!“ </a:t>
            </a:r>
            <a:r>
              <a:rPr lang="fi-FI" dirty="0" smtClean="0"/>
              <a:t>kampaania </a:t>
            </a:r>
            <a:r>
              <a:rPr lang="fi-FI" dirty="0"/>
              <a:t>märkamine </a:t>
            </a:r>
            <a:r>
              <a:rPr lang="et-EE" dirty="0" smtClean="0"/>
              <a:t/>
            </a:r>
            <a:br>
              <a:rPr lang="et-EE" dirty="0" smtClean="0"/>
            </a:br>
            <a:r>
              <a:rPr lang="fi-FI" dirty="0" smtClean="0"/>
              <a:t>erinevates </a:t>
            </a:r>
            <a:r>
              <a:rPr lang="fi-FI" dirty="0"/>
              <a:t>kanalites ja nende kattuvus</a:t>
            </a:r>
            <a:br>
              <a:rPr lang="fi-FI" dirty="0"/>
            </a:br>
            <a:r>
              <a:rPr lang="fi-FI" sz="1000" dirty="0"/>
              <a:t>(% kõikidest vastajatest, </a:t>
            </a:r>
            <a:r>
              <a:rPr lang="fi-FI" sz="1000" dirty="0" smtClean="0"/>
              <a:t>n=100</a:t>
            </a:r>
            <a:r>
              <a:rPr lang="et-EE" sz="1000" dirty="0" smtClean="0"/>
              <a:t>4</a:t>
            </a:r>
            <a:r>
              <a:rPr lang="fi-FI" sz="1000" dirty="0" smtClean="0"/>
              <a:t>)</a:t>
            </a:r>
            <a:endParaRPr lang="et-EE" sz="1000" dirty="0"/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533918" y="6972324"/>
            <a:ext cx="577163" cy="30001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800" b="0">
                <a:solidFill>
                  <a:srgbClr val="333333"/>
                </a:solidFill>
                <a:latin typeface="+mn-lt"/>
              </a:defRPr>
            </a:lvl1pPr>
          </a:lstStyle>
          <a:p>
            <a:fld id="{9784CBA3-D598-4B1F-BAA3-EE14B5154290}" type="slidenum">
              <a:rPr lang="en-AU" smtClean="0"/>
              <a:pPr/>
              <a:t>21</a:t>
            </a:fld>
            <a:endParaRPr lang="en-AU" dirty="0"/>
          </a:p>
        </p:txBody>
      </p:sp>
      <p:sp>
        <p:nvSpPr>
          <p:cNvPr id="3" name="Rectangle 2"/>
          <p:cNvSpPr/>
          <p:nvPr/>
        </p:nvSpPr>
        <p:spPr>
          <a:xfrm>
            <a:off x="232025" y="1334513"/>
            <a:ext cx="335432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1200" b="0" dirty="0">
                <a:solidFill>
                  <a:srgbClr val="000000"/>
                </a:solidFill>
                <a:latin typeface="+mn-lt"/>
              </a:rPr>
              <a:t>Kas Te olete näinud/kuulnud seda …</a:t>
            </a:r>
          </a:p>
        </p:txBody>
      </p:sp>
      <p:graphicFrame>
        <p:nvGraphicFramePr>
          <p:cNvPr id="8" name="Content Placeholder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660234070"/>
              </p:ext>
            </p:extLst>
          </p:nvPr>
        </p:nvGraphicFramePr>
        <p:xfrm>
          <a:off x="391886" y="4037617"/>
          <a:ext cx="7908966" cy="21731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8220"/>
                <a:gridCol w="1466252"/>
                <a:gridCol w="1425039"/>
                <a:gridCol w="1472541"/>
                <a:gridCol w="1436914"/>
              </a:tblGrid>
              <a:tr h="343061">
                <a:tc>
                  <a:txBody>
                    <a:bodyPr/>
                    <a:lstStyle/>
                    <a:p>
                      <a:pPr algn="r" fontAlgn="b"/>
                      <a:endParaRPr lang="fi-FI" sz="12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… </a:t>
                      </a:r>
                      <a:r>
                        <a:rPr lang="fi-FI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telereklaami</a:t>
                      </a:r>
                      <a:endParaRPr lang="fi-FI" sz="10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… </a:t>
                      </a:r>
                      <a:r>
                        <a:rPr lang="sv-S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raadioreklaami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defTabSz="893763" fontAlgn="b">
                        <a:tabLst>
                          <a:tab pos="989013" algn="l"/>
                        </a:tabLst>
                      </a:pP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…. </a:t>
                      </a:r>
                      <a:r>
                        <a:rPr lang="fi-FI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välireklaami</a:t>
                      </a:r>
                      <a:endParaRPr lang="fi-FI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… internetireklaami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529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… </a:t>
                      </a:r>
                      <a:r>
                        <a:rPr lang="fi-FI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telereklaami</a:t>
                      </a:r>
                      <a:endParaRPr lang="fi-FI" sz="10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529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… </a:t>
                      </a:r>
                      <a:r>
                        <a:rPr lang="sv-S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raadioreklaami</a:t>
                      </a:r>
                      <a:endParaRPr lang="sv-SE" sz="10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529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 …. </a:t>
                      </a:r>
                      <a:r>
                        <a:rPr lang="fi-FI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välireklaami</a:t>
                      </a:r>
                      <a:endParaRPr lang="fi-FI" sz="10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7529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… internetireklaami</a:t>
                      </a:r>
                      <a:endParaRPr lang="et-EE" sz="10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327025" y="3705911"/>
            <a:ext cx="30336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sz="1200" b="0" dirty="0" smtClean="0">
                <a:latin typeface="+mn-lt"/>
              </a:rPr>
              <a:t>Kas Te olete näinud/kuulnud seda …</a:t>
            </a:r>
            <a:endParaRPr lang="et-EE" sz="1200" b="0" dirty="0">
              <a:latin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13591" y="1217583"/>
            <a:ext cx="29046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t-EE" sz="1000" b="0" dirty="0" smtClean="0">
                <a:latin typeface="+mn-lt"/>
              </a:rPr>
              <a:t>Igale vastajale näidati ükshaaval kõigi nelja kommunikatsioonikanali reklaami</a:t>
            </a:r>
            <a:endParaRPr lang="et-EE" sz="1000" b="0" dirty="0">
              <a:latin typeface="+mn-lt"/>
            </a:endParaRPr>
          </a:p>
        </p:txBody>
      </p:sp>
      <p:graphicFrame>
        <p:nvGraphicFramePr>
          <p:cNvPr id="23" name="Object 119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4933723"/>
              </p:ext>
            </p:extLst>
          </p:nvPr>
        </p:nvGraphicFramePr>
        <p:xfrm>
          <a:off x="4201243" y="1546921"/>
          <a:ext cx="2857520" cy="22413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4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0798787"/>
              </p:ext>
            </p:extLst>
          </p:nvPr>
        </p:nvGraphicFramePr>
        <p:xfrm>
          <a:off x="1698171" y="1643893"/>
          <a:ext cx="2549843" cy="1906830"/>
        </p:xfrm>
        <a:graphic>
          <a:graphicData uri="http://schemas.openxmlformats.org/drawingml/2006/table">
            <a:tbl>
              <a:tblPr/>
              <a:tblGrid>
                <a:gridCol w="2549843"/>
              </a:tblGrid>
              <a:tr h="381366"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1" i="0" u="none" strike="noStrike" dirty="0" smtClean="0">
                          <a:solidFill>
                            <a:schemeClr val="tx1"/>
                          </a:solidFill>
                          <a:latin typeface="+mn-lt"/>
                          <a:cs typeface="Arial" pitchFamily="34" charset="0"/>
                        </a:rPr>
                        <a:t>märkas kampaaniat aidatuna*</a:t>
                      </a:r>
                      <a:endParaRPr lang="et-EE" sz="1100" b="1" i="0" u="none" strike="noStrike" dirty="0">
                        <a:solidFill>
                          <a:schemeClr val="tx1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366"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… telereklaami</a:t>
                      </a:r>
                      <a:endParaRPr lang="et-EE" sz="11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366"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… raadioreklaami</a:t>
                      </a:r>
                      <a:endParaRPr lang="et-EE" sz="11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366"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… välireklaami</a:t>
                      </a:r>
                      <a:endParaRPr lang="et-EE" sz="11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366">
                <a:tc>
                  <a:txBody>
                    <a:bodyPr/>
                    <a:lstStyle/>
                    <a:p>
                      <a:pPr algn="r" fontAlgn="b"/>
                      <a:r>
                        <a:rPr lang="et-EE" sz="11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  <a:cs typeface="Arial" pitchFamily="34" charset="0"/>
                        </a:rPr>
                        <a:t>… internetireklaami </a:t>
                      </a:r>
                      <a:endParaRPr lang="et-EE" sz="11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4201244" y="3566094"/>
            <a:ext cx="44291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t-EE" sz="800" dirty="0" smtClean="0"/>
              <a:t>* </a:t>
            </a:r>
            <a:r>
              <a:rPr lang="et-EE" sz="800" b="0" dirty="0" smtClean="0">
                <a:latin typeface="+mn-lt"/>
              </a:rPr>
              <a:t>märkas  reklaami vähemalt ühes nimetatud meediakanalis</a:t>
            </a:r>
            <a:endParaRPr lang="et-EE" sz="800" b="0" dirty="0">
              <a:latin typeface="+mn-lt"/>
            </a:endParaRPr>
          </a:p>
        </p:txBody>
      </p:sp>
      <p:sp>
        <p:nvSpPr>
          <p:cNvPr id="26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/>
              <a:t>T</a:t>
            </a:r>
            <a:r>
              <a:rPr lang="fi-FI" dirty="0"/>
              <a:t>urvavöö kinnitamisele suunatud liiklusohutuskampaania </a:t>
            </a:r>
            <a:r>
              <a:rPr lang="fi-FI" dirty="0" smtClean="0"/>
              <a:t>märkamine</a:t>
            </a:r>
            <a:endParaRPr lang="en-AU" b="1" dirty="0" smtClean="0">
              <a:solidFill>
                <a:srgbClr val="D10074"/>
              </a:solidFill>
            </a:endParaRPr>
          </a:p>
        </p:txBody>
      </p:sp>
      <p:graphicFrame>
        <p:nvGraphicFramePr>
          <p:cNvPr id="27" name="Chart 26"/>
          <p:cNvGraphicFramePr/>
          <p:nvPr>
            <p:extLst>
              <p:ext uri="{D42A27DB-BD31-4B8C-83A1-F6EECF244321}">
                <p14:modId xmlns:p14="http://schemas.microsoft.com/office/powerpoint/2010/main" val="938443621"/>
              </p:ext>
            </p:extLst>
          </p:nvPr>
        </p:nvGraphicFramePr>
        <p:xfrm>
          <a:off x="2416254" y="4203719"/>
          <a:ext cx="1977616" cy="22701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8" name="Chart 27"/>
          <p:cNvGraphicFramePr/>
          <p:nvPr>
            <p:extLst>
              <p:ext uri="{D42A27DB-BD31-4B8C-83A1-F6EECF244321}">
                <p14:modId xmlns:p14="http://schemas.microsoft.com/office/powerpoint/2010/main" val="3240430152"/>
              </p:ext>
            </p:extLst>
          </p:nvPr>
        </p:nvGraphicFramePr>
        <p:xfrm>
          <a:off x="3845320" y="4215593"/>
          <a:ext cx="2507979" cy="220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9" name="Chart 28"/>
          <p:cNvGraphicFramePr/>
          <p:nvPr>
            <p:extLst>
              <p:ext uri="{D42A27DB-BD31-4B8C-83A1-F6EECF244321}">
                <p14:modId xmlns:p14="http://schemas.microsoft.com/office/powerpoint/2010/main" val="3366515448"/>
              </p:ext>
            </p:extLst>
          </p:nvPr>
        </p:nvGraphicFramePr>
        <p:xfrm>
          <a:off x="5357517" y="4203719"/>
          <a:ext cx="2052681" cy="20644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0" name="Chart 29"/>
          <p:cNvGraphicFramePr/>
          <p:nvPr>
            <p:extLst>
              <p:ext uri="{D42A27DB-BD31-4B8C-83A1-F6EECF244321}">
                <p14:modId xmlns:p14="http://schemas.microsoft.com/office/powerpoint/2010/main" val="4054383347"/>
              </p:ext>
            </p:extLst>
          </p:nvPr>
        </p:nvGraphicFramePr>
        <p:xfrm>
          <a:off x="6762836" y="4191844"/>
          <a:ext cx="2737424" cy="22128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2494228" y="6291937"/>
            <a:ext cx="330090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t-EE" sz="800" b="0" dirty="0" smtClean="0">
                <a:latin typeface="+mn-lt"/>
              </a:rPr>
              <a:t>Loe: telereklaami näinutest on kuulnud raadioreklaami 71%</a:t>
            </a:r>
            <a:endParaRPr lang="et-EE" sz="800" b="0" dirty="0">
              <a:latin typeface="+mn-lt"/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6685808" y="2481943"/>
            <a:ext cx="475013" cy="225631"/>
          </a:xfrm>
          <a:prstGeom prst="rightArrow">
            <a:avLst/>
          </a:prstGeom>
          <a:solidFill>
            <a:schemeClr val="accent6"/>
          </a:solidFill>
          <a:ln w="127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t-EE" sz="1300" b="0" dirty="0" err="1" smtClean="0"/>
          </a:p>
        </p:txBody>
      </p:sp>
      <p:sp>
        <p:nvSpPr>
          <p:cNvPr id="33" name="TextBox 32"/>
          <p:cNvSpPr txBox="1"/>
          <p:nvPr/>
        </p:nvSpPr>
        <p:spPr>
          <a:xfrm>
            <a:off x="6970939" y="2412939"/>
            <a:ext cx="34303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t-EE" sz="1000" b="0" dirty="0">
                <a:latin typeface="+mn-lt"/>
              </a:rPr>
              <a:t>a</a:t>
            </a:r>
            <a:r>
              <a:rPr lang="et-EE" sz="1000" b="0" dirty="0" smtClean="0">
                <a:latin typeface="+mn-lt"/>
              </a:rPr>
              <a:t>utojuhtidele suunatud reklaami märkas - 54% </a:t>
            </a:r>
            <a:br>
              <a:rPr lang="et-EE" sz="1000" b="0" dirty="0" smtClean="0">
                <a:latin typeface="+mn-lt"/>
              </a:rPr>
            </a:br>
            <a:r>
              <a:rPr lang="et-EE" sz="1000" b="0" dirty="0" smtClean="0">
                <a:latin typeface="+mn-lt"/>
              </a:rPr>
              <a:t>ja kaassõitjale suunatud reklaami - 60% </a:t>
            </a:r>
            <a:endParaRPr lang="et-EE" sz="1000" b="0" dirty="0">
              <a:latin typeface="+mn-lt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5934075" y="2076450"/>
            <a:ext cx="0" cy="241239"/>
          </a:xfrm>
          <a:prstGeom prst="straightConnector1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32023" y="1012092"/>
            <a:ext cx="64537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t-EE" sz="1200" i="1" dirty="0" smtClean="0">
                <a:solidFill>
                  <a:srgbClr val="002060"/>
                </a:solidFill>
              </a:rPr>
              <a:t>Igale vastajale näidati ükshaaval kõigi nelja kommunikatsioonikanali reklaami</a:t>
            </a:r>
            <a:endParaRPr lang="et-EE" sz="1200" i="1" dirty="0">
              <a:solidFill>
                <a:srgbClr val="002060"/>
              </a:solidFill>
            </a:endParaRPr>
          </a:p>
        </p:txBody>
      </p:sp>
      <p:cxnSp>
        <p:nvCxnSpPr>
          <p:cNvPr id="34" name="Straight Arrow Connector 33"/>
          <p:cNvCxnSpPr/>
          <p:nvPr/>
        </p:nvCxnSpPr>
        <p:spPr>
          <a:xfrm>
            <a:off x="5095875" y="2813049"/>
            <a:ext cx="0" cy="320676"/>
          </a:xfrm>
          <a:prstGeom prst="straightConnector1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546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22</a:t>
            </a:fld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"/>
            <a:ext cx="10331531" cy="902524"/>
          </a:xfrm>
        </p:spPr>
        <p:txBody>
          <a:bodyPr/>
          <a:lstStyle/>
          <a:p>
            <a:r>
              <a:rPr lang="et-EE" dirty="0"/>
              <a:t>Telereklaami aidatud märkamine</a:t>
            </a:r>
            <a:br>
              <a:rPr lang="et-EE" dirty="0"/>
            </a:br>
            <a:r>
              <a:rPr lang="et-EE" sz="1000" dirty="0"/>
              <a:t>(% kõikidest vastajatest, </a:t>
            </a:r>
            <a:r>
              <a:rPr lang="et-EE" sz="1000" dirty="0" smtClean="0"/>
              <a:t>n=1004)</a:t>
            </a:r>
            <a:endParaRPr lang="et-EE" sz="10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024538"/>
              </p:ext>
            </p:extLst>
          </p:nvPr>
        </p:nvGraphicFramePr>
        <p:xfrm>
          <a:off x="4085112" y="1397611"/>
          <a:ext cx="4749417" cy="48488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2550"/>
                <a:gridCol w="2896867"/>
              </a:tblGrid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KÕIK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SUGU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mees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naine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RAHVUS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e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estlane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muu rahvus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VANUS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15-24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25-34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35-49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50-74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REGIOONID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Tallinn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20416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Harju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-,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Rapla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,-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Järvamaa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Lääne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Eesti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Tartu-, 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Jõgevamaa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Lõuna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Eesti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Virumaa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ASULATÜÜP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pealinn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suur linn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muu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maa-asula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3017400492"/>
              </p:ext>
            </p:extLst>
          </p:nvPr>
        </p:nvGraphicFramePr>
        <p:xfrm>
          <a:off x="0" y="1928802"/>
          <a:ext cx="3214678" cy="2428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ectangle 21"/>
          <p:cNvSpPr txBox="1">
            <a:spLocks noChangeArrowheads="1"/>
          </p:cNvSpPr>
          <p:nvPr/>
        </p:nvSpPr>
        <p:spPr bwMode="auto">
          <a:xfrm>
            <a:off x="357158" y="1214422"/>
            <a:ext cx="3371694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lnSpc>
                <a:spcPct val="100000"/>
              </a:lnSpc>
              <a:buClrTx/>
              <a:buSzTx/>
              <a:buNone/>
            </a:pPr>
            <a:r>
              <a:rPr lang="sv-SE" sz="1000" b="1" dirty="0" smtClean="0">
                <a:latin typeface="+mn-lt"/>
              </a:rPr>
              <a:t>Kas olete näinud </a:t>
            </a:r>
            <a:r>
              <a:rPr lang="et-EE" sz="1000" b="1" dirty="0" smtClean="0">
                <a:latin typeface="+mn-lt"/>
              </a:rPr>
              <a:t>järgmist </a:t>
            </a:r>
            <a:r>
              <a:rPr lang="sv-SE" sz="1000" b="1" dirty="0" smtClean="0">
                <a:solidFill>
                  <a:schemeClr val="accent6"/>
                </a:solidFill>
                <a:latin typeface="+mn-lt"/>
              </a:rPr>
              <a:t>telereklaami</a:t>
            </a:r>
            <a:r>
              <a:rPr lang="sv-SE" sz="1000" b="1" dirty="0" smtClean="0">
                <a:latin typeface="+mn-lt"/>
              </a:rPr>
              <a:t>?</a:t>
            </a:r>
            <a:r>
              <a:rPr kumimoji="0" lang="et-EE" sz="10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et-EE" sz="10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et-EE" sz="1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% kõikidest vastajatest, n=1004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9" name="Right Arrow 8"/>
          <p:cNvSpPr/>
          <p:nvPr/>
        </p:nvSpPr>
        <p:spPr bwMode="auto">
          <a:xfrm>
            <a:off x="3286116" y="2453981"/>
            <a:ext cx="709804" cy="1117895"/>
          </a:xfrm>
          <a:prstGeom prst="rightArrow">
            <a:avLst>
              <a:gd name="adj1" fmla="val 57401"/>
              <a:gd name="adj2" fmla="val 50000"/>
            </a:avLst>
          </a:prstGeom>
          <a:ln w="19050">
            <a:solidFill>
              <a:schemeClr val="accent6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  <a:noAutofit/>
          </a:bodyPr>
          <a:lstStyle/>
          <a:p>
            <a:pPr marR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SzPct val="80000"/>
              <a:tabLst/>
            </a:pPr>
            <a:r>
              <a:rPr kumimoji="0" lang="et-EE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JAH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2409841943"/>
              </p:ext>
            </p:extLst>
          </p:nvPr>
        </p:nvGraphicFramePr>
        <p:xfrm>
          <a:off x="5857884" y="700643"/>
          <a:ext cx="3143272" cy="57120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/>
              <a:t>T</a:t>
            </a:r>
            <a:r>
              <a:rPr lang="fi-FI" dirty="0"/>
              <a:t>urvavöö kinnitamisele suunatud liiklusohutuskampaania </a:t>
            </a:r>
            <a:r>
              <a:rPr lang="fi-FI" dirty="0" smtClean="0"/>
              <a:t>märkamine</a:t>
            </a:r>
            <a:endParaRPr lang="en-AU" b="1" dirty="0" smtClean="0">
              <a:solidFill>
                <a:srgbClr val="D10074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7916206" y="1417638"/>
            <a:ext cx="23724" cy="4824000"/>
          </a:xfrm>
          <a:prstGeom prst="line">
            <a:avLst/>
          </a:prstGeom>
          <a:ln w="19050">
            <a:solidFill>
              <a:srgbClr val="D100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2667000" y="2600325"/>
            <a:ext cx="0" cy="342899"/>
          </a:xfrm>
          <a:prstGeom prst="straightConnector1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33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23</a:t>
            </a:fld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"/>
            <a:ext cx="10331531" cy="902524"/>
          </a:xfrm>
        </p:spPr>
        <p:txBody>
          <a:bodyPr/>
          <a:lstStyle/>
          <a:p>
            <a:r>
              <a:rPr lang="et-EE" dirty="0" smtClean="0"/>
              <a:t>Raadioreklaami </a:t>
            </a:r>
            <a:r>
              <a:rPr lang="et-EE" dirty="0"/>
              <a:t>aidatud märkamine</a:t>
            </a:r>
            <a:br>
              <a:rPr lang="et-EE" dirty="0"/>
            </a:br>
            <a:r>
              <a:rPr lang="et-EE" sz="1000" dirty="0"/>
              <a:t>(% kõikidest vastajatest, </a:t>
            </a:r>
            <a:r>
              <a:rPr lang="et-EE" sz="1000" dirty="0" smtClean="0"/>
              <a:t>n=1004)</a:t>
            </a:r>
            <a:endParaRPr lang="et-EE" sz="10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7601089"/>
              </p:ext>
            </p:extLst>
          </p:nvPr>
        </p:nvGraphicFramePr>
        <p:xfrm>
          <a:off x="4085112" y="1397611"/>
          <a:ext cx="4749417" cy="48488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2550"/>
                <a:gridCol w="2896867"/>
              </a:tblGrid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KÕIK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SUGU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mees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naine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RAHVUS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e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estlane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muu rahvus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VANUS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15-24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25-34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35-49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50-74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REGIOONID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Tallinn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20416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Harju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-,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Rapla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,-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Järvamaa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Lääne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Eesti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Tartu-, 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Jõgevamaa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Lõuna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Eesti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Virumaa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ASULATÜÜP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pealinn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suur linn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muu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maa-asula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524688909"/>
              </p:ext>
            </p:extLst>
          </p:nvPr>
        </p:nvGraphicFramePr>
        <p:xfrm>
          <a:off x="0" y="1928802"/>
          <a:ext cx="3214678" cy="2428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ectangle 21"/>
          <p:cNvSpPr txBox="1">
            <a:spLocks noChangeArrowheads="1"/>
          </p:cNvSpPr>
          <p:nvPr/>
        </p:nvSpPr>
        <p:spPr bwMode="auto">
          <a:xfrm>
            <a:off x="357158" y="1214422"/>
            <a:ext cx="3371694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lnSpc>
                <a:spcPct val="100000"/>
              </a:lnSpc>
              <a:buClrTx/>
              <a:buSzTx/>
              <a:buNone/>
            </a:pPr>
            <a:r>
              <a:rPr lang="sv-SE" sz="1000" b="1" dirty="0" smtClean="0">
                <a:latin typeface="+mn-lt"/>
              </a:rPr>
              <a:t>Kas olete näinud </a:t>
            </a:r>
            <a:r>
              <a:rPr lang="et-EE" sz="1000" b="1" dirty="0" smtClean="0">
                <a:latin typeface="+mn-lt"/>
              </a:rPr>
              <a:t>järgmist </a:t>
            </a:r>
            <a:r>
              <a:rPr lang="et-EE" sz="1000" b="1" dirty="0" smtClean="0">
                <a:solidFill>
                  <a:schemeClr val="accent6"/>
                </a:solidFill>
                <a:latin typeface="+mn-lt"/>
              </a:rPr>
              <a:t>raadio</a:t>
            </a:r>
            <a:r>
              <a:rPr lang="sv-SE" sz="1000" b="1" dirty="0" smtClean="0">
                <a:solidFill>
                  <a:schemeClr val="accent6"/>
                </a:solidFill>
                <a:latin typeface="+mn-lt"/>
              </a:rPr>
              <a:t>reklaami</a:t>
            </a:r>
            <a:r>
              <a:rPr lang="sv-SE" sz="1000" b="1" dirty="0" smtClean="0">
                <a:latin typeface="+mn-lt"/>
              </a:rPr>
              <a:t>?</a:t>
            </a:r>
            <a:r>
              <a:rPr kumimoji="0" lang="et-EE" sz="10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et-EE" sz="10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et-EE" sz="1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% kõikidest vastajatest, n=1004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9" name="Right Arrow 8"/>
          <p:cNvSpPr/>
          <p:nvPr/>
        </p:nvSpPr>
        <p:spPr bwMode="auto">
          <a:xfrm>
            <a:off x="3286116" y="2453981"/>
            <a:ext cx="709804" cy="1117895"/>
          </a:xfrm>
          <a:prstGeom prst="rightArrow">
            <a:avLst>
              <a:gd name="adj1" fmla="val 57401"/>
              <a:gd name="adj2" fmla="val 50000"/>
            </a:avLst>
          </a:prstGeom>
          <a:ln w="19050">
            <a:solidFill>
              <a:schemeClr val="accent6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  <a:noAutofit/>
          </a:bodyPr>
          <a:lstStyle/>
          <a:p>
            <a:pPr marR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SzPct val="80000"/>
              <a:tabLst/>
            </a:pPr>
            <a:r>
              <a:rPr kumimoji="0" lang="et-EE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JAH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2065492696"/>
              </p:ext>
            </p:extLst>
          </p:nvPr>
        </p:nvGraphicFramePr>
        <p:xfrm>
          <a:off x="5857884" y="700643"/>
          <a:ext cx="3143272" cy="57120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/>
              <a:t>T</a:t>
            </a:r>
            <a:r>
              <a:rPr lang="fi-FI" dirty="0"/>
              <a:t>urvavöö kinnitamisele suunatud liiklusohutuskampaania </a:t>
            </a:r>
            <a:r>
              <a:rPr lang="fi-FI" dirty="0" smtClean="0"/>
              <a:t>märkamine</a:t>
            </a:r>
            <a:endParaRPr lang="en-AU" b="1" dirty="0" smtClean="0">
              <a:solidFill>
                <a:srgbClr val="D10074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7548070" y="1417638"/>
            <a:ext cx="23724" cy="4824000"/>
          </a:xfrm>
          <a:prstGeom prst="line">
            <a:avLst/>
          </a:prstGeom>
          <a:ln w="19050">
            <a:solidFill>
              <a:srgbClr val="D100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786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24</a:t>
            </a:fld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"/>
            <a:ext cx="10331531" cy="902524"/>
          </a:xfrm>
        </p:spPr>
        <p:txBody>
          <a:bodyPr/>
          <a:lstStyle/>
          <a:p>
            <a:r>
              <a:rPr lang="et-EE" dirty="0" smtClean="0"/>
              <a:t>Väireklaami </a:t>
            </a:r>
            <a:r>
              <a:rPr lang="et-EE" dirty="0"/>
              <a:t>aidatud märkamine</a:t>
            </a:r>
            <a:br>
              <a:rPr lang="et-EE" dirty="0"/>
            </a:br>
            <a:r>
              <a:rPr lang="et-EE" sz="1000" dirty="0"/>
              <a:t>(% kõikidest vastajatest, </a:t>
            </a:r>
            <a:r>
              <a:rPr lang="et-EE" sz="1000" dirty="0" smtClean="0"/>
              <a:t>n=1004)</a:t>
            </a:r>
            <a:endParaRPr lang="et-EE" sz="10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0611731"/>
              </p:ext>
            </p:extLst>
          </p:nvPr>
        </p:nvGraphicFramePr>
        <p:xfrm>
          <a:off x="4085112" y="1397611"/>
          <a:ext cx="4749417" cy="48488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2550"/>
                <a:gridCol w="2896867"/>
              </a:tblGrid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KÕIK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SUGU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mees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naine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RAHVUS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e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estlane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muu rahvus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VANUS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15-24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25-34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35-49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50-74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REGIOONID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Tallinn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20416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Harju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-,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Rapla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,-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Järvamaa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Lääne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Eesti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Tartu-, 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Jõgevamaa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Lõuna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Eesti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Virumaa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ASULATÜÜP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pealinn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suur linn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muu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maa-asula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696471468"/>
              </p:ext>
            </p:extLst>
          </p:nvPr>
        </p:nvGraphicFramePr>
        <p:xfrm>
          <a:off x="0" y="1928802"/>
          <a:ext cx="3214678" cy="2428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ectangle 21"/>
          <p:cNvSpPr txBox="1">
            <a:spLocks noChangeArrowheads="1"/>
          </p:cNvSpPr>
          <p:nvPr/>
        </p:nvSpPr>
        <p:spPr bwMode="auto">
          <a:xfrm>
            <a:off x="357158" y="1214422"/>
            <a:ext cx="3371694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lnSpc>
                <a:spcPct val="100000"/>
              </a:lnSpc>
              <a:buClrTx/>
              <a:buSzTx/>
              <a:buNone/>
            </a:pPr>
            <a:r>
              <a:rPr lang="sv-SE" sz="1000" b="1" dirty="0" smtClean="0">
                <a:latin typeface="+mn-lt"/>
              </a:rPr>
              <a:t>Kas olete näinud </a:t>
            </a:r>
            <a:r>
              <a:rPr lang="et-EE" sz="1000" b="1" dirty="0" smtClean="0">
                <a:latin typeface="+mn-lt"/>
              </a:rPr>
              <a:t>järgmist </a:t>
            </a:r>
            <a:r>
              <a:rPr lang="et-EE" sz="1000" b="1" dirty="0" smtClean="0">
                <a:solidFill>
                  <a:schemeClr val="accent6"/>
                </a:solidFill>
                <a:latin typeface="+mn-lt"/>
              </a:rPr>
              <a:t>väli</a:t>
            </a:r>
            <a:r>
              <a:rPr lang="sv-SE" sz="1000" b="1" dirty="0" smtClean="0">
                <a:solidFill>
                  <a:schemeClr val="accent6"/>
                </a:solidFill>
                <a:latin typeface="+mn-lt"/>
              </a:rPr>
              <a:t>reklaami</a:t>
            </a:r>
            <a:r>
              <a:rPr lang="sv-SE" sz="1000" b="1" dirty="0" smtClean="0">
                <a:latin typeface="+mn-lt"/>
              </a:rPr>
              <a:t>?</a:t>
            </a:r>
            <a:r>
              <a:rPr kumimoji="0" lang="et-EE" sz="10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et-EE" sz="10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et-EE" sz="1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% kõikidest vastajatest, n=1004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9" name="Right Arrow 8"/>
          <p:cNvSpPr/>
          <p:nvPr/>
        </p:nvSpPr>
        <p:spPr bwMode="auto">
          <a:xfrm>
            <a:off x="3286116" y="2453981"/>
            <a:ext cx="709804" cy="1117895"/>
          </a:xfrm>
          <a:prstGeom prst="rightArrow">
            <a:avLst>
              <a:gd name="adj1" fmla="val 57401"/>
              <a:gd name="adj2" fmla="val 50000"/>
            </a:avLst>
          </a:prstGeom>
          <a:ln w="19050">
            <a:solidFill>
              <a:schemeClr val="accent6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  <a:noAutofit/>
          </a:bodyPr>
          <a:lstStyle/>
          <a:p>
            <a:pPr marR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SzPct val="80000"/>
              <a:tabLst/>
            </a:pPr>
            <a:r>
              <a:rPr kumimoji="0" lang="et-EE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JAH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892777128"/>
              </p:ext>
            </p:extLst>
          </p:nvPr>
        </p:nvGraphicFramePr>
        <p:xfrm>
          <a:off x="5857884" y="700643"/>
          <a:ext cx="3143272" cy="57120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/>
              <a:t>T</a:t>
            </a:r>
            <a:r>
              <a:rPr lang="fi-FI" dirty="0"/>
              <a:t>urvavöö kinnitamisele suunatud liiklusohutuskampaania </a:t>
            </a:r>
            <a:r>
              <a:rPr lang="fi-FI" dirty="0" smtClean="0"/>
              <a:t>märkamine</a:t>
            </a:r>
            <a:endParaRPr lang="en-AU" b="1" dirty="0" smtClean="0">
              <a:solidFill>
                <a:srgbClr val="D10074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7132433" y="1417638"/>
            <a:ext cx="23724" cy="4824000"/>
          </a:xfrm>
          <a:prstGeom prst="line">
            <a:avLst/>
          </a:prstGeom>
          <a:ln w="19050">
            <a:solidFill>
              <a:srgbClr val="D100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905125" y="2609496"/>
            <a:ext cx="0" cy="403432"/>
          </a:xfrm>
          <a:prstGeom prst="straightConnector1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709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25</a:t>
            </a:fld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"/>
            <a:ext cx="10331531" cy="902524"/>
          </a:xfrm>
        </p:spPr>
        <p:txBody>
          <a:bodyPr/>
          <a:lstStyle/>
          <a:p>
            <a:r>
              <a:rPr lang="et-EE" dirty="0" smtClean="0"/>
              <a:t>Internetireklaami </a:t>
            </a:r>
            <a:r>
              <a:rPr lang="et-EE" dirty="0"/>
              <a:t>aidatud märkamine</a:t>
            </a:r>
            <a:br>
              <a:rPr lang="et-EE" dirty="0"/>
            </a:br>
            <a:r>
              <a:rPr lang="et-EE" sz="1000" dirty="0"/>
              <a:t>(% kõikidest vastajatest, </a:t>
            </a:r>
            <a:r>
              <a:rPr lang="et-EE" sz="1000" dirty="0" smtClean="0"/>
              <a:t>n=1004)</a:t>
            </a:r>
            <a:endParaRPr lang="et-EE" sz="10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9570123"/>
              </p:ext>
            </p:extLst>
          </p:nvPr>
        </p:nvGraphicFramePr>
        <p:xfrm>
          <a:off x="4085112" y="1397611"/>
          <a:ext cx="4749417" cy="48488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2550"/>
                <a:gridCol w="2896867"/>
              </a:tblGrid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KÕIK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SUGU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mees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naine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RAHVUS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e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estlane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muu rahvus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VANUS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15-24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25-34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35-49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50-74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REGIOONID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Tallinn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20416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Harju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-,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Rapla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,-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Järvamaa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Lääne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Eesti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Tartu-, 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Jõgevamaa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Lõuna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Eesti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Virumaa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ASULATÜÜP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pealinn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suur linn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muu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6887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maa-asula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4063013828"/>
              </p:ext>
            </p:extLst>
          </p:nvPr>
        </p:nvGraphicFramePr>
        <p:xfrm>
          <a:off x="0" y="1928802"/>
          <a:ext cx="3214678" cy="2428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ectangle 21"/>
          <p:cNvSpPr txBox="1">
            <a:spLocks noChangeArrowheads="1"/>
          </p:cNvSpPr>
          <p:nvPr/>
        </p:nvSpPr>
        <p:spPr bwMode="auto">
          <a:xfrm>
            <a:off x="357158" y="1214422"/>
            <a:ext cx="3371694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lnSpc>
                <a:spcPct val="100000"/>
              </a:lnSpc>
              <a:buClrTx/>
              <a:buSzTx/>
              <a:buNone/>
            </a:pPr>
            <a:r>
              <a:rPr lang="sv-SE" sz="1000" b="1" dirty="0" smtClean="0">
                <a:latin typeface="+mn-lt"/>
              </a:rPr>
              <a:t>Kas olete näinud </a:t>
            </a:r>
            <a:r>
              <a:rPr lang="et-EE" sz="1000" b="1" dirty="0" smtClean="0">
                <a:latin typeface="+mn-lt"/>
              </a:rPr>
              <a:t>järgmist </a:t>
            </a:r>
            <a:r>
              <a:rPr lang="et-EE" sz="1000" dirty="0" smtClean="0">
                <a:solidFill>
                  <a:schemeClr val="accent6"/>
                </a:solidFill>
                <a:latin typeface="+mn-lt"/>
              </a:rPr>
              <a:t>in</a:t>
            </a:r>
            <a:r>
              <a:rPr lang="et-EE" sz="1000" b="1" dirty="0" smtClean="0">
                <a:solidFill>
                  <a:schemeClr val="accent6"/>
                </a:solidFill>
                <a:latin typeface="+mn-lt"/>
              </a:rPr>
              <a:t>terneti</a:t>
            </a:r>
            <a:r>
              <a:rPr lang="sv-SE" sz="1000" b="1" dirty="0" smtClean="0">
                <a:solidFill>
                  <a:schemeClr val="accent6"/>
                </a:solidFill>
                <a:latin typeface="+mn-lt"/>
              </a:rPr>
              <a:t>reklaami</a:t>
            </a:r>
            <a:r>
              <a:rPr lang="sv-SE" sz="1000" b="1" dirty="0" smtClean="0">
                <a:latin typeface="+mn-lt"/>
              </a:rPr>
              <a:t>?</a:t>
            </a:r>
            <a:r>
              <a:rPr kumimoji="0" lang="et-EE" sz="10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/>
            </a:r>
            <a:br>
              <a:rPr kumimoji="0" lang="et-EE" sz="10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</a:br>
            <a:r>
              <a:rPr kumimoji="0" lang="et-EE" sz="1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</a:rPr>
              <a:t>% kõikidest vastajatest, n=1004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9" name="Right Arrow 8"/>
          <p:cNvSpPr/>
          <p:nvPr/>
        </p:nvSpPr>
        <p:spPr bwMode="auto">
          <a:xfrm>
            <a:off x="3286116" y="2453981"/>
            <a:ext cx="709804" cy="1117895"/>
          </a:xfrm>
          <a:prstGeom prst="rightArrow">
            <a:avLst>
              <a:gd name="adj1" fmla="val 57401"/>
              <a:gd name="adj2" fmla="val 50000"/>
            </a:avLst>
          </a:prstGeom>
          <a:ln w="19050">
            <a:solidFill>
              <a:schemeClr val="accent6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36000" tIns="36000" rIns="36000" bIns="36000" numCol="1" rtlCol="0" anchor="t" anchorCtr="0" compatLnSpc="1">
            <a:prstTxWarp prst="textNoShape">
              <a:avLst/>
            </a:prstTxWarp>
            <a:noAutofit/>
          </a:bodyPr>
          <a:lstStyle/>
          <a:p>
            <a:pPr marR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SzPct val="80000"/>
              <a:tabLst/>
            </a:pPr>
            <a:r>
              <a:rPr kumimoji="0" lang="et-EE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JAH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3263225182"/>
              </p:ext>
            </p:extLst>
          </p:nvPr>
        </p:nvGraphicFramePr>
        <p:xfrm>
          <a:off x="5857884" y="700643"/>
          <a:ext cx="3143272" cy="57120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/>
              <a:t>T</a:t>
            </a:r>
            <a:r>
              <a:rPr lang="fi-FI" dirty="0"/>
              <a:t>urvavöö kinnitamisele suunatud liiklusohutuskampaania </a:t>
            </a:r>
            <a:r>
              <a:rPr lang="fi-FI" dirty="0" smtClean="0"/>
              <a:t>märkamine</a:t>
            </a:r>
            <a:endParaRPr lang="en-AU" b="1" dirty="0" smtClean="0">
              <a:solidFill>
                <a:srgbClr val="D10074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6859300" y="1417638"/>
            <a:ext cx="23724" cy="4824000"/>
          </a:xfrm>
          <a:prstGeom prst="line">
            <a:avLst/>
          </a:prstGeom>
          <a:ln w="19050">
            <a:solidFill>
              <a:srgbClr val="D100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3009900" y="2571751"/>
            <a:ext cx="0" cy="441177"/>
          </a:xfrm>
          <a:prstGeom prst="straightConnector1">
            <a:avLst/>
          </a:prstGeom>
          <a:ln w="19050"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502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26</a:t>
            </a:fld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K</a:t>
            </a:r>
            <a:r>
              <a:rPr lang="fi-FI" dirty="0" smtClean="0"/>
              <a:t>ampaania märkami</a:t>
            </a:r>
            <a:r>
              <a:rPr lang="et-EE" dirty="0" err="1" smtClean="0"/>
              <a:t>ne</a:t>
            </a:r>
            <a:r>
              <a:rPr lang="et-EE" dirty="0" smtClean="0"/>
              <a:t> </a:t>
            </a:r>
            <a:r>
              <a:rPr lang="et-EE" dirty="0" err="1" smtClean="0"/>
              <a:t>sihtgrupides</a:t>
            </a:r>
            <a:r>
              <a:rPr lang="fi-FI" dirty="0"/>
              <a:t/>
            </a:r>
            <a:br>
              <a:rPr lang="fi-FI" dirty="0"/>
            </a:br>
            <a:r>
              <a:rPr lang="fi-FI" sz="1000" dirty="0"/>
              <a:t>(% kõikidest vastajatest, </a:t>
            </a:r>
            <a:r>
              <a:rPr lang="fi-FI" sz="1000" dirty="0" smtClean="0"/>
              <a:t>n=100</a:t>
            </a:r>
            <a:r>
              <a:rPr lang="et-EE" sz="1000" dirty="0" smtClean="0"/>
              <a:t>4</a:t>
            </a:r>
            <a:r>
              <a:rPr lang="fi-FI" sz="1000" dirty="0" smtClean="0"/>
              <a:t>)</a:t>
            </a:r>
            <a:endParaRPr lang="et-EE" sz="1000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/>
              <a:t>T</a:t>
            </a:r>
            <a:r>
              <a:rPr lang="fi-FI" dirty="0"/>
              <a:t>urvavöö kinnitamisele suunatud liiklusohutuskampaania </a:t>
            </a:r>
            <a:r>
              <a:rPr lang="fi-FI" dirty="0" smtClean="0"/>
              <a:t>märkamine</a:t>
            </a:r>
            <a:endParaRPr lang="en-AU" b="1" dirty="0" smtClean="0">
              <a:solidFill>
                <a:srgbClr val="D10074"/>
              </a:solidFill>
            </a:endParaRPr>
          </a:p>
        </p:txBody>
      </p:sp>
      <p:graphicFrame>
        <p:nvGraphicFramePr>
          <p:cNvPr id="7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18336"/>
              </p:ext>
            </p:extLst>
          </p:nvPr>
        </p:nvGraphicFramePr>
        <p:xfrm>
          <a:off x="906817" y="1912241"/>
          <a:ext cx="6480899" cy="3598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9727"/>
                <a:gridCol w="2240586"/>
                <a:gridCol w="2240586"/>
              </a:tblGrid>
              <a:tr h="743653">
                <a:tc>
                  <a:txBody>
                    <a:bodyPr/>
                    <a:lstStyle/>
                    <a:p>
                      <a:pPr algn="r" fontAlgn="b"/>
                      <a:endParaRPr lang="fi-FI" sz="1200" b="0" i="0" u="none" strike="noStrike" dirty="0">
                        <a:solidFill>
                          <a:srgbClr val="000000"/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t-EE" sz="12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spontaanne kampaania märkamine</a:t>
                      </a:r>
                    </a:p>
                  </a:txBody>
                  <a:tcPr marL="36000" marR="36000" marT="36000" marB="3600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t-EE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aidatud kampaania märkamine</a:t>
                      </a:r>
                    </a:p>
                  </a:txBody>
                  <a:tcPr marL="36000" marR="36000" marT="36000" marB="3600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5796">
                <a:tc>
                  <a:txBody>
                    <a:bodyPr/>
                    <a:lstStyle/>
                    <a:p>
                      <a:pPr algn="r" fontAlgn="b"/>
                      <a:r>
                        <a:rPr lang="et-E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kõik vastajad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5796">
                <a:tc>
                  <a:txBody>
                    <a:bodyPr/>
                    <a:lstStyle/>
                    <a:p>
                      <a:pPr algn="r" fontAlgn="b"/>
                      <a:endParaRPr lang="et-EE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5796">
                <a:tc>
                  <a:txBody>
                    <a:bodyPr/>
                    <a:lstStyle/>
                    <a:p>
                      <a:pPr algn="r" fontAlgn="b"/>
                      <a:r>
                        <a:rPr lang="et-E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juhib autot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5796">
                <a:tc>
                  <a:txBody>
                    <a:bodyPr/>
                    <a:lstStyle/>
                    <a:p>
                      <a:pPr algn="r" fontAlgn="b"/>
                      <a:r>
                        <a:rPr lang="et-E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sõidab kõrvalsõitjana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5796">
                <a:tc>
                  <a:txBody>
                    <a:bodyPr/>
                    <a:lstStyle/>
                    <a:p>
                      <a:pPr algn="r" fontAlgn="b"/>
                      <a:r>
                        <a:rPr lang="et-EE" sz="12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sõidab tagaistmel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75796">
                <a:tc>
                  <a:txBody>
                    <a:bodyPr/>
                    <a:lstStyle/>
                    <a:p>
                      <a:pPr algn="r" fontAlgn="b"/>
                      <a:r>
                        <a:rPr lang="et-EE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laps sõidab kaasa autos</a:t>
                      </a: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200" dirty="0">
                        <a:latin typeface="+mn-lt"/>
                      </a:endParaRPr>
                    </a:p>
                  </a:txBody>
                  <a:tcPr marL="36000" marR="36000" marT="36000" marB="3600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val="3901706134"/>
              </p:ext>
            </p:extLst>
          </p:nvPr>
        </p:nvGraphicFramePr>
        <p:xfrm>
          <a:off x="2779155" y="2272292"/>
          <a:ext cx="2448340" cy="3384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Chart 8"/>
          <p:cNvGraphicFramePr/>
          <p:nvPr>
            <p:extLst>
              <p:ext uri="{D42A27DB-BD31-4B8C-83A1-F6EECF244321}">
                <p14:modId xmlns:p14="http://schemas.microsoft.com/office/powerpoint/2010/main" val="1846533144"/>
              </p:ext>
            </p:extLst>
          </p:nvPr>
        </p:nvGraphicFramePr>
        <p:xfrm>
          <a:off x="5011387" y="2272292"/>
          <a:ext cx="2448340" cy="3384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044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3167367"/>
              </p:ext>
            </p:extLst>
          </p:nvPr>
        </p:nvGraphicFramePr>
        <p:xfrm>
          <a:off x="973766" y="3051946"/>
          <a:ext cx="6056415" cy="2220700"/>
        </p:xfrm>
        <a:graphic>
          <a:graphicData uri="http://schemas.openxmlformats.org/drawingml/2006/table">
            <a:tbl>
              <a:tblPr/>
              <a:tblGrid>
                <a:gridCol w="1092529"/>
                <a:gridCol w="4963886"/>
              </a:tblGrid>
              <a:tr h="444140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2012, n=883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140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2011, n=829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140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2010, n=866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140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2009, n=759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140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2008, n=795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331531" cy="1104404"/>
          </a:xfrm>
        </p:spPr>
        <p:txBody>
          <a:bodyPr/>
          <a:lstStyle/>
          <a:p>
            <a:r>
              <a:rPr lang="et-EE" dirty="0" smtClean="0"/>
              <a:t>Hinnang kampaania </a:t>
            </a:r>
            <a:r>
              <a:rPr lang="fi-FI" dirty="0" smtClean="0"/>
              <a:t>mõju</a:t>
            </a:r>
            <a:r>
              <a:rPr lang="et-EE" dirty="0" err="1" smtClean="0"/>
              <a:t>le</a:t>
            </a:r>
            <a:r>
              <a:rPr lang="fi-FI" dirty="0"/>
              <a:t/>
            </a:r>
            <a:br>
              <a:rPr lang="fi-FI" dirty="0"/>
            </a:br>
            <a:r>
              <a:rPr lang="fi-FI" sz="1000" dirty="0"/>
              <a:t>(% nendest, kes on märganud kampaaniat)</a:t>
            </a:r>
            <a:endParaRPr lang="et-EE" sz="1000" dirty="0"/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533918" y="6972324"/>
            <a:ext cx="577163" cy="30001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800" b="0">
                <a:solidFill>
                  <a:srgbClr val="333333"/>
                </a:solidFill>
                <a:latin typeface="+mn-lt"/>
              </a:defRPr>
            </a:lvl1pPr>
          </a:lstStyle>
          <a:p>
            <a:fld id="{9784CBA3-D598-4B1F-BAA3-EE14B5154290}" type="slidenum">
              <a:rPr lang="en-AU" smtClean="0"/>
              <a:pPr/>
              <a:t>27</a:t>
            </a:fld>
            <a:endParaRPr lang="en-AU" dirty="0"/>
          </a:p>
        </p:txBody>
      </p:sp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2466629585"/>
              </p:ext>
            </p:extLst>
          </p:nvPr>
        </p:nvGraphicFramePr>
        <p:xfrm>
          <a:off x="1805066" y="1876301"/>
          <a:ext cx="5830756" cy="3693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ctangle 2"/>
          <p:cNvSpPr/>
          <p:nvPr/>
        </p:nvSpPr>
        <p:spPr>
          <a:xfrm>
            <a:off x="327024" y="1417638"/>
            <a:ext cx="38887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i-FI" sz="1200" b="0" dirty="0">
                <a:solidFill>
                  <a:srgbClr val="000000"/>
                </a:solidFill>
                <a:latin typeface="+mn-lt"/>
              </a:rPr>
              <a:t>Milline oli Teie hinnangul kampaania mõju turvavööde kasutamisele?</a:t>
            </a:r>
            <a:endParaRPr lang="et-EE" sz="1200" b="0" dirty="0">
              <a:latin typeface="+mn-lt"/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/>
              <a:t>T</a:t>
            </a:r>
            <a:r>
              <a:rPr lang="fi-FI" dirty="0"/>
              <a:t>urvavöö kinnitamisele suunatud liiklusohutuskampaania </a:t>
            </a:r>
            <a:r>
              <a:rPr lang="fi-FI" dirty="0" smtClean="0"/>
              <a:t>märkamine</a:t>
            </a:r>
            <a:endParaRPr lang="en-AU" b="1" dirty="0" smtClean="0">
              <a:solidFill>
                <a:srgbClr val="D1007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265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28</a:t>
            </a:fld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1"/>
            <a:ext cx="10331531" cy="902524"/>
          </a:xfrm>
        </p:spPr>
        <p:txBody>
          <a:bodyPr/>
          <a:lstStyle/>
          <a:p>
            <a:r>
              <a:rPr lang="fi-FI" dirty="0"/>
              <a:t>Kampaania mõjusse uskujate profiil</a:t>
            </a:r>
            <a:br>
              <a:rPr lang="fi-FI" dirty="0"/>
            </a:br>
            <a:r>
              <a:rPr lang="fi-FI" sz="1000" dirty="0"/>
              <a:t> (% nendest, kes on märganud kampaaniat)</a:t>
            </a:r>
            <a:br>
              <a:rPr lang="fi-FI" sz="1000" dirty="0"/>
            </a:br>
            <a:endParaRPr lang="et-EE" sz="10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1123737"/>
              </p:ext>
            </p:extLst>
          </p:nvPr>
        </p:nvGraphicFramePr>
        <p:xfrm>
          <a:off x="356260" y="1709238"/>
          <a:ext cx="4891921" cy="47034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5054"/>
                <a:gridCol w="2896867"/>
              </a:tblGrid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KÕIK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SUGU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mees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naine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RAHVUS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e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estlane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muu rahvus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VANUS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15-24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25-34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35-49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50-74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REGIOONID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Tallinn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10809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Harju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-,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Rapla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,-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Järvamaa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Lääne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Eesti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Tartu-, </a:t>
                      </a:r>
                      <a:r>
                        <a:rPr lang="en-US" sz="1000" b="0" i="0" u="none" strike="noStrike" dirty="0" err="1" smtClean="0">
                          <a:solidFill>
                            <a:srgbClr val="000000"/>
                          </a:solidFill>
                          <a:latin typeface="+mn-lt"/>
                        </a:rPr>
                        <a:t>Jõgevamaa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Lõuna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-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Eesti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Virumaa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ASULATÜÜP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pealinn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suur linn</a:t>
                      </a: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muu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linn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90984"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maa-asula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21"/>
          <p:cNvSpPr txBox="1">
            <a:spLocks noChangeArrowheads="1"/>
          </p:cNvSpPr>
          <p:nvPr/>
        </p:nvSpPr>
        <p:spPr bwMode="auto">
          <a:xfrm>
            <a:off x="220147" y="877751"/>
            <a:ext cx="3371694" cy="53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>
              <a:lnSpc>
                <a:spcPct val="100000"/>
              </a:lnSpc>
              <a:buClrTx/>
              <a:buSzTx/>
              <a:buNone/>
            </a:pPr>
            <a:r>
              <a:rPr lang="fi-FI" sz="1000" b="0" dirty="0">
                <a:latin typeface="+mn-lt"/>
              </a:rPr>
              <a:t>Milline oli Teie hinnangul kampaania mõju turvavööde kasutamisele?</a:t>
            </a:r>
            <a:endParaRPr kumimoji="0" lang="en-GB" sz="1000" b="0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2720361663"/>
              </p:ext>
            </p:extLst>
          </p:nvPr>
        </p:nvGraphicFramePr>
        <p:xfrm>
          <a:off x="2271536" y="1012269"/>
          <a:ext cx="3143272" cy="55407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/>
              <a:t>T</a:t>
            </a:r>
            <a:r>
              <a:rPr lang="fi-FI" dirty="0"/>
              <a:t>urvavöö kinnitamisele suunatud liiklusohutuskampaania </a:t>
            </a:r>
            <a:r>
              <a:rPr lang="fi-FI" dirty="0" smtClean="0"/>
              <a:t>märkamine</a:t>
            </a:r>
            <a:endParaRPr lang="en-AU" b="1" dirty="0" smtClean="0">
              <a:solidFill>
                <a:srgbClr val="D10074"/>
              </a:solidFill>
            </a:endParaRPr>
          </a:p>
        </p:txBody>
      </p:sp>
      <p:sp>
        <p:nvSpPr>
          <p:cNvPr id="12" name="Rectangle 21"/>
          <p:cNvSpPr txBox="1">
            <a:spLocks noChangeArrowheads="1"/>
          </p:cNvSpPr>
          <p:nvPr/>
        </p:nvSpPr>
        <p:spPr bwMode="auto">
          <a:xfrm>
            <a:off x="2331977" y="1147694"/>
            <a:ext cx="3371694" cy="53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>
              <a:lnSpc>
                <a:spcPct val="100000"/>
              </a:lnSpc>
              <a:buClrTx/>
              <a:buSzTx/>
              <a:buNone/>
            </a:pPr>
            <a:r>
              <a:rPr lang="da-DK" sz="1000" b="0" dirty="0">
                <a:latin typeface="+mn-lt"/>
              </a:rPr>
              <a:t>kindlasti positiivne </a:t>
            </a:r>
            <a:r>
              <a:rPr lang="et-EE" sz="1000" b="0" dirty="0">
                <a:latin typeface="+mn-lt"/>
              </a:rPr>
              <a:t> </a:t>
            </a:r>
            <a:r>
              <a:rPr lang="et-EE" sz="1000" b="0" dirty="0" smtClean="0">
                <a:latin typeface="+mn-lt"/>
              </a:rPr>
              <a:t>või</a:t>
            </a:r>
            <a:r>
              <a:rPr lang="da-DK" sz="1000" b="0" dirty="0" smtClean="0">
                <a:latin typeface="+mn-lt"/>
              </a:rPr>
              <a:t> </a:t>
            </a:r>
            <a:r>
              <a:rPr lang="da-DK" sz="1000" b="0" dirty="0">
                <a:latin typeface="+mn-lt"/>
              </a:rPr>
              <a:t>pigem positiivne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4591115" y="1705744"/>
            <a:ext cx="23724" cy="4680000"/>
          </a:xfrm>
          <a:prstGeom prst="line">
            <a:avLst/>
          </a:prstGeom>
          <a:ln w="19050">
            <a:solidFill>
              <a:srgbClr val="D1007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7438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2246992"/>
              </p:ext>
            </p:extLst>
          </p:nvPr>
        </p:nvGraphicFramePr>
        <p:xfrm>
          <a:off x="1372051" y="2790689"/>
          <a:ext cx="5646266" cy="2220685"/>
        </p:xfrm>
        <a:graphic>
          <a:graphicData uri="http://schemas.openxmlformats.org/drawingml/2006/table">
            <a:tbl>
              <a:tblPr/>
              <a:tblGrid>
                <a:gridCol w="682380"/>
                <a:gridCol w="4963886"/>
              </a:tblGrid>
              <a:tr h="366868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868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868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2010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868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2009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868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2008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6345">
                <a:tc>
                  <a:txBody>
                    <a:bodyPr/>
                    <a:lstStyle/>
                    <a:p>
                      <a:pPr algn="r" fontAlgn="b"/>
                      <a:r>
                        <a:rPr lang="et-EE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2007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et-EE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0331531" cy="1104404"/>
          </a:xfrm>
        </p:spPr>
        <p:txBody>
          <a:bodyPr/>
          <a:lstStyle/>
          <a:p>
            <a:r>
              <a:rPr lang="et-EE" dirty="0" smtClean="0"/>
              <a:t>Hinnangud p</a:t>
            </a:r>
            <a:r>
              <a:rPr lang="fi-FI" dirty="0" smtClean="0"/>
              <a:t>olitseitöö tõhususe</a:t>
            </a:r>
            <a:r>
              <a:rPr lang="et-EE" dirty="0" err="1" smtClean="0"/>
              <a:t>le</a:t>
            </a:r>
            <a:r>
              <a:rPr lang="et-EE" dirty="0" smtClean="0"/>
              <a:t> </a:t>
            </a:r>
            <a:r>
              <a:rPr lang="fi-FI" dirty="0" smtClean="0">
                <a:solidFill>
                  <a:srgbClr val="000000"/>
                </a:solidFill>
              </a:rPr>
              <a:t>turvavööde </a:t>
            </a:r>
            <a:r>
              <a:rPr lang="fi-FI" dirty="0">
                <a:solidFill>
                  <a:srgbClr val="000000"/>
                </a:solidFill>
              </a:rPr>
              <a:t>ja </a:t>
            </a:r>
            <a:r>
              <a:rPr lang="et-EE" dirty="0" smtClean="0">
                <a:solidFill>
                  <a:srgbClr val="000000"/>
                </a:solidFill>
              </a:rPr>
              <a:t/>
            </a:r>
            <a:br>
              <a:rPr lang="et-EE" dirty="0" smtClean="0">
                <a:solidFill>
                  <a:srgbClr val="000000"/>
                </a:solidFill>
              </a:rPr>
            </a:br>
            <a:r>
              <a:rPr lang="fi-FI" dirty="0" smtClean="0">
                <a:solidFill>
                  <a:srgbClr val="000000"/>
                </a:solidFill>
              </a:rPr>
              <a:t>turvavarustuse kasutamis</a:t>
            </a:r>
            <a:r>
              <a:rPr lang="et-EE" dirty="0" smtClean="0">
                <a:solidFill>
                  <a:srgbClr val="000000"/>
                </a:solidFill>
              </a:rPr>
              <a:t>e kontrollimisel</a:t>
            </a:r>
            <a:r>
              <a:rPr lang="fi-FI" dirty="0"/>
              <a:t/>
            </a:r>
            <a:br>
              <a:rPr lang="fi-FI" dirty="0"/>
            </a:br>
            <a:r>
              <a:rPr lang="fi-FI" sz="1000" dirty="0"/>
              <a:t>(% kõikidest vastajatest, </a:t>
            </a:r>
            <a:r>
              <a:rPr lang="fi-FI" sz="1000" dirty="0" smtClean="0"/>
              <a:t>n=100</a:t>
            </a:r>
            <a:r>
              <a:rPr lang="et-EE" sz="1000" dirty="0" smtClean="0"/>
              <a:t>4</a:t>
            </a:r>
            <a:r>
              <a:rPr lang="fi-FI" sz="1000" dirty="0" smtClean="0"/>
              <a:t>)</a:t>
            </a:r>
            <a:endParaRPr lang="et-EE" sz="1000" dirty="0"/>
          </a:p>
        </p:txBody>
      </p:sp>
      <p:sp>
        <p:nvSpPr>
          <p:cNvPr id="16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533918" y="6972324"/>
            <a:ext cx="577163" cy="300014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r">
              <a:defRPr sz="800" b="0">
                <a:solidFill>
                  <a:srgbClr val="333333"/>
                </a:solidFill>
                <a:latin typeface="+mn-lt"/>
              </a:defRPr>
            </a:lvl1pPr>
          </a:lstStyle>
          <a:p>
            <a:fld id="{9784CBA3-D598-4B1F-BAA3-EE14B5154290}" type="slidenum">
              <a:rPr lang="en-AU" smtClean="0"/>
              <a:pPr/>
              <a:t>29</a:t>
            </a:fld>
            <a:endParaRPr lang="en-AU" dirty="0"/>
          </a:p>
        </p:txBody>
      </p:sp>
      <p:graphicFrame>
        <p:nvGraphicFramePr>
          <p:cNvPr id="11" name="Chart 10"/>
          <p:cNvGraphicFramePr/>
          <p:nvPr>
            <p:extLst>
              <p:ext uri="{D42A27DB-BD31-4B8C-83A1-F6EECF244321}">
                <p14:modId xmlns:p14="http://schemas.microsoft.com/office/powerpoint/2010/main" val="2601060326"/>
              </p:ext>
            </p:extLst>
          </p:nvPr>
        </p:nvGraphicFramePr>
        <p:xfrm>
          <a:off x="1805066" y="2066293"/>
          <a:ext cx="5830756" cy="35032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Rectangle 2"/>
          <p:cNvSpPr/>
          <p:nvPr/>
        </p:nvSpPr>
        <p:spPr>
          <a:xfrm>
            <a:off x="327024" y="1417638"/>
            <a:ext cx="38887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i-FI" sz="1200" b="0" dirty="0">
                <a:solidFill>
                  <a:srgbClr val="000000"/>
                </a:solidFill>
                <a:latin typeface="+mn-lt"/>
              </a:rPr>
              <a:t>Kas Teie hinnangul kontrollib politsei turvavööde ja turvavarustuse kasutamist autodes piisavalt?</a:t>
            </a:r>
            <a:endParaRPr lang="et-EE" sz="1200" b="0" dirty="0">
              <a:latin typeface="+mn-lt"/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/>
              <a:t>T</a:t>
            </a:r>
            <a:r>
              <a:rPr lang="fi-FI" dirty="0"/>
              <a:t>urvavöö kinnitamisele suunatud liiklusohutuskampaania </a:t>
            </a:r>
            <a:r>
              <a:rPr lang="fi-FI" dirty="0" smtClean="0"/>
              <a:t>märkamine</a:t>
            </a:r>
            <a:endParaRPr lang="en-AU" b="1" dirty="0" smtClean="0">
              <a:solidFill>
                <a:srgbClr val="D1007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845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81" y="1157939"/>
            <a:ext cx="4417615" cy="2646442"/>
          </a:xfrm>
        </p:spPr>
        <p:txBody>
          <a:bodyPr/>
          <a:lstStyle/>
          <a:p>
            <a:r>
              <a:rPr lang="et-EE" dirty="0"/>
              <a:t>Uuringu </a:t>
            </a:r>
            <a:r>
              <a:rPr lang="et-EE" dirty="0" smtClean="0"/>
              <a:t>kokkuvõte</a:t>
            </a:r>
            <a:r>
              <a:rPr lang="fi-FI" dirty="0"/>
              <a:t/>
            </a:r>
            <a:br>
              <a:rPr lang="fi-FI" dirty="0"/>
            </a:br>
            <a:r>
              <a:rPr lang="et-EE" dirty="0" smtClean="0"/>
              <a:t/>
            </a:r>
            <a:br>
              <a:rPr lang="et-EE" dirty="0" smtClean="0"/>
            </a:br>
            <a:r>
              <a:rPr lang="et-EE" dirty="0"/>
              <a:t/>
            </a:r>
            <a:br>
              <a:rPr lang="et-EE" dirty="0"/>
            </a:br>
            <a:r>
              <a:rPr lang="et-EE" dirty="0" smtClean="0"/>
              <a:t/>
            </a:r>
            <a:br>
              <a:rPr lang="et-EE" dirty="0" smtClean="0"/>
            </a:br>
            <a:endParaRPr lang="et-EE" sz="1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</p:spPr>
        <p:txBody>
          <a:bodyPr/>
          <a:lstStyle/>
          <a:p>
            <a:r>
              <a:rPr lang="en-US" b="1" dirty="0" smtClean="0">
                <a:solidFill>
                  <a:srgbClr val="D10074"/>
                </a:solidFill>
              </a:rPr>
              <a:t>TNS </a:t>
            </a:r>
            <a:r>
              <a:rPr lang="en-US" b="1" dirty="0" err="1" smtClean="0">
                <a:solidFill>
                  <a:srgbClr val="D10074"/>
                </a:solidFill>
              </a:rPr>
              <a:t>Emor</a:t>
            </a:r>
            <a:endParaRPr lang="en-US" b="1" dirty="0">
              <a:solidFill>
                <a:srgbClr val="D10074"/>
              </a:solidFill>
            </a:endParaRPr>
          </a:p>
        </p:txBody>
      </p:sp>
      <p:pic>
        <p:nvPicPr>
          <p:cNvPr id="4" name="Picture 3" descr="mntlogo.gif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/>
          <a:stretch>
            <a:fillRect/>
          </a:stretch>
        </p:blipFill>
        <p:spPr>
          <a:xfrm>
            <a:off x="9392203" y="6582886"/>
            <a:ext cx="718585" cy="827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26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31</a:t>
            </a:fld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/>
              <a:t>Uuringu kokkuvõte ja järeldused</a:t>
            </a:r>
          </a:p>
        </p:txBody>
      </p:sp>
      <p:sp>
        <p:nvSpPr>
          <p:cNvPr id="7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932900" y="6589197"/>
            <a:ext cx="8626969" cy="4157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t-EE" dirty="0"/>
              <a:t>Uuringu kokkuvõte</a:t>
            </a:r>
            <a:endParaRPr lang="en-AU" b="1" dirty="0" smtClean="0">
              <a:solidFill>
                <a:srgbClr val="D10074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4824" y="846138"/>
            <a:ext cx="924877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 smtClean="0">
                <a:latin typeface="+mn-lt"/>
              </a:rPr>
              <a:t>2012 aasta kevadise liiklusohutuskampaania </a:t>
            </a:r>
            <a:r>
              <a:rPr lang="et-EE" sz="1200" b="0" dirty="0">
                <a:latin typeface="+mn-lt"/>
              </a:rPr>
              <a:t>“Kinnita tagaistmel turvavöö. Alati!” </a:t>
            </a:r>
            <a:r>
              <a:rPr lang="et-EE" sz="1200" b="0" dirty="0" smtClean="0">
                <a:latin typeface="+mn-lt"/>
              </a:rPr>
              <a:t>märkamine on eelmise aasta kampaania märkamisest kõrgem. 2012 aasta kevadist kampaaniat märkas üheksa </a:t>
            </a:r>
            <a:r>
              <a:rPr lang="et-EE" sz="1200" b="0" dirty="0">
                <a:latin typeface="+mn-lt"/>
              </a:rPr>
              <a:t>15-74.aastast inimest </a:t>
            </a:r>
            <a:r>
              <a:rPr lang="et-EE" sz="1200" b="0" dirty="0" smtClean="0">
                <a:latin typeface="+mn-lt"/>
              </a:rPr>
              <a:t>kümnest.  </a:t>
            </a:r>
            <a:endParaRPr lang="et-EE" sz="1200" b="0" dirty="0">
              <a:latin typeface="+mn-lt"/>
            </a:endParaRPr>
          </a:p>
          <a:p>
            <a:pPr marL="361950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>
                <a:latin typeface="+mn-lt"/>
              </a:rPr>
              <a:t>Endiselt on nii spontaanselt kui aidatult kõrgeim märgatavus </a:t>
            </a:r>
            <a:r>
              <a:rPr lang="et-EE" sz="1200" b="0" dirty="0" smtClean="0">
                <a:latin typeface="+mn-lt"/>
              </a:rPr>
              <a:t>telereklaamil, mille aidatud tuntus on ka oluliselt kasvanud. Telereklaamile järgneb raadireklaam, mille märkamine on püsinud stabiilsena. Välireklaami märkamine on aastaga oluliselt langenud ja internetireklaami märkamine - kasvanud.</a:t>
            </a:r>
            <a:endParaRPr lang="et-EE" sz="1200" b="0" dirty="0">
              <a:latin typeface="+mn-lt"/>
            </a:endParaRPr>
          </a:p>
          <a:p>
            <a:pPr marL="361950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 smtClean="0">
                <a:latin typeface="+mn-lt"/>
              </a:rPr>
              <a:t>Nagu ka eelnevate uuringuaastatel on turvavöö kinnitamine </a:t>
            </a:r>
            <a:r>
              <a:rPr lang="et-EE" sz="1200" b="0" dirty="0">
                <a:latin typeface="+mn-lt"/>
              </a:rPr>
              <a:t>autosõidu puhul rutiinne käitumine, mida järgib </a:t>
            </a:r>
            <a:r>
              <a:rPr lang="et-EE" sz="1200" b="0" dirty="0" smtClean="0">
                <a:latin typeface="+mn-lt"/>
              </a:rPr>
              <a:t>peaaegu iga </a:t>
            </a:r>
            <a:r>
              <a:rPr lang="et-EE" sz="1200" b="0" dirty="0">
                <a:latin typeface="+mn-lt"/>
              </a:rPr>
              <a:t>autojuht, kõrvalistuja ja lapsevanem oma lapse turvavarustuse või turvavööga kinnitamisel.</a:t>
            </a:r>
          </a:p>
          <a:p>
            <a:pPr marL="361950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dirty="0">
                <a:latin typeface="+mn-lt"/>
              </a:rPr>
              <a:t>Teavituskampaania mõju on selgelt näha - tagaistmel turvavöö </a:t>
            </a:r>
            <a:r>
              <a:rPr lang="et-EE" sz="1200" dirty="0" smtClean="0">
                <a:latin typeface="+mn-lt"/>
              </a:rPr>
              <a:t>kinnitamine näitab kasvavat trendi</a:t>
            </a:r>
            <a:r>
              <a:rPr lang="et-EE" sz="1200" b="0" dirty="0" smtClean="0">
                <a:latin typeface="+mn-lt"/>
              </a:rPr>
              <a:t> - </a:t>
            </a:r>
            <a:r>
              <a:rPr lang="et-EE" sz="1200" b="0" dirty="0">
                <a:latin typeface="+mn-lt"/>
              </a:rPr>
              <a:t>nii üldiselt kui ka </a:t>
            </a:r>
            <a:r>
              <a:rPr lang="et-EE" sz="1200" b="0" dirty="0" smtClean="0">
                <a:latin typeface="+mn-lt"/>
              </a:rPr>
              <a:t>eraldi sihtrühmades. </a:t>
            </a:r>
            <a:r>
              <a:rPr lang="et-EE" sz="1200" dirty="0" smtClean="0">
                <a:latin typeface="+mn-lt"/>
              </a:rPr>
              <a:t>Teavituskampaania head mõju kinnitab ka asjaolu, et turvavöö peamiseks kinnitamise põhjuseks on suurem ohutus/turvalisus</a:t>
            </a:r>
            <a:r>
              <a:rPr lang="et-EE" sz="1200" b="0" dirty="0" smtClean="0">
                <a:latin typeface="+mn-lt"/>
              </a:rPr>
              <a:t> – inimesed tajuvad turvavöö kinnitamise vajalikkust just enda ja teiste ohutuse seisukohalt.</a:t>
            </a:r>
          </a:p>
          <a:p>
            <a:pPr marL="876300" lvl="1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 smtClean="0">
                <a:latin typeface="+mn-lt"/>
              </a:rPr>
              <a:t>Järgmiste teavituskampaaniate planeerimisel on oluline suuremat tähelepanu pöörata venekeelsele elanikkonnale – kuigi nendepoolne kampaaniate märkamine on aastatega oluliselt paranenud, jääb see siiski nii keskmistele kui ka eestlaste näitajatele alla.</a:t>
            </a:r>
          </a:p>
          <a:p>
            <a:pPr marL="361950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 smtClean="0">
                <a:latin typeface="+mn-lt"/>
              </a:rPr>
              <a:t>Turvavööde </a:t>
            </a:r>
            <a:r>
              <a:rPr lang="et-EE" sz="1200" b="0" dirty="0">
                <a:latin typeface="+mn-lt"/>
              </a:rPr>
              <a:t>kinnitamise kampaania mõjujõu suhtes ollakse endiselt positiivselt meelestatud, mis annab tunnistust sellest, et perioodiline meeldetuletus turvavöö kinnitamise olulisusest on vajalik. </a:t>
            </a:r>
          </a:p>
          <a:p>
            <a:pPr marL="361950" indent="-361950">
              <a:lnSpc>
                <a:spcPct val="150000"/>
              </a:lnSpc>
              <a:buFont typeface="Wingdings" pitchFamily="2" charset="2"/>
              <a:buChar char="q"/>
            </a:pPr>
            <a:r>
              <a:rPr lang="et-EE" sz="1200" b="0" dirty="0" smtClean="0">
                <a:latin typeface="+mn-lt"/>
              </a:rPr>
              <a:t>Politsei </a:t>
            </a:r>
            <a:r>
              <a:rPr lang="et-EE" sz="1200" b="0" dirty="0">
                <a:latin typeface="+mn-lt"/>
              </a:rPr>
              <a:t>aktiivne kontroll turvavarustuse ja turvavööde </a:t>
            </a:r>
            <a:r>
              <a:rPr lang="et-EE" sz="1200" b="0" dirty="0" smtClean="0">
                <a:latin typeface="+mn-lt"/>
              </a:rPr>
              <a:t>kinnitamises muutub aina olulisemaks kuna vastajate hinnangud politseitööle selles osas </a:t>
            </a:r>
            <a:r>
              <a:rPr lang="et-EE" sz="1200" b="0" smtClean="0">
                <a:latin typeface="+mn-lt"/>
              </a:rPr>
              <a:t>muutuvad üha </a:t>
            </a:r>
            <a:r>
              <a:rPr lang="et-EE" sz="1200" b="0" dirty="0" smtClean="0">
                <a:latin typeface="+mn-lt"/>
              </a:rPr>
              <a:t>kriitilisemaks.</a:t>
            </a:r>
            <a:endParaRPr lang="et-EE" sz="1200" b="0" dirty="0">
              <a:latin typeface="+mn-lt"/>
            </a:endParaRPr>
          </a:p>
          <a:p>
            <a:pPr marL="361950" indent="-361950">
              <a:lnSpc>
                <a:spcPct val="150000"/>
              </a:lnSpc>
              <a:buFont typeface="Wingdings" pitchFamily="2" charset="2"/>
              <a:buChar char="q"/>
            </a:pPr>
            <a:endParaRPr lang="et-EE" sz="1200" b="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55889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81" y="1157939"/>
            <a:ext cx="4417615" cy="2646442"/>
          </a:xfrm>
        </p:spPr>
        <p:txBody>
          <a:bodyPr/>
          <a:lstStyle/>
          <a:p>
            <a:r>
              <a:rPr lang="et-EE" dirty="0" smtClean="0"/>
              <a:t>Lisad</a:t>
            </a:r>
            <a:r>
              <a:rPr lang="fi-FI" dirty="0"/>
              <a:t/>
            </a:r>
            <a:br>
              <a:rPr lang="fi-FI" dirty="0"/>
            </a:br>
            <a:r>
              <a:rPr lang="et-EE" dirty="0" smtClean="0"/>
              <a:t/>
            </a:r>
            <a:br>
              <a:rPr lang="et-EE" dirty="0" smtClean="0"/>
            </a:br>
            <a:r>
              <a:rPr lang="et-EE" dirty="0"/>
              <a:t/>
            </a:r>
            <a:br>
              <a:rPr lang="et-EE" dirty="0"/>
            </a:br>
            <a:r>
              <a:rPr lang="et-EE" dirty="0" smtClean="0"/>
              <a:t/>
            </a:r>
            <a:br>
              <a:rPr lang="et-EE" dirty="0" smtClean="0"/>
            </a:br>
            <a:endParaRPr lang="et-EE" sz="1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897274" y="6556595"/>
            <a:ext cx="8626969" cy="415728"/>
          </a:xfrm>
        </p:spPr>
        <p:txBody>
          <a:bodyPr/>
          <a:lstStyle/>
          <a:p>
            <a:r>
              <a:rPr lang="en-US" b="1" dirty="0" smtClean="0">
                <a:solidFill>
                  <a:srgbClr val="D10074"/>
                </a:solidFill>
              </a:rPr>
              <a:t>TNS </a:t>
            </a:r>
            <a:r>
              <a:rPr lang="en-US" b="1" dirty="0" err="1" smtClean="0">
                <a:solidFill>
                  <a:srgbClr val="D10074"/>
                </a:solidFill>
              </a:rPr>
              <a:t>Emor</a:t>
            </a:r>
            <a:endParaRPr lang="en-US" b="1" dirty="0">
              <a:solidFill>
                <a:srgbClr val="D10074"/>
              </a:solidFill>
            </a:endParaRPr>
          </a:p>
        </p:txBody>
      </p:sp>
      <p:pic>
        <p:nvPicPr>
          <p:cNvPr id="4" name="Picture 3" descr="mntlogo.gif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/>
          <a:stretch>
            <a:fillRect/>
          </a:stretch>
        </p:blipFill>
        <p:spPr>
          <a:xfrm>
            <a:off x="9392203" y="6582886"/>
            <a:ext cx="718585" cy="827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965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33</a:t>
            </a:fld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Valimi </a:t>
            </a:r>
            <a:r>
              <a:rPr lang="et-EE" dirty="0"/>
              <a:t>kirjeldus</a:t>
            </a:r>
          </a:p>
        </p:txBody>
      </p:sp>
      <p:sp>
        <p:nvSpPr>
          <p:cNvPr id="6" name="Rectangle 5"/>
          <p:cNvSpPr>
            <a:spLocks noGrp="1" noChangeArrowheads="1"/>
          </p:cNvSpPr>
          <p:nvPr/>
        </p:nvSpPr>
        <p:spPr bwMode="auto">
          <a:xfrm>
            <a:off x="439388" y="1055385"/>
            <a:ext cx="8983982" cy="5316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lnSpc>
                <a:spcPts val="1700"/>
              </a:lnSpc>
              <a:spcBef>
                <a:spcPts val="1700"/>
              </a:spcBef>
              <a:spcAft>
                <a:spcPct val="0"/>
              </a:spcAft>
              <a:buSzPct val="80000"/>
              <a:defRPr sz="1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73100" indent="-190500" algn="l" rtl="0" eaLnBrk="1" fontAlgn="base" hangingPunct="1">
              <a:lnSpc>
                <a:spcPts val="1700"/>
              </a:lnSpc>
              <a:spcBef>
                <a:spcPts val="1700"/>
              </a:spcBef>
              <a:spcAft>
                <a:spcPct val="0"/>
              </a:spcAft>
              <a:buFont typeface="Times" pitchFamily="18" charset="0"/>
              <a:buChar char="•"/>
              <a:defRPr sz="1600">
                <a:solidFill>
                  <a:schemeClr val="tx1"/>
                </a:solidFill>
                <a:latin typeface="+mn-lt"/>
                <a:ea typeface="+mn-ea"/>
              </a:defRPr>
            </a:lvl2pPr>
            <a:lvl3pPr marL="1277938" indent="-228600" algn="l" rtl="0" eaLnBrk="1" fontAlgn="base" hangingPunct="1">
              <a:lnSpc>
                <a:spcPts val="1700"/>
              </a:lnSpc>
              <a:spcBef>
                <a:spcPts val="17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+mn-lt"/>
                <a:ea typeface="+mn-ea"/>
              </a:defRPr>
            </a:lvl3pPr>
            <a:lvl4pPr marL="1697038" indent="-228600" algn="l" rtl="0" eaLnBrk="1" fontAlgn="base" hangingPunct="1">
              <a:lnSpc>
                <a:spcPts val="1700"/>
              </a:lnSpc>
              <a:spcBef>
                <a:spcPts val="17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+mn-ea"/>
              </a:defRPr>
            </a:lvl4pPr>
            <a:lvl5pPr marL="2116138" indent="-228600" algn="l" rtl="0" eaLnBrk="1" fontAlgn="base" hangingPunct="1">
              <a:lnSpc>
                <a:spcPts val="1700"/>
              </a:lnSpc>
              <a:spcBef>
                <a:spcPts val="17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  <a:ea typeface="+mn-ea"/>
              </a:defRPr>
            </a:lvl5pPr>
            <a:lvl6pPr marL="2573338" indent="-228600" algn="l" rtl="0" eaLnBrk="1" fontAlgn="base" hangingPunct="1">
              <a:lnSpc>
                <a:spcPts val="1700"/>
              </a:lnSpc>
              <a:spcBef>
                <a:spcPts val="17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  <a:ea typeface="+mn-ea"/>
              </a:defRPr>
            </a:lvl6pPr>
            <a:lvl7pPr marL="3030538" indent="-228600" algn="l" rtl="0" eaLnBrk="1" fontAlgn="base" hangingPunct="1">
              <a:lnSpc>
                <a:spcPts val="1700"/>
              </a:lnSpc>
              <a:spcBef>
                <a:spcPts val="17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  <a:ea typeface="+mn-ea"/>
              </a:defRPr>
            </a:lvl7pPr>
            <a:lvl8pPr marL="3487738" indent="-228600" algn="l" rtl="0" eaLnBrk="1" fontAlgn="base" hangingPunct="1">
              <a:lnSpc>
                <a:spcPts val="1700"/>
              </a:lnSpc>
              <a:spcBef>
                <a:spcPts val="17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  <a:ea typeface="+mn-ea"/>
              </a:defRPr>
            </a:lvl8pPr>
            <a:lvl9pPr marL="3944938" indent="-228600" algn="l" rtl="0" eaLnBrk="1" fontAlgn="base" hangingPunct="1">
              <a:lnSpc>
                <a:spcPts val="1700"/>
              </a:lnSpc>
              <a:spcBef>
                <a:spcPts val="17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254000" lvl="1" indent="-254000">
              <a:lnSpc>
                <a:spcPct val="100000"/>
              </a:lnSpc>
              <a:spcBef>
                <a:spcPct val="25000"/>
              </a:spcBef>
              <a:buClr>
                <a:srgbClr val="FF0000"/>
              </a:buClr>
              <a:buSzPct val="80000"/>
              <a:buBlip>
                <a:blip r:embed="rId2"/>
              </a:buBlip>
            </a:pPr>
            <a:r>
              <a:rPr lang="et-EE" sz="1400" b="0" dirty="0" smtClean="0">
                <a:cs typeface="Times New Roman" pitchFamily="18" charset="0"/>
              </a:rPr>
              <a:t>CAPI-buss</a:t>
            </a:r>
            <a:r>
              <a:rPr lang="et-EE" sz="1400" b="0" dirty="0" smtClean="0"/>
              <a:t>i</a:t>
            </a:r>
            <a:r>
              <a:rPr lang="et-EE" sz="1400" b="0" dirty="0" smtClean="0">
                <a:cs typeface="Times New Roman" pitchFamily="18" charset="0"/>
              </a:rPr>
              <a:t> üldkogum</a:t>
            </a:r>
            <a:r>
              <a:rPr lang="et-EE" sz="1400" b="0" dirty="0" smtClean="0"/>
              <a:t>:</a:t>
            </a:r>
            <a:r>
              <a:rPr lang="et-EE" sz="1400" b="0" dirty="0" smtClean="0">
                <a:cs typeface="Times New Roman" pitchFamily="18" charset="0"/>
              </a:rPr>
              <a:t> Eesti Vabariigi alalised elanikud vanuses 15–74</a:t>
            </a:r>
            <a:r>
              <a:rPr lang="et-EE" sz="1400" b="0" dirty="0" smtClean="0"/>
              <a:t> a</a:t>
            </a:r>
            <a:r>
              <a:rPr lang="et-EE" sz="1400" b="0" dirty="0" smtClean="0">
                <a:cs typeface="Times New Roman" pitchFamily="18" charset="0"/>
              </a:rPr>
              <a:t> </a:t>
            </a:r>
            <a:r>
              <a:rPr lang="et-EE" sz="1400" b="0" dirty="0" smtClean="0"/>
              <a:t/>
            </a:r>
            <a:br>
              <a:rPr lang="et-EE" sz="1400" b="0" dirty="0" smtClean="0"/>
            </a:br>
            <a:r>
              <a:rPr lang="et-EE" sz="1400" b="0" dirty="0" smtClean="0">
                <a:cs typeface="Times New Roman" pitchFamily="18" charset="0"/>
              </a:rPr>
              <a:t>(kokku 1 034 752 inimest</a:t>
            </a:r>
            <a:r>
              <a:rPr lang="et-EE" sz="1400" b="0" dirty="0" smtClean="0"/>
              <a:t>,</a:t>
            </a:r>
            <a:r>
              <a:rPr lang="et-EE" sz="1400" b="0" dirty="0" smtClean="0">
                <a:cs typeface="Times New Roman" pitchFamily="18" charset="0"/>
              </a:rPr>
              <a:t> </a:t>
            </a:r>
            <a:r>
              <a:rPr lang="et-EE" sz="1400" b="0" dirty="0" smtClean="0"/>
              <a:t>Statistikaamet </a:t>
            </a:r>
            <a:r>
              <a:rPr lang="et-EE" sz="1400" b="0" dirty="0" smtClean="0">
                <a:cs typeface="Times New Roman" pitchFamily="18" charset="0"/>
              </a:rPr>
              <a:t>01.01.2010.</a:t>
            </a:r>
            <a:r>
              <a:rPr lang="et-EE" sz="1400" b="0" dirty="0" smtClean="0"/>
              <a:t> </a:t>
            </a:r>
            <a:r>
              <a:rPr lang="et-EE" sz="1400" b="0" dirty="0" smtClean="0">
                <a:cs typeface="Times New Roman" pitchFamily="18" charset="0"/>
              </a:rPr>
              <a:t>a)</a:t>
            </a:r>
            <a:r>
              <a:rPr lang="et-EE" sz="1400" b="0" dirty="0" smtClean="0"/>
              <a:t>.</a:t>
            </a:r>
          </a:p>
          <a:p>
            <a:pPr marL="254000" lvl="1" indent="-254000">
              <a:lnSpc>
                <a:spcPct val="100000"/>
              </a:lnSpc>
              <a:spcBef>
                <a:spcPct val="25000"/>
              </a:spcBef>
              <a:buClr>
                <a:srgbClr val="FF0000"/>
              </a:buClr>
              <a:buSzPct val="80000"/>
              <a:buBlip>
                <a:blip r:embed="rId2"/>
              </a:buBlip>
            </a:pPr>
            <a:r>
              <a:rPr lang="et-EE" sz="1400" b="0" dirty="0" smtClean="0">
                <a:cs typeface="Times New Roman" pitchFamily="18" charset="0"/>
              </a:rPr>
              <a:t>Valim</a:t>
            </a:r>
            <a:r>
              <a:rPr lang="et-EE" sz="1400" b="0" dirty="0" smtClean="0"/>
              <a:t>i suurus on </a:t>
            </a:r>
            <a:r>
              <a:rPr lang="et-EE" sz="1400" b="0" dirty="0" smtClean="0">
                <a:cs typeface="Times New Roman" pitchFamily="18" charset="0"/>
              </a:rPr>
              <a:t>1000 inimest</a:t>
            </a:r>
            <a:r>
              <a:rPr lang="et-EE" sz="1400" b="0" dirty="0" smtClean="0"/>
              <a:t>. </a:t>
            </a:r>
            <a:r>
              <a:rPr lang="et-EE" sz="1400" b="0" dirty="0" smtClean="0">
                <a:cs typeface="Times New Roman" pitchFamily="18" charset="0"/>
              </a:rPr>
              <a:t>Valim</a:t>
            </a:r>
            <a:r>
              <a:rPr lang="et-EE" sz="1400" b="0" dirty="0" smtClean="0"/>
              <a:t> on n-ö </a:t>
            </a:r>
            <a:r>
              <a:rPr lang="et-EE" sz="1400" b="0" dirty="0" smtClean="0">
                <a:cs typeface="Times New Roman" pitchFamily="18" charset="0"/>
              </a:rPr>
              <a:t> “isekaaluv”</a:t>
            </a:r>
            <a:r>
              <a:rPr lang="et-EE" sz="1400" b="0" dirty="0" smtClean="0"/>
              <a:t>:</a:t>
            </a:r>
            <a:r>
              <a:rPr lang="et-EE" sz="1400" b="0" dirty="0" smtClean="0">
                <a:cs typeface="Times New Roman" pitchFamily="18" charset="0"/>
              </a:rPr>
              <a:t> üldkogumi proportsionaal</a:t>
            </a:r>
            <a:r>
              <a:rPr lang="et-EE" sz="1400" b="0" dirty="0" smtClean="0"/>
              <a:t>ne</a:t>
            </a:r>
            <a:r>
              <a:rPr lang="et-EE" sz="1400" b="0" dirty="0" smtClean="0">
                <a:cs typeface="Times New Roman" pitchFamily="18" charset="0"/>
              </a:rPr>
              <a:t> mudel</a:t>
            </a:r>
            <a:r>
              <a:rPr lang="et-EE" sz="1400" b="0" dirty="0" smtClean="0"/>
              <a:t> –</a:t>
            </a:r>
            <a:r>
              <a:rPr lang="et-EE" sz="1400" b="0" dirty="0" smtClean="0">
                <a:cs typeface="Times New Roman" pitchFamily="18" charset="0"/>
              </a:rPr>
              <a:t> kõikidel üldkogumisse kuuluvatel inimestel on võrdne võimalus vastajaks sattuda. </a:t>
            </a:r>
          </a:p>
          <a:p>
            <a:pPr marL="254000" lvl="1" indent="-254000">
              <a:lnSpc>
                <a:spcPct val="100000"/>
              </a:lnSpc>
              <a:spcBef>
                <a:spcPct val="25000"/>
              </a:spcBef>
              <a:buClr>
                <a:srgbClr val="FF0000"/>
              </a:buClr>
              <a:buSzPct val="80000"/>
              <a:buBlip>
                <a:blip r:embed="rId2"/>
              </a:buBlip>
            </a:pPr>
            <a:r>
              <a:rPr lang="et-EE" sz="1400" b="0" dirty="0" smtClean="0"/>
              <a:t>Valimi moodustamise printsiibid: </a:t>
            </a:r>
          </a:p>
          <a:p>
            <a:pPr marL="858838" lvl="2" indent="-254000">
              <a:lnSpc>
                <a:spcPct val="100000"/>
              </a:lnSpc>
              <a:spcBef>
                <a:spcPct val="25000"/>
              </a:spcBef>
              <a:buClr>
                <a:srgbClr val="FF0000"/>
              </a:buClr>
              <a:buSzPct val="80000"/>
              <a:buBlip>
                <a:blip r:embed="rId2"/>
              </a:buBlip>
            </a:pPr>
            <a:r>
              <a:rPr lang="et-EE" sz="1400" b="0" dirty="0" smtClean="0"/>
              <a:t>T</a:t>
            </a:r>
            <a:r>
              <a:rPr lang="et-EE" sz="1400" b="0" dirty="0" smtClean="0">
                <a:cs typeface="Times New Roman" pitchFamily="18" charset="0"/>
              </a:rPr>
              <a:t>erritoriaalselt </a:t>
            </a:r>
            <a:r>
              <a:rPr lang="et-EE" sz="1400" b="0" dirty="0" smtClean="0"/>
              <a:t>6 valimikihti  (</a:t>
            </a:r>
            <a:r>
              <a:rPr lang="et-EE" sz="1400" b="0" dirty="0" smtClean="0">
                <a:cs typeface="Times New Roman" pitchFamily="18" charset="0"/>
              </a:rPr>
              <a:t>proportsionaal</a:t>
            </a:r>
            <a:r>
              <a:rPr lang="et-EE" sz="1400" b="0" dirty="0" smtClean="0"/>
              <a:t>ne</a:t>
            </a:r>
            <a:r>
              <a:rPr lang="et-EE" sz="1400" b="0" dirty="0" smtClean="0">
                <a:cs typeface="Times New Roman" pitchFamily="18" charset="0"/>
              </a:rPr>
              <a:t> üldkogumi jaotusele</a:t>
            </a:r>
            <a:r>
              <a:rPr lang="et-EE" sz="1400" b="0" dirty="0" smtClean="0"/>
              <a:t>,  </a:t>
            </a:r>
            <a:r>
              <a:rPr lang="et-EE" sz="1400" b="0" dirty="0" smtClean="0">
                <a:cs typeface="Times New Roman" pitchFamily="18" charset="0"/>
              </a:rPr>
              <a:t>Statistikaameti rahvastikuandme</a:t>
            </a:r>
            <a:r>
              <a:rPr lang="et-EE" sz="1400" b="0" dirty="0" smtClean="0"/>
              <a:t>d</a:t>
            </a:r>
            <a:r>
              <a:rPr lang="et-EE" sz="1400" b="0" dirty="0" smtClean="0">
                <a:cs typeface="Times New Roman" pitchFamily="18" charset="0"/>
              </a:rPr>
              <a:t> 01.01.2008.</a:t>
            </a:r>
            <a:r>
              <a:rPr lang="et-EE" sz="1400" b="0" dirty="0" smtClean="0"/>
              <a:t> </a:t>
            </a:r>
            <a:r>
              <a:rPr lang="et-EE" sz="1400" b="0" dirty="0" smtClean="0">
                <a:cs typeface="Times New Roman" pitchFamily="18" charset="0"/>
              </a:rPr>
              <a:t>a</a:t>
            </a:r>
            <a:r>
              <a:rPr lang="et-EE" sz="1400" b="0" dirty="0" smtClean="0"/>
              <a:t>), igas </a:t>
            </a:r>
            <a:r>
              <a:rPr lang="et-EE" sz="1400" b="0" dirty="0" smtClean="0">
                <a:cs typeface="Times New Roman" pitchFamily="18" charset="0"/>
              </a:rPr>
              <a:t>kihis kaheastmeli</a:t>
            </a:r>
            <a:r>
              <a:rPr lang="et-EE" sz="1400" b="0" dirty="0" smtClean="0"/>
              <a:t>n</a:t>
            </a:r>
            <a:r>
              <a:rPr lang="et-EE" sz="1400" b="0" dirty="0" smtClean="0">
                <a:cs typeface="Times New Roman" pitchFamily="18" charset="0"/>
              </a:rPr>
              <a:t>e valik</a:t>
            </a:r>
            <a:r>
              <a:rPr lang="et-EE" sz="1400" b="0" dirty="0" smtClean="0"/>
              <a:t>.</a:t>
            </a:r>
            <a:r>
              <a:rPr lang="et-EE" sz="1400" b="0" dirty="0" smtClean="0">
                <a:cs typeface="Times New Roman" pitchFamily="18" charset="0"/>
              </a:rPr>
              <a:t> </a:t>
            </a:r>
          </a:p>
          <a:p>
            <a:pPr marL="858838" lvl="2" indent="-254000">
              <a:lnSpc>
                <a:spcPct val="100000"/>
              </a:lnSpc>
              <a:spcBef>
                <a:spcPct val="25000"/>
              </a:spcBef>
              <a:buClr>
                <a:srgbClr val="FF0000"/>
              </a:buClr>
              <a:buSzPct val="80000"/>
              <a:buBlip>
                <a:blip r:embed="rId2"/>
              </a:buBlip>
            </a:pPr>
            <a:r>
              <a:rPr lang="et-EE" sz="1400" b="0" dirty="0" smtClean="0">
                <a:cs typeface="Times New Roman" pitchFamily="18" charset="0"/>
              </a:rPr>
              <a:t>Esma</a:t>
            </a:r>
            <a:r>
              <a:rPr lang="et-EE" sz="1400" b="0" dirty="0" smtClean="0"/>
              <a:t>ne</a:t>
            </a:r>
            <a:r>
              <a:rPr lang="et-EE" sz="1400" b="0" dirty="0" smtClean="0">
                <a:cs typeface="Times New Roman" pitchFamily="18" charset="0"/>
              </a:rPr>
              <a:t> valikuühik</a:t>
            </a:r>
            <a:r>
              <a:rPr lang="et-EE" sz="1400" b="0" dirty="0" smtClean="0"/>
              <a:t>: </a:t>
            </a:r>
            <a:r>
              <a:rPr lang="et-EE" sz="1400" b="0" dirty="0" smtClean="0">
                <a:cs typeface="Times New Roman" pitchFamily="18" charset="0"/>
              </a:rPr>
              <a:t>asula (linnad, alevid, alevikud, külad)</a:t>
            </a:r>
            <a:r>
              <a:rPr lang="et-EE" sz="1400" b="0" dirty="0" smtClean="0"/>
              <a:t>. </a:t>
            </a:r>
            <a:r>
              <a:rPr lang="et-EE" sz="1400" b="0" dirty="0" smtClean="0">
                <a:cs typeface="Times New Roman" pitchFamily="18" charset="0"/>
              </a:rPr>
              <a:t>Valimipunktid</a:t>
            </a:r>
            <a:r>
              <a:rPr lang="et-EE" sz="1400" b="0" dirty="0" smtClean="0"/>
              <a:t> </a:t>
            </a:r>
            <a:r>
              <a:rPr lang="et-EE" sz="1400" b="0" dirty="0" smtClean="0">
                <a:cs typeface="Times New Roman" pitchFamily="18" charset="0"/>
              </a:rPr>
              <a:t>juhuvalikuga</a:t>
            </a:r>
            <a:r>
              <a:rPr lang="et-EE" sz="1400" b="0" dirty="0" smtClean="0"/>
              <a:t> vastavalt</a:t>
            </a:r>
            <a:r>
              <a:rPr lang="et-EE" sz="1400" b="0" dirty="0" smtClean="0">
                <a:cs typeface="Times New Roman" pitchFamily="18" charset="0"/>
              </a:rPr>
              <a:t> elanike arvule</a:t>
            </a:r>
            <a:r>
              <a:rPr lang="et-EE" sz="1400" b="0" dirty="0" smtClean="0"/>
              <a:t> – kokku 94 punkti</a:t>
            </a:r>
            <a:r>
              <a:rPr lang="et-EE" sz="1400" b="0" dirty="0" smtClean="0">
                <a:cs typeface="Times New Roman" pitchFamily="18" charset="0"/>
              </a:rPr>
              <a:t>. </a:t>
            </a:r>
          </a:p>
          <a:p>
            <a:pPr marL="858838" lvl="2" indent="-254000">
              <a:lnSpc>
                <a:spcPct val="100000"/>
              </a:lnSpc>
              <a:spcBef>
                <a:spcPct val="25000"/>
              </a:spcBef>
              <a:buClr>
                <a:srgbClr val="FF0000"/>
              </a:buClr>
              <a:buSzPct val="80000"/>
              <a:buBlip>
                <a:blip r:embed="rId2"/>
              </a:buBlip>
            </a:pPr>
            <a:r>
              <a:rPr lang="et-EE" sz="1400" b="0" dirty="0" smtClean="0"/>
              <a:t>Teisene valikuühik: inimesed</a:t>
            </a:r>
            <a:r>
              <a:rPr lang="et-EE" sz="1400" b="0" dirty="0" smtClean="0">
                <a:cs typeface="Times New Roman" pitchFamily="18" charset="0"/>
              </a:rPr>
              <a:t>. </a:t>
            </a:r>
            <a:r>
              <a:rPr lang="et-EE" sz="1400" b="0" dirty="0" smtClean="0"/>
              <a:t>Ühes v</a:t>
            </a:r>
            <a:r>
              <a:rPr lang="et-EE" sz="1400" b="0" dirty="0" smtClean="0">
                <a:cs typeface="Times New Roman" pitchFamily="18" charset="0"/>
              </a:rPr>
              <a:t>alimi</a:t>
            </a:r>
            <a:r>
              <a:rPr lang="et-EE" sz="1400" b="0" dirty="0" smtClean="0"/>
              <a:t>punktis </a:t>
            </a:r>
            <a:r>
              <a:rPr lang="et-EE" sz="1400" b="0" dirty="0" smtClean="0">
                <a:cs typeface="Times New Roman" pitchFamily="18" charset="0"/>
              </a:rPr>
              <a:t>8 inimest, Tallinnas </a:t>
            </a:r>
            <a:r>
              <a:rPr lang="et-EE" sz="1400" b="0" dirty="0" smtClean="0"/>
              <a:t>, Tartus, Pärnus, Kohtla-Järvel ja Narvas </a:t>
            </a:r>
            <a:r>
              <a:rPr lang="et-EE" sz="1400" b="0" dirty="0" smtClean="0">
                <a:cs typeface="Times New Roman" pitchFamily="18" charset="0"/>
              </a:rPr>
              <a:t>4</a:t>
            </a:r>
            <a:r>
              <a:rPr lang="et-EE" sz="1400" b="0" dirty="0" smtClean="0"/>
              <a:t>.</a:t>
            </a:r>
            <a:br>
              <a:rPr lang="et-EE" sz="1400" b="0" dirty="0" smtClean="0"/>
            </a:br>
            <a:r>
              <a:rPr lang="et-EE" sz="1400" b="0" dirty="0" smtClean="0">
                <a:cs typeface="Times New Roman" pitchFamily="18" charset="0"/>
              </a:rPr>
              <a:t>Küsitletavate leidmi</a:t>
            </a:r>
            <a:r>
              <a:rPr lang="et-EE" sz="1400" b="0" dirty="0" smtClean="0"/>
              <a:t>ne: lähteaadressi</a:t>
            </a:r>
            <a:r>
              <a:rPr lang="et-EE" sz="1400" b="0" dirty="0" smtClean="0">
                <a:cs typeface="Times New Roman" pitchFamily="18" charset="0"/>
              </a:rPr>
              <a:t> meetod</a:t>
            </a:r>
            <a:r>
              <a:rPr lang="et-EE" sz="1400" b="0" dirty="0" smtClean="0"/>
              <a:t>, </a:t>
            </a:r>
            <a:r>
              <a:rPr lang="et-EE" sz="1400" b="0" dirty="0" smtClean="0">
                <a:cs typeface="Times New Roman" pitchFamily="18" charset="0"/>
              </a:rPr>
              <a:t>noorte meeste</a:t>
            </a:r>
            <a:r>
              <a:rPr lang="et-EE" sz="1400" b="0" dirty="0" smtClean="0"/>
              <a:t>–noorte naiste</a:t>
            </a:r>
            <a:r>
              <a:rPr lang="et-EE" sz="1400" b="0" dirty="0" smtClean="0">
                <a:cs typeface="Times New Roman" pitchFamily="18" charset="0"/>
              </a:rPr>
              <a:t> reeg</a:t>
            </a:r>
            <a:r>
              <a:rPr lang="et-EE" sz="1400" b="0" dirty="0" smtClean="0"/>
              <a:t>el</a:t>
            </a:r>
            <a:r>
              <a:rPr lang="et-EE" sz="1400" b="0" dirty="0" smtClean="0">
                <a:cs typeface="Times New Roman" pitchFamily="18" charset="0"/>
              </a:rPr>
              <a:t> </a:t>
            </a:r>
          </a:p>
          <a:p>
            <a:pPr marL="254000" lvl="1" indent="-254000">
              <a:lnSpc>
                <a:spcPct val="100000"/>
              </a:lnSpc>
              <a:spcBef>
                <a:spcPct val="25000"/>
              </a:spcBef>
              <a:buClr>
                <a:srgbClr val="FF0000"/>
              </a:buClr>
              <a:buSzPct val="80000"/>
              <a:buBlip>
                <a:blip r:embed="rId2"/>
              </a:buBlip>
            </a:pPr>
            <a:r>
              <a:rPr lang="et-EE" sz="1400" b="0" dirty="0" smtClean="0">
                <a:cs typeface="Times New Roman" pitchFamily="18" charset="0"/>
              </a:rPr>
              <a:t>Küsitlus</a:t>
            </a:r>
            <a:r>
              <a:rPr lang="et-EE" sz="1400" b="0" dirty="0" smtClean="0"/>
              <a:t>e käigus </a:t>
            </a:r>
            <a:r>
              <a:rPr lang="et-EE" sz="1400" b="0" dirty="0" smtClean="0">
                <a:cs typeface="Times New Roman" pitchFamily="18" charset="0"/>
              </a:rPr>
              <a:t>kujunenud valimi struktuuri </a:t>
            </a:r>
            <a:r>
              <a:rPr lang="et-EE" sz="1400" b="0" dirty="0" smtClean="0"/>
              <a:t>võrdleme </a:t>
            </a:r>
            <a:r>
              <a:rPr lang="et-EE" sz="1400" b="0" dirty="0" smtClean="0">
                <a:cs typeface="Times New Roman" pitchFamily="18" charset="0"/>
              </a:rPr>
              <a:t>vastavate näitajatega üldkogumi kohta. Vajaduse korral kaalume valimit esinduslikkuse tagamiseks.</a:t>
            </a:r>
          </a:p>
          <a:p>
            <a:pPr marL="254000" lvl="1" indent="-254000">
              <a:lnSpc>
                <a:spcPct val="100000"/>
              </a:lnSpc>
              <a:spcBef>
                <a:spcPct val="25000"/>
              </a:spcBef>
              <a:buClr>
                <a:srgbClr val="FF0000"/>
              </a:buClr>
              <a:buSzPct val="80000"/>
              <a:buBlip>
                <a:blip r:embed="rId2"/>
              </a:buBlip>
            </a:pPr>
            <a:r>
              <a:rPr lang="et-EE" sz="1400" b="0" dirty="0" smtClean="0"/>
              <a:t>Valimi regionaalne jaotus on järgmine: </a:t>
            </a:r>
          </a:p>
          <a:p>
            <a:pPr marL="858838" lvl="2" indent="-254000">
              <a:lnSpc>
                <a:spcPct val="100000"/>
              </a:lnSpc>
              <a:spcBef>
                <a:spcPct val="25000"/>
              </a:spcBef>
              <a:buClr>
                <a:srgbClr val="FF0000"/>
              </a:buClr>
              <a:buSzPct val="80000"/>
              <a:buBlip>
                <a:blip r:embed="rId2"/>
              </a:buBlip>
            </a:pPr>
            <a:r>
              <a:rPr lang="et-EE" sz="1400" b="0" dirty="0" smtClean="0"/>
              <a:t>Tallinn</a:t>
            </a:r>
          </a:p>
          <a:p>
            <a:pPr marL="858838" lvl="2" indent="-254000">
              <a:lnSpc>
                <a:spcPct val="100000"/>
              </a:lnSpc>
              <a:spcBef>
                <a:spcPct val="25000"/>
              </a:spcBef>
              <a:buClr>
                <a:srgbClr val="FF0000"/>
              </a:buClr>
              <a:buSzPct val="80000"/>
              <a:buBlip>
                <a:blip r:embed="rId2"/>
              </a:buBlip>
            </a:pPr>
            <a:r>
              <a:rPr lang="et-EE" sz="1400" b="0" dirty="0" smtClean="0"/>
              <a:t>Harju-, Rapla- ja Järvamaa</a:t>
            </a:r>
          </a:p>
          <a:p>
            <a:pPr marL="858838" lvl="2" indent="-254000">
              <a:lnSpc>
                <a:spcPct val="100000"/>
              </a:lnSpc>
              <a:spcBef>
                <a:spcPct val="25000"/>
              </a:spcBef>
              <a:buClr>
                <a:srgbClr val="FF0000"/>
              </a:buClr>
              <a:buSzPct val="80000"/>
              <a:buBlip>
                <a:blip r:embed="rId2"/>
              </a:buBlip>
            </a:pPr>
            <a:r>
              <a:rPr lang="et-EE" sz="1400" b="0" dirty="0" smtClean="0"/>
              <a:t>Lääne-Eesti: Läänemaa, Pärnumaa, Saaremaa, Hiiumaa</a:t>
            </a:r>
          </a:p>
          <a:p>
            <a:pPr marL="858838" lvl="2" indent="-254000">
              <a:lnSpc>
                <a:spcPct val="100000"/>
              </a:lnSpc>
              <a:spcBef>
                <a:spcPct val="25000"/>
              </a:spcBef>
              <a:buClr>
                <a:srgbClr val="FF0000"/>
              </a:buClr>
              <a:buSzPct val="80000"/>
              <a:buBlip>
                <a:blip r:embed="rId2"/>
              </a:buBlip>
            </a:pPr>
            <a:r>
              <a:rPr lang="et-EE" sz="1400" b="0" dirty="0" smtClean="0"/>
              <a:t>Tartu-ja Jõgevamaa</a:t>
            </a:r>
          </a:p>
          <a:p>
            <a:pPr marL="858838" lvl="2" indent="-254000">
              <a:lnSpc>
                <a:spcPct val="100000"/>
              </a:lnSpc>
              <a:spcBef>
                <a:spcPct val="25000"/>
              </a:spcBef>
              <a:buClr>
                <a:srgbClr val="FF0000"/>
              </a:buClr>
              <a:buSzPct val="80000"/>
              <a:buBlip>
                <a:blip r:embed="rId2"/>
              </a:buBlip>
            </a:pPr>
            <a:r>
              <a:rPr lang="et-EE" sz="1400" b="0" dirty="0" smtClean="0"/>
              <a:t>Lõuna-Eesti: Põlvamaa, Valgamaa, Viljandimaa, Võrumaa</a:t>
            </a:r>
          </a:p>
          <a:p>
            <a:pPr marL="858838" lvl="2" indent="-254000">
              <a:lnSpc>
                <a:spcPct val="100000"/>
              </a:lnSpc>
              <a:spcBef>
                <a:spcPct val="25000"/>
              </a:spcBef>
              <a:buClr>
                <a:srgbClr val="FF0000"/>
              </a:buClr>
              <a:buSzPct val="80000"/>
              <a:buBlip>
                <a:blip r:embed="rId2"/>
              </a:buBlip>
            </a:pPr>
            <a:r>
              <a:rPr lang="et-EE" sz="1400" b="0" dirty="0" smtClean="0"/>
              <a:t>Virumaa: Ida-ja Lääne-Virumaa</a:t>
            </a:r>
            <a:endParaRPr lang="et-EE" sz="1400" b="0" dirty="0"/>
          </a:p>
        </p:txBody>
      </p:sp>
    </p:spTree>
    <p:extLst>
      <p:ext uri="{BB962C8B-B14F-4D97-AF65-F5344CB8AC3E}">
        <p14:creationId xmlns:p14="http://schemas.microsoft.com/office/powerpoint/2010/main" val="262467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84CBA3-D598-4B1F-BAA3-EE14B5154290}" type="slidenum">
              <a:rPr lang="en-AU" smtClean="0"/>
              <a:pPr/>
              <a:t>34</a:t>
            </a:fld>
            <a:endParaRPr lang="en-AU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/>
              <a:t>Projekti töörühm ja kontaktandmed</a:t>
            </a:r>
          </a:p>
        </p:txBody>
      </p:sp>
      <p:sp>
        <p:nvSpPr>
          <p:cNvPr id="6" name="Rectangle 5"/>
          <p:cNvSpPr/>
          <p:nvPr/>
        </p:nvSpPr>
        <p:spPr>
          <a:xfrm>
            <a:off x="327025" y="1417638"/>
            <a:ext cx="755819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1400" dirty="0">
                <a:latin typeface="+mn-lt"/>
              </a:rPr>
              <a:t>Uuringu eri etappides osalesid ja olid vastutavad</a:t>
            </a:r>
            <a:r>
              <a:rPr lang="et-EE" sz="1400" dirty="0" smtClean="0">
                <a:latin typeface="+mn-lt"/>
              </a:rPr>
              <a:t>:</a:t>
            </a:r>
          </a:p>
          <a:p>
            <a:endParaRPr lang="et-EE" sz="1400" b="0" dirty="0">
              <a:latin typeface="+mn-lt"/>
            </a:endParaRPr>
          </a:p>
          <a:p>
            <a:endParaRPr lang="et-EE" sz="1400" b="0" dirty="0">
              <a:latin typeface="+mn-lt"/>
            </a:endParaRPr>
          </a:p>
          <a:p>
            <a:r>
              <a:rPr lang="et-EE" sz="1400" b="0" dirty="0">
                <a:latin typeface="+mn-lt"/>
              </a:rPr>
              <a:t>Tellijapoolne kontaktisik</a:t>
            </a:r>
            <a:r>
              <a:rPr lang="et-EE" sz="1400" b="0" dirty="0" smtClean="0">
                <a:latin typeface="+mn-lt"/>
              </a:rPr>
              <a:t>:			Vitali Nester      	</a:t>
            </a:r>
            <a:r>
              <a:rPr lang="et-EE" sz="1400" b="0" dirty="0">
                <a:latin typeface="+mn-lt"/>
              </a:rPr>
              <a:t/>
            </a:r>
            <a:br>
              <a:rPr lang="et-EE" sz="1400" b="0" dirty="0">
                <a:latin typeface="+mn-lt"/>
              </a:rPr>
            </a:br>
            <a:r>
              <a:rPr lang="et-EE" sz="1400" b="0" dirty="0">
                <a:latin typeface="+mn-lt"/>
              </a:rPr>
              <a:t>Uuringu kava ja aruande koostaja</a:t>
            </a:r>
            <a:r>
              <a:rPr lang="et-EE" sz="1400" b="0" dirty="0" smtClean="0">
                <a:latin typeface="+mn-lt"/>
              </a:rPr>
              <a:t>:		Tatjana Kriger</a:t>
            </a:r>
            <a:r>
              <a:rPr lang="et-EE" sz="1400" b="0" dirty="0">
                <a:latin typeface="+mn-lt"/>
              </a:rPr>
              <a:t/>
            </a:r>
            <a:br>
              <a:rPr lang="et-EE" sz="1400" b="0" dirty="0">
                <a:latin typeface="+mn-lt"/>
              </a:rPr>
            </a:br>
            <a:r>
              <a:rPr lang="et-EE" sz="1400" b="0" dirty="0">
                <a:latin typeface="+mn-lt"/>
              </a:rPr>
              <a:t>Küsitlustöö </a:t>
            </a:r>
            <a:r>
              <a:rPr lang="et-EE" sz="1400" b="0" dirty="0" smtClean="0">
                <a:latin typeface="+mn-lt"/>
              </a:rPr>
              <a:t>koordineerija</a:t>
            </a:r>
            <a:r>
              <a:rPr lang="et-EE" sz="1400" b="0" dirty="0">
                <a:latin typeface="+mn-lt"/>
              </a:rPr>
              <a:t>:</a:t>
            </a:r>
            <a:r>
              <a:rPr lang="et-EE" sz="1400" b="0" dirty="0" smtClean="0">
                <a:latin typeface="+mn-lt"/>
              </a:rPr>
              <a:t>			Marit Schultz</a:t>
            </a:r>
            <a:r>
              <a:rPr lang="et-EE" sz="1400" b="0" dirty="0">
                <a:latin typeface="+mn-lt"/>
              </a:rPr>
              <a:t/>
            </a:r>
            <a:br>
              <a:rPr lang="et-EE" sz="1400" b="0" dirty="0">
                <a:latin typeface="+mn-lt"/>
              </a:rPr>
            </a:br>
            <a:r>
              <a:rPr lang="et-EE" sz="1400" b="0" dirty="0">
                <a:latin typeface="+mn-lt"/>
              </a:rPr>
              <a:t>Ankeedi programmeerija ja andmetöötlus</a:t>
            </a:r>
            <a:r>
              <a:rPr lang="et-EE" sz="1400" b="0" dirty="0" smtClean="0">
                <a:latin typeface="+mn-lt"/>
              </a:rPr>
              <a:t>:	Mare Lepik</a:t>
            </a:r>
            <a:r>
              <a:rPr lang="et-EE" sz="1400" b="0" dirty="0">
                <a:latin typeface="+mn-lt"/>
              </a:rPr>
              <a:t/>
            </a:r>
            <a:br>
              <a:rPr lang="et-EE" sz="1400" b="0" dirty="0">
                <a:latin typeface="+mn-lt"/>
              </a:rPr>
            </a:br>
            <a:r>
              <a:rPr lang="et-EE" sz="1400" b="0" dirty="0">
                <a:latin typeface="+mn-lt"/>
              </a:rPr>
              <a:t>Graafilised tööd</a:t>
            </a:r>
            <a:r>
              <a:rPr lang="et-EE" sz="1400" b="0" dirty="0" smtClean="0">
                <a:latin typeface="+mn-lt"/>
              </a:rPr>
              <a:t>:				</a:t>
            </a:r>
            <a:r>
              <a:rPr lang="et-EE" sz="1400" b="0" dirty="0" err="1" smtClean="0">
                <a:latin typeface="+mn-lt"/>
              </a:rPr>
              <a:t>Grete-Maria</a:t>
            </a:r>
            <a:r>
              <a:rPr lang="et-EE" sz="1400" b="0" dirty="0" smtClean="0">
                <a:latin typeface="+mn-lt"/>
              </a:rPr>
              <a:t> Vürst</a:t>
            </a:r>
          </a:p>
          <a:p>
            <a:endParaRPr lang="et-EE" sz="1400" b="0" dirty="0">
              <a:latin typeface="+mn-lt"/>
            </a:endParaRPr>
          </a:p>
          <a:p>
            <a:r>
              <a:rPr lang="et-EE" sz="1400" b="0" dirty="0">
                <a:latin typeface="+mn-lt"/>
              </a:rPr>
              <a:t>	        </a:t>
            </a:r>
            <a:r>
              <a:rPr lang="et-EE" sz="1400" b="0" dirty="0" smtClean="0">
                <a:latin typeface="+mn-lt"/>
              </a:rPr>
              <a:t>		</a:t>
            </a:r>
            <a:endParaRPr lang="et-EE" sz="1400" b="0" dirty="0">
              <a:latin typeface="+mn-lt"/>
            </a:endParaRPr>
          </a:p>
          <a:p>
            <a:r>
              <a:rPr lang="et-EE" sz="1400" dirty="0">
                <a:latin typeface="+mn-lt"/>
              </a:rPr>
              <a:t>Kontaktandmed: </a:t>
            </a:r>
            <a:endParaRPr lang="et-EE" sz="1400" dirty="0" smtClean="0">
              <a:latin typeface="+mn-lt"/>
            </a:endParaRPr>
          </a:p>
          <a:p>
            <a:endParaRPr lang="et-EE" sz="1400" b="0" dirty="0">
              <a:latin typeface="+mn-lt"/>
            </a:endParaRPr>
          </a:p>
          <a:p>
            <a:r>
              <a:rPr lang="et-EE" sz="1400" b="0" dirty="0">
                <a:latin typeface="+mn-lt"/>
              </a:rPr>
              <a:t>AS </a:t>
            </a:r>
            <a:r>
              <a:rPr lang="et-EE" sz="1400" b="0" dirty="0" err="1">
                <a:latin typeface="+mn-lt"/>
              </a:rPr>
              <a:t>Emor</a:t>
            </a:r>
            <a:r>
              <a:rPr lang="et-EE" sz="1400" b="0" dirty="0">
                <a:latin typeface="+mn-lt"/>
              </a:rPr>
              <a:t/>
            </a:r>
            <a:br>
              <a:rPr lang="et-EE" sz="1400" b="0" dirty="0">
                <a:latin typeface="+mn-lt"/>
              </a:rPr>
            </a:br>
            <a:r>
              <a:rPr lang="et-EE" sz="1400" b="0" dirty="0">
                <a:latin typeface="+mn-lt"/>
              </a:rPr>
              <a:t>Telefon:	</a:t>
            </a:r>
            <a:r>
              <a:rPr lang="et-EE" sz="1400" b="0" dirty="0" smtClean="0">
                <a:latin typeface="+mn-lt"/>
              </a:rPr>
              <a:t>		626 </a:t>
            </a:r>
            <a:r>
              <a:rPr lang="et-EE" sz="1400" b="0" dirty="0">
                <a:latin typeface="+mn-lt"/>
              </a:rPr>
              <a:t>8444</a:t>
            </a:r>
            <a:br>
              <a:rPr lang="et-EE" sz="1400" b="0" dirty="0">
                <a:latin typeface="+mn-lt"/>
              </a:rPr>
            </a:br>
            <a:r>
              <a:rPr lang="et-EE" sz="1400" b="0" dirty="0">
                <a:latin typeface="+mn-lt"/>
              </a:rPr>
              <a:t>Telefon (</a:t>
            </a:r>
            <a:r>
              <a:rPr lang="et-EE" sz="1400" b="0" dirty="0" err="1">
                <a:latin typeface="+mn-lt"/>
              </a:rPr>
              <a:t>üld</a:t>
            </a:r>
            <a:r>
              <a:rPr lang="et-EE" sz="1400" b="0" dirty="0">
                <a:latin typeface="+mn-lt"/>
              </a:rPr>
              <a:t>):	</a:t>
            </a:r>
            <a:r>
              <a:rPr lang="et-EE" sz="1400" b="0" dirty="0" smtClean="0">
                <a:latin typeface="+mn-lt"/>
              </a:rPr>
              <a:t>	626 </a:t>
            </a:r>
            <a:r>
              <a:rPr lang="et-EE" sz="1400" b="0" dirty="0">
                <a:latin typeface="+mn-lt"/>
              </a:rPr>
              <a:t>8500</a:t>
            </a:r>
            <a:br>
              <a:rPr lang="et-EE" sz="1400" b="0" dirty="0">
                <a:latin typeface="+mn-lt"/>
              </a:rPr>
            </a:br>
            <a:r>
              <a:rPr lang="et-EE" sz="1400" b="0" dirty="0">
                <a:latin typeface="+mn-lt"/>
              </a:rPr>
              <a:t>Faks:	</a:t>
            </a:r>
            <a:r>
              <a:rPr lang="et-EE" sz="1400" b="0" dirty="0" smtClean="0">
                <a:latin typeface="+mn-lt"/>
              </a:rPr>
              <a:t>		626 </a:t>
            </a:r>
            <a:r>
              <a:rPr lang="et-EE" sz="1400" b="0" dirty="0">
                <a:latin typeface="+mn-lt"/>
              </a:rPr>
              <a:t>8501</a:t>
            </a:r>
            <a:br>
              <a:rPr lang="et-EE" sz="1400" b="0" dirty="0">
                <a:latin typeface="+mn-lt"/>
              </a:rPr>
            </a:br>
            <a:r>
              <a:rPr lang="et-EE" sz="1400" b="0" dirty="0">
                <a:latin typeface="+mn-lt"/>
              </a:rPr>
              <a:t>E-mail:	</a:t>
            </a:r>
            <a:r>
              <a:rPr lang="et-EE" sz="1400" b="0" dirty="0" smtClean="0">
                <a:latin typeface="+mn-lt"/>
              </a:rPr>
              <a:t>		tanja.kriger@emor.ee</a:t>
            </a:r>
            <a:r>
              <a:rPr lang="et-EE" sz="1400" b="0" dirty="0">
                <a:latin typeface="+mn-lt"/>
              </a:rPr>
              <a:t/>
            </a:r>
            <a:br>
              <a:rPr lang="et-EE" sz="1400" b="0" dirty="0">
                <a:latin typeface="+mn-lt"/>
              </a:rPr>
            </a:br>
            <a:r>
              <a:rPr lang="et-EE" sz="1400" b="0" dirty="0">
                <a:latin typeface="+mn-lt"/>
              </a:rPr>
              <a:t>E-mail (</a:t>
            </a:r>
            <a:r>
              <a:rPr lang="et-EE" sz="1400" b="0" dirty="0" err="1">
                <a:latin typeface="+mn-lt"/>
              </a:rPr>
              <a:t>üld</a:t>
            </a:r>
            <a:r>
              <a:rPr lang="et-EE" sz="1400" b="0" dirty="0">
                <a:latin typeface="+mn-lt"/>
              </a:rPr>
              <a:t>):	</a:t>
            </a:r>
            <a:r>
              <a:rPr lang="et-EE" sz="1400" b="0" dirty="0" smtClean="0">
                <a:latin typeface="+mn-lt"/>
              </a:rPr>
              <a:t>	emor@emor.ee</a:t>
            </a:r>
            <a:r>
              <a:rPr lang="et-EE" sz="1400" b="0" dirty="0">
                <a:latin typeface="+mn-lt"/>
              </a:rPr>
              <a:t/>
            </a:r>
            <a:br>
              <a:rPr lang="et-EE" sz="1400" b="0" dirty="0">
                <a:latin typeface="+mn-lt"/>
              </a:rPr>
            </a:br>
            <a:r>
              <a:rPr lang="et-EE" sz="1400" b="0" dirty="0">
                <a:latin typeface="+mn-lt"/>
              </a:rPr>
              <a:t>Aadress:	</a:t>
            </a:r>
            <a:r>
              <a:rPr lang="et-EE" sz="1400" b="0" dirty="0" smtClean="0">
                <a:latin typeface="+mn-lt"/>
              </a:rPr>
              <a:t>		A</a:t>
            </a:r>
            <a:r>
              <a:rPr lang="et-EE" sz="1400" b="0" dirty="0">
                <a:latin typeface="+mn-lt"/>
              </a:rPr>
              <a:t>. H. Tammsaare tee 47</a:t>
            </a:r>
            <a:br>
              <a:rPr lang="et-EE" sz="1400" b="0" dirty="0">
                <a:latin typeface="+mn-lt"/>
              </a:rPr>
            </a:br>
            <a:r>
              <a:rPr lang="et-EE" sz="1400" b="0" dirty="0">
                <a:latin typeface="+mn-lt"/>
              </a:rPr>
              <a:t>	</a:t>
            </a:r>
            <a:r>
              <a:rPr lang="et-EE" sz="1400" b="0" dirty="0" smtClean="0">
                <a:latin typeface="+mn-lt"/>
              </a:rPr>
              <a:t>		11316 </a:t>
            </a:r>
            <a:r>
              <a:rPr lang="et-EE" sz="1400" b="0" dirty="0">
                <a:latin typeface="+mn-lt"/>
              </a:rPr>
              <a:t>Tallinn</a:t>
            </a:r>
          </a:p>
        </p:txBody>
      </p:sp>
      <p:pic>
        <p:nvPicPr>
          <p:cNvPr id="7" name="Picture 6" descr="mntlogo.gif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/>
          <a:stretch>
            <a:fillRect/>
          </a:stretch>
        </p:blipFill>
        <p:spPr>
          <a:xfrm>
            <a:off x="9392203" y="6582886"/>
            <a:ext cx="718585" cy="827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90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P" val="CustomerLogo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P" val="CustomerLogo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" val="body"/>
  <p:tag name="COLORED" val="false"/>
  <p:tag name="KLEUR" val="geel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" val="body"/>
  <p:tag name="COLORED" val="false"/>
  <p:tag name="KLEUR" val="geel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" val="body"/>
  <p:tag name="COLORED" val="false"/>
  <p:tag name="KLEUR" val="geel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" val="body"/>
  <p:tag name="COLORED" val="false"/>
  <p:tag name="KLEUR" val="geel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P" val="CustomerLogo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P" val="CustomerLogo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P" val="CustomerLogo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P" val="CustomerLogo"/>
</p:tagLst>
</file>

<file path=ppt/theme/theme1.xml><?xml version="1.0" encoding="utf-8"?>
<a:theme xmlns:a="http://schemas.openxmlformats.org/drawingml/2006/main" name="Blank">
  <a:themeElements>
    <a:clrScheme name="TNS Master Colours">
      <a:dk1>
        <a:sysClr val="windowText" lastClr="000000"/>
      </a:dk1>
      <a:lt1>
        <a:sysClr val="window" lastClr="FFFFFF"/>
      </a:lt1>
      <a:dk2>
        <a:srgbClr val="3B0541"/>
      </a:dk2>
      <a:lt2>
        <a:srgbClr val="7A2280"/>
      </a:lt2>
      <a:accent1>
        <a:srgbClr val="F7911E"/>
      </a:accent1>
      <a:accent2>
        <a:srgbClr val="EF5205"/>
      </a:accent2>
      <a:accent3>
        <a:srgbClr val="C50017"/>
      </a:accent3>
      <a:accent4>
        <a:srgbClr val="3EB1CC"/>
      </a:accent4>
      <a:accent5>
        <a:srgbClr val="4655A5"/>
      </a:accent5>
      <a:accent6>
        <a:srgbClr val="131C6B"/>
      </a:accent6>
      <a:hlink>
        <a:srgbClr val="4F6128"/>
      </a:hlink>
      <a:folHlink>
        <a:srgbClr val="4F6128"/>
      </a:folHlink>
    </a:clrScheme>
    <a:fontScheme name="TNS Master Fonts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/>
        </a:solidFill>
        <a:ln w="12700">
          <a:solidFill>
            <a:schemeClr val="accent3"/>
          </a:solidFill>
        </a:ln>
      </a:spPr>
      <a:bodyPr rtlCol="0" anchor="t"/>
      <a:lstStyle>
        <a:defPPr>
          <a:defRPr sz="1300" b="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>
          <a:defRPr sz="1300" b="0" dirty="0" err="1" smtClean="0">
            <a:solidFill>
              <a:srgbClr val="333333"/>
            </a:solidFill>
            <a:latin typeface="+mn-lt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Grey Box Masters">
  <a:themeElements>
    <a:clrScheme name="TNS Master Colours">
      <a:dk1>
        <a:sysClr val="windowText" lastClr="000000"/>
      </a:dk1>
      <a:lt1>
        <a:sysClr val="window" lastClr="FFFFFF"/>
      </a:lt1>
      <a:dk2>
        <a:srgbClr val="3B0541"/>
      </a:dk2>
      <a:lt2>
        <a:srgbClr val="7A2280"/>
      </a:lt2>
      <a:accent1>
        <a:srgbClr val="F7911E"/>
      </a:accent1>
      <a:accent2>
        <a:srgbClr val="EF5205"/>
      </a:accent2>
      <a:accent3>
        <a:srgbClr val="C50017"/>
      </a:accent3>
      <a:accent4>
        <a:srgbClr val="3EB1CC"/>
      </a:accent4>
      <a:accent5>
        <a:srgbClr val="4655A5"/>
      </a:accent5>
      <a:accent6>
        <a:srgbClr val="131C6B"/>
      </a:accent6>
      <a:hlink>
        <a:srgbClr val="4F6128"/>
      </a:hlink>
      <a:folHlink>
        <a:srgbClr val="4F6128"/>
      </a:folHlink>
    </a:clrScheme>
    <a:fontScheme name="TNS Master Fonts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NO Grey Box Masters">
  <a:themeElements>
    <a:clrScheme name="TNS Master Colours">
      <a:dk1>
        <a:sysClr val="windowText" lastClr="000000"/>
      </a:dk1>
      <a:lt1>
        <a:sysClr val="window" lastClr="FFFFFF"/>
      </a:lt1>
      <a:dk2>
        <a:srgbClr val="3B0541"/>
      </a:dk2>
      <a:lt2>
        <a:srgbClr val="7A2280"/>
      </a:lt2>
      <a:accent1>
        <a:srgbClr val="F7911E"/>
      </a:accent1>
      <a:accent2>
        <a:srgbClr val="EF5205"/>
      </a:accent2>
      <a:accent3>
        <a:srgbClr val="C50017"/>
      </a:accent3>
      <a:accent4>
        <a:srgbClr val="3EB1CC"/>
      </a:accent4>
      <a:accent5>
        <a:srgbClr val="4655A5"/>
      </a:accent5>
      <a:accent6>
        <a:srgbClr val="131C6B"/>
      </a:accent6>
      <a:hlink>
        <a:srgbClr val="4F6128"/>
      </a:hlink>
      <a:folHlink>
        <a:srgbClr val="4F6128"/>
      </a:folHlink>
    </a:clrScheme>
    <a:fontScheme name="TNS Master Fonts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tlCol="0" anchor="t"/>
      <a:lstStyle>
        <a:defPPr algn="l">
          <a:defRPr sz="1600" b="0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sz="1400" b="0" dirty="0" smtClean="0">
            <a:latin typeface="+mn-lt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GRID LAYOUT">
  <a:themeElements>
    <a:clrScheme name="TNS Master Colours">
      <a:dk1>
        <a:sysClr val="windowText" lastClr="000000"/>
      </a:dk1>
      <a:lt1>
        <a:sysClr val="window" lastClr="FFFFFF"/>
      </a:lt1>
      <a:dk2>
        <a:srgbClr val="3B0541"/>
      </a:dk2>
      <a:lt2>
        <a:srgbClr val="7A2280"/>
      </a:lt2>
      <a:accent1>
        <a:srgbClr val="F7911E"/>
      </a:accent1>
      <a:accent2>
        <a:srgbClr val="EF5205"/>
      </a:accent2>
      <a:accent3>
        <a:srgbClr val="C50017"/>
      </a:accent3>
      <a:accent4>
        <a:srgbClr val="3EB1CC"/>
      </a:accent4>
      <a:accent5>
        <a:srgbClr val="4655A5"/>
      </a:accent5>
      <a:accent6>
        <a:srgbClr val="131C6B"/>
      </a:accent6>
      <a:hlink>
        <a:srgbClr val="4F6128"/>
      </a:hlink>
      <a:folHlink>
        <a:srgbClr val="4F6128"/>
      </a:folHlink>
    </a:clrScheme>
    <a:fontScheme name="TNS Master Fonts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NS Master Colours">
    <a:dk1>
      <a:sysClr val="windowText" lastClr="000000"/>
    </a:dk1>
    <a:lt1>
      <a:sysClr val="window" lastClr="FFFFFF"/>
    </a:lt1>
    <a:dk2>
      <a:srgbClr val="3B0541"/>
    </a:dk2>
    <a:lt2>
      <a:srgbClr val="7A2280"/>
    </a:lt2>
    <a:accent1>
      <a:srgbClr val="F7911E"/>
    </a:accent1>
    <a:accent2>
      <a:srgbClr val="EF5205"/>
    </a:accent2>
    <a:accent3>
      <a:srgbClr val="C50017"/>
    </a:accent3>
    <a:accent4>
      <a:srgbClr val="3EB1CC"/>
    </a:accent4>
    <a:accent5>
      <a:srgbClr val="4655A5"/>
    </a:accent5>
    <a:accent6>
      <a:srgbClr val="131C6B"/>
    </a:accent6>
    <a:hlink>
      <a:srgbClr val="4F6128"/>
    </a:hlink>
    <a:folHlink>
      <a:srgbClr val="4F6128"/>
    </a:folHlink>
  </a:clrScheme>
  <a:fontScheme name="TNS Master Fonts">
    <a:majorFont>
      <a:latin typeface="Verdana"/>
      <a:ea typeface=""/>
      <a:cs typeface=""/>
    </a:majorFont>
    <a:minorFont>
      <a:latin typeface="Verdana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TNS Master Colours">
    <a:dk1>
      <a:sysClr val="windowText" lastClr="000000"/>
    </a:dk1>
    <a:lt1>
      <a:sysClr val="window" lastClr="FFFFFF"/>
    </a:lt1>
    <a:dk2>
      <a:srgbClr val="3B0541"/>
    </a:dk2>
    <a:lt2>
      <a:srgbClr val="7A2280"/>
    </a:lt2>
    <a:accent1>
      <a:srgbClr val="F7911E"/>
    </a:accent1>
    <a:accent2>
      <a:srgbClr val="EF5205"/>
    </a:accent2>
    <a:accent3>
      <a:srgbClr val="C50017"/>
    </a:accent3>
    <a:accent4>
      <a:srgbClr val="3EB1CC"/>
    </a:accent4>
    <a:accent5>
      <a:srgbClr val="4655A5"/>
    </a:accent5>
    <a:accent6>
      <a:srgbClr val="131C6B"/>
    </a:accent6>
    <a:hlink>
      <a:srgbClr val="4F6128"/>
    </a:hlink>
    <a:folHlink>
      <a:srgbClr val="4F6128"/>
    </a:folHlink>
  </a:clrScheme>
  <a:fontScheme name="TNS Master Fonts">
    <a:majorFont>
      <a:latin typeface="Verdana"/>
      <a:ea typeface=""/>
      <a:cs typeface=""/>
    </a:majorFont>
    <a:minorFont>
      <a:latin typeface="Verdana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TNS Master Colours">
    <a:dk1>
      <a:sysClr val="windowText" lastClr="000000"/>
    </a:dk1>
    <a:lt1>
      <a:sysClr val="window" lastClr="FFFFFF"/>
    </a:lt1>
    <a:dk2>
      <a:srgbClr val="3B0541"/>
    </a:dk2>
    <a:lt2>
      <a:srgbClr val="7A2280"/>
    </a:lt2>
    <a:accent1>
      <a:srgbClr val="F7911E"/>
    </a:accent1>
    <a:accent2>
      <a:srgbClr val="EF5205"/>
    </a:accent2>
    <a:accent3>
      <a:srgbClr val="C50017"/>
    </a:accent3>
    <a:accent4>
      <a:srgbClr val="3EB1CC"/>
    </a:accent4>
    <a:accent5>
      <a:srgbClr val="4655A5"/>
    </a:accent5>
    <a:accent6>
      <a:srgbClr val="131C6B"/>
    </a:accent6>
    <a:hlink>
      <a:srgbClr val="4F6128"/>
    </a:hlink>
    <a:folHlink>
      <a:srgbClr val="4F6128"/>
    </a:folHlink>
  </a:clrScheme>
  <a:fontScheme name="TNS Master Fonts">
    <a:majorFont>
      <a:latin typeface="Verdana"/>
      <a:ea typeface=""/>
      <a:cs typeface=""/>
    </a:majorFont>
    <a:minorFont>
      <a:latin typeface="Verdana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TNS Master Colours">
    <a:dk1>
      <a:sysClr val="windowText" lastClr="000000"/>
    </a:dk1>
    <a:lt1>
      <a:sysClr val="window" lastClr="FFFFFF"/>
    </a:lt1>
    <a:dk2>
      <a:srgbClr val="3B0541"/>
    </a:dk2>
    <a:lt2>
      <a:srgbClr val="7A2280"/>
    </a:lt2>
    <a:accent1>
      <a:srgbClr val="F7911E"/>
    </a:accent1>
    <a:accent2>
      <a:srgbClr val="EF5205"/>
    </a:accent2>
    <a:accent3>
      <a:srgbClr val="C50017"/>
    </a:accent3>
    <a:accent4>
      <a:srgbClr val="3EB1CC"/>
    </a:accent4>
    <a:accent5>
      <a:srgbClr val="4655A5"/>
    </a:accent5>
    <a:accent6>
      <a:srgbClr val="131C6B"/>
    </a:accent6>
    <a:hlink>
      <a:srgbClr val="4F6128"/>
    </a:hlink>
    <a:folHlink>
      <a:srgbClr val="4F6128"/>
    </a:folHlink>
  </a:clrScheme>
  <a:fontScheme name="TNS Master Fonts">
    <a:majorFont>
      <a:latin typeface="Verdana"/>
      <a:ea typeface=""/>
      <a:cs typeface=""/>
    </a:majorFont>
    <a:minorFont>
      <a:latin typeface="Verdana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TNS Master Colours">
    <a:dk1>
      <a:sysClr val="windowText" lastClr="000000"/>
    </a:dk1>
    <a:lt1>
      <a:sysClr val="window" lastClr="FFFFFF"/>
    </a:lt1>
    <a:dk2>
      <a:srgbClr val="3B0541"/>
    </a:dk2>
    <a:lt2>
      <a:srgbClr val="7A2280"/>
    </a:lt2>
    <a:accent1>
      <a:srgbClr val="F7911E"/>
    </a:accent1>
    <a:accent2>
      <a:srgbClr val="EF5205"/>
    </a:accent2>
    <a:accent3>
      <a:srgbClr val="C50017"/>
    </a:accent3>
    <a:accent4>
      <a:srgbClr val="3EB1CC"/>
    </a:accent4>
    <a:accent5>
      <a:srgbClr val="4655A5"/>
    </a:accent5>
    <a:accent6>
      <a:srgbClr val="131C6B"/>
    </a:accent6>
    <a:hlink>
      <a:srgbClr val="4F6128"/>
    </a:hlink>
    <a:folHlink>
      <a:srgbClr val="4F6128"/>
    </a:folHlink>
  </a:clrScheme>
  <a:fontScheme name="TNS Master Fonts">
    <a:majorFont>
      <a:latin typeface="Verdana"/>
      <a:ea typeface=""/>
      <a:cs typeface=""/>
    </a:majorFont>
    <a:minorFont>
      <a:latin typeface="Verdana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1588</TotalTime>
  <Words>1969</Words>
  <Application>Microsoft Office PowerPoint</Application>
  <PresentationFormat>Kohandatud</PresentationFormat>
  <Paragraphs>587</Paragraphs>
  <Slides>34</Slides>
  <Notes>4</Notes>
  <HiddenSlides>0</HiddenSlides>
  <MMClips>0</MMClips>
  <ScaleCrop>false</ScaleCrop>
  <HeadingPairs>
    <vt:vector size="4" baseType="variant">
      <vt:variant>
        <vt:lpstr>Kujundus</vt:lpstr>
      </vt:variant>
      <vt:variant>
        <vt:i4>4</vt:i4>
      </vt:variant>
      <vt:variant>
        <vt:lpstr>Slaidipealkirjad</vt:lpstr>
      </vt:variant>
      <vt:variant>
        <vt:i4>34</vt:i4>
      </vt:variant>
    </vt:vector>
  </HeadingPairs>
  <TitlesOfParts>
    <vt:vector size="38" baseType="lpstr">
      <vt:lpstr>Blank</vt:lpstr>
      <vt:lpstr>Grey Box Masters</vt:lpstr>
      <vt:lpstr>NO Grey Box Masters</vt:lpstr>
      <vt:lpstr>GRID LAYOUT</vt:lpstr>
      <vt:lpstr>Turvavööde kinnitamine Eesti elanike seas  mai 2012  Omnibuss-uuringu aruanne</vt:lpstr>
      <vt:lpstr>Sisukord</vt:lpstr>
      <vt:lpstr>Uuringu eesmärk</vt:lpstr>
      <vt:lpstr>Uuringu metoodika ja valim</vt:lpstr>
      <vt:lpstr>Vastanute profiil vastab Eesti elanikkonna profiilile (% kõikidest vastajatest, n=1004)</vt:lpstr>
      <vt:lpstr>Turvavööde kinnitamine  </vt:lpstr>
      <vt:lpstr>Turvavöö kinnitamine tagaistmel muutub harjumuspärasemaks</vt:lpstr>
      <vt:lpstr>Sihtgruppide osakaalud (% kõikidest vastajatest, n=1004)</vt:lpstr>
      <vt:lpstr>Turvavöö kinnitamine (% kõikidest vastajatest, n=1004)</vt:lpstr>
      <vt:lpstr>Turvavöö kinnitamise ja mittekinnitamise põhjused (% vastava sihtrühma esindajatest)</vt:lpstr>
      <vt:lpstr>Millisel istekohal Teie sõidutate oma last autos kasutades spetsiaalset turvavarustust? (% vastava sihtrühma esindajatest)</vt:lpstr>
      <vt:lpstr>Turvavööd kinnitavate autojuhtide profiil - kinnitab reeglina turvavöö autoroolis istudes (% vastava sihtrühma esindajatest, n=583)</vt:lpstr>
      <vt:lpstr>Kõrvalistujana turvavöö kinnitajate profiil -  kinnitab reeglina turvavöö istudes sõitjana auto esiistmel  (% vastava sihtrühma esindajatest, n=953)</vt:lpstr>
      <vt:lpstr>Tagaistmel turvavöö kinnitajate profiil -  kinnitab reeglina turvavöö istudes sõitjana auto tagaistmel  (% vastava sihtrühma esindajatest, n=767)</vt:lpstr>
      <vt:lpstr>Last turvavööga kinnitavate autojuhtide profiil -  reeglina on laps(ed) sõidu ajal autos turvavöö või spetsiaalse turvavarustusega kinnitatud (% vastava sihtrühma esindajatest, n=410)</vt:lpstr>
      <vt:lpstr>Turvavöö kinnitamisele suunatud liiklusohutuskampaania märkamine    </vt:lpstr>
      <vt:lpstr>Turvavööde kampaaniat märkas üheksa inimest kümnest</vt:lpstr>
      <vt:lpstr>“Kinnita tagaistmel turvavöö. Alati!“ teavituskampaania üldine spontaanne märkamine (% kõikidest vastajatest, n=1004)</vt:lpstr>
      <vt:lpstr>Spontaanne kampaaniakanali meenutus (% vastava sihtrühma esindajatest, n=883)</vt:lpstr>
      <vt:lpstr>Turvavööde kampaaniat märganute profiil meediakanalite lõikes (% nendest, kes on märganud kampaaniat, n=883)</vt:lpstr>
      <vt:lpstr>„Kinnita tagaistmel turvavöö. Alati!“ kampaania märkamine  erinevates kanalites ja nende kattuvus (% kõikidest vastajatest, n=1004)</vt:lpstr>
      <vt:lpstr>Telereklaami aidatud märkamine (% kõikidest vastajatest, n=1004)</vt:lpstr>
      <vt:lpstr>Raadioreklaami aidatud märkamine (% kõikidest vastajatest, n=1004)</vt:lpstr>
      <vt:lpstr>Väireklaami aidatud märkamine (% kõikidest vastajatest, n=1004)</vt:lpstr>
      <vt:lpstr>Internetireklaami aidatud märkamine (% kõikidest vastajatest, n=1004)</vt:lpstr>
      <vt:lpstr>Kampaania märkamine sihtgrupides (% kõikidest vastajatest, n=1004)</vt:lpstr>
      <vt:lpstr>Hinnang kampaania mõjule (% nendest, kes on märganud kampaaniat)</vt:lpstr>
      <vt:lpstr>Kampaania mõjusse uskujate profiil  (% nendest, kes on märganud kampaaniat) </vt:lpstr>
      <vt:lpstr>Hinnangud politseitöö tõhususele turvavööde ja  turvavarustuse kasutamise kontrollimisel (% kõikidest vastajatest, n=1004)</vt:lpstr>
      <vt:lpstr>Uuringu kokkuvõte    </vt:lpstr>
      <vt:lpstr>Uuringu kokkuvõte ja järeldused</vt:lpstr>
      <vt:lpstr>Lisad    </vt:lpstr>
      <vt:lpstr>Valimi kirjeldus</vt:lpstr>
      <vt:lpstr>Projekti töörühm ja kontaktandmed</vt:lpstr>
    </vt:vector>
  </TitlesOfParts>
  <Company>Emor 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Turvavööde kinnitamine Eesti elanike seas mai 2012    Omnibuss-uuringu aruanne</dc:title>
  <dc:creator>Grete Maria Vürst</dc:creator>
  <cp:lastModifiedBy>Kristi Liiv</cp:lastModifiedBy>
  <cp:revision>99</cp:revision>
  <cp:lastPrinted>2012-05-08T11:20:15Z</cp:lastPrinted>
  <dcterms:created xsi:type="dcterms:W3CDTF">2012-04-25T08:09:11Z</dcterms:created>
  <dcterms:modified xsi:type="dcterms:W3CDTF">2012-06-20T07:06:55Z</dcterms:modified>
</cp:coreProperties>
</file>