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23"/>
  </p:notesMasterIdLst>
  <p:handoutMasterIdLst>
    <p:handoutMasterId r:id="rId24"/>
  </p:handoutMasterIdLst>
  <p:sldIdLst>
    <p:sldId id="264" r:id="rId3"/>
    <p:sldId id="293" r:id="rId4"/>
    <p:sldId id="299" r:id="rId5"/>
    <p:sldId id="281" r:id="rId6"/>
    <p:sldId id="300" r:id="rId7"/>
    <p:sldId id="296" r:id="rId8"/>
    <p:sldId id="297" r:id="rId9"/>
    <p:sldId id="283" r:id="rId10"/>
    <p:sldId id="295" r:id="rId11"/>
    <p:sldId id="284" r:id="rId12"/>
    <p:sldId id="298" r:id="rId13"/>
    <p:sldId id="285" r:id="rId14"/>
    <p:sldId id="286" r:id="rId15"/>
    <p:sldId id="294" r:id="rId16"/>
    <p:sldId id="287" r:id="rId17"/>
    <p:sldId id="301" r:id="rId18"/>
    <p:sldId id="276" r:id="rId19"/>
    <p:sldId id="288" r:id="rId20"/>
    <p:sldId id="289" r:id="rId21"/>
    <p:sldId id="266" r:id="rId22"/>
  </p:sldIdLst>
  <p:sldSz cx="12188825" cy="6858000"/>
  <p:notesSz cx="6735763" cy="9866313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78" d="100"/>
          <a:sy n="78" d="100"/>
        </p:scale>
        <p:origin x="-114" y="-690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3235" y="16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t-EE">
                <a:solidFill>
                  <a:schemeClr val="tx2"/>
                </a:solidFill>
              </a:rPr>
              <a:t>12.03.2014</a:t>
            </a:fld>
            <a:endParaRPr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t-EE"/>
              <a:pPr/>
              <a:t>12.03.2014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0963" y="739775"/>
            <a:ext cx="65738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itelslaid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t-EE"/>
              <a:t>12.03.2014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Jaotise päis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t-EE"/>
              <a:t>12.03.2014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t-EE"/>
              <a:t>12.03.2014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t-EE"/>
              <a:t>12.03.2014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t-EE"/>
              <a:t>12.03.2014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t-EE"/>
              <a:t>12.03.2014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t-EE" smtClean="0"/>
              <a:t>Pildi lisamiseks klõpsake ikooni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t-EE"/>
              <a:t>12.03.2014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t-EE"/>
              <a:t>12.03.2014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t-EE"/>
              <a:t>12.03.2014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t-EE" smtClean="0"/>
              <a:t>Muutke pealkirja laadi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2DD204D1-F9BD-4643-8480-6EA41EB484F1}" type="datetimeFigureOut">
              <a:rPr lang="et-EE"/>
              <a:pPr/>
              <a:t>12.03.2014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en.wikipedia.org/wiki/Bookless_librarie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41037" y="1484784"/>
            <a:ext cx="7674777" cy="1800474"/>
          </a:xfrm>
        </p:spPr>
        <p:txBody>
          <a:bodyPr/>
          <a:lstStyle/>
          <a:p>
            <a:pPr algn="ctr" defTabSz="1216152">
              <a:lnSpc>
                <a:spcPct val="90000"/>
              </a:lnSpc>
              <a:spcBef>
                <a:spcPts val="0"/>
              </a:spcBef>
              <a:buNone/>
            </a:pPr>
            <a:r>
              <a:rPr lang="et-EE" sz="5400" b="1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Säilitamisest </a:t>
            </a:r>
            <a:br>
              <a:rPr lang="et-EE" sz="5400" b="1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</a:br>
            <a:r>
              <a:rPr lang="et-EE" sz="5400" b="1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ajas ja ruumis</a:t>
            </a:r>
            <a:endParaRPr lang="et-EE" sz="5400" b="1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l">
              <a:spcBef>
                <a:spcPts val="0"/>
              </a:spcBef>
              <a:buNone/>
            </a:pPr>
            <a:r>
              <a:rPr lang="et-EE" sz="2800" b="0" i="0" dirty="0" smtClean="0">
                <a:solidFill>
                  <a:srgbClr val="374C81"/>
                </a:solidFill>
              </a:rPr>
              <a:t>Kristina Pai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et-EE" dirty="0" smtClean="0">
                <a:solidFill>
                  <a:srgbClr val="374C81"/>
                </a:solidFill>
              </a:rPr>
              <a:t>TÜR kogude direktor</a:t>
            </a:r>
            <a:endParaRPr lang="et-EE" sz="2800" b="0" i="0" dirty="0">
              <a:solidFill>
                <a:srgbClr val="374C8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Põhimõisted: mida ja kuidas?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95801" y="1628800"/>
            <a:ext cx="9687413" cy="48245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t-EE" dirty="0" smtClean="0"/>
              <a:t>Sisuline säilitamine (mida hoida?)</a:t>
            </a:r>
          </a:p>
          <a:p>
            <a:pPr marL="0" lvl="0" indent="0">
              <a:buNone/>
            </a:pPr>
            <a:r>
              <a:rPr lang="et-EE" dirty="0" smtClean="0"/>
              <a:t>Otsustajaks: õppejõud, referent, </a:t>
            </a:r>
            <a:r>
              <a:rPr lang="et-EE" dirty="0" err="1" smtClean="0"/>
              <a:t>komplekteerija</a:t>
            </a:r>
            <a:r>
              <a:rPr lang="et-EE" dirty="0" smtClean="0"/>
              <a:t> </a:t>
            </a:r>
          </a:p>
          <a:p>
            <a:pPr marL="0" lvl="0" indent="0">
              <a:buNone/>
            </a:pPr>
            <a:r>
              <a:rPr lang="et-EE" b="1" dirty="0" smtClean="0"/>
              <a:t>Kogu sisuline kujundamine</a:t>
            </a:r>
          </a:p>
          <a:p>
            <a:pPr marL="0" lvl="0" indent="0">
              <a:buNone/>
            </a:pPr>
            <a:endParaRPr lang="et-EE" dirty="0"/>
          </a:p>
          <a:p>
            <a:pPr marL="0" lvl="0" indent="0">
              <a:buNone/>
            </a:pPr>
            <a:r>
              <a:rPr lang="et-EE" dirty="0" err="1" smtClean="0"/>
              <a:t>Artefakti</a:t>
            </a:r>
            <a:r>
              <a:rPr lang="et-EE" dirty="0" smtClean="0"/>
              <a:t>/objekti säilitamine (kuidas hoida?)</a:t>
            </a:r>
          </a:p>
          <a:p>
            <a:pPr marL="0" lvl="0" indent="0">
              <a:buNone/>
            </a:pPr>
            <a:r>
              <a:rPr lang="et-EE" dirty="0" smtClean="0"/>
              <a:t>Otsustajaks: varahoidja, säilitusspetsialist, koguhoidja</a:t>
            </a:r>
          </a:p>
          <a:p>
            <a:pPr marL="0" lvl="0" indent="0">
              <a:buNone/>
            </a:pPr>
            <a:r>
              <a:rPr lang="et-EE" b="1" dirty="0" smtClean="0"/>
              <a:t>Kogu säilitustingimuste tagamine</a:t>
            </a:r>
            <a:endParaRPr lang="et-EE" b="1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7117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845940" y="163470"/>
            <a:ext cx="9365266" cy="1177298"/>
          </a:xfrm>
        </p:spPr>
        <p:txBody>
          <a:bodyPr>
            <a:noAutofit/>
          </a:bodyPr>
          <a:lstStyle/>
          <a:p>
            <a:pPr lvl="0" algn="ctr" defTabSz="1216152">
              <a:spcBef>
                <a:spcPts val="0"/>
              </a:spcBef>
            </a:pPr>
            <a:r>
              <a:rPr lang="et-EE" sz="3400" dirty="0" smtClean="0"/>
              <a:t>Nii </a:t>
            </a:r>
            <a:r>
              <a:rPr lang="et-EE" sz="3400" dirty="0"/>
              <a:t>sisuline (mida?) kui vormiline (kuidas?) säilitamine </a:t>
            </a:r>
            <a:r>
              <a:rPr lang="et-EE" sz="3400" dirty="0" smtClean="0"/>
              <a:t>muutub </a:t>
            </a:r>
            <a:r>
              <a:rPr lang="et-EE" sz="3400" dirty="0"/>
              <a:t>ajas ja </a:t>
            </a:r>
            <a:r>
              <a:rPr lang="et-EE" sz="3400" dirty="0" smtClean="0"/>
              <a:t>ruumis</a:t>
            </a:r>
            <a:endParaRPr lang="et-EE" sz="3400" b="0" i="0" baseline="0" dirty="0">
              <a:solidFill>
                <a:srgbClr val="374C81"/>
              </a:solidFill>
              <a:latin typeface="Century Gothic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13632" y="1215468"/>
            <a:ext cx="4618315" cy="5256585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t-EE" b="1" dirty="0" smtClean="0"/>
              <a:t>Mida?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eelarve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poliitiline seis (mis kättesaadav)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uurimissuunad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/>
              <a:t>k</a:t>
            </a:r>
            <a:r>
              <a:rPr lang="et-EE" dirty="0" smtClean="0"/>
              <a:t>asutajate keeleoskus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Tehnilised võimalused (millist kandjat hankida)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>
                <a:solidFill>
                  <a:srgbClr val="FF0000"/>
                </a:solidFill>
              </a:rPr>
              <a:t>E-kogud teenusena (juurdepääs arhiividele, kasutustingimused jne)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Content Placeholder 13"/>
          <p:cNvSpPr txBox="1">
            <a:spLocks/>
          </p:cNvSpPr>
          <p:nvPr/>
        </p:nvSpPr>
        <p:spPr>
          <a:xfrm>
            <a:off x="7678588" y="1844824"/>
            <a:ext cx="3926773" cy="4824536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t-EE" dirty="0" smtClean="0"/>
          </a:p>
        </p:txBody>
      </p:sp>
      <p:sp>
        <p:nvSpPr>
          <p:cNvPr id="9" name="Content Placeholder 13"/>
          <p:cNvSpPr txBox="1">
            <a:spLocks/>
          </p:cNvSpPr>
          <p:nvPr/>
        </p:nvSpPr>
        <p:spPr>
          <a:xfrm>
            <a:off x="1701924" y="1015983"/>
            <a:ext cx="7098545" cy="144016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t-EE" dirty="0" smtClean="0"/>
          </a:p>
        </p:txBody>
      </p:sp>
      <p:sp>
        <p:nvSpPr>
          <p:cNvPr id="10" name="Content Placeholder 13"/>
          <p:cNvSpPr txBox="1">
            <a:spLocks/>
          </p:cNvSpPr>
          <p:nvPr/>
        </p:nvSpPr>
        <p:spPr>
          <a:xfrm>
            <a:off x="6759567" y="1215467"/>
            <a:ext cx="4498611" cy="5256585"/>
          </a:xfrm>
          <a:prstGeom prst="rect">
            <a:avLst/>
          </a:prstGeom>
        </p:spPr>
        <p:txBody>
          <a:bodyPr vert="horz" lIns="121899" tIns="60949" rIns="121899" bIns="60949" rtlCol="0">
            <a:normAutofit lnSpcReduction="10000"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t-EE" b="1" dirty="0" smtClean="0"/>
              <a:t>Kuidas?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eelarve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hoone võimalused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hoidla võimalused (kliima, riiulid jm)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oskused (restaur., </a:t>
            </a:r>
            <a:r>
              <a:rPr lang="et-EE" dirty="0" err="1" smtClean="0"/>
              <a:t>neutr</a:t>
            </a:r>
            <a:r>
              <a:rPr lang="et-EE" dirty="0" smtClean="0"/>
              <a:t>.)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teadmised (ümbriste </a:t>
            </a:r>
            <a:r>
              <a:rPr lang="et-EE" dirty="0" err="1" smtClean="0"/>
              <a:t>pH</a:t>
            </a:r>
            <a:r>
              <a:rPr lang="et-EE" dirty="0" smtClean="0"/>
              <a:t>; liimid, pliiatsid jne)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>
                <a:solidFill>
                  <a:srgbClr val="FF0000"/>
                </a:solidFill>
              </a:rPr>
              <a:t>E-kogude säilitamine (serveri võimsus, pilveteenus, oskused jne)</a:t>
            </a:r>
          </a:p>
        </p:txBody>
      </p:sp>
    </p:spTree>
    <p:extLst>
      <p:ext uri="{BB962C8B-B14F-4D97-AF65-F5344CB8AC3E}">
        <p14:creationId xmlns:p14="http://schemas.microsoft.com/office/powerpoint/2010/main" val="256367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701924" y="234779"/>
            <a:ext cx="9509282" cy="936104"/>
          </a:xfrm>
        </p:spPr>
        <p:txBody>
          <a:bodyPr>
            <a:normAutofit/>
          </a:bodyPr>
          <a:lstStyle/>
          <a:p>
            <a:pPr algn="ctr"/>
            <a:r>
              <a:rPr lang="et-EE" sz="440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Säilitamine</a:t>
            </a:r>
            <a:endParaRPr lang="et-EE" sz="440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773932" y="1170883"/>
            <a:ext cx="9687413" cy="47088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t-EE" sz="3200" dirty="0" smtClean="0">
                <a:solidFill>
                  <a:srgbClr val="374C81"/>
                </a:solidFill>
              </a:rPr>
              <a:t>…on </a:t>
            </a:r>
            <a:r>
              <a:rPr lang="et-EE" sz="3200" dirty="0">
                <a:solidFill>
                  <a:srgbClr val="374C81"/>
                </a:solidFill>
              </a:rPr>
              <a:t>otseselt </a:t>
            </a:r>
            <a:r>
              <a:rPr lang="et-EE" sz="3200" dirty="0" smtClean="0">
                <a:solidFill>
                  <a:srgbClr val="374C81"/>
                </a:solidFill>
              </a:rPr>
              <a:t>seotud </a:t>
            </a:r>
          </a:p>
          <a:p>
            <a:pPr marL="0" indent="0">
              <a:buNone/>
            </a:pPr>
            <a:r>
              <a:rPr lang="et-EE" sz="3200" b="1" dirty="0" smtClean="0">
                <a:solidFill>
                  <a:srgbClr val="374C81"/>
                </a:solidFill>
              </a:rPr>
              <a:t>k</a:t>
            </a:r>
            <a:r>
              <a:rPr lang="et-EE" sz="3200" b="1" dirty="0" smtClean="0"/>
              <a:t>omplekteerimise</a:t>
            </a:r>
            <a:r>
              <a:rPr lang="et-EE" sz="3200" dirty="0" smtClean="0"/>
              <a:t> </a:t>
            </a:r>
            <a:r>
              <a:rPr lang="et-EE" sz="3200" dirty="0"/>
              <a:t>ja </a:t>
            </a:r>
            <a:r>
              <a:rPr lang="et-EE" sz="3200" b="1" dirty="0" smtClean="0"/>
              <a:t>kasutamisega</a:t>
            </a:r>
          </a:p>
          <a:p>
            <a:pPr marL="0" indent="0">
              <a:buNone/>
            </a:pPr>
            <a:endParaRPr lang="et-EE" sz="3200" dirty="0" smtClean="0"/>
          </a:p>
          <a:p>
            <a:pPr marL="0" indent="0">
              <a:buNone/>
            </a:pPr>
            <a:r>
              <a:rPr lang="et-EE" sz="3200" u="sng" dirty="0" smtClean="0"/>
              <a:t>Säilitatakse seda</a:t>
            </a:r>
          </a:p>
          <a:p>
            <a:pPr marL="0" indent="0">
              <a:buNone/>
            </a:pPr>
            <a:r>
              <a:rPr lang="et-EE" sz="3200" dirty="0" smtClean="0"/>
              <a:t>- mida väärtustame </a:t>
            </a:r>
          </a:p>
          <a:p>
            <a:pPr>
              <a:buFontTx/>
              <a:buChar char="-"/>
            </a:pPr>
            <a:r>
              <a:rPr lang="et-EE" sz="3200" dirty="0"/>
              <a:t>mida kasutaja </a:t>
            </a:r>
            <a:r>
              <a:rPr lang="et-EE" sz="3200" dirty="0" smtClean="0"/>
              <a:t>vajab </a:t>
            </a:r>
            <a:endParaRPr lang="et-EE" sz="3200" dirty="0"/>
          </a:p>
          <a:p>
            <a:pPr>
              <a:buFontTx/>
              <a:buChar char="-"/>
            </a:pPr>
            <a:r>
              <a:rPr lang="et-EE" sz="3200" dirty="0" smtClean="0"/>
              <a:t>mida on hangitud ja pole maha kantud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2725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1172768"/>
          </a:xfrm>
        </p:spPr>
        <p:txBody>
          <a:bodyPr>
            <a:normAutofit fontScale="90000"/>
          </a:bodyPr>
          <a:lstStyle/>
          <a:p>
            <a:pPr algn="ctr"/>
            <a:r>
              <a:rPr lang="et-EE" dirty="0"/>
              <a:t>Kogude sisuline kujundamine = </a:t>
            </a:r>
            <a:br>
              <a:rPr lang="et-EE" dirty="0"/>
            </a:br>
            <a:r>
              <a:rPr lang="et-EE" dirty="0"/>
              <a:t>komplekteerimine + </a:t>
            </a:r>
            <a:r>
              <a:rPr lang="et-EE" dirty="0" err="1" smtClean="0"/>
              <a:t>mahakandmine</a:t>
            </a:r>
            <a:endParaRPr lang="et-EE" sz="440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773932" y="1772816"/>
            <a:ext cx="9687413" cy="43204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peavad </a:t>
            </a:r>
            <a:r>
              <a:rPr lang="et-EE" dirty="0"/>
              <a:t>olema </a:t>
            </a:r>
            <a:r>
              <a:rPr lang="et-EE" dirty="0" smtClean="0"/>
              <a:t>kooskõlas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peab toimuma jooksva tööna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otsused </a:t>
            </a:r>
            <a:r>
              <a:rPr lang="et-EE" dirty="0"/>
              <a:t>on alati </a:t>
            </a:r>
            <a:r>
              <a:rPr lang="et-EE" dirty="0" smtClean="0"/>
              <a:t>subjektiivsed (ka </a:t>
            </a:r>
            <a:r>
              <a:rPr lang="et-EE" dirty="0"/>
              <a:t>siis kui otsustavad </a:t>
            </a:r>
            <a:r>
              <a:rPr lang="et-EE" dirty="0" smtClean="0"/>
              <a:t>õppejõud)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err="1" smtClean="0"/>
              <a:t>TÜR-is</a:t>
            </a:r>
            <a:r>
              <a:rPr lang="et-EE" dirty="0" smtClean="0"/>
              <a:t> kulub säilitamisele kõik, mis seotud Eestiga (Eestis ilmunud, Eesti autor, Eesti kohta), seega säilitamisel sisulisi valikuid ei tehta. </a:t>
            </a:r>
          </a:p>
          <a:p>
            <a:pPr marL="0" indent="0">
              <a:buNone/>
            </a:pPr>
            <a:r>
              <a:rPr lang="et-EE" dirty="0" smtClean="0"/>
              <a:t>TÜR – Eestis esimene tsensorieksemplari (</a:t>
            </a:r>
            <a:r>
              <a:rPr lang="et-EE" dirty="0" err="1" smtClean="0"/>
              <a:t>sundeks</a:t>
            </a:r>
            <a:r>
              <a:rPr lang="et-EE" dirty="0" smtClean="0"/>
              <a:t>.) saaja.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5681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spcBef>
                <a:spcPts val="0"/>
              </a:spcBef>
            </a:pPr>
            <a:r>
              <a:rPr lang="et-EE" dirty="0" err="1">
                <a:solidFill>
                  <a:srgbClr val="374C81"/>
                </a:solidFill>
                <a:latin typeface="Century Gothic"/>
              </a:rPr>
              <a:t>Mahakandmine</a:t>
            </a:r>
            <a:endParaRPr lang="et-EE" dirty="0">
              <a:solidFill>
                <a:srgbClr val="374C81"/>
              </a:solidFill>
              <a:latin typeface="Century Gothic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700808"/>
            <a:ext cx="9687413" cy="44510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/>
              <a:t>Igast ajastust püütakse jätta alles ajalooline märk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t-EE" dirty="0"/>
              <a:t>Veel 15 a. eest seisukoht: igast nimetusest </a:t>
            </a:r>
            <a:r>
              <a:rPr lang="et-EE" dirty="0" smtClean="0"/>
              <a:t>vähemalt </a:t>
            </a:r>
            <a:r>
              <a:rPr lang="et-EE" dirty="0"/>
              <a:t>1 eks. alles</a:t>
            </a:r>
          </a:p>
          <a:p>
            <a:pPr marL="0" indent="0">
              <a:buNone/>
            </a:pPr>
            <a:r>
              <a:rPr lang="et-EE" dirty="0"/>
              <a:t>	- Täna kaalume, kas mõne eriala puhul võiksime üldse </a:t>
            </a:r>
            <a:r>
              <a:rPr lang="et-EE" dirty="0" smtClean="0"/>
              <a:t>	paberi hankimisest/säilitamisest loobuda</a:t>
            </a:r>
            <a:endParaRPr lang="et-EE" dirty="0"/>
          </a:p>
          <a:p>
            <a:pPr>
              <a:buFont typeface="Wingdings" panose="05000000000000000000" pitchFamily="2" charset="2"/>
              <a:buChar char="Ø"/>
            </a:pPr>
            <a:r>
              <a:rPr lang="et-EE" dirty="0"/>
              <a:t>H</a:t>
            </a:r>
            <a:r>
              <a:rPr lang="et-EE" dirty="0" smtClean="0"/>
              <a:t>innangu </a:t>
            </a:r>
            <a:r>
              <a:rPr lang="et-EE" dirty="0"/>
              <a:t>andmisel on oluline ka ajaline perspektiiv. </a:t>
            </a:r>
          </a:p>
          <a:p>
            <a:pPr marL="0" indent="0">
              <a:buNone/>
            </a:pPr>
            <a:r>
              <a:rPr lang="et-EE" dirty="0"/>
              <a:t>	- Vt Sundeksemplariseaduses </a:t>
            </a:r>
            <a:r>
              <a:rPr lang="et-EE" dirty="0" err="1"/>
              <a:t>pisitrükiste</a:t>
            </a:r>
            <a:r>
              <a:rPr lang="et-EE" dirty="0"/>
              <a:t> </a:t>
            </a:r>
            <a:r>
              <a:rPr lang="et-EE" dirty="0" smtClean="0"/>
              <a:t>kogumine. 	Praegu </a:t>
            </a:r>
            <a:r>
              <a:rPr lang="et-EE" dirty="0"/>
              <a:t>	oksjonil kõige </a:t>
            </a:r>
            <a:r>
              <a:rPr lang="et-EE" dirty="0" smtClean="0"/>
              <a:t>kallimad.</a:t>
            </a: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51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dirty="0" smtClean="0">
                <a:solidFill>
                  <a:srgbClr val="374C81"/>
                </a:solidFill>
                <a:latin typeface="Century Gothic"/>
              </a:rPr>
              <a:t>Sisulised otsused</a:t>
            </a:r>
            <a:endParaRPr lang="et-EE" sz="440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40" y="1412776"/>
            <a:ext cx="468052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b="1" dirty="0" smtClean="0"/>
              <a:t>VAREM</a:t>
            </a:r>
          </a:p>
          <a:p>
            <a:pPr>
              <a:buFontTx/>
              <a:buChar char="-"/>
            </a:pPr>
            <a:r>
              <a:rPr lang="et-EE" dirty="0" smtClean="0"/>
              <a:t>Mida osta?</a:t>
            </a:r>
          </a:p>
          <a:p>
            <a:pPr>
              <a:buFontTx/>
              <a:buChar char="-"/>
            </a:pPr>
            <a:endParaRPr lang="et-EE" dirty="0" smtClean="0"/>
          </a:p>
          <a:p>
            <a:pPr>
              <a:buFontTx/>
              <a:buChar char="-"/>
            </a:pPr>
            <a:r>
              <a:rPr lang="et-EE" dirty="0" smtClean="0"/>
              <a:t>Kuidas laenutada (koju v kohal)?</a:t>
            </a:r>
          </a:p>
          <a:p>
            <a:pPr>
              <a:buFontTx/>
              <a:buChar char="-"/>
            </a:pPr>
            <a:endParaRPr lang="et-EE" dirty="0" smtClean="0"/>
          </a:p>
          <a:p>
            <a:pPr>
              <a:buFontTx/>
              <a:buChar char="-"/>
            </a:pPr>
            <a:r>
              <a:rPr lang="et-EE" dirty="0" smtClean="0"/>
              <a:t>Mida (kus, kuidas) säilitada?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Content Placeholder 13"/>
          <p:cNvSpPr txBox="1">
            <a:spLocks/>
          </p:cNvSpPr>
          <p:nvPr/>
        </p:nvSpPr>
        <p:spPr>
          <a:xfrm>
            <a:off x="6598468" y="1412776"/>
            <a:ext cx="5184576" cy="5264968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b="1" dirty="0" smtClean="0"/>
              <a:t>NÜÜD</a:t>
            </a:r>
          </a:p>
          <a:p>
            <a:pPr>
              <a:buFontTx/>
              <a:buChar char="-"/>
            </a:pPr>
            <a:r>
              <a:rPr lang="et-EE" dirty="0" smtClean="0"/>
              <a:t>Mida osta</a:t>
            </a:r>
          </a:p>
          <a:p>
            <a:pPr>
              <a:buFontTx/>
              <a:buChar char="-"/>
            </a:pPr>
            <a:r>
              <a:rPr lang="et-EE" dirty="0" smtClean="0">
                <a:solidFill>
                  <a:srgbClr val="FF0000"/>
                </a:solidFill>
              </a:rPr>
              <a:t>Kas osta paber või e? (e sageli teenus, mitte säiliv fail)</a:t>
            </a:r>
          </a:p>
          <a:p>
            <a:pPr>
              <a:buFontTx/>
              <a:buChar char="-"/>
            </a:pPr>
            <a:r>
              <a:rPr lang="et-EE" dirty="0" smtClean="0"/>
              <a:t>Kuidas laenutada?</a:t>
            </a:r>
          </a:p>
          <a:p>
            <a:pPr marL="0" indent="0">
              <a:buNone/>
            </a:pPr>
            <a:r>
              <a:rPr lang="et-EE" dirty="0" smtClean="0">
                <a:solidFill>
                  <a:srgbClr val="FF0000"/>
                </a:solidFill>
              </a:rPr>
              <a:t>(kellele mis tingimustel on fail kasutatav</a:t>
            </a:r>
            <a:r>
              <a:rPr lang="et-EE" dirty="0">
                <a:solidFill>
                  <a:srgbClr val="FF0000"/>
                </a:solidFill>
              </a:rPr>
              <a:t>)</a:t>
            </a:r>
            <a:endParaRPr lang="et-EE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t-EE" dirty="0" smtClean="0">
                <a:solidFill>
                  <a:srgbClr val="FF0000"/>
                </a:solidFill>
              </a:rPr>
              <a:t>Kumba, kas paberit või </a:t>
            </a:r>
            <a:r>
              <a:rPr lang="et-EE" dirty="0" err="1" smtClean="0">
                <a:solidFill>
                  <a:srgbClr val="FF0000"/>
                </a:solidFill>
              </a:rPr>
              <a:t>e-d</a:t>
            </a:r>
            <a:r>
              <a:rPr lang="et-EE" dirty="0" smtClean="0"/>
              <a:t> (kus, kuidas) säilitada?</a:t>
            </a:r>
          </a:p>
        </p:txBody>
      </p:sp>
    </p:spTree>
    <p:extLst>
      <p:ext uri="{BB962C8B-B14F-4D97-AF65-F5344CB8AC3E}">
        <p14:creationId xmlns:p14="http://schemas.microsoft.com/office/powerpoint/2010/main" val="303539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Säilitamine e-ajastul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340768"/>
            <a:ext cx="9687413" cy="48111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Mida aeg edasi, seda rohkem senised (paberi) säilitamise seisukohad muutuvad </a:t>
            </a:r>
            <a:r>
              <a:rPr lang="et-EE" dirty="0"/>
              <a:t>seoses </a:t>
            </a:r>
            <a:r>
              <a:rPr lang="et-EE" dirty="0" err="1"/>
              <a:t>digiteerimise</a:t>
            </a:r>
            <a:r>
              <a:rPr lang="et-EE" dirty="0"/>
              <a:t> ja </a:t>
            </a:r>
            <a:r>
              <a:rPr lang="et-EE" dirty="0" smtClean="0"/>
              <a:t>e-väljaannetega. </a:t>
            </a:r>
          </a:p>
          <a:p>
            <a:pPr marL="0" lvl="0" indent="0">
              <a:buNone/>
            </a:pPr>
            <a:endParaRPr lang="et-EE" b="1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smtClean="0"/>
              <a:t>KÕIKE </a:t>
            </a:r>
            <a:r>
              <a:rPr lang="et-EE" b="1" dirty="0"/>
              <a:t>EI OLE </a:t>
            </a:r>
            <a:r>
              <a:rPr lang="et-EE" b="1" dirty="0" smtClean="0"/>
              <a:t>MÕTET </a:t>
            </a:r>
            <a:r>
              <a:rPr lang="et-EE" b="1" dirty="0"/>
              <a:t>HOIDA </a:t>
            </a:r>
            <a:r>
              <a:rPr lang="et-EE" dirty="0"/>
              <a:t>(ei paberit ega </a:t>
            </a:r>
            <a:r>
              <a:rPr lang="et-EE" dirty="0" err="1"/>
              <a:t>e-d</a:t>
            </a:r>
            <a:r>
              <a:rPr lang="et-EE" dirty="0" smtClean="0"/>
              <a:t>) – hoiab väljaandja-riik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smtClean="0"/>
              <a:t>EI PEA HOIDMA TOPELT </a:t>
            </a:r>
            <a:r>
              <a:rPr lang="et-EE" dirty="0" smtClean="0"/>
              <a:t>(paber + e)</a:t>
            </a:r>
            <a:endParaRPr lang="et-EE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et-EE" dirty="0" smtClean="0"/>
              <a:t>hea </a:t>
            </a:r>
            <a:r>
              <a:rPr lang="et-EE" dirty="0"/>
              <a:t>kui saab teha </a:t>
            </a:r>
            <a:r>
              <a:rPr lang="et-EE" b="1" dirty="0" smtClean="0"/>
              <a:t>ÜLDISTAVAID OTSUSEID </a:t>
            </a:r>
            <a:r>
              <a:rPr lang="et-EE" dirty="0"/>
              <a:t>(nt selle eriala ajakirju paberil ei </a:t>
            </a:r>
            <a:r>
              <a:rPr lang="et-EE" dirty="0" smtClean="0"/>
              <a:t>hangita/ </a:t>
            </a:r>
            <a:r>
              <a:rPr lang="et-EE" dirty="0"/>
              <a:t>säilitata)</a:t>
            </a:r>
          </a:p>
          <a:p>
            <a:pPr marL="0" lv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225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3214092" y="18706"/>
            <a:ext cx="6768752" cy="852512"/>
          </a:xfrm>
        </p:spPr>
        <p:txBody>
          <a:bodyPr>
            <a:normAutofit/>
          </a:bodyPr>
          <a:lstStyle/>
          <a:p>
            <a:pPr algn="ctr" defTabSz="1216152">
              <a:spcBef>
                <a:spcPts val="0"/>
              </a:spcBef>
            </a:pPr>
            <a:r>
              <a:rPr lang="et-EE" dirty="0"/>
              <a:t>Lisaks paberile…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836712"/>
            <a:ext cx="9687413" cy="57606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t-EE" dirty="0" smtClean="0"/>
              <a:t>Kasutuselt kaovad </a:t>
            </a:r>
            <a:r>
              <a:rPr lang="et-EE" dirty="0"/>
              <a:t>vanad </a:t>
            </a:r>
            <a:r>
              <a:rPr lang="et-EE" dirty="0" smtClean="0"/>
              <a:t>formaadid: </a:t>
            </a:r>
          </a:p>
          <a:p>
            <a:pPr marL="0" indent="0">
              <a:buNone/>
            </a:pPr>
            <a:r>
              <a:rPr lang="et-EE" dirty="0" smtClean="0"/>
              <a:t>mikrofilmid</a:t>
            </a:r>
            <a:r>
              <a:rPr lang="et-EE" dirty="0"/>
              <a:t>, mikrofiššid, mikrokaardid, helikassetid, VHS-filmid jm</a:t>
            </a:r>
          </a:p>
          <a:p>
            <a:pPr marL="0" indent="0">
              <a:buNone/>
            </a:pPr>
            <a:r>
              <a:rPr lang="et-EE" b="1" dirty="0" smtClean="0"/>
              <a:t>Neid ei </a:t>
            </a:r>
            <a:r>
              <a:rPr lang="et-EE" b="1" dirty="0"/>
              <a:t>säilitata </a:t>
            </a:r>
            <a:r>
              <a:rPr lang="et-EE" b="1" dirty="0" smtClean="0"/>
              <a:t>tihti formaadi </a:t>
            </a:r>
            <a:r>
              <a:rPr lang="et-EE" b="1" dirty="0"/>
              <a:t>tõttu – liialt ebamugav kasutada </a:t>
            </a:r>
            <a:r>
              <a:rPr lang="et-EE" b="1" dirty="0" smtClean="0"/>
              <a:t>või puudub vajalik tehnika</a:t>
            </a:r>
            <a:endParaRPr lang="et-EE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t-EE" dirty="0" smtClean="0"/>
              <a:t>Paljundused </a:t>
            </a:r>
            <a:r>
              <a:rPr lang="et-EE" dirty="0"/>
              <a:t>raamatutest (ka </a:t>
            </a:r>
            <a:r>
              <a:rPr lang="et-EE" dirty="0" smtClean="0"/>
              <a:t>autoriõiguse seadusega </a:t>
            </a:r>
            <a:r>
              <a:rPr lang="et-EE" dirty="0"/>
              <a:t>vastuolus)</a:t>
            </a:r>
          </a:p>
          <a:p>
            <a:pPr marL="0" indent="0">
              <a:buNone/>
            </a:pPr>
            <a:r>
              <a:rPr lang="et-EE" dirty="0" smtClean="0"/>
              <a:t>Pretsedent – vinüül, mis CD tulekuga kadus, nüüd tagasi, kuid pigem ajutine moevool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PS! Rahvustrükist/</a:t>
            </a:r>
            <a:r>
              <a:rPr lang="et-EE" dirty="0" err="1" smtClean="0"/>
              <a:t>Esticat</a:t>
            </a:r>
            <a:r>
              <a:rPr lang="et-EE" dirty="0" smtClean="0"/>
              <a:t> ei puuduta – säilib olenemata kandjast (vajadusel tehakse uues formaadis kasutuskoopia)</a:t>
            </a: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0478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Mis peaks säilima Eesti riigis?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908720"/>
            <a:ext cx="9687413" cy="52431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t-EE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Mida peaksid hoidma raamatukogud?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Mis peaks säilima Hoiuraamatukogus?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Mis on kättesaadav </a:t>
            </a:r>
            <a:r>
              <a:rPr lang="et-EE" dirty="0" err="1" smtClean="0"/>
              <a:t>lähimaades</a:t>
            </a:r>
            <a:r>
              <a:rPr lang="et-EE" dirty="0" smtClean="0"/>
              <a:t>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Mida saab tellida RVL-iga?</a:t>
            </a:r>
          </a:p>
          <a:p>
            <a:pPr lvl="0">
              <a:buFontTx/>
              <a:buChar char="-"/>
            </a:pPr>
            <a:endParaRPr lang="et-EE" dirty="0" smtClean="0"/>
          </a:p>
          <a:p>
            <a:pPr marL="0" lvl="0" indent="0">
              <a:buNone/>
            </a:pPr>
            <a:r>
              <a:rPr lang="et-EE" dirty="0" smtClean="0"/>
              <a:t>Regulaarselt vaadatakse üle - mida hoida, mille puhul loobuda (kasutus olematu v väike, kättesaadav </a:t>
            </a:r>
            <a:r>
              <a:rPr lang="et-EE" dirty="0"/>
              <a:t>mujal</a:t>
            </a:r>
            <a:r>
              <a:rPr lang="et-EE" dirty="0" smtClean="0"/>
              <a:t>). Seisukohad ja vajadus ajas muutuvad. </a:t>
            </a:r>
          </a:p>
          <a:p>
            <a:pPr marL="0" lvl="0" indent="0">
              <a:buNone/>
            </a:pPr>
            <a:r>
              <a:rPr lang="et-EE" dirty="0" smtClean="0"/>
              <a:t>Rk-d, Hoiuraamatukogu + ERÜ kogude toimkond </a:t>
            </a:r>
          </a:p>
          <a:p>
            <a:pPr marL="0" lv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3131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Mis peaks säilima Eesti riigis?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340768"/>
            <a:ext cx="9687413" cy="48111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t-EE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Millised </a:t>
            </a:r>
            <a:r>
              <a:rPr lang="et-EE" b="1" dirty="0" smtClean="0"/>
              <a:t>e-kogud</a:t>
            </a:r>
            <a:r>
              <a:rPr lang="et-EE" dirty="0" smtClean="0"/>
              <a:t> peaksid säilima Eestis? </a:t>
            </a:r>
            <a:endParaRPr lang="et-EE" dirty="0"/>
          </a:p>
          <a:p>
            <a:pPr marL="0" indent="0">
              <a:buNone/>
            </a:pPr>
            <a:r>
              <a:rPr lang="et-EE" dirty="0" smtClean="0"/>
              <a:t>	- rahvustrükis, enda loodu</a:t>
            </a:r>
          </a:p>
          <a:p>
            <a:pPr>
              <a:buFont typeface="Wingdings" panose="05000000000000000000" pitchFamily="2" charset="2"/>
              <a:buChar char="ü"/>
            </a:pPr>
            <a:endParaRPr lang="et-EE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t-EE" dirty="0" smtClean="0"/>
              <a:t>Mida me ei peaks säilitama? Võib tellida teenust? </a:t>
            </a:r>
          </a:p>
          <a:p>
            <a:pPr marL="0" indent="0">
              <a:buNone/>
            </a:pPr>
            <a:r>
              <a:rPr lang="et-EE" dirty="0"/>
              <a:t>	</a:t>
            </a:r>
            <a:r>
              <a:rPr lang="et-EE" dirty="0" smtClean="0"/>
              <a:t>- e-väljaannete ja andmebaaside arhiivid</a:t>
            </a:r>
          </a:p>
          <a:p>
            <a:pPr>
              <a:buFont typeface="Wingdings" panose="05000000000000000000" pitchFamily="2" charset="2"/>
              <a:buChar char="ü"/>
            </a:pPr>
            <a:endParaRPr lang="et-EE" dirty="0" smtClean="0"/>
          </a:p>
          <a:p>
            <a:pPr marL="0" lv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9945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25860" y="16800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err="1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Digiteerimine</a:t>
            </a: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 – osa säilituspoliitikast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020512"/>
            <a:ext cx="9687413" cy="5648848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Kas teha ise?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Osta teenust?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Oodata kuni teised (Google, </a:t>
            </a:r>
            <a:r>
              <a:rPr lang="et-EE" dirty="0" err="1" smtClean="0"/>
              <a:t>Hathi</a:t>
            </a:r>
            <a:r>
              <a:rPr lang="et-EE" dirty="0" smtClean="0"/>
              <a:t> Trust jt) </a:t>
            </a:r>
            <a:r>
              <a:rPr lang="et-EE" dirty="0" err="1" smtClean="0"/>
              <a:t>digivad</a:t>
            </a:r>
            <a:r>
              <a:rPr lang="et-EE" dirty="0" smtClean="0"/>
              <a:t>?</a:t>
            </a:r>
          </a:p>
          <a:p>
            <a:pPr marL="0" indent="0">
              <a:buNone/>
            </a:pPr>
            <a:r>
              <a:rPr lang="et-EE" dirty="0" smtClean="0"/>
              <a:t>Mis </a:t>
            </a:r>
            <a:r>
              <a:rPr lang="et-EE" dirty="0"/>
              <a:t>töömahukuselt </a:t>
            </a:r>
            <a:r>
              <a:rPr lang="et-EE" dirty="0" smtClean="0"/>
              <a:t>optimaalne ja mõistlik? </a:t>
            </a:r>
          </a:p>
          <a:p>
            <a:pPr marL="0" indent="0">
              <a:buNone/>
            </a:pPr>
            <a:r>
              <a:rPr lang="et-EE" b="1" dirty="0" smtClean="0"/>
              <a:t>Kindel saab olla vaid mittetiražeeritud materjali puhul </a:t>
            </a:r>
            <a:endParaRPr lang="et-EE" b="1" dirty="0"/>
          </a:p>
          <a:p>
            <a:pPr marL="0" lvl="0" indent="0">
              <a:buNone/>
            </a:pPr>
            <a:endParaRPr lang="et-EE" dirty="0" smtClean="0"/>
          </a:p>
          <a:p>
            <a:pPr marL="0" lvl="0" indent="0">
              <a:buNone/>
            </a:pPr>
            <a:r>
              <a:rPr lang="et-EE" dirty="0" smtClean="0"/>
              <a:t>Peale </a:t>
            </a:r>
            <a:r>
              <a:rPr lang="et-EE" dirty="0" err="1" smtClean="0"/>
              <a:t>digimist</a:t>
            </a:r>
            <a:r>
              <a:rPr lang="et-EE" dirty="0" smtClean="0"/>
              <a:t> – kas anda originaali kasutada või mitte?</a:t>
            </a:r>
          </a:p>
          <a:p>
            <a:pPr marL="0" lvl="0" indent="0">
              <a:buNone/>
            </a:pPr>
            <a:r>
              <a:rPr lang="et-EE" b="1" dirty="0" smtClean="0"/>
              <a:t>Vanade Eesti ajalehtede puhul otsustasime KÕIK originaalid, mis </a:t>
            </a:r>
            <a:r>
              <a:rPr lang="et-EE" b="1" dirty="0" err="1" smtClean="0"/>
              <a:t>digitud</a:t>
            </a:r>
            <a:r>
              <a:rPr lang="et-EE" b="1" dirty="0" smtClean="0"/>
              <a:t>, kasutusest välja viia.</a:t>
            </a:r>
            <a:endParaRPr lang="et-EE" b="1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2277988" y="116632"/>
            <a:ext cx="7848872" cy="1172768"/>
          </a:xfrm>
        </p:spPr>
        <p:txBody>
          <a:bodyPr>
            <a:normAutofit fontScale="90000"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Kas liigume raamatuteta </a:t>
            </a:r>
            <a:b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</a:b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raamatukogu poole?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40" y="1508768"/>
            <a:ext cx="9687413" cy="496338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t-EE" dirty="0" err="1"/>
              <a:t>Bookless</a:t>
            </a:r>
            <a:r>
              <a:rPr lang="et-EE" dirty="0"/>
              <a:t> </a:t>
            </a:r>
            <a:r>
              <a:rPr lang="et-EE" dirty="0" err="1" smtClean="0"/>
              <a:t>library</a:t>
            </a:r>
            <a:r>
              <a:rPr lang="et-EE" dirty="0" smtClean="0"/>
              <a:t>, </a:t>
            </a:r>
            <a:r>
              <a:rPr lang="et-EE" u="sng" dirty="0" smtClean="0">
                <a:hlinkClick r:id="rId2"/>
              </a:rPr>
              <a:t>http</a:t>
            </a:r>
            <a:r>
              <a:rPr lang="et-EE" u="sng" dirty="0">
                <a:hlinkClick r:id="rId2"/>
              </a:rPr>
              <a:t>://en.wikipedia.org/wiki/Bookless_libraries</a:t>
            </a:r>
            <a:endParaRPr lang="et-EE" dirty="0"/>
          </a:p>
          <a:p>
            <a:pPr>
              <a:buFont typeface="Wingdings" panose="05000000000000000000" pitchFamily="2" charset="2"/>
              <a:buChar char="ü"/>
            </a:pPr>
            <a:r>
              <a:rPr lang="et-EE" b="1" dirty="0" smtClean="0"/>
              <a:t>Korea </a:t>
            </a:r>
            <a:r>
              <a:rPr lang="et-EE" b="1" dirty="0"/>
              <a:t>Digitaalne </a:t>
            </a:r>
            <a:r>
              <a:rPr lang="et-EE" b="1" dirty="0" smtClean="0"/>
              <a:t>Rahvusraamatukogu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b="1" dirty="0" smtClean="0"/>
              <a:t>Peterburis</a:t>
            </a:r>
            <a:r>
              <a:rPr lang="et-EE" dirty="0" smtClean="0"/>
              <a:t> B. Jeltsini nim. rk loodi e-raamatukoguna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b="1" dirty="0" smtClean="0"/>
              <a:t>USA</a:t>
            </a:r>
            <a:r>
              <a:rPr lang="et-EE" dirty="0" smtClean="0"/>
              <a:t>: </a:t>
            </a:r>
            <a:r>
              <a:rPr lang="en-US" dirty="0" smtClean="0"/>
              <a:t>2012 </a:t>
            </a:r>
            <a:r>
              <a:rPr lang="en-US" dirty="0"/>
              <a:t>Johns </a:t>
            </a:r>
            <a:r>
              <a:rPr lang="en-US" dirty="0" smtClean="0"/>
              <a:t>Hopkins</a:t>
            </a:r>
            <a:r>
              <a:rPr lang="et-EE" dirty="0" smtClean="0"/>
              <a:t>i Ülik. </a:t>
            </a:r>
            <a:r>
              <a:rPr lang="et-EE" dirty="0" err="1" smtClean="0"/>
              <a:t>meditsiinirk</a:t>
            </a:r>
            <a:r>
              <a:rPr lang="et-EE" dirty="0" smtClean="0"/>
              <a:t>.</a:t>
            </a:r>
            <a:r>
              <a:rPr lang="en-US" dirty="0" smtClean="0"/>
              <a:t> </a:t>
            </a:r>
            <a:r>
              <a:rPr lang="et-EE" dirty="0" smtClean="0"/>
              <a:t>sulges hoone ja kolis täielikult veebi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b="1" dirty="0" smtClean="0"/>
              <a:t>Texas</a:t>
            </a:r>
            <a:r>
              <a:rPr lang="et-EE" dirty="0" smtClean="0"/>
              <a:t>: 2014 avati üks esimesi rahvaraamatukogusid, kus pole raamatuid, on </a:t>
            </a:r>
            <a:r>
              <a:rPr lang="en-US" dirty="0" smtClean="0"/>
              <a:t>Bexar</a:t>
            </a:r>
            <a:r>
              <a:rPr lang="et-EE" dirty="0" smtClean="0"/>
              <a:t>i maakonna avalik rk.</a:t>
            </a:r>
          </a:p>
          <a:p>
            <a:pPr>
              <a:buFont typeface="Wingdings" panose="05000000000000000000" pitchFamily="2" charset="2"/>
              <a:buChar char="ü"/>
            </a:pPr>
            <a:endParaRPr lang="et-EE" b="1" dirty="0" smtClean="0"/>
          </a:p>
          <a:p>
            <a:pPr marL="0" indent="0">
              <a:buNone/>
            </a:pPr>
            <a:r>
              <a:rPr lang="et-EE" b="1" dirty="0" smtClean="0"/>
              <a:t>Eestis:</a:t>
            </a:r>
            <a:r>
              <a:rPr lang="et-EE" dirty="0" smtClean="0"/>
              <a:t> teadus kolib veebi, paberi kasutamine väheneb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3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3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3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2819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97868" y="0"/>
            <a:ext cx="10157354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dirty="0" smtClean="0">
                <a:solidFill>
                  <a:srgbClr val="374C81"/>
                </a:solidFill>
                <a:latin typeface="Century Gothic"/>
              </a:rPr>
              <a:t>Eesti koostöö, sh säilitamisel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667809" y="1268760"/>
            <a:ext cx="9687413" cy="5589240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t-EE" u="sng" dirty="0" smtClean="0"/>
              <a:t>Paber</a:t>
            </a:r>
            <a:r>
              <a:rPr lang="et-EE" dirty="0" smtClean="0"/>
              <a:t>: Hoiuraamatukogu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t-EE" u="sng" dirty="0" smtClean="0"/>
              <a:t>Kirjeldamine</a:t>
            </a:r>
            <a:r>
              <a:rPr lang="et-EE" dirty="0" smtClean="0"/>
              <a:t>: </a:t>
            </a:r>
            <a:r>
              <a:rPr lang="et-EE" b="1" dirty="0" smtClean="0"/>
              <a:t>ühine</a:t>
            </a:r>
            <a:r>
              <a:rPr lang="et-EE" dirty="0" smtClean="0"/>
              <a:t> ESTER, ISE, (ETIS)</a:t>
            </a:r>
            <a:endParaRPr lang="et-EE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et-EE" u="sng" dirty="0" err="1" smtClean="0"/>
              <a:t>Digikogud</a:t>
            </a:r>
            <a:r>
              <a:rPr lang="et-EE" dirty="0" smtClean="0"/>
              <a:t>: </a:t>
            </a:r>
            <a:r>
              <a:rPr lang="et-EE" dirty="0" err="1" smtClean="0"/>
              <a:t>repositooriumid</a:t>
            </a:r>
            <a:r>
              <a:rPr lang="et-EE" dirty="0" smtClean="0"/>
              <a:t> – igaühel vastutus algusest lõpuni. Kõigil veel ei ole oma e-arhiivi.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u="sng" dirty="0" smtClean="0"/>
              <a:t>Teaduse toorandmed: </a:t>
            </a:r>
            <a:r>
              <a:rPr lang="et-EE" u="sng" dirty="0" err="1" smtClean="0"/>
              <a:t>Data</a:t>
            </a:r>
            <a:r>
              <a:rPr lang="et-EE" u="sng" dirty="0" smtClean="0"/>
              <a:t> </a:t>
            </a:r>
            <a:r>
              <a:rPr lang="et-EE" u="sng" dirty="0" err="1" smtClean="0"/>
              <a:t>Site</a:t>
            </a:r>
            <a:r>
              <a:rPr lang="et-EE" u="sng" dirty="0" smtClean="0"/>
              <a:t> </a:t>
            </a:r>
            <a:r>
              <a:rPr lang="et-EE" dirty="0" smtClean="0"/>
              <a:t>(</a:t>
            </a:r>
            <a:r>
              <a:rPr lang="et-EE" dirty="0" err="1" smtClean="0"/>
              <a:t>Horizon</a:t>
            </a:r>
            <a:r>
              <a:rPr lang="et-EE" dirty="0" smtClean="0"/>
              <a:t> 2020: teaduse toorandmed peavad saama kättesaadavaks. </a:t>
            </a:r>
            <a:r>
              <a:rPr lang="et-EE" dirty="0" err="1" smtClean="0"/>
              <a:t>Doi</a:t>
            </a:r>
            <a:r>
              <a:rPr lang="et-EE" dirty="0" smtClean="0"/>
              <a:t> – unikaalne </a:t>
            </a:r>
            <a:r>
              <a:rPr lang="et-EE" dirty="0"/>
              <a:t>identifikaator, mida võib anda vaid </a:t>
            </a:r>
            <a:r>
              <a:rPr lang="et-EE" dirty="0" smtClean="0"/>
              <a:t>siis, </a:t>
            </a:r>
            <a:r>
              <a:rPr lang="et-EE" dirty="0"/>
              <a:t>kui </a:t>
            </a:r>
            <a:r>
              <a:rPr lang="et-EE" dirty="0" smtClean="0"/>
              <a:t>säilimine on tagatud) </a:t>
            </a:r>
            <a:endParaRPr lang="et-EE" dirty="0"/>
          </a:p>
          <a:p>
            <a:pPr marL="0" indent="0">
              <a:buNone/>
            </a:pPr>
            <a:endParaRPr lang="et-EE" dirty="0"/>
          </a:p>
          <a:p>
            <a:pPr marL="0" lvl="0" indent="0">
              <a:buNone/>
            </a:pPr>
            <a:r>
              <a:rPr lang="et-EE" dirty="0" smtClean="0"/>
              <a:t>ISE – siduda DEA ja BIBIS (1920-1930 ajalehed)</a:t>
            </a:r>
          </a:p>
          <a:p>
            <a:pPr marL="0" lvl="0" indent="0">
              <a:buNone/>
            </a:pPr>
            <a:r>
              <a:rPr lang="et-EE" dirty="0" smtClean="0"/>
              <a:t>ETIS – saab andmeid „tõmmata“ </a:t>
            </a:r>
            <a:r>
              <a:rPr lang="et-EE" dirty="0" err="1" smtClean="0"/>
              <a:t>ESTERist</a:t>
            </a:r>
            <a:r>
              <a:rPr lang="et-EE" dirty="0" smtClean="0"/>
              <a:t>, mitte aga vastupidi </a:t>
            </a: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3336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590246" y="134272"/>
            <a:ext cx="9687413" cy="852512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Riigi tugi, sh säilitamisele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90247" y="1340768"/>
            <a:ext cx="9687413" cy="5243180"/>
          </a:xfrm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t-EE" dirty="0" smtClean="0"/>
              <a:t>Kehtestatud protokollid, formaadid, tagada loodavate baaside </a:t>
            </a:r>
            <a:r>
              <a:rPr lang="et-EE" b="1" dirty="0" smtClean="0"/>
              <a:t>ühilduvus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smtClean="0"/>
              <a:t>OA</a:t>
            </a:r>
            <a:r>
              <a:rPr lang="et-EE" dirty="0" smtClean="0"/>
              <a:t> toetamine (riigi toel ilmunu peab olema OA)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smtClean="0"/>
              <a:t>Säilituskeskkond</a:t>
            </a:r>
            <a:r>
              <a:rPr lang="et-EE" dirty="0" smtClean="0"/>
              <a:t> neile, kel oma e-arhiivi pole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err="1" smtClean="0"/>
              <a:t>Linked</a:t>
            </a:r>
            <a:r>
              <a:rPr lang="et-EE" b="1" dirty="0" smtClean="0"/>
              <a:t> </a:t>
            </a:r>
            <a:r>
              <a:rPr lang="et-EE" b="1" dirty="0" err="1" smtClean="0"/>
              <a:t>Data</a:t>
            </a:r>
            <a:r>
              <a:rPr lang="et-EE" b="1" dirty="0" smtClean="0"/>
              <a:t> </a:t>
            </a:r>
            <a:r>
              <a:rPr lang="et-EE" dirty="0" smtClean="0"/>
              <a:t>rakendamine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b="1" dirty="0" smtClean="0"/>
              <a:t>Riiklik IT tugi</a:t>
            </a:r>
            <a:endParaRPr lang="et-EE" b="1" dirty="0"/>
          </a:p>
          <a:p>
            <a:pPr marL="0" lvl="0" indent="0">
              <a:buNone/>
            </a:pPr>
            <a:r>
              <a:rPr lang="et-EE" dirty="0" smtClean="0"/>
              <a:t>Nt Soomes </a:t>
            </a:r>
            <a:r>
              <a:rPr lang="et-EE" dirty="0"/>
              <a:t>riiklik IT firma: vastutab, et kõik riiklikud süsteemid toimiksid, oleksid kestlikud. Ka tarkvara </a:t>
            </a:r>
            <a:r>
              <a:rPr lang="et-EE" dirty="0" smtClean="0"/>
              <a:t>tellimine, aegunud lahenduste </a:t>
            </a:r>
            <a:r>
              <a:rPr lang="et-EE" dirty="0" err="1" smtClean="0"/>
              <a:t>ülalhoidmine</a:t>
            </a:r>
            <a:r>
              <a:rPr lang="et-EE" dirty="0" smtClean="0"/>
              <a:t> jm </a:t>
            </a:r>
            <a:r>
              <a:rPr lang="et-EE" dirty="0"/>
              <a:t>läbi nende.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t-EE" dirty="0" smtClean="0"/>
              <a:t>Riiklik arengukava näeb ette tohutus mahus </a:t>
            </a:r>
            <a:r>
              <a:rPr lang="et-EE" dirty="0" err="1" smtClean="0"/>
              <a:t>digimist</a:t>
            </a:r>
            <a:r>
              <a:rPr lang="et-EE" dirty="0" smtClean="0"/>
              <a:t>, </a:t>
            </a:r>
            <a:r>
              <a:rPr lang="et-EE" b="1" dirty="0" smtClean="0"/>
              <a:t>eelarve</a:t>
            </a:r>
            <a:r>
              <a:rPr lang="et-EE" dirty="0" smtClean="0"/>
              <a:t> seda ei kajasta</a:t>
            </a: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687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590246" y="134272"/>
            <a:ext cx="9687413" cy="852512"/>
          </a:xfrm>
        </p:spPr>
        <p:txBody>
          <a:bodyPr>
            <a:normAutofit fontScale="90000"/>
          </a:bodyPr>
          <a:lstStyle/>
          <a:p>
            <a:pPr lvl="0" algn="ctr" defTabSz="1216152">
              <a:spcBef>
                <a:spcPts val="0"/>
              </a:spcBef>
            </a:pPr>
            <a:r>
              <a:rPr lang="et-EE" sz="4400" b="1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Valikud</a:t>
            </a: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: mis säilib ja mida säilitada?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489320" y="1340768"/>
            <a:ext cx="10365731" cy="5243180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buNone/>
            </a:pPr>
            <a:r>
              <a:rPr lang="et-EE" sz="4200" dirty="0" err="1" smtClean="0"/>
              <a:t>To</a:t>
            </a:r>
            <a:r>
              <a:rPr lang="et-EE" sz="4200" dirty="0" smtClean="0"/>
              <a:t> </a:t>
            </a:r>
            <a:r>
              <a:rPr lang="et-EE" sz="4200" dirty="0"/>
              <a:t>preserve </a:t>
            </a:r>
            <a:r>
              <a:rPr lang="et-EE" sz="4200" dirty="0" err="1"/>
              <a:t>or</a:t>
            </a:r>
            <a:r>
              <a:rPr lang="et-EE" sz="4200" dirty="0"/>
              <a:t> </a:t>
            </a:r>
            <a:r>
              <a:rPr lang="et-EE" sz="4200" dirty="0" err="1"/>
              <a:t>not</a:t>
            </a:r>
            <a:r>
              <a:rPr lang="et-EE" sz="4200" dirty="0"/>
              <a:t> </a:t>
            </a:r>
            <a:r>
              <a:rPr lang="et-EE" sz="4200" dirty="0" err="1"/>
              <a:t>to</a:t>
            </a:r>
            <a:r>
              <a:rPr lang="et-EE" sz="4200" dirty="0"/>
              <a:t> preserve, </a:t>
            </a:r>
            <a:endParaRPr lang="et-EE" sz="4200" dirty="0" smtClean="0"/>
          </a:p>
          <a:p>
            <a:pPr marL="0" lvl="0" indent="0" algn="ctr">
              <a:buNone/>
            </a:pPr>
            <a:r>
              <a:rPr lang="et-EE" sz="4200" dirty="0" err="1" smtClean="0"/>
              <a:t>that</a:t>
            </a:r>
            <a:r>
              <a:rPr lang="et-EE" sz="4200" dirty="0" smtClean="0"/>
              <a:t> </a:t>
            </a:r>
            <a:r>
              <a:rPr lang="et-EE" sz="4200" dirty="0" err="1"/>
              <a:t>is</a:t>
            </a:r>
            <a:r>
              <a:rPr lang="et-EE" sz="4200" dirty="0"/>
              <a:t> </a:t>
            </a:r>
            <a:r>
              <a:rPr lang="et-EE" sz="4200" dirty="0" err="1"/>
              <a:t>the</a:t>
            </a:r>
            <a:r>
              <a:rPr lang="et-EE" sz="4200" dirty="0"/>
              <a:t> </a:t>
            </a:r>
            <a:r>
              <a:rPr lang="et-EE" sz="4200" dirty="0" err="1"/>
              <a:t>question</a:t>
            </a:r>
            <a:r>
              <a:rPr lang="et-EE" sz="4200" dirty="0" smtClean="0"/>
              <a:t>…</a:t>
            </a:r>
            <a:r>
              <a:rPr lang="et-EE" sz="5200" dirty="0"/>
              <a:t/>
            </a:r>
            <a:br>
              <a:rPr lang="et-EE" sz="5200" dirty="0"/>
            </a:br>
            <a:endParaRPr lang="et-EE" sz="5200" dirty="0" smtClean="0"/>
          </a:p>
          <a:p>
            <a:pPr marL="0" lvl="0" indent="0">
              <a:buNone/>
            </a:pPr>
            <a:r>
              <a:rPr lang="et-EE" sz="3500" dirty="0" smtClean="0"/>
              <a:t>Hamlet: </a:t>
            </a:r>
          </a:p>
          <a:p>
            <a:pPr marL="0" lvl="0" indent="0">
              <a:buNone/>
            </a:pPr>
            <a:r>
              <a:rPr lang="et-EE" sz="3500" dirty="0" smtClean="0"/>
              <a:t>„</a:t>
            </a:r>
            <a:r>
              <a:rPr lang="en-US" sz="3500" dirty="0" smtClean="0"/>
              <a:t>To </a:t>
            </a:r>
            <a:r>
              <a:rPr lang="en-US" sz="3500" dirty="0"/>
              <a:t>be, or not to be, that is the </a:t>
            </a:r>
            <a:r>
              <a:rPr lang="en-US" sz="3500" dirty="0" smtClean="0"/>
              <a:t>question—</a:t>
            </a:r>
            <a:endParaRPr lang="et-EE" sz="3500" dirty="0" smtClean="0"/>
          </a:p>
          <a:p>
            <a:pPr marL="0" lvl="0" indent="0">
              <a:buNone/>
            </a:pPr>
            <a:r>
              <a:rPr lang="en-US" sz="3500" dirty="0" smtClean="0"/>
              <a:t>Whether </a:t>
            </a:r>
            <a:r>
              <a:rPr lang="en-US" sz="3500" dirty="0"/>
              <a:t>'tis Nobler in the mind to </a:t>
            </a:r>
            <a:r>
              <a:rPr lang="en-US" sz="3500" dirty="0" smtClean="0"/>
              <a:t>suffer</a:t>
            </a:r>
            <a:endParaRPr lang="et-EE" sz="3500" dirty="0" smtClean="0"/>
          </a:p>
          <a:p>
            <a:pPr marL="0" lvl="0" indent="0">
              <a:buNone/>
            </a:pPr>
            <a:r>
              <a:rPr lang="en-US" sz="3500" dirty="0" smtClean="0"/>
              <a:t>The </a:t>
            </a:r>
            <a:r>
              <a:rPr lang="en-US" sz="3500" dirty="0"/>
              <a:t>Slings and Arrows of outrageous </a:t>
            </a:r>
            <a:r>
              <a:rPr lang="en-US" sz="3500" dirty="0" smtClean="0"/>
              <a:t>Fortune,</a:t>
            </a:r>
            <a:endParaRPr lang="et-EE" sz="3500" dirty="0" smtClean="0"/>
          </a:p>
          <a:p>
            <a:pPr marL="0" lvl="0" indent="0">
              <a:buNone/>
            </a:pPr>
            <a:r>
              <a:rPr lang="en-US" sz="3500" dirty="0" smtClean="0"/>
              <a:t>Or </a:t>
            </a:r>
            <a:r>
              <a:rPr lang="en-US" sz="3500" dirty="0"/>
              <a:t>to take Arms against a Sea of </a:t>
            </a:r>
            <a:r>
              <a:rPr lang="en-US" sz="3500" dirty="0" smtClean="0"/>
              <a:t>troubles,</a:t>
            </a:r>
            <a:endParaRPr lang="et-EE" sz="3500" dirty="0" smtClean="0"/>
          </a:p>
          <a:p>
            <a:pPr marL="0" lvl="0" indent="0">
              <a:buNone/>
            </a:pPr>
            <a:r>
              <a:rPr lang="en-US" sz="3500" dirty="0" smtClean="0"/>
              <a:t>And </a:t>
            </a:r>
            <a:r>
              <a:rPr lang="en-US" sz="3500" dirty="0"/>
              <a:t>by opposing end them</a:t>
            </a:r>
            <a:r>
              <a:rPr lang="en-US" sz="3500" dirty="0" smtClean="0"/>
              <a:t>?</a:t>
            </a:r>
            <a:r>
              <a:rPr lang="et-EE" sz="3500" dirty="0" smtClean="0"/>
              <a:t>“</a:t>
            </a:r>
            <a:r>
              <a:rPr lang="en-US" sz="3500" dirty="0" smtClean="0"/>
              <a:t> </a:t>
            </a:r>
            <a:endParaRPr lang="et-EE" sz="3500" dirty="0" smtClean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6072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813328" y="349293"/>
            <a:ext cx="8784976" cy="740720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Säilitamisest demagoogiliselt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13328" y="1484784"/>
            <a:ext cx="9687413" cy="48965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b="1" dirty="0" smtClean="0"/>
              <a:t>Väide 1 – suur osa säilitatavast on võltsingud</a:t>
            </a:r>
            <a:endParaRPr lang="et-EE" dirty="0"/>
          </a:p>
          <a:p>
            <a:pPr marL="0" lvl="0" indent="0">
              <a:buNone/>
            </a:pPr>
            <a:r>
              <a:rPr lang="et-EE" dirty="0" smtClean="0"/>
              <a:t>Läbi ajaloo on valitsejad kirjutanud ajalugu ümber. </a:t>
            </a:r>
            <a:endParaRPr lang="et-EE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Aleksander Suur (võit tänu ära ostetud sõjapealiku sõjaväljalt lahkumisele)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Vene </a:t>
            </a:r>
            <a:r>
              <a:rPr lang="et-EE" dirty="0"/>
              <a:t>ajalugu </a:t>
            </a:r>
            <a:r>
              <a:rPr lang="et-EE" dirty="0" smtClean="0"/>
              <a:t>alates Groznõist </a:t>
            </a:r>
            <a:r>
              <a:rPr lang="et-EE" dirty="0"/>
              <a:t>„õigeks“ </a:t>
            </a:r>
            <a:r>
              <a:rPr lang="et-EE" dirty="0" smtClean="0"/>
              <a:t>kirjutatud (nt Aleksander Nevski mütologiseeritud kuju)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Lähiajaloost: Eesti astus vabatahtlikult nõuk. rahvaste sõbralikku perre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t-EE" dirty="0" smtClean="0"/>
              <a:t>Venemaa kaitseb Ukrainas oma kodanikke</a:t>
            </a:r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340768"/>
            <a:ext cx="9687413" cy="48111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t-EE" b="1" dirty="0" smtClean="0"/>
          </a:p>
          <a:p>
            <a:pPr marL="0" indent="0">
              <a:buNone/>
            </a:pPr>
            <a:r>
              <a:rPr lang="et-EE" b="1" dirty="0" smtClean="0"/>
              <a:t>Väide </a:t>
            </a:r>
            <a:r>
              <a:rPr lang="et-EE" b="1" dirty="0"/>
              <a:t>2 – äkki ongi parem, kui säilinud on vähe?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t-EE" dirty="0"/>
              <a:t>Antiikaja vähene pärand on ülemaailmselt tuntud ja tõlgendamine jätkub tänini. </a:t>
            </a:r>
          </a:p>
          <a:p>
            <a:pPr marL="0" indent="0">
              <a:buNone/>
            </a:pPr>
            <a:r>
              <a:rPr lang="et-EE" dirty="0"/>
              <a:t>Kuna iga päev tekib kohutavas koguses infot, on säilitamist väärt materjali väljavalimine keerukam ja olulisem kui varem. </a:t>
            </a:r>
          </a:p>
          <a:p>
            <a:pPr marL="0" lv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itle 12"/>
          <p:cNvSpPr>
            <a:spLocks noGrp="1"/>
          </p:cNvSpPr>
          <p:nvPr>
            <p:ph type="title"/>
          </p:nvPr>
        </p:nvSpPr>
        <p:spPr>
          <a:xfrm>
            <a:off x="1773932" y="459402"/>
            <a:ext cx="9581290" cy="740720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Säilitamisest demagoogiliselt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11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845939" y="1628800"/>
            <a:ext cx="9687413" cy="45231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t-EE" b="1" dirty="0" smtClean="0"/>
          </a:p>
          <a:p>
            <a:pPr marL="0" indent="0">
              <a:buNone/>
            </a:pPr>
            <a:r>
              <a:rPr lang="et-EE" b="1" dirty="0" smtClean="0"/>
              <a:t>Väide </a:t>
            </a:r>
            <a:r>
              <a:rPr lang="et-EE" b="1" dirty="0"/>
              <a:t>3 – kõige väärtuslikuma kasutus on enamasti </a:t>
            </a:r>
            <a:r>
              <a:rPr lang="et-EE" b="1" dirty="0" smtClean="0"/>
              <a:t>minimaalne</a:t>
            </a:r>
            <a:endParaRPr lang="et-EE" b="1" dirty="0"/>
          </a:p>
          <a:p>
            <a:pPr marL="0" indent="0">
              <a:buNone/>
            </a:pPr>
            <a:r>
              <a:rPr lang="et-EE" dirty="0"/>
              <a:t>Seega võime oma harulduste säilimise osas rahulikud olla: mida ei kasutata, säilib hästi.</a:t>
            </a:r>
          </a:p>
          <a:p>
            <a:pPr marL="0" lvl="0" indent="0">
              <a:buNone/>
            </a:pPr>
            <a:endParaRPr lang="et-EE" dirty="0"/>
          </a:p>
        </p:txBody>
      </p:sp>
      <p:pic>
        <p:nvPicPr>
          <p:cNvPr id="4" name="Pilt 3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0" y="0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lt 5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20112" y="4673426"/>
            <a:ext cx="1469208" cy="21845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lt 6"/>
          <p:cNvPicPr/>
          <p:nvPr/>
        </p:nvPicPr>
        <p:blipFill rotWithShape="1">
          <a:blip r:embed="rId2"/>
          <a:srcRect l="20899" t="18342" r="53176" b="8995"/>
          <a:stretch/>
        </p:blipFill>
        <p:spPr bwMode="auto">
          <a:xfrm>
            <a:off x="-4200" y="2318846"/>
            <a:ext cx="1493520" cy="2354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itle 12"/>
          <p:cNvSpPr>
            <a:spLocks noGrp="1"/>
          </p:cNvSpPr>
          <p:nvPr>
            <p:ph type="title"/>
          </p:nvPr>
        </p:nvSpPr>
        <p:spPr>
          <a:xfrm>
            <a:off x="1989956" y="548680"/>
            <a:ext cx="9365266" cy="740720"/>
          </a:xfrm>
        </p:spPr>
        <p:txBody>
          <a:bodyPr>
            <a:normAutofit/>
          </a:bodyPr>
          <a:lstStyle/>
          <a:p>
            <a:pPr algn="ctr" defTabSz="1216152">
              <a:lnSpc>
                <a:spcPct val="85000"/>
              </a:lnSpc>
              <a:spcBef>
                <a:spcPts val="0"/>
              </a:spcBef>
              <a:buNone/>
            </a:pPr>
            <a:r>
              <a:rPr lang="et-EE" sz="4400" b="0" i="0" baseline="0" dirty="0" smtClean="0">
                <a:solidFill>
                  <a:srgbClr val="374C81"/>
                </a:solidFill>
                <a:latin typeface="Century Gothic"/>
                <a:ea typeface="+mj-ea"/>
                <a:cs typeface="+mj-cs"/>
              </a:rPr>
              <a:t>Säilitamisest demagoogiliselt</a:t>
            </a:r>
            <a:endParaRPr lang="et-EE" sz="4400" b="0" i="0" baseline="0" dirty="0">
              <a:solidFill>
                <a:srgbClr val="374C81"/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03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2492896"/>
            <a:ext cx="7008574" cy="3024336"/>
          </a:xfrm>
        </p:spPr>
        <p:txBody>
          <a:bodyPr>
            <a:normAutofit/>
          </a:bodyPr>
          <a:lstStyle/>
          <a:p>
            <a:pPr algn="ctr"/>
            <a:r>
              <a:rPr lang="et-EE" sz="4400" dirty="0"/>
              <a:t>Tänan</a:t>
            </a:r>
            <a:r>
              <a:rPr lang="et-EE" sz="4400" dirty="0" smtClean="0"/>
              <a:t>!</a:t>
            </a:r>
            <a:r>
              <a:rPr lang="et-EE" sz="4400" dirty="0"/>
              <a:t>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sz="3600" dirty="0" smtClean="0"/>
              <a:t>Kristina.Pai@ut.ee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oks_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4AFC050-05F7-4A91-A5A1-7999A77F41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Siniste raamaturiiulitega esitlus (laiekraan)</Template>
  <TotalTime>0</TotalTime>
  <Words>936</Words>
  <Application>Microsoft Office PowerPoint</Application>
  <PresentationFormat>Kohandatud</PresentationFormat>
  <Paragraphs>149</Paragraphs>
  <Slides>20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1" baseType="lpstr">
      <vt:lpstr>Books_16x9</vt:lpstr>
      <vt:lpstr>Säilitamisest  ajas ja ruumis</vt:lpstr>
      <vt:lpstr>Põhimõisted: mida ja kuidas?</vt:lpstr>
      <vt:lpstr>Nii sisuline (mida?) kui vormiline (kuidas?) säilitamine muutub ajas ja ruumis</vt:lpstr>
      <vt:lpstr>Säilitamine</vt:lpstr>
      <vt:lpstr>Kogude sisuline kujundamine =  komplekteerimine + mahakandmine</vt:lpstr>
      <vt:lpstr>Mahakandmine</vt:lpstr>
      <vt:lpstr>Sisulised otsused</vt:lpstr>
      <vt:lpstr>Säilitamine e-ajastul</vt:lpstr>
      <vt:lpstr>Lisaks paberile…</vt:lpstr>
      <vt:lpstr>Mis peaks säilima Eesti riigis?</vt:lpstr>
      <vt:lpstr>Mis peaks säilima Eesti riigis?</vt:lpstr>
      <vt:lpstr>Digiteerimine – osa säilituspoliitikast</vt:lpstr>
      <vt:lpstr>Kas liigume raamatuteta  raamatukogu poole?</vt:lpstr>
      <vt:lpstr>Eesti koostöö, sh säilitamisel</vt:lpstr>
      <vt:lpstr>Riigi tugi, sh säilitamisele</vt:lpstr>
      <vt:lpstr>Valikud: mis säilib ja mida säilitada?</vt:lpstr>
      <vt:lpstr>Säilitamisest demagoogiliselt</vt:lpstr>
      <vt:lpstr>Säilitamisest demagoogiliselt</vt:lpstr>
      <vt:lpstr>Säilitamisest demagoogiliselt</vt:lpstr>
      <vt:lpstr>Tänan!    Kristina.Pai@ut.ee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2014-02-27T10:04:49Z</dcterms:created>
  <dcterms:modified xsi:type="dcterms:W3CDTF">2014-03-12T14:51:35Z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TC027879409991</vt:lpwstr>
  </property>
</Properties>
</file>