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36"/>
  </p:notesMasterIdLst>
  <p:sldIdLst>
    <p:sldId id="256" r:id="rId2"/>
    <p:sldId id="285" r:id="rId3"/>
    <p:sldId id="257" r:id="rId4"/>
    <p:sldId id="258" r:id="rId5"/>
    <p:sldId id="259" r:id="rId6"/>
    <p:sldId id="260" r:id="rId7"/>
    <p:sldId id="268" r:id="rId8"/>
    <p:sldId id="261" r:id="rId9"/>
    <p:sldId id="262" r:id="rId10"/>
    <p:sldId id="263" r:id="rId11"/>
    <p:sldId id="264" r:id="rId12"/>
    <p:sldId id="273" r:id="rId13"/>
    <p:sldId id="265" r:id="rId14"/>
    <p:sldId id="294" r:id="rId15"/>
    <p:sldId id="295" r:id="rId16"/>
    <p:sldId id="270" r:id="rId17"/>
    <p:sldId id="271" r:id="rId18"/>
    <p:sldId id="272" r:id="rId19"/>
    <p:sldId id="291" r:id="rId20"/>
    <p:sldId id="274" r:id="rId21"/>
    <p:sldId id="275" r:id="rId22"/>
    <p:sldId id="276" r:id="rId23"/>
    <p:sldId id="277" r:id="rId24"/>
    <p:sldId id="278" r:id="rId25"/>
    <p:sldId id="290" r:id="rId26"/>
    <p:sldId id="279" r:id="rId27"/>
    <p:sldId id="292" r:id="rId28"/>
    <p:sldId id="280" r:id="rId29"/>
    <p:sldId id="293" r:id="rId30"/>
    <p:sldId id="282" r:id="rId31"/>
    <p:sldId id="283" r:id="rId32"/>
    <p:sldId id="284" r:id="rId33"/>
    <p:sldId id="296" r:id="rId34"/>
    <p:sldId id="297" r:id="rId35"/>
  </p:sldIdLst>
  <p:sldSz cx="9144000" cy="6858000" type="screen4x3"/>
  <p:notesSz cx="6858000" cy="9144000"/>
  <p:defaultText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27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äise kohatäid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t-EE"/>
          </a:p>
        </p:txBody>
      </p:sp>
      <p:sp>
        <p:nvSpPr>
          <p:cNvPr id="3" name="Kuupäeva kohatäid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CA856C-97A3-4A53-9D7A-8B302C34CE88}" type="datetimeFigureOut">
              <a:rPr lang="et-EE" smtClean="0"/>
              <a:t>23.01.2015</a:t>
            </a:fld>
            <a:endParaRPr lang="et-EE"/>
          </a:p>
        </p:txBody>
      </p:sp>
      <p:sp>
        <p:nvSpPr>
          <p:cNvPr id="4" name="Slaidi pildi kohatä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t-EE"/>
          </a:p>
        </p:txBody>
      </p:sp>
      <p:sp>
        <p:nvSpPr>
          <p:cNvPr id="5" name="Märkmete kohatäid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t-EE" smtClean="0"/>
              <a:t>Muutke teksti laade</a:t>
            </a:r>
          </a:p>
          <a:p>
            <a:pPr lvl="1"/>
            <a:r>
              <a:rPr lang="et-EE" smtClean="0"/>
              <a:t>Teine tase</a:t>
            </a:r>
          </a:p>
          <a:p>
            <a:pPr lvl="2"/>
            <a:r>
              <a:rPr lang="et-EE" smtClean="0"/>
              <a:t>Kolmas tase</a:t>
            </a:r>
          </a:p>
          <a:p>
            <a:pPr lvl="3"/>
            <a:r>
              <a:rPr lang="et-EE" smtClean="0"/>
              <a:t>Neljas tase</a:t>
            </a:r>
          </a:p>
          <a:p>
            <a:pPr lvl="4"/>
            <a:r>
              <a:rPr lang="et-EE" smtClean="0"/>
              <a:t>Viies tase</a:t>
            </a:r>
            <a:endParaRPr lang="et-EE"/>
          </a:p>
        </p:txBody>
      </p:sp>
      <p:sp>
        <p:nvSpPr>
          <p:cNvPr id="6" name="Jaluse kohatäid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t-EE"/>
          </a:p>
        </p:txBody>
      </p:sp>
      <p:sp>
        <p:nvSpPr>
          <p:cNvPr id="7" name="Slaidinumbri kohatä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E9750F1-1B25-4EBB-BB24-2D07046DF5CC}" type="slidenum">
              <a:rPr lang="et-EE" smtClean="0"/>
              <a:t>‹#›</a:t>
            </a:fld>
            <a:endParaRPr lang="et-EE"/>
          </a:p>
        </p:txBody>
      </p:sp>
    </p:spTree>
    <p:extLst>
      <p:ext uri="{BB962C8B-B14F-4D97-AF65-F5344CB8AC3E}">
        <p14:creationId xmlns:p14="http://schemas.microsoft.com/office/powerpoint/2010/main" val="1110131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i pildi kohatäide 1"/>
          <p:cNvSpPr>
            <a:spLocks noGrp="1" noRot="1" noChangeAspect="1"/>
          </p:cNvSpPr>
          <p:nvPr>
            <p:ph type="sldImg"/>
          </p:nvPr>
        </p:nvSpPr>
        <p:spPr/>
      </p:sp>
      <p:sp>
        <p:nvSpPr>
          <p:cNvPr id="3" name="Märkmete kohatäide 2"/>
          <p:cNvSpPr>
            <a:spLocks noGrp="1"/>
          </p:cNvSpPr>
          <p:nvPr>
            <p:ph type="body" idx="1"/>
          </p:nvPr>
        </p:nvSpPr>
        <p:spPr/>
        <p:txBody>
          <a:bodyPr/>
          <a:lstStyle/>
          <a:p>
            <a:endParaRPr lang="et-EE" dirty="0"/>
          </a:p>
        </p:txBody>
      </p:sp>
      <p:sp>
        <p:nvSpPr>
          <p:cNvPr id="4" name="Slaidinumbri kohatäide 3"/>
          <p:cNvSpPr>
            <a:spLocks noGrp="1"/>
          </p:cNvSpPr>
          <p:nvPr>
            <p:ph type="sldNum" sz="quarter" idx="10"/>
          </p:nvPr>
        </p:nvSpPr>
        <p:spPr/>
        <p:txBody>
          <a:bodyPr/>
          <a:lstStyle/>
          <a:p>
            <a:fld id="{6E9750F1-1B25-4EBB-BB24-2D07046DF5CC}" type="slidenum">
              <a:rPr lang="et-EE" smtClean="0"/>
              <a:t>28</a:t>
            </a:fld>
            <a:endParaRPr lang="et-EE"/>
          </a:p>
        </p:txBody>
      </p:sp>
    </p:spTree>
    <p:extLst>
      <p:ext uri="{BB962C8B-B14F-4D97-AF65-F5344CB8AC3E}">
        <p14:creationId xmlns:p14="http://schemas.microsoft.com/office/powerpoint/2010/main" val="6946649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itlislaid">
    <p:spTree>
      <p:nvGrpSpPr>
        <p:cNvPr id="1" name=""/>
        <p:cNvGrpSpPr/>
        <p:nvPr/>
      </p:nvGrpSpPr>
      <p:grpSpPr>
        <a:xfrm>
          <a:off x="0" y="0"/>
          <a:ext cx="0" cy="0"/>
          <a:chOff x="0" y="0"/>
          <a:chExt cx="0" cy="0"/>
        </a:xfrm>
      </p:grpSpPr>
      <p:sp>
        <p:nvSpPr>
          <p:cNvPr id="12" name="Ristkülik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Ümarnurkne ristkülik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Alapealkiri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t-EE" smtClean="0"/>
              <a:t>Klõpsake laadi muutmiseks</a:t>
            </a:r>
            <a:endParaRPr kumimoji="0" lang="en-US"/>
          </a:p>
        </p:txBody>
      </p:sp>
      <p:sp>
        <p:nvSpPr>
          <p:cNvPr id="28" name="Kuupäeva kohatäide 27"/>
          <p:cNvSpPr>
            <a:spLocks noGrp="1"/>
          </p:cNvSpPr>
          <p:nvPr>
            <p:ph type="dt" sz="half" idx="10"/>
          </p:nvPr>
        </p:nvSpPr>
        <p:spPr/>
        <p:txBody>
          <a:bodyPr/>
          <a:lstStyle/>
          <a:p>
            <a:fld id="{9EF7E8D7-F406-490A-8FDB-3E8342CE9E91}" type="datetimeFigureOut">
              <a:rPr lang="et-EE" smtClean="0"/>
              <a:t>23.01.2015</a:t>
            </a:fld>
            <a:endParaRPr lang="et-EE"/>
          </a:p>
        </p:txBody>
      </p:sp>
      <p:sp>
        <p:nvSpPr>
          <p:cNvPr id="17" name="Jaluse kohatäide 16"/>
          <p:cNvSpPr>
            <a:spLocks noGrp="1"/>
          </p:cNvSpPr>
          <p:nvPr>
            <p:ph type="ftr" sz="quarter" idx="11"/>
          </p:nvPr>
        </p:nvSpPr>
        <p:spPr/>
        <p:txBody>
          <a:bodyPr/>
          <a:lstStyle/>
          <a:p>
            <a:endParaRPr lang="et-EE"/>
          </a:p>
        </p:txBody>
      </p:sp>
      <p:sp>
        <p:nvSpPr>
          <p:cNvPr id="29" name="Slaidinumbri kohatäide 28"/>
          <p:cNvSpPr>
            <a:spLocks noGrp="1"/>
          </p:cNvSpPr>
          <p:nvPr>
            <p:ph type="sldNum" sz="quarter" idx="12"/>
          </p:nvPr>
        </p:nvSpPr>
        <p:spPr/>
        <p:txBody>
          <a:bodyPr lIns="0" tIns="0" rIns="0" bIns="0">
            <a:noAutofit/>
          </a:bodyPr>
          <a:lstStyle>
            <a:lvl1pPr>
              <a:defRPr sz="1400">
                <a:solidFill>
                  <a:srgbClr val="FFFFFF"/>
                </a:solidFill>
              </a:defRPr>
            </a:lvl1pPr>
          </a:lstStyle>
          <a:p>
            <a:fld id="{8FCF5055-AC24-4ABF-8F5B-21A23E71F7EF}" type="slidenum">
              <a:rPr lang="et-EE" smtClean="0"/>
              <a:t>‹#›</a:t>
            </a:fld>
            <a:endParaRPr lang="et-EE"/>
          </a:p>
        </p:txBody>
      </p:sp>
      <p:sp>
        <p:nvSpPr>
          <p:cNvPr id="7" name="Ristkülik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istkülik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istkülik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Pealkiri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t-EE" smtClean="0"/>
              <a:t>Muutke tiitli laadi</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itel ja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kumimoji="0" lang="et-EE" smtClean="0"/>
              <a:t>Muutke tiitli laadi</a:t>
            </a:r>
            <a:endParaRPr kumimoji="0" lang="en-US"/>
          </a:p>
        </p:txBody>
      </p:sp>
      <p:sp>
        <p:nvSpPr>
          <p:cNvPr id="4" name="Kuupäeva kohatäide 3"/>
          <p:cNvSpPr>
            <a:spLocks noGrp="1"/>
          </p:cNvSpPr>
          <p:nvPr>
            <p:ph type="dt" sz="half" idx="10"/>
          </p:nvPr>
        </p:nvSpPr>
        <p:spPr/>
        <p:txBody>
          <a:bodyPr/>
          <a:lstStyle/>
          <a:p>
            <a:fld id="{9EF7E8D7-F406-490A-8FDB-3E8342CE9E91}" type="datetimeFigureOut">
              <a:rPr lang="et-EE" smtClean="0"/>
              <a:t>23.01.2015</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8FCF5055-AC24-4ABF-8F5B-21A23E71F7EF}" type="slidenum">
              <a:rPr lang="et-EE" smtClean="0"/>
              <a:t>‹#›</a:t>
            </a:fld>
            <a:endParaRPr lang="et-EE"/>
          </a:p>
        </p:txBody>
      </p:sp>
      <p:sp>
        <p:nvSpPr>
          <p:cNvPr id="8" name="Sisu kohatäide 7"/>
          <p:cNvSpPr>
            <a:spLocks noGrp="1"/>
          </p:cNvSpPr>
          <p:nvPr>
            <p:ph sz="quarter" idx="1"/>
          </p:nvPr>
        </p:nvSpPr>
        <p:spPr>
          <a:xfrm>
            <a:off x="914400" y="1447800"/>
            <a:ext cx="7772400" cy="4572000"/>
          </a:xfrm>
        </p:spPr>
        <p:txBody>
          <a:bodyPr vert="horz"/>
          <a:lstStyle/>
          <a:p>
            <a:pPr lvl="0" eaLnBrk="1" latinLnBrk="0" hangingPunct="1"/>
            <a:r>
              <a:rPr lang="et-EE" smtClean="0"/>
              <a:t>Muutke teksti laade</a:t>
            </a:r>
          </a:p>
          <a:p>
            <a:pPr lvl="1" eaLnBrk="1" latinLnBrk="0" hangingPunct="1"/>
            <a:r>
              <a:rPr lang="et-EE" smtClean="0"/>
              <a:t>Teine tase</a:t>
            </a:r>
          </a:p>
          <a:p>
            <a:pPr lvl="2" eaLnBrk="1" latinLnBrk="0" hangingPunct="1"/>
            <a:r>
              <a:rPr lang="et-EE" smtClean="0"/>
              <a:t>Kolmas tase</a:t>
            </a:r>
          </a:p>
          <a:p>
            <a:pPr lvl="3" eaLnBrk="1" latinLnBrk="0" hangingPunct="1"/>
            <a:r>
              <a:rPr lang="et-EE" smtClean="0"/>
              <a:t>Neljas tase</a:t>
            </a:r>
          </a:p>
          <a:p>
            <a:pPr lvl="4" eaLnBrk="1" latinLnBrk="0" hangingPunct="1"/>
            <a:r>
              <a:rPr lang="et-EE" smtClean="0"/>
              <a:t>Viies tase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Jaotise päis">
    <p:spTree>
      <p:nvGrpSpPr>
        <p:cNvPr id="1" name=""/>
        <p:cNvGrpSpPr/>
        <p:nvPr/>
      </p:nvGrpSpPr>
      <p:grpSpPr>
        <a:xfrm>
          <a:off x="0" y="0"/>
          <a:ext cx="0" cy="0"/>
          <a:chOff x="0" y="0"/>
          <a:chExt cx="0" cy="0"/>
        </a:xfrm>
      </p:grpSpPr>
      <p:sp>
        <p:nvSpPr>
          <p:cNvPr id="11" name="Ristkülik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Ümarnurkne ristkülik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Pealkiri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t-EE" smtClean="0"/>
              <a:t>Muutke tiitli laadi</a:t>
            </a:r>
            <a:endParaRPr kumimoji="0" lang="en-US"/>
          </a:p>
        </p:txBody>
      </p:sp>
      <p:sp>
        <p:nvSpPr>
          <p:cNvPr id="3" name="Teksti kohatäide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t-EE" smtClean="0"/>
              <a:t>Muutke teksti laade</a:t>
            </a:r>
          </a:p>
        </p:txBody>
      </p:sp>
      <p:sp>
        <p:nvSpPr>
          <p:cNvPr id="4" name="Kuupäeva kohatäide 3"/>
          <p:cNvSpPr>
            <a:spLocks noGrp="1"/>
          </p:cNvSpPr>
          <p:nvPr>
            <p:ph type="dt" sz="half" idx="10"/>
          </p:nvPr>
        </p:nvSpPr>
        <p:spPr/>
        <p:txBody>
          <a:bodyPr/>
          <a:lstStyle/>
          <a:p>
            <a:fld id="{9EF7E8D7-F406-490A-8FDB-3E8342CE9E91}" type="datetimeFigureOut">
              <a:rPr lang="et-EE" smtClean="0"/>
              <a:t>23.01.2015</a:t>
            </a:fld>
            <a:endParaRPr lang="et-EE"/>
          </a:p>
        </p:txBody>
      </p:sp>
      <p:sp>
        <p:nvSpPr>
          <p:cNvPr id="5" name="Jaluse kohatäide 4"/>
          <p:cNvSpPr>
            <a:spLocks noGrp="1"/>
          </p:cNvSpPr>
          <p:nvPr>
            <p:ph type="ftr" sz="quarter" idx="11"/>
          </p:nvPr>
        </p:nvSpPr>
        <p:spPr>
          <a:xfrm>
            <a:off x="800100" y="6172200"/>
            <a:ext cx="4000500" cy="457200"/>
          </a:xfrm>
        </p:spPr>
        <p:txBody>
          <a:bodyPr/>
          <a:lstStyle/>
          <a:p>
            <a:endParaRPr lang="et-EE"/>
          </a:p>
        </p:txBody>
      </p:sp>
      <p:sp>
        <p:nvSpPr>
          <p:cNvPr id="7" name="Ristkülik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istkülik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istkülik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aidinumbri kohatäide 5"/>
          <p:cNvSpPr>
            <a:spLocks noGrp="1"/>
          </p:cNvSpPr>
          <p:nvPr>
            <p:ph type="sldNum" sz="quarter" idx="12"/>
          </p:nvPr>
        </p:nvSpPr>
        <p:spPr>
          <a:xfrm>
            <a:off x="146304" y="6208776"/>
            <a:ext cx="457200" cy="457200"/>
          </a:xfrm>
        </p:spPr>
        <p:txBody>
          <a:bodyPr/>
          <a:lstStyle/>
          <a:p>
            <a:fld id="{8FCF5055-AC24-4ABF-8F5B-21A23E71F7EF}" type="slidenum">
              <a:rPr lang="et-EE" smtClean="0"/>
              <a:t>‹#›</a:t>
            </a:fld>
            <a:endParaRPr lang="et-EE"/>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Kaks sisu">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kumimoji="0" lang="et-EE" smtClean="0"/>
              <a:t>Muutke tiitli laadi</a:t>
            </a:r>
            <a:endParaRPr kumimoji="0" lang="en-US"/>
          </a:p>
        </p:txBody>
      </p:sp>
      <p:sp>
        <p:nvSpPr>
          <p:cNvPr id="5" name="Kuupäeva kohatäide 4"/>
          <p:cNvSpPr>
            <a:spLocks noGrp="1"/>
          </p:cNvSpPr>
          <p:nvPr>
            <p:ph type="dt" sz="half" idx="10"/>
          </p:nvPr>
        </p:nvSpPr>
        <p:spPr/>
        <p:txBody>
          <a:bodyPr/>
          <a:lstStyle/>
          <a:p>
            <a:fld id="{9EF7E8D7-F406-490A-8FDB-3E8342CE9E91}" type="datetimeFigureOut">
              <a:rPr lang="et-EE" smtClean="0"/>
              <a:t>23.01.2015</a:t>
            </a:fld>
            <a:endParaRPr lang="et-EE"/>
          </a:p>
        </p:txBody>
      </p:sp>
      <p:sp>
        <p:nvSpPr>
          <p:cNvPr id="6" name="Jaluse kohatäide 5"/>
          <p:cNvSpPr>
            <a:spLocks noGrp="1"/>
          </p:cNvSpPr>
          <p:nvPr>
            <p:ph type="ftr" sz="quarter" idx="11"/>
          </p:nvPr>
        </p:nvSpPr>
        <p:spPr/>
        <p:txBody>
          <a:bodyPr/>
          <a:lstStyle/>
          <a:p>
            <a:endParaRPr lang="et-EE"/>
          </a:p>
        </p:txBody>
      </p:sp>
      <p:sp>
        <p:nvSpPr>
          <p:cNvPr id="7" name="Slaidinumbri kohatäide 6"/>
          <p:cNvSpPr>
            <a:spLocks noGrp="1"/>
          </p:cNvSpPr>
          <p:nvPr>
            <p:ph type="sldNum" sz="quarter" idx="12"/>
          </p:nvPr>
        </p:nvSpPr>
        <p:spPr/>
        <p:txBody>
          <a:bodyPr/>
          <a:lstStyle/>
          <a:p>
            <a:fld id="{8FCF5055-AC24-4ABF-8F5B-21A23E71F7EF}" type="slidenum">
              <a:rPr lang="et-EE" smtClean="0"/>
              <a:t>‹#›</a:t>
            </a:fld>
            <a:endParaRPr lang="et-EE"/>
          </a:p>
        </p:txBody>
      </p:sp>
      <p:sp>
        <p:nvSpPr>
          <p:cNvPr id="9" name="Sisu kohatäide 8"/>
          <p:cNvSpPr>
            <a:spLocks noGrp="1"/>
          </p:cNvSpPr>
          <p:nvPr>
            <p:ph sz="quarter" idx="1"/>
          </p:nvPr>
        </p:nvSpPr>
        <p:spPr>
          <a:xfrm>
            <a:off x="914400" y="1447800"/>
            <a:ext cx="3749040" cy="4572000"/>
          </a:xfrm>
        </p:spPr>
        <p:txBody>
          <a:bodyPr vert="horz"/>
          <a:lstStyle/>
          <a:p>
            <a:pPr lvl="0" eaLnBrk="1" latinLnBrk="0" hangingPunct="1"/>
            <a:r>
              <a:rPr lang="et-EE" smtClean="0"/>
              <a:t>Muutke teksti laade</a:t>
            </a:r>
          </a:p>
          <a:p>
            <a:pPr lvl="1" eaLnBrk="1" latinLnBrk="0" hangingPunct="1"/>
            <a:r>
              <a:rPr lang="et-EE" smtClean="0"/>
              <a:t>Teine tase</a:t>
            </a:r>
          </a:p>
          <a:p>
            <a:pPr lvl="2" eaLnBrk="1" latinLnBrk="0" hangingPunct="1"/>
            <a:r>
              <a:rPr lang="et-EE" smtClean="0"/>
              <a:t>Kolmas tase</a:t>
            </a:r>
          </a:p>
          <a:p>
            <a:pPr lvl="3" eaLnBrk="1" latinLnBrk="0" hangingPunct="1"/>
            <a:r>
              <a:rPr lang="et-EE" smtClean="0"/>
              <a:t>Neljas tase</a:t>
            </a:r>
          </a:p>
          <a:p>
            <a:pPr lvl="4" eaLnBrk="1" latinLnBrk="0" hangingPunct="1"/>
            <a:r>
              <a:rPr lang="et-EE" smtClean="0"/>
              <a:t>Viies tase</a:t>
            </a:r>
            <a:endParaRPr kumimoji="0" lang="en-US"/>
          </a:p>
        </p:txBody>
      </p:sp>
      <p:sp>
        <p:nvSpPr>
          <p:cNvPr id="11" name="Sisu kohatäide 10"/>
          <p:cNvSpPr>
            <a:spLocks noGrp="1"/>
          </p:cNvSpPr>
          <p:nvPr>
            <p:ph sz="quarter" idx="2"/>
          </p:nvPr>
        </p:nvSpPr>
        <p:spPr>
          <a:xfrm>
            <a:off x="4933950" y="1447800"/>
            <a:ext cx="3749040" cy="4572000"/>
          </a:xfrm>
        </p:spPr>
        <p:txBody>
          <a:bodyPr vert="horz"/>
          <a:lstStyle/>
          <a:p>
            <a:pPr lvl="0" eaLnBrk="1" latinLnBrk="0" hangingPunct="1"/>
            <a:r>
              <a:rPr lang="et-EE" smtClean="0"/>
              <a:t>Muutke teksti laade</a:t>
            </a:r>
          </a:p>
          <a:p>
            <a:pPr lvl="1" eaLnBrk="1" latinLnBrk="0" hangingPunct="1"/>
            <a:r>
              <a:rPr lang="et-EE" smtClean="0"/>
              <a:t>Teine tase</a:t>
            </a:r>
          </a:p>
          <a:p>
            <a:pPr lvl="2" eaLnBrk="1" latinLnBrk="0" hangingPunct="1"/>
            <a:r>
              <a:rPr lang="et-EE" smtClean="0"/>
              <a:t>Kolmas tase</a:t>
            </a:r>
          </a:p>
          <a:p>
            <a:pPr lvl="3" eaLnBrk="1" latinLnBrk="0" hangingPunct="1"/>
            <a:r>
              <a:rPr lang="et-EE" smtClean="0"/>
              <a:t>Neljas tase</a:t>
            </a:r>
          </a:p>
          <a:p>
            <a:pPr lvl="4" eaLnBrk="1" latinLnBrk="0" hangingPunct="1"/>
            <a:r>
              <a:rPr lang="et-EE" smtClean="0"/>
              <a:t>Viies tase</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õrdlus">
    <p:spTree>
      <p:nvGrpSpPr>
        <p:cNvPr id="1" name=""/>
        <p:cNvGrpSpPr/>
        <p:nvPr/>
      </p:nvGrpSpPr>
      <p:grpSpPr>
        <a:xfrm>
          <a:off x="0" y="0"/>
          <a:ext cx="0" cy="0"/>
          <a:chOff x="0" y="0"/>
          <a:chExt cx="0" cy="0"/>
        </a:xfrm>
      </p:grpSpPr>
      <p:sp>
        <p:nvSpPr>
          <p:cNvPr id="2" name="Pealkiri 1"/>
          <p:cNvSpPr>
            <a:spLocks noGrp="1"/>
          </p:cNvSpPr>
          <p:nvPr>
            <p:ph type="title"/>
          </p:nvPr>
        </p:nvSpPr>
        <p:spPr>
          <a:xfrm>
            <a:off x="914400" y="273050"/>
            <a:ext cx="7772400" cy="1143000"/>
          </a:xfrm>
        </p:spPr>
        <p:txBody>
          <a:bodyPr anchor="b" anchorCtr="0"/>
          <a:lstStyle>
            <a:lvl1pPr>
              <a:defRPr/>
            </a:lvl1pPr>
          </a:lstStyle>
          <a:p>
            <a:r>
              <a:rPr kumimoji="0" lang="et-EE" smtClean="0"/>
              <a:t>Muutke tiitli laadi</a:t>
            </a:r>
            <a:endParaRPr kumimoji="0" lang="en-US"/>
          </a:p>
        </p:txBody>
      </p:sp>
      <p:sp>
        <p:nvSpPr>
          <p:cNvPr id="3" name="Teksti kohatäide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t-EE" smtClean="0"/>
              <a:t>Muutke teksti laade</a:t>
            </a:r>
          </a:p>
        </p:txBody>
      </p:sp>
      <p:sp>
        <p:nvSpPr>
          <p:cNvPr id="4" name="Teksti kohatäide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t-EE" smtClean="0"/>
              <a:t>Muutke teksti laade</a:t>
            </a:r>
          </a:p>
        </p:txBody>
      </p:sp>
      <p:sp>
        <p:nvSpPr>
          <p:cNvPr id="7" name="Kuupäeva kohatäide 6"/>
          <p:cNvSpPr>
            <a:spLocks noGrp="1"/>
          </p:cNvSpPr>
          <p:nvPr>
            <p:ph type="dt" sz="half" idx="10"/>
          </p:nvPr>
        </p:nvSpPr>
        <p:spPr/>
        <p:txBody>
          <a:bodyPr/>
          <a:lstStyle/>
          <a:p>
            <a:fld id="{9EF7E8D7-F406-490A-8FDB-3E8342CE9E91}" type="datetimeFigureOut">
              <a:rPr lang="et-EE" smtClean="0"/>
              <a:t>23.01.2015</a:t>
            </a:fld>
            <a:endParaRPr lang="et-EE"/>
          </a:p>
        </p:txBody>
      </p:sp>
      <p:sp>
        <p:nvSpPr>
          <p:cNvPr id="8" name="Jaluse kohatäide 7"/>
          <p:cNvSpPr>
            <a:spLocks noGrp="1"/>
          </p:cNvSpPr>
          <p:nvPr>
            <p:ph type="ftr" sz="quarter" idx="11"/>
          </p:nvPr>
        </p:nvSpPr>
        <p:spPr/>
        <p:txBody>
          <a:bodyPr/>
          <a:lstStyle/>
          <a:p>
            <a:endParaRPr lang="et-EE"/>
          </a:p>
        </p:txBody>
      </p:sp>
      <p:sp>
        <p:nvSpPr>
          <p:cNvPr id="9" name="Slaidinumbri kohatäide 8"/>
          <p:cNvSpPr>
            <a:spLocks noGrp="1"/>
          </p:cNvSpPr>
          <p:nvPr>
            <p:ph type="sldNum" sz="quarter" idx="12"/>
          </p:nvPr>
        </p:nvSpPr>
        <p:spPr/>
        <p:txBody>
          <a:bodyPr/>
          <a:lstStyle/>
          <a:p>
            <a:fld id="{8FCF5055-AC24-4ABF-8F5B-21A23E71F7EF}" type="slidenum">
              <a:rPr lang="et-EE" smtClean="0"/>
              <a:t>‹#›</a:t>
            </a:fld>
            <a:endParaRPr lang="et-EE"/>
          </a:p>
        </p:txBody>
      </p:sp>
      <p:sp>
        <p:nvSpPr>
          <p:cNvPr id="11" name="Sisu kohatäide 10"/>
          <p:cNvSpPr>
            <a:spLocks noGrp="1"/>
          </p:cNvSpPr>
          <p:nvPr>
            <p:ph sz="half" idx="2"/>
          </p:nvPr>
        </p:nvSpPr>
        <p:spPr>
          <a:xfrm>
            <a:off x="914400" y="2247900"/>
            <a:ext cx="3733800" cy="3886200"/>
          </a:xfrm>
        </p:spPr>
        <p:txBody>
          <a:bodyPr vert="horz"/>
          <a:lstStyle/>
          <a:p>
            <a:pPr lvl="0" eaLnBrk="1" latinLnBrk="0" hangingPunct="1"/>
            <a:r>
              <a:rPr lang="et-EE" smtClean="0"/>
              <a:t>Muutke teksti laade</a:t>
            </a:r>
          </a:p>
          <a:p>
            <a:pPr lvl="1" eaLnBrk="1" latinLnBrk="0" hangingPunct="1"/>
            <a:r>
              <a:rPr lang="et-EE" smtClean="0"/>
              <a:t>Teine tase</a:t>
            </a:r>
          </a:p>
          <a:p>
            <a:pPr lvl="2" eaLnBrk="1" latinLnBrk="0" hangingPunct="1"/>
            <a:r>
              <a:rPr lang="et-EE" smtClean="0"/>
              <a:t>Kolmas tase</a:t>
            </a:r>
          </a:p>
          <a:p>
            <a:pPr lvl="3" eaLnBrk="1" latinLnBrk="0" hangingPunct="1"/>
            <a:r>
              <a:rPr lang="et-EE" smtClean="0"/>
              <a:t>Neljas tase</a:t>
            </a:r>
          </a:p>
          <a:p>
            <a:pPr lvl="4" eaLnBrk="1" latinLnBrk="0" hangingPunct="1"/>
            <a:r>
              <a:rPr lang="et-EE" smtClean="0"/>
              <a:t>Viies tase</a:t>
            </a:r>
            <a:endParaRPr kumimoji="0" lang="en-US"/>
          </a:p>
        </p:txBody>
      </p:sp>
      <p:sp>
        <p:nvSpPr>
          <p:cNvPr id="13" name="Sisu kohatäide 12"/>
          <p:cNvSpPr>
            <a:spLocks noGrp="1"/>
          </p:cNvSpPr>
          <p:nvPr>
            <p:ph sz="half" idx="4"/>
          </p:nvPr>
        </p:nvSpPr>
        <p:spPr>
          <a:xfrm>
            <a:off x="4953000" y="2247900"/>
            <a:ext cx="3733800" cy="3886200"/>
          </a:xfrm>
        </p:spPr>
        <p:txBody>
          <a:bodyPr vert="horz"/>
          <a:lstStyle/>
          <a:p>
            <a:pPr lvl="0" eaLnBrk="1" latinLnBrk="0" hangingPunct="1"/>
            <a:r>
              <a:rPr lang="et-EE" smtClean="0"/>
              <a:t>Muutke teksti laade</a:t>
            </a:r>
          </a:p>
          <a:p>
            <a:pPr lvl="1" eaLnBrk="1" latinLnBrk="0" hangingPunct="1"/>
            <a:r>
              <a:rPr lang="et-EE" smtClean="0"/>
              <a:t>Teine tase</a:t>
            </a:r>
          </a:p>
          <a:p>
            <a:pPr lvl="2" eaLnBrk="1" latinLnBrk="0" hangingPunct="1"/>
            <a:r>
              <a:rPr lang="et-EE" smtClean="0"/>
              <a:t>Kolmas tase</a:t>
            </a:r>
          </a:p>
          <a:p>
            <a:pPr lvl="3" eaLnBrk="1" latinLnBrk="0" hangingPunct="1"/>
            <a:r>
              <a:rPr lang="et-EE" smtClean="0"/>
              <a:t>Neljas tase</a:t>
            </a:r>
          </a:p>
          <a:p>
            <a:pPr lvl="4" eaLnBrk="1" latinLnBrk="0" hangingPunct="1"/>
            <a:r>
              <a:rPr lang="et-EE" smtClean="0"/>
              <a:t>Viies tase</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inult pealkiri">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kumimoji="0" lang="et-EE" smtClean="0"/>
              <a:t>Muutke tiitli laadi</a:t>
            </a:r>
            <a:endParaRPr kumimoji="0" lang="en-US"/>
          </a:p>
        </p:txBody>
      </p:sp>
      <p:sp>
        <p:nvSpPr>
          <p:cNvPr id="3" name="Kuupäeva kohatäide 2"/>
          <p:cNvSpPr>
            <a:spLocks noGrp="1"/>
          </p:cNvSpPr>
          <p:nvPr>
            <p:ph type="dt" sz="half" idx="10"/>
          </p:nvPr>
        </p:nvSpPr>
        <p:spPr/>
        <p:txBody>
          <a:bodyPr/>
          <a:lstStyle/>
          <a:p>
            <a:fld id="{9EF7E8D7-F406-490A-8FDB-3E8342CE9E91}" type="datetimeFigureOut">
              <a:rPr lang="et-EE" smtClean="0"/>
              <a:t>23.01.2015</a:t>
            </a:fld>
            <a:endParaRPr lang="et-EE"/>
          </a:p>
        </p:txBody>
      </p:sp>
      <p:sp>
        <p:nvSpPr>
          <p:cNvPr id="4" name="Jaluse kohatäide 3"/>
          <p:cNvSpPr>
            <a:spLocks noGrp="1"/>
          </p:cNvSpPr>
          <p:nvPr>
            <p:ph type="ftr" sz="quarter" idx="11"/>
          </p:nvPr>
        </p:nvSpPr>
        <p:spPr/>
        <p:txBody>
          <a:bodyPr/>
          <a:lstStyle/>
          <a:p>
            <a:endParaRPr lang="et-EE"/>
          </a:p>
        </p:txBody>
      </p:sp>
      <p:sp>
        <p:nvSpPr>
          <p:cNvPr id="5" name="Slaidinumbri kohatäide 4"/>
          <p:cNvSpPr>
            <a:spLocks noGrp="1"/>
          </p:cNvSpPr>
          <p:nvPr>
            <p:ph type="sldNum" sz="quarter" idx="12"/>
          </p:nvPr>
        </p:nvSpPr>
        <p:spPr/>
        <p:txBody>
          <a:bodyPr/>
          <a:lstStyle/>
          <a:p>
            <a:fld id="{8FCF5055-AC24-4ABF-8F5B-21A23E71F7EF}" type="slidenum">
              <a:rPr lang="et-EE" smtClean="0"/>
              <a:t>‹#›</a:t>
            </a:fld>
            <a:endParaRPr lang="et-E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ühi">
    <p:spTree>
      <p:nvGrpSpPr>
        <p:cNvPr id="1" name=""/>
        <p:cNvGrpSpPr/>
        <p:nvPr/>
      </p:nvGrpSpPr>
      <p:grpSpPr>
        <a:xfrm>
          <a:off x="0" y="0"/>
          <a:ext cx="0" cy="0"/>
          <a:chOff x="0" y="0"/>
          <a:chExt cx="0" cy="0"/>
        </a:xfrm>
      </p:grpSpPr>
      <p:sp>
        <p:nvSpPr>
          <p:cNvPr id="2" name="Kuupäeva kohatäide 1"/>
          <p:cNvSpPr>
            <a:spLocks noGrp="1"/>
          </p:cNvSpPr>
          <p:nvPr>
            <p:ph type="dt" sz="half" idx="10"/>
          </p:nvPr>
        </p:nvSpPr>
        <p:spPr/>
        <p:txBody>
          <a:bodyPr/>
          <a:lstStyle/>
          <a:p>
            <a:fld id="{9EF7E8D7-F406-490A-8FDB-3E8342CE9E91}" type="datetimeFigureOut">
              <a:rPr lang="et-EE" smtClean="0"/>
              <a:t>23.01.2015</a:t>
            </a:fld>
            <a:endParaRPr lang="et-EE"/>
          </a:p>
        </p:txBody>
      </p:sp>
      <p:sp>
        <p:nvSpPr>
          <p:cNvPr id="3" name="Jaluse kohatäide 2"/>
          <p:cNvSpPr>
            <a:spLocks noGrp="1"/>
          </p:cNvSpPr>
          <p:nvPr>
            <p:ph type="ftr" sz="quarter" idx="11"/>
          </p:nvPr>
        </p:nvSpPr>
        <p:spPr/>
        <p:txBody>
          <a:bodyPr/>
          <a:lstStyle/>
          <a:p>
            <a:endParaRPr lang="et-EE"/>
          </a:p>
        </p:txBody>
      </p:sp>
      <p:sp>
        <p:nvSpPr>
          <p:cNvPr id="4" name="Slaidinumbri kohatäide 3"/>
          <p:cNvSpPr>
            <a:spLocks noGrp="1"/>
          </p:cNvSpPr>
          <p:nvPr>
            <p:ph type="sldNum" sz="quarter" idx="12"/>
          </p:nvPr>
        </p:nvSpPr>
        <p:spPr/>
        <p:txBody>
          <a:bodyPr/>
          <a:lstStyle/>
          <a:p>
            <a:fld id="{8FCF5055-AC24-4ABF-8F5B-21A23E71F7EF}" type="slidenum">
              <a:rPr lang="et-EE" smtClean="0"/>
              <a:t>‹#›</a:t>
            </a:fld>
            <a:endParaRPr lang="et-E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Pealdisega sisu">
    <p:spTree>
      <p:nvGrpSpPr>
        <p:cNvPr id="1" name=""/>
        <p:cNvGrpSpPr/>
        <p:nvPr/>
      </p:nvGrpSpPr>
      <p:grpSpPr>
        <a:xfrm>
          <a:off x="0" y="0"/>
          <a:ext cx="0" cy="0"/>
          <a:chOff x="0" y="0"/>
          <a:chExt cx="0" cy="0"/>
        </a:xfrm>
      </p:grpSpPr>
      <p:sp>
        <p:nvSpPr>
          <p:cNvPr id="8" name="Ristkülik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Ümarnurkne ristkülik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Pealkiri 1"/>
          <p:cNvSpPr>
            <a:spLocks noGrp="1"/>
          </p:cNvSpPr>
          <p:nvPr>
            <p:ph type="title"/>
          </p:nvPr>
        </p:nvSpPr>
        <p:spPr>
          <a:xfrm>
            <a:off x="914400" y="273050"/>
            <a:ext cx="7772400" cy="1143000"/>
          </a:xfrm>
        </p:spPr>
        <p:txBody>
          <a:bodyPr anchor="b" anchorCtr="0"/>
          <a:lstStyle>
            <a:lvl1pPr algn="l">
              <a:buNone/>
              <a:defRPr sz="4000" b="0"/>
            </a:lvl1pPr>
          </a:lstStyle>
          <a:p>
            <a:r>
              <a:rPr kumimoji="0" lang="et-EE" smtClean="0"/>
              <a:t>Muutke tiitli laadi</a:t>
            </a:r>
            <a:endParaRPr kumimoji="0" lang="en-US"/>
          </a:p>
        </p:txBody>
      </p:sp>
      <p:sp>
        <p:nvSpPr>
          <p:cNvPr id="3" name="Teksti kohatäide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t-EE" smtClean="0"/>
              <a:t>Muutke teksti laade</a:t>
            </a:r>
          </a:p>
        </p:txBody>
      </p:sp>
      <p:sp>
        <p:nvSpPr>
          <p:cNvPr id="5" name="Kuupäeva kohatäide 4"/>
          <p:cNvSpPr>
            <a:spLocks noGrp="1"/>
          </p:cNvSpPr>
          <p:nvPr>
            <p:ph type="dt" sz="half" idx="10"/>
          </p:nvPr>
        </p:nvSpPr>
        <p:spPr/>
        <p:txBody>
          <a:bodyPr/>
          <a:lstStyle/>
          <a:p>
            <a:fld id="{9EF7E8D7-F406-490A-8FDB-3E8342CE9E91}" type="datetimeFigureOut">
              <a:rPr lang="et-EE" smtClean="0"/>
              <a:t>23.01.2015</a:t>
            </a:fld>
            <a:endParaRPr lang="et-EE"/>
          </a:p>
        </p:txBody>
      </p:sp>
      <p:sp>
        <p:nvSpPr>
          <p:cNvPr id="6" name="Jaluse kohatäide 5"/>
          <p:cNvSpPr>
            <a:spLocks noGrp="1"/>
          </p:cNvSpPr>
          <p:nvPr>
            <p:ph type="ftr" sz="quarter" idx="11"/>
          </p:nvPr>
        </p:nvSpPr>
        <p:spPr/>
        <p:txBody>
          <a:bodyPr/>
          <a:lstStyle/>
          <a:p>
            <a:endParaRPr lang="et-EE"/>
          </a:p>
        </p:txBody>
      </p:sp>
      <p:sp>
        <p:nvSpPr>
          <p:cNvPr id="7" name="Slaidinumbri kohatäide 6"/>
          <p:cNvSpPr>
            <a:spLocks noGrp="1"/>
          </p:cNvSpPr>
          <p:nvPr>
            <p:ph type="sldNum" sz="quarter" idx="12"/>
          </p:nvPr>
        </p:nvSpPr>
        <p:spPr/>
        <p:txBody>
          <a:bodyPr/>
          <a:lstStyle/>
          <a:p>
            <a:fld id="{8FCF5055-AC24-4ABF-8F5B-21A23E71F7EF}" type="slidenum">
              <a:rPr lang="et-EE" smtClean="0"/>
              <a:t>‹#›</a:t>
            </a:fld>
            <a:endParaRPr lang="et-EE"/>
          </a:p>
        </p:txBody>
      </p:sp>
      <p:sp>
        <p:nvSpPr>
          <p:cNvPr id="11" name="Sisu kohatäide 10"/>
          <p:cNvSpPr>
            <a:spLocks noGrp="1"/>
          </p:cNvSpPr>
          <p:nvPr>
            <p:ph sz="quarter" idx="1"/>
          </p:nvPr>
        </p:nvSpPr>
        <p:spPr>
          <a:xfrm>
            <a:off x="2971800" y="1600200"/>
            <a:ext cx="5715000" cy="4495800"/>
          </a:xfrm>
        </p:spPr>
        <p:txBody>
          <a:bodyPr vert="horz"/>
          <a:lstStyle/>
          <a:p>
            <a:pPr lvl="0" eaLnBrk="1" latinLnBrk="0" hangingPunct="1"/>
            <a:r>
              <a:rPr lang="et-EE" smtClean="0"/>
              <a:t>Muutke teksti laade</a:t>
            </a:r>
          </a:p>
          <a:p>
            <a:pPr lvl="1" eaLnBrk="1" latinLnBrk="0" hangingPunct="1"/>
            <a:r>
              <a:rPr lang="et-EE" smtClean="0"/>
              <a:t>Teine tase</a:t>
            </a:r>
          </a:p>
          <a:p>
            <a:pPr lvl="2" eaLnBrk="1" latinLnBrk="0" hangingPunct="1"/>
            <a:r>
              <a:rPr lang="et-EE" smtClean="0"/>
              <a:t>Kolmas tase</a:t>
            </a:r>
          </a:p>
          <a:p>
            <a:pPr lvl="3" eaLnBrk="1" latinLnBrk="0" hangingPunct="1"/>
            <a:r>
              <a:rPr lang="et-EE" smtClean="0"/>
              <a:t>Neljas tase</a:t>
            </a:r>
          </a:p>
          <a:p>
            <a:pPr lvl="4" eaLnBrk="1" latinLnBrk="0" hangingPunct="1"/>
            <a:r>
              <a:rPr lang="et-EE" smtClean="0"/>
              <a:t>Viies tase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ldiallkirjaga pilt">
    <p:spTree>
      <p:nvGrpSpPr>
        <p:cNvPr id="1" name=""/>
        <p:cNvGrpSpPr/>
        <p:nvPr/>
      </p:nvGrpSpPr>
      <p:grpSpPr>
        <a:xfrm>
          <a:off x="0" y="0"/>
          <a:ext cx="0" cy="0"/>
          <a:chOff x="0" y="0"/>
          <a:chExt cx="0" cy="0"/>
        </a:xfrm>
      </p:grpSpPr>
      <p:sp>
        <p:nvSpPr>
          <p:cNvPr id="2" name="Pealkiri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t-EE" smtClean="0"/>
              <a:t>Muutke tiitli laadi</a:t>
            </a:r>
            <a:endParaRPr kumimoji="0" lang="en-US"/>
          </a:p>
        </p:txBody>
      </p:sp>
      <p:sp>
        <p:nvSpPr>
          <p:cNvPr id="4" name="Teksti kohatäide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t-EE" smtClean="0"/>
              <a:t>Muutke teksti laade</a:t>
            </a:r>
          </a:p>
        </p:txBody>
      </p:sp>
      <p:sp>
        <p:nvSpPr>
          <p:cNvPr id="5" name="Kuupäeva kohatäide 4"/>
          <p:cNvSpPr>
            <a:spLocks noGrp="1"/>
          </p:cNvSpPr>
          <p:nvPr>
            <p:ph type="dt" sz="half" idx="10"/>
          </p:nvPr>
        </p:nvSpPr>
        <p:spPr/>
        <p:txBody>
          <a:bodyPr/>
          <a:lstStyle/>
          <a:p>
            <a:fld id="{9EF7E8D7-F406-490A-8FDB-3E8342CE9E91}" type="datetimeFigureOut">
              <a:rPr lang="et-EE" smtClean="0"/>
              <a:t>23.01.2015</a:t>
            </a:fld>
            <a:endParaRPr lang="et-EE"/>
          </a:p>
        </p:txBody>
      </p:sp>
      <p:sp>
        <p:nvSpPr>
          <p:cNvPr id="6" name="Jaluse kohatäide 5"/>
          <p:cNvSpPr>
            <a:spLocks noGrp="1"/>
          </p:cNvSpPr>
          <p:nvPr>
            <p:ph type="ftr" sz="quarter" idx="11"/>
          </p:nvPr>
        </p:nvSpPr>
        <p:spPr>
          <a:xfrm>
            <a:off x="914400" y="6172200"/>
            <a:ext cx="3886200" cy="457200"/>
          </a:xfrm>
        </p:spPr>
        <p:txBody>
          <a:bodyPr/>
          <a:lstStyle/>
          <a:p>
            <a:endParaRPr lang="et-EE"/>
          </a:p>
        </p:txBody>
      </p:sp>
      <p:sp>
        <p:nvSpPr>
          <p:cNvPr id="7" name="Slaidinumbri kohatäide 6"/>
          <p:cNvSpPr>
            <a:spLocks noGrp="1"/>
          </p:cNvSpPr>
          <p:nvPr>
            <p:ph type="sldNum" sz="quarter" idx="12"/>
          </p:nvPr>
        </p:nvSpPr>
        <p:spPr>
          <a:xfrm>
            <a:off x="146304" y="6208776"/>
            <a:ext cx="457200" cy="457200"/>
          </a:xfrm>
        </p:spPr>
        <p:txBody>
          <a:bodyPr/>
          <a:lstStyle/>
          <a:p>
            <a:fld id="{8FCF5055-AC24-4ABF-8F5B-21A23E71F7EF}" type="slidenum">
              <a:rPr lang="et-EE" smtClean="0"/>
              <a:t>‹#›</a:t>
            </a:fld>
            <a:endParaRPr lang="et-EE"/>
          </a:p>
        </p:txBody>
      </p:sp>
      <p:sp>
        <p:nvSpPr>
          <p:cNvPr id="11" name="Ristkülik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istkülik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istkülik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ldi kohatäide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t-EE" smtClean="0"/>
              <a:t>Pildi lisamiseks klõpsake ikooni</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itel ja vertikaaltekst">
    <p:spTree>
      <p:nvGrpSpPr>
        <p:cNvPr id="1" name=""/>
        <p:cNvGrpSpPr/>
        <p:nvPr/>
      </p:nvGrpSpPr>
      <p:grpSpPr>
        <a:xfrm>
          <a:off x="0" y="0"/>
          <a:ext cx="0" cy="0"/>
          <a:chOff x="0" y="0"/>
          <a:chExt cx="0" cy="0"/>
        </a:xfrm>
      </p:grpSpPr>
      <p:sp>
        <p:nvSpPr>
          <p:cNvPr id="2" name="Pealkiri 1"/>
          <p:cNvSpPr>
            <a:spLocks noGrp="1"/>
          </p:cNvSpPr>
          <p:nvPr>
            <p:ph type="title"/>
          </p:nvPr>
        </p:nvSpPr>
        <p:spPr/>
        <p:txBody>
          <a:bodyPr/>
          <a:lstStyle/>
          <a:p>
            <a:r>
              <a:rPr kumimoji="0" lang="et-EE" smtClean="0"/>
              <a:t>Muutke tiitli laadi</a:t>
            </a:r>
            <a:endParaRPr kumimoji="0" lang="en-US"/>
          </a:p>
        </p:txBody>
      </p:sp>
      <p:sp>
        <p:nvSpPr>
          <p:cNvPr id="3" name="Vertikaalteksti kohatäide 2"/>
          <p:cNvSpPr>
            <a:spLocks noGrp="1"/>
          </p:cNvSpPr>
          <p:nvPr>
            <p:ph type="body" orient="vert" idx="1"/>
          </p:nvPr>
        </p:nvSpPr>
        <p:spPr/>
        <p:txBody>
          <a:bodyPr vert="eaVert"/>
          <a:lstStyle/>
          <a:p>
            <a:pPr lvl="0" eaLnBrk="1" latinLnBrk="0" hangingPunct="1"/>
            <a:r>
              <a:rPr lang="et-EE" smtClean="0"/>
              <a:t>Muutke teksti laade</a:t>
            </a:r>
          </a:p>
          <a:p>
            <a:pPr lvl="1" eaLnBrk="1" latinLnBrk="0" hangingPunct="1"/>
            <a:r>
              <a:rPr lang="et-EE" smtClean="0"/>
              <a:t>Teine tase</a:t>
            </a:r>
          </a:p>
          <a:p>
            <a:pPr lvl="2" eaLnBrk="1" latinLnBrk="0" hangingPunct="1"/>
            <a:r>
              <a:rPr lang="et-EE" smtClean="0"/>
              <a:t>Kolmas tase</a:t>
            </a:r>
          </a:p>
          <a:p>
            <a:pPr lvl="3" eaLnBrk="1" latinLnBrk="0" hangingPunct="1"/>
            <a:r>
              <a:rPr lang="et-EE" smtClean="0"/>
              <a:t>Neljas tase</a:t>
            </a:r>
          </a:p>
          <a:p>
            <a:pPr lvl="4" eaLnBrk="1" latinLnBrk="0" hangingPunct="1"/>
            <a:r>
              <a:rPr lang="et-EE" smtClean="0"/>
              <a:t>Viies tase</a:t>
            </a:r>
            <a:endParaRPr kumimoji="0" lang="en-US"/>
          </a:p>
        </p:txBody>
      </p:sp>
      <p:sp>
        <p:nvSpPr>
          <p:cNvPr id="4" name="Kuupäeva kohatäide 3"/>
          <p:cNvSpPr>
            <a:spLocks noGrp="1"/>
          </p:cNvSpPr>
          <p:nvPr>
            <p:ph type="dt" sz="half" idx="10"/>
          </p:nvPr>
        </p:nvSpPr>
        <p:spPr/>
        <p:txBody>
          <a:bodyPr/>
          <a:lstStyle/>
          <a:p>
            <a:fld id="{9EF7E8D7-F406-490A-8FDB-3E8342CE9E91}" type="datetimeFigureOut">
              <a:rPr lang="et-EE" smtClean="0"/>
              <a:t>23.01.2015</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8FCF5055-AC24-4ABF-8F5B-21A23E71F7EF}" type="slidenum">
              <a:rPr lang="et-EE" smtClean="0"/>
              <a:t>‹#›</a:t>
            </a:fld>
            <a:endParaRPr lang="et-E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altiitel ja tekst">
    <p:spTree>
      <p:nvGrpSpPr>
        <p:cNvPr id="1" name=""/>
        <p:cNvGrpSpPr/>
        <p:nvPr/>
      </p:nvGrpSpPr>
      <p:grpSpPr>
        <a:xfrm>
          <a:off x="0" y="0"/>
          <a:ext cx="0" cy="0"/>
          <a:chOff x="0" y="0"/>
          <a:chExt cx="0" cy="0"/>
        </a:xfrm>
      </p:grpSpPr>
      <p:sp>
        <p:nvSpPr>
          <p:cNvPr id="2" name="Vertikaaltiitel 1"/>
          <p:cNvSpPr>
            <a:spLocks noGrp="1"/>
          </p:cNvSpPr>
          <p:nvPr>
            <p:ph type="title" orient="vert"/>
          </p:nvPr>
        </p:nvSpPr>
        <p:spPr>
          <a:xfrm>
            <a:off x="6629400" y="274641"/>
            <a:ext cx="2011680" cy="5851525"/>
          </a:xfrm>
        </p:spPr>
        <p:txBody>
          <a:bodyPr vert="eaVert"/>
          <a:lstStyle/>
          <a:p>
            <a:r>
              <a:rPr kumimoji="0" lang="et-EE" smtClean="0"/>
              <a:t>Muutke tiitli laadi</a:t>
            </a:r>
            <a:endParaRPr kumimoji="0" lang="en-US"/>
          </a:p>
        </p:txBody>
      </p:sp>
      <p:sp>
        <p:nvSpPr>
          <p:cNvPr id="3" name="Vertikaalteksti kohatäide 2"/>
          <p:cNvSpPr>
            <a:spLocks noGrp="1"/>
          </p:cNvSpPr>
          <p:nvPr>
            <p:ph type="body" orient="vert" idx="1"/>
          </p:nvPr>
        </p:nvSpPr>
        <p:spPr>
          <a:xfrm>
            <a:off x="914400" y="274640"/>
            <a:ext cx="5562600" cy="5851525"/>
          </a:xfrm>
        </p:spPr>
        <p:txBody>
          <a:bodyPr vert="eaVert"/>
          <a:lstStyle/>
          <a:p>
            <a:pPr lvl="0" eaLnBrk="1" latinLnBrk="0" hangingPunct="1"/>
            <a:r>
              <a:rPr lang="et-EE" smtClean="0"/>
              <a:t>Muutke teksti laade</a:t>
            </a:r>
          </a:p>
          <a:p>
            <a:pPr lvl="1" eaLnBrk="1" latinLnBrk="0" hangingPunct="1"/>
            <a:r>
              <a:rPr lang="et-EE" smtClean="0"/>
              <a:t>Teine tase</a:t>
            </a:r>
          </a:p>
          <a:p>
            <a:pPr lvl="2" eaLnBrk="1" latinLnBrk="0" hangingPunct="1"/>
            <a:r>
              <a:rPr lang="et-EE" smtClean="0"/>
              <a:t>Kolmas tase</a:t>
            </a:r>
          </a:p>
          <a:p>
            <a:pPr lvl="3" eaLnBrk="1" latinLnBrk="0" hangingPunct="1"/>
            <a:r>
              <a:rPr lang="et-EE" smtClean="0"/>
              <a:t>Neljas tase</a:t>
            </a:r>
          </a:p>
          <a:p>
            <a:pPr lvl="4" eaLnBrk="1" latinLnBrk="0" hangingPunct="1"/>
            <a:r>
              <a:rPr lang="et-EE" smtClean="0"/>
              <a:t>Viies tase</a:t>
            </a:r>
            <a:endParaRPr kumimoji="0" lang="en-US"/>
          </a:p>
        </p:txBody>
      </p:sp>
      <p:sp>
        <p:nvSpPr>
          <p:cNvPr id="4" name="Kuupäeva kohatäide 3"/>
          <p:cNvSpPr>
            <a:spLocks noGrp="1"/>
          </p:cNvSpPr>
          <p:nvPr>
            <p:ph type="dt" sz="half" idx="10"/>
          </p:nvPr>
        </p:nvSpPr>
        <p:spPr/>
        <p:txBody>
          <a:bodyPr/>
          <a:lstStyle/>
          <a:p>
            <a:fld id="{9EF7E8D7-F406-490A-8FDB-3E8342CE9E91}" type="datetimeFigureOut">
              <a:rPr lang="et-EE" smtClean="0"/>
              <a:t>23.01.2015</a:t>
            </a:fld>
            <a:endParaRPr lang="et-EE"/>
          </a:p>
        </p:txBody>
      </p:sp>
      <p:sp>
        <p:nvSpPr>
          <p:cNvPr id="5" name="Jaluse kohatäide 4"/>
          <p:cNvSpPr>
            <a:spLocks noGrp="1"/>
          </p:cNvSpPr>
          <p:nvPr>
            <p:ph type="ftr" sz="quarter" idx="11"/>
          </p:nvPr>
        </p:nvSpPr>
        <p:spPr/>
        <p:txBody>
          <a:bodyPr/>
          <a:lstStyle/>
          <a:p>
            <a:endParaRPr lang="et-EE"/>
          </a:p>
        </p:txBody>
      </p:sp>
      <p:sp>
        <p:nvSpPr>
          <p:cNvPr id="6" name="Slaidinumbri kohatäide 5"/>
          <p:cNvSpPr>
            <a:spLocks noGrp="1"/>
          </p:cNvSpPr>
          <p:nvPr>
            <p:ph type="sldNum" sz="quarter" idx="12"/>
          </p:nvPr>
        </p:nvSpPr>
        <p:spPr/>
        <p:txBody>
          <a:bodyPr/>
          <a:lstStyle/>
          <a:p>
            <a:fld id="{8FCF5055-AC24-4ABF-8F5B-21A23E71F7EF}" type="slidenum">
              <a:rPr lang="et-EE" smtClean="0"/>
              <a:t>‹#›</a:t>
            </a:fld>
            <a:endParaRPr lang="et-E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DEBCF">
                <a:alpha val="43000"/>
                <a:lumMod val="14000"/>
                <a:lumOff val="86000"/>
              </a:srgbClr>
            </a:gs>
            <a:gs pos="100000">
              <a:srgbClr val="9CB86E">
                <a:lumMod val="64000"/>
                <a:lumOff val="36000"/>
                <a:alpha val="7000"/>
              </a:srgbClr>
            </a:gs>
            <a:gs pos="98000">
              <a:srgbClr val="156B13">
                <a:alpha val="92000"/>
                <a:lumMod val="14000"/>
                <a:lumOff val="86000"/>
              </a:srgbClr>
            </a:gs>
          </a:gsLst>
          <a:lin ang="5400000" scaled="0"/>
          <a:tileRect/>
        </a:gradFill>
        <a:effectLst/>
      </p:bgPr>
    </p:bg>
    <p:spTree>
      <p:nvGrpSpPr>
        <p:cNvPr id="1" name=""/>
        <p:cNvGrpSpPr/>
        <p:nvPr/>
      </p:nvGrpSpPr>
      <p:grpSpPr>
        <a:xfrm>
          <a:off x="0" y="0"/>
          <a:ext cx="0" cy="0"/>
          <a:chOff x="0" y="0"/>
          <a:chExt cx="0" cy="0"/>
        </a:xfrm>
      </p:grpSpPr>
      <p:sp>
        <p:nvSpPr>
          <p:cNvPr id="9" name="Ristkülik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Ümarnurkne ristkülik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Pealkirja kohatäide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t-EE" smtClean="0"/>
              <a:t>Muutke tiitli laadi</a:t>
            </a:r>
            <a:endParaRPr kumimoji="0" lang="en-US"/>
          </a:p>
        </p:txBody>
      </p:sp>
      <p:sp>
        <p:nvSpPr>
          <p:cNvPr id="13" name="Teksti kohatäide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t-EE" smtClean="0"/>
              <a:t>Muutke teksti laade</a:t>
            </a:r>
          </a:p>
          <a:p>
            <a:pPr lvl="1" eaLnBrk="1" latinLnBrk="0" hangingPunct="1"/>
            <a:r>
              <a:rPr kumimoji="0" lang="et-EE" smtClean="0"/>
              <a:t>Teine tase</a:t>
            </a:r>
          </a:p>
          <a:p>
            <a:pPr lvl="2" eaLnBrk="1" latinLnBrk="0" hangingPunct="1"/>
            <a:r>
              <a:rPr kumimoji="0" lang="et-EE" smtClean="0"/>
              <a:t>Kolmas tase</a:t>
            </a:r>
          </a:p>
          <a:p>
            <a:pPr lvl="3" eaLnBrk="1" latinLnBrk="0" hangingPunct="1"/>
            <a:r>
              <a:rPr kumimoji="0" lang="et-EE" smtClean="0"/>
              <a:t>Neljas tase</a:t>
            </a:r>
          </a:p>
          <a:p>
            <a:pPr lvl="4" eaLnBrk="1" latinLnBrk="0" hangingPunct="1"/>
            <a:r>
              <a:rPr kumimoji="0" lang="et-EE" smtClean="0"/>
              <a:t>Viies tase</a:t>
            </a:r>
            <a:endParaRPr kumimoji="0" lang="en-US"/>
          </a:p>
        </p:txBody>
      </p:sp>
      <p:sp>
        <p:nvSpPr>
          <p:cNvPr id="14" name="Kuupäeva kohatäide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9EF7E8D7-F406-490A-8FDB-3E8342CE9E91}" type="datetimeFigureOut">
              <a:rPr lang="et-EE" smtClean="0"/>
              <a:t>23.01.2015</a:t>
            </a:fld>
            <a:endParaRPr lang="et-EE"/>
          </a:p>
        </p:txBody>
      </p:sp>
      <p:sp>
        <p:nvSpPr>
          <p:cNvPr id="3" name="Jaluse kohatäide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t-EE"/>
          </a:p>
        </p:txBody>
      </p:sp>
      <p:sp>
        <p:nvSpPr>
          <p:cNvPr id="23" name="Slaidinumbri kohatäide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8FCF5055-AC24-4ABF-8F5B-21A23E71F7EF}" type="slidenum">
              <a:rPr lang="et-EE" smtClean="0"/>
              <a:t>‹#›</a:t>
            </a:fld>
            <a:endParaRPr lang="et-EE"/>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2.jpg"/></Relationships>
</file>

<file path=ppt/slides/_rels/slide2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apealkiri 2"/>
          <p:cNvSpPr>
            <a:spLocks noGrp="1"/>
          </p:cNvSpPr>
          <p:nvPr>
            <p:ph type="subTitle" idx="1"/>
          </p:nvPr>
        </p:nvSpPr>
        <p:spPr/>
        <p:txBody>
          <a:bodyPr>
            <a:normAutofit/>
          </a:bodyPr>
          <a:lstStyle/>
          <a:p>
            <a:r>
              <a:rPr lang="et-EE" sz="3600" b="1" dirty="0" smtClean="0"/>
              <a:t>Mare Rand</a:t>
            </a:r>
          </a:p>
          <a:p>
            <a:r>
              <a:rPr lang="et-EE" sz="3600" b="1" dirty="0" smtClean="0"/>
              <a:t>Tartu Ülikooli Raamatukogu</a:t>
            </a:r>
            <a:endParaRPr lang="et-EE" sz="3600" b="1" dirty="0"/>
          </a:p>
        </p:txBody>
      </p:sp>
      <p:sp>
        <p:nvSpPr>
          <p:cNvPr id="2" name="Pealkiri 1"/>
          <p:cNvSpPr>
            <a:spLocks noGrp="1"/>
          </p:cNvSpPr>
          <p:nvPr>
            <p:ph type="ctrTitle"/>
          </p:nvPr>
        </p:nvSpPr>
        <p:spPr/>
        <p:txBody>
          <a:bodyPr>
            <a:normAutofit/>
          </a:bodyPr>
          <a:lstStyle/>
          <a:p>
            <a:r>
              <a:rPr lang="et-EE" b="1" dirty="0" err="1" smtClean="0"/>
              <a:t>Konrad</a:t>
            </a:r>
            <a:r>
              <a:rPr lang="et-EE" b="1" dirty="0" smtClean="0"/>
              <a:t> </a:t>
            </a:r>
            <a:r>
              <a:rPr lang="et-EE" b="1" dirty="0" err="1" smtClean="0"/>
              <a:t>Gessneri</a:t>
            </a:r>
            <a:r>
              <a:rPr lang="et-EE" b="1" dirty="0" smtClean="0"/>
              <a:t> taimejoonistuste kogust Tartu Ülikooli Raamatukogus</a:t>
            </a:r>
            <a:endParaRPr lang="et-EE" b="1" dirty="0"/>
          </a:p>
        </p:txBody>
      </p:sp>
    </p:spTree>
    <p:extLst>
      <p:ext uri="{BB962C8B-B14F-4D97-AF65-F5344CB8AC3E}">
        <p14:creationId xmlns:p14="http://schemas.microsoft.com/office/powerpoint/2010/main" val="39181904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4725144"/>
            <a:ext cx="8183880" cy="1512168"/>
          </a:xfrm>
        </p:spPr>
        <p:txBody>
          <a:bodyPr>
            <a:noAutofit/>
          </a:bodyPr>
          <a:lstStyle/>
          <a:p>
            <a:pPr algn="ctr"/>
            <a:r>
              <a:rPr lang="et-EE" sz="1800" dirty="0" smtClean="0"/>
              <a:t/>
            </a:r>
            <a:br>
              <a:rPr lang="et-EE" sz="1800" dirty="0" smtClean="0"/>
            </a:br>
            <a:r>
              <a:rPr lang="et-EE" sz="1800" dirty="0"/>
              <a:t/>
            </a:r>
            <a:br>
              <a:rPr lang="et-EE" sz="1800" dirty="0"/>
            </a:br>
            <a:r>
              <a:rPr lang="en-US" sz="1800" dirty="0" smtClean="0"/>
              <a:t>Konrad </a:t>
            </a:r>
            <a:r>
              <a:rPr lang="en-US" sz="1800" dirty="0"/>
              <a:t>Gessner (Conrad Gesner; 1516–1565</a:t>
            </a:r>
            <a:r>
              <a:rPr lang="en-US" sz="1800" dirty="0" smtClean="0"/>
              <a:t>)</a:t>
            </a:r>
            <a:r>
              <a:rPr lang="et-EE" sz="1800" dirty="0"/>
              <a:t/>
            </a:r>
            <a:br>
              <a:rPr lang="et-EE" sz="1800" dirty="0"/>
            </a:br>
            <a:r>
              <a:rPr lang="et-EE" sz="1800" dirty="0" smtClean="0"/>
              <a:t>Šveitsi arst</a:t>
            </a:r>
            <a:r>
              <a:rPr lang="et-EE" sz="1800" dirty="0"/>
              <a:t>, farmatseut, filoloog-leksikograaf, zooloog, botaanik, teoloog, kirjandusajaloolane-bibliograaf, kunstnik,</a:t>
            </a:r>
            <a:br>
              <a:rPr lang="et-EE" sz="1800" dirty="0"/>
            </a:br>
            <a:r>
              <a:rPr lang="et-EE" sz="1800" dirty="0"/>
              <a:t>kollektsionäär</a:t>
            </a:r>
            <a:br>
              <a:rPr lang="et-EE" sz="1800" dirty="0"/>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2771800" y="620688"/>
            <a:ext cx="3707043" cy="3960000"/>
          </a:xfrm>
        </p:spPr>
      </p:pic>
    </p:spTree>
    <p:extLst>
      <p:ext uri="{BB962C8B-B14F-4D97-AF65-F5344CB8AC3E}">
        <p14:creationId xmlns:p14="http://schemas.microsoft.com/office/powerpoint/2010/main" val="31874328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611560" y="468000"/>
            <a:ext cx="8064896" cy="5786199"/>
          </a:xfrm>
          <a:prstGeom prst="rect">
            <a:avLst/>
          </a:prstGeom>
        </p:spPr>
        <p:txBody>
          <a:bodyPr wrap="square">
            <a:spAutoFit/>
          </a:bodyPr>
          <a:lstStyle/>
          <a:p>
            <a:endParaRPr lang="et-EE" b="1" dirty="0"/>
          </a:p>
          <a:p>
            <a:r>
              <a:rPr lang="en-US" sz="2400" b="1" dirty="0" smtClean="0"/>
              <a:t>Konrad </a:t>
            </a:r>
            <a:r>
              <a:rPr lang="en-US" sz="2400" b="1" dirty="0"/>
              <a:t>Gessner (Conrad Gesner; 1516–1565),</a:t>
            </a:r>
            <a:endParaRPr lang="et-EE" sz="2400" b="1" dirty="0"/>
          </a:p>
          <a:p>
            <a:r>
              <a:rPr lang="et-EE" sz="2400" b="1" dirty="0"/>
              <a:t>arst, farmatseut, filoloog-leksikograaf, zooloog, botaanik, teoloog, kirjandusajaloolane-bibliograaf, </a:t>
            </a:r>
            <a:r>
              <a:rPr lang="et-EE" sz="2400" b="1" dirty="0" smtClean="0"/>
              <a:t>kunstnik,</a:t>
            </a:r>
            <a:endParaRPr lang="et-EE" sz="2400" b="1" dirty="0"/>
          </a:p>
          <a:p>
            <a:pPr lvl="0"/>
            <a:r>
              <a:rPr lang="et-EE" sz="2400" b="1" dirty="0" smtClean="0"/>
              <a:t>kollektsionäär</a:t>
            </a:r>
          </a:p>
          <a:p>
            <a:pPr lvl="0"/>
            <a:endParaRPr lang="et-EE" sz="1600" b="1" dirty="0"/>
          </a:p>
          <a:p>
            <a:pPr marL="342900" lvl="0" indent="-342900">
              <a:buFont typeface="Arial" panose="020B0604020202020204" pitchFamily="34" charset="0"/>
              <a:buChar char="•"/>
            </a:pPr>
            <a:r>
              <a:rPr lang="et-EE" sz="2000" b="1" dirty="0" smtClean="0"/>
              <a:t>sündis </a:t>
            </a:r>
            <a:r>
              <a:rPr lang="et-EE" sz="2000" b="1" dirty="0"/>
              <a:t>Zürichis kasuksepa lasterikkas peres</a:t>
            </a:r>
          </a:p>
          <a:p>
            <a:pPr marL="342900" lvl="0" indent="-342900">
              <a:buFont typeface="Arial" panose="020B0604020202020204" pitchFamily="34" charset="0"/>
              <a:buChar char="•"/>
            </a:pPr>
            <a:r>
              <a:rPr lang="et-EE" sz="2000" b="1" dirty="0"/>
              <a:t>teadmishimuline 5-aastane poiss vanaonu Johannes </a:t>
            </a:r>
            <a:r>
              <a:rPr lang="et-EE" sz="2000" b="1" dirty="0" err="1"/>
              <a:t>Fricki</a:t>
            </a:r>
            <a:r>
              <a:rPr lang="et-EE" sz="2000" b="1" dirty="0"/>
              <a:t> kasvatada </a:t>
            </a:r>
          </a:p>
          <a:p>
            <a:pPr marL="342900" lvl="0" indent="-342900">
              <a:buFont typeface="Arial" panose="020B0604020202020204" pitchFamily="34" charset="0"/>
              <a:buChar char="•"/>
            </a:pPr>
            <a:r>
              <a:rPr lang="et-EE" sz="2000" b="1" dirty="0"/>
              <a:t>kooliharidus paljude sõprade abil, kasvavad loodusteaduslikud huvid</a:t>
            </a:r>
          </a:p>
          <a:p>
            <a:pPr marL="342900" lvl="0" indent="-342900">
              <a:buFont typeface="Arial" panose="020B0604020202020204" pitchFamily="34" charset="0"/>
              <a:buChar char="•"/>
            </a:pPr>
            <a:r>
              <a:rPr lang="et-EE" sz="2000" b="1" dirty="0"/>
              <a:t>1533…laiapõhjalised meditsiiniõpingud </a:t>
            </a:r>
            <a:r>
              <a:rPr lang="et-EE" sz="2000" b="1" dirty="0" err="1"/>
              <a:t>Bourge’is</a:t>
            </a:r>
            <a:r>
              <a:rPr lang="et-EE" sz="2000" b="1" dirty="0"/>
              <a:t>, Strasbourgis ja Pariisis </a:t>
            </a:r>
          </a:p>
          <a:p>
            <a:pPr marL="342900" lvl="0" indent="-342900">
              <a:buFont typeface="Arial" panose="020B0604020202020204" pitchFamily="34" charset="0"/>
              <a:buChar char="•"/>
            </a:pPr>
            <a:r>
              <a:rPr lang="et-EE" sz="2000" b="1" dirty="0"/>
              <a:t>1536 lühike meditsiinistuudium Baselis</a:t>
            </a:r>
          </a:p>
          <a:p>
            <a:pPr marL="342900" lvl="0" indent="-342900">
              <a:buFont typeface="Arial" panose="020B0604020202020204" pitchFamily="34" charset="0"/>
              <a:buChar char="•"/>
            </a:pPr>
            <a:r>
              <a:rPr lang="et-EE" sz="2000" b="1" dirty="0"/>
              <a:t>1537 kreeka keele professor vastses </a:t>
            </a:r>
            <a:r>
              <a:rPr lang="et-EE" sz="2000" b="1" dirty="0" err="1"/>
              <a:t>Lausanne’i</a:t>
            </a:r>
            <a:r>
              <a:rPr lang="et-EE" sz="2000" b="1" dirty="0"/>
              <a:t> teoloogiaakadeemias</a:t>
            </a:r>
          </a:p>
          <a:p>
            <a:pPr marL="342900" lvl="0" indent="-342900">
              <a:buFont typeface="Arial" panose="020B0604020202020204" pitchFamily="34" charset="0"/>
              <a:buChar char="•"/>
            </a:pPr>
            <a:r>
              <a:rPr lang="et-EE" sz="2000" b="1" dirty="0"/>
              <a:t>1540 meditsiinistuudium </a:t>
            </a:r>
            <a:r>
              <a:rPr lang="et-EE" sz="2000" b="1" dirty="0" err="1"/>
              <a:t>Montpellieris</a:t>
            </a:r>
            <a:r>
              <a:rPr lang="et-EE" sz="2000" b="1" dirty="0"/>
              <a:t> </a:t>
            </a:r>
          </a:p>
          <a:p>
            <a:pPr marL="342900" lvl="0" indent="-342900">
              <a:buFont typeface="Arial" panose="020B0604020202020204" pitchFamily="34" charset="0"/>
              <a:buChar char="•"/>
            </a:pPr>
            <a:r>
              <a:rPr lang="et-EE" sz="2000" b="1" dirty="0"/>
              <a:t>1541 meditsiinidoktoriks Baselis, akadeemiliste reiside lõpp</a:t>
            </a:r>
          </a:p>
          <a:p>
            <a:pPr marL="342900" lvl="0" indent="-342900">
              <a:buFont typeface="Arial" panose="020B0604020202020204" pitchFamily="34" charset="0"/>
              <a:buChar char="•"/>
            </a:pPr>
            <a:r>
              <a:rPr lang="et-EE" sz="2000" b="1" dirty="0"/>
              <a:t>arstitöö ja õpetajaamet Zürichi </a:t>
            </a:r>
            <a:r>
              <a:rPr lang="et-EE" sz="2000" b="1" dirty="0" err="1"/>
              <a:t>Carolinumis</a:t>
            </a:r>
            <a:r>
              <a:rPr lang="et-EE" sz="2000" b="1" dirty="0"/>
              <a:t>, humanitaar- ja loodusteaduslikud uurimused</a:t>
            </a:r>
          </a:p>
          <a:p>
            <a:pPr marL="342900" lvl="0" indent="-342900">
              <a:buFont typeface="Arial" panose="020B0604020202020204" pitchFamily="34" charset="0"/>
              <a:buChar char="•"/>
            </a:pPr>
            <a:r>
              <a:rPr lang="et-EE" sz="2000" b="1" dirty="0"/>
              <a:t>13. detsembril 1565 suri katkuhaigeid ravides katku </a:t>
            </a:r>
          </a:p>
        </p:txBody>
      </p:sp>
    </p:spTree>
    <p:extLst>
      <p:ext uri="{BB962C8B-B14F-4D97-AF65-F5344CB8AC3E}">
        <p14:creationId xmlns:p14="http://schemas.microsoft.com/office/powerpoint/2010/main" val="9246515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792000" y="540000"/>
            <a:ext cx="7704856" cy="5940088"/>
          </a:xfrm>
          <a:prstGeom prst="rect">
            <a:avLst/>
          </a:prstGeom>
          <a:noFill/>
        </p:spPr>
        <p:txBody>
          <a:bodyPr wrap="square">
            <a:spAutoFit/>
          </a:bodyPr>
          <a:lstStyle/>
          <a:p>
            <a:endParaRPr lang="et-EE" b="1" dirty="0" smtClean="0"/>
          </a:p>
          <a:p>
            <a:r>
              <a:rPr lang="en-US" sz="2400" b="1" dirty="0" smtClean="0"/>
              <a:t>Konrad </a:t>
            </a:r>
            <a:r>
              <a:rPr lang="en-US" sz="2400" b="1" dirty="0" err="1"/>
              <a:t>Gessneri</a:t>
            </a:r>
            <a:r>
              <a:rPr lang="en-US" sz="2400" b="1" dirty="0"/>
              <a:t> </a:t>
            </a:r>
            <a:r>
              <a:rPr lang="en-US" sz="2400" b="1" dirty="0" err="1"/>
              <a:t>trükiseid</a:t>
            </a:r>
            <a:endParaRPr lang="et-EE" sz="2400" b="1" dirty="0"/>
          </a:p>
          <a:p>
            <a:r>
              <a:rPr lang="en-US" b="1" dirty="0"/>
              <a:t> </a:t>
            </a:r>
            <a:endParaRPr lang="et-EE" b="1" dirty="0"/>
          </a:p>
          <a:p>
            <a:pPr marL="342900" lvl="0" indent="-342900">
              <a:buFont typeface="Arial" panose="020B0604020202020204" pitchFamily="34" charset="0"/>
              <a:buChar char="•"/>
            </a:pPr>
            <a:r>
              <a:rPr lang="et-EE" sz="2000" b="1" dirty="0"/>
              <a:t>1537 seniste humanitaarõpingute varal </a:t>
            </a:r>
            <a:r>
              <a:rPr lang="et-EE" sz="2000" b="1" i="1" dirty="0" err="1"/>
              <a:t>Lexicon</a:t>
            </a:r>
            <a:r>
              <a:rPr lang="et-EE" sz="2000" b="1" i="1" dirty="0"/>
              <a:t> </a:t>
            </a:r>
            <a:r>
              <a:rPr lang="et-EE" sz="2000" b="1" i="1" dirty="0" err="1"/>
              <a:t>Graecolatinum</a:t>
            </a:r>
            <a:r>
              <a:rPr lang="et-EE" sz="2000" b="1" dirty="0"/>
              <a:t> </a:t>
            </a:r>
          </a:p>
          <a:p>
            <a:pPr marL="342900" lvl="0" indent="-342900">
              <a:buFont typeface="Arial" panose="020B0604020202020204" pitchFamily="34" charset="0"/>
              <a:buChar char="•"/>
            </a:pPr>
            <a:r>
              <a:rPr lang="et-EE" sz="2000" b="1" dirty="0"/>
              <a:t>1541 </a:t>
            </a:r>
            <a:r>
              <a:rPr lang="et-EE" sz="2000" b="1" dirty="0" err="1"/>
              <a:t>Lausanne’is</a:t>
            </a:r>
            <a:r>
              <a:rPr lang="et-EE" sz="2000" b="1" dirty="0"/>
              <a:t> koostatud esimene väike taimeraamat </a:t>
            </a:r>
            <a:r>
              <a:rPr lang="et-EE" sz="2000" b="1" i="1" dirty="0" err="1"/>
              <a:t>Enchiridion</a:t>
            </a:r>
            <a:r>
              <a:rPr lang="et-EE" sz="2000" b="1" i="1" dirty="0"/>
              <a:t> </a:t>
            </a:r>
            <a:r>
              <a:rPr lang="et-EE" sz="2000" b="1" i="1" dirty="0" err="1"/>
              <a:t>historiae</a:t>
            </a:r>
            <a:r>
              <a:rPr lang="et-EE" sz="2000" b="1" i="1" dirty="0"/>
              <a:t> </a:t>
            </a:r>
            <a:r>
              <a:rPr lang="et-EE" sz="2000" b="1" i="1" dirty="0" err="1"/>
              <a:t>plantarum</a:t>
            </a:r>
            <a:r>
              <a:rPr lang="et-EE" sz="2000" b="1" dirty="0"/>
              <a:t>, ilmus Baselis ning samal aastal kordustrükid Venezias ja Pariisis</a:t>
            </a:r>
          </a:p>
          <a:p>
            <a:pPr marL="342900" lvl="0" indent="-342900">
              <a:buFont typeface="Arial" panose="020B0604020202020204" pitchFamily="34" charset="0"/>
              <a:buChar char="•"/>
            </a:pPr>
            <a:r>
              <a:rPr lang="et-EE" sz="2000" b="1" dirty="0"/>
              <a:t>1542 kreeka-, ladina-, saksa- ja prantsuskeelsete taimenimede kataloog </a:t>
            </a:r>
            <a:r>
              <a:rPr lang="et-EE" sz="2000" b="1" i="1" dirty="0" err="1"/>
              <a:t>Catalogus</a:t>
            </a:r>
            <a:r>
              <a:rPr lang="et-EE" sz="2000" b="1" i="1" dirty="0"/>
              <a:t> </a:t>
            </a:r>
            <a:r>
              <a:rPr lang="et-EE" sz="2000" b="1" i="1" dirty="0" err="1"/>
              <a:t>plantarum</a:t>
            </a:r>
            <a:r>
              <a:rPr lang="et-EE" sz="2000" b="1" i="1" dirty="0"/>
              <a:t> </a:t>
            </a:r>
            <a:r>
              <a:rPr lang="et-EE" sz="2000" b="1" dirty="0"/>
              <a:t>(Zürich)</a:t>
            </a:r>
          </a:p>
          <a:p>
            <a:pPr marL="342900" lvl="0" indent="-342900">
              <a:buFont typeface="Arial" panose="020B0604020202020204" pitchFamily="34" charset="0"/>
              <a:buChar char="•"/>
            </a:pPr>
            <a:r>
              <a:rPr lang="et-EE" sz="2000" b="1" dirty="0"/>
              <a:t>1545–1548, 1555 </a:t>
            </a:r>
            <a:r>
              <a:rPr lang="et-EE" sz="2000" b="1" i="1" dirty="0" err="1"/>
              <a:t>Bibliotheca</a:t>
            </a:r>
            <a:r>
              <a:rPr lang="et-EE" sz="2000" b="1" i="1" dirty="0"/>
              <a:t> </a:t>
            </a:r>
            <a:r>
              <a:rPr lang="et-EE" sz="2000" b="1" i="1" dirty="0" err="1"/>
              <a:t>universalis</a:t>
            </a:r>
            <a:r>
              <a:rPr lang="et-EE" sz="2000" b="1" dirty="0"/>
              <a:t> (Zürich) – 5000 autori elulood ja teosed kreeka, ladina ja heebrea keeles – „bibliograafia isa“</a:t>
            </a:r>
          </a:p>
          <a:p>
            <a:pPr marL="342900" lvl="0" indent="-342900">
              <a:buFont typeface="Arial" panose="020B0604020202020204" pitchFamily="34" charset="0"/>
              <a:buChar char="•"/>
            </a:pPr>
            <a:r>
              <a:rPr lang="et-EE" sz="2000" b="1" dirty="0"/>
              <a:t>1551-1558 entsüklopeediline </a:t>
            </a:r>
            <a:r>
              <a:rPr lang="et-EE" sz="2000" b="1" i="1" dirty="0" err="1"/>
              <a:t>Historia</a:t>
            </a:r>
            <a:r>
              <a:rPr lang="et-EE" sz="2000" b="1" i="1" dirty="0"/>
              <a:t> </a:t>
            </a:r>
            <a:r>
              <a:rPr lang="et-EE" sz="2000" b="1" i="1" dirty="0" err="1"/>
              <a:t>animalium</a:t>
            </a:r>
            <a:r>
              <a:rPr lang="et-EE" sz="2000" b="1" dirty="0"/>
              <a:t>; neli raamatut ilmus elu ajal, kaks postuumselt; tõlked saksa keelde koos illustreerivate puulõigetega – </a:t>
            </a:r>
            <a:r>
              <a:rPr lang="et-EE" sz="2000" b="1" i="1" dirty="0" err="1"/>
              <a:t>Vogelbuch</a:t>
            </a:r>
            <a:r>
              <a:rPr lang="et-EE" sz="2000" b="1" dirty="0"/>
              <a:t> 1557; </a:t>
            </a:r>
            <a:r>
              <a:rPr lang="et-EE" sz="2000" b="1" i="1" dirty="0" err="1"/>
              <a:t>Thierbuch</a:t>
            </a:r>
            <a:r>
              <a:rPr lang="et-EE" sz="2000" b="1" dirty="0"/>
              <a:t> ja </a:t>
            </a:r>
            <a:r>
              <a:rPr lang="et-EE" sz="2000" b="1" i="1" dirty="0" err="1"/>
              <a:t>Fischbuch</a:t>
            </a:r>
            <a:r>
              <a:rPr lang="et-EE" sz="2000" b="1" i="1" dirty="0"/>
              <a:t> </a:t>
            </a:r>
            <a:r>
              <a:rPr lang="et-EE" sz="2000" b="1" dirty="0"/>
              <a:t>1563</a:t>
            </a:r>
          </a:p>
          <a:p>
            <a:pPr marL="342900" lvl="0" indent="-342900">
              <a:buFont typeface="Arial" panose="020B0604020202020204" pitchFamily="34" charset="0"/>
              <a:buChar char="•"/>
            </a:pPr>
            <a:r>
              <a:rPr lang="et-EE" sz="2000" b="1" dirty="0"/>
              <a:t>1552 </a:t>
            </a:r>
            <a:r>
              <a:rPr lang="et-EE" sz="2000" b="1" dirty="0" smtClean="0"/>
              <a:t> </a:t>
            </a:r>
            <a:r>
              <a:rPr lang="et-EE" sz="2000" b="1" dirty="0" err="1" smtClean="0"/>
              <a:t>Thesaurus</a:t>
            </a:r>
            <a:r>
              <a:rPr lang="et-EE" sz="2000" b="1" dirty="0" smtClean="0"/>
              <a:t> </a:t>
            </a:r>
            <a:r>
              <a:rPr lang="et-EE" sz="2000" b="1" dirty="0" err="1"/>
              <a:t>Euonymi</a:t>
            </a:r>
            <a:r>
              <a:rPr lang="et-EE" sz="2000" b="1" dirty="0"/>
              <a:t> </a:t>
            </a:r>
            <a:r>
              <a:rPr lang="et-EE" sz="2000" b="1" dirty="0" err="1"/>
              <a:t>Philiatri</a:t>
            </a:r>
            <a:endParaRPr lang="et-EE" sz="2000" b="1" dirty="0"/>
          </a:p>
          <a:p>
            <a:pPr marL="342900" lvl="0" indent="-342900">
              <a:buFont typeface="Arial" panose="020B0604020202020204" pitchFamily="34" charset="0"/>
              <a:buChar char="•"/>
            </a:pPr>
            <a:r>
              <a:rPr lang="et-EE" sz="2000" b="1" dirty="0"/>
              <a:t>1553 </a:t>
            </a:r>
            <a:r>
              <a:rPr lang="et-EE" sz="2000" b="1" dirty="0" err="1"/>
              <a:t>Corpus</a:t>
            </a:r>
            <a:r>
              <a:rPr lang="et-EE" sz="2000" b="1" dirty="0"/>
              <a:t> </a:t>
            </a:r>
            <a:r>
              <a:rPr lang="et-EE" sz="2000" b="1" dirty="0" err="1"/>
              <a:t>Venetum</a:t>
            </a:r>
            <a:r>
              <a:rPr lang="et-EE" sz="2000" b="1" dirty="0"/>
              <a:t> </a:t>
            </a:r>
            <a:r>
              <a:rPr lang="et-EE" sz="2000" b="1" dirty="0" err="1"/>
              <a:t>de</a:t>
            </a:r>
            <a:r>
              <a:rPr lang="et-EE" sz="2000" b="1" dirty="0"/>
              <a:t> </a:t>
            </a:r>
            <a:r>
              <a:rPr lang="et-EE" sz="2000" b="1" dirty="0" err="1"/>
              <a:t>Balneis</a:t>
            </a:r>
            <a:endParaRPr lang="et-EE" sz="2000" b="1" dirty="0"/>
          </a:p>
          <a:p>
            <a:pPr marL="342900" lvl="0" indent="-342900">
              <a:buFont typeface="Arial" panose="020B0604020202020204" pitchFamily="34" charset="0"/>
              <a:buChar char="•"/>
            </a:pPr>
            <a:r>
              <a:rPr lang="et-EE" sz="2000" b="1" dirty="0"/>
              <a:t>1555 </a:t>
            </a:r>
            <a:r>
              <a:rPr lang="et-EE" sz="2000" b="1" dirty="0" err="1"/>
              <a:t>Mithridates</a:t>
            </a:r>
            <a:r>
              <a:rPr lang="et-EE" sz="2000" b="1" dirty="0"/>
              <a:t> </a:t>
            </a:r>
            <a:r>
              <a:rPr lang="et-EE" sz="2000" b="1" dirty="0" err="1"/>
              <a:t>de</a:t>
            </a:r>
            <a:r>
              <a:rPr lang="et-EE" sz="2000" b="1" dirty="0"/>
              <a:t> </a:t>
            </a:r>
            <a:r>
              <a:rPr lang="et-EE" sz="2000" b="1" dirty="0" err="1"/>
              <a:t>differentis</a:t>
            </a:r>
            <a:r>
              <a:rPr lang="et-EE" sz="2000" b="1" dirty="0"/>
              <a:t> </a:t>
            </a:r>
            <a:r>
              <a:rPr lang="et-EE" sz="2000" b="1" dirty="0" err="1"/>
              <a:t>linguis</a:t>
            </a:r>
            <a:endParaRPr lang="et-EE" sz="2000" b="1" dirty="0"/>
          </a:p>
        </p:txBody>
      </p:sp>
    </p:spTree>
    <p:extLst>
      <p:ext uri="{BB962C8B-B14F-4D97-AF65-F5344CB8AC3E}">
        <p14:creationId xmlns:p14="http://schemas.microsoft.com/office/powerpoint/2010/main" val="13029150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755576" y="576000"/>
            <a:ext cx="7704856" cy="5632311"/>
          </a:xfrm>
          <a:prstGeom prst="rect">
            <a:avLst/>
          </a:prstGeom>
        </p:spPr>
        <p:txBody>
          <a:bodyPr wrap="square">
            <a:spAutoFit/>
          </a:bodyPr>
          <a:lstStyle/>
          <a:p>
            <a:r>
              <a:rPr lang="et-EE" sz="2400" b="1" dirty="0" err="1" smtClean="0"/>
              <a:t>Konrad</a:t>
            </a:r>
            <a:r>
              <a:rPr lang="et-EE" sz="2400" b="1" dirty="0" smtClean="0"/>
              <a:t> </a:t>
            </a:r>
            <a:r>
              <a:rPr lang="et-EE" sz="2400" b="1" dirty="0" err="1"/>
              <a:t>Gessneri</a:t>
            </a:r>
            <a:r>
              <a:rPr lang="et-EE" sz="2400" b="1" dirty="0"/>
              <a:t> botaaniline töö</a:t>
            </a:r>
          </a:p>
          <a:p>
            <a:r>
              <a:rPr lang="et-EE" b="1" dirty="0"/>
              <a:t> </a:t>
            </a:r>
          </a:p>
          <a:p>
            <a:pPr marL="342900" lvl="0" indent="-342900">
              <a:buFont typeface="Arial" panose="020B0604020202020204" pitchFamily="34" charset="0"/>
              <a:buChar char="•"/>
            </a:pPr>
            <a:r>
              <a:rPr lang="et-EE" sz="2000" b="1" dirty="0"/>
              <a:t>lapsepõlves alanud botaanikaharrastus looduses ja kirjanduse uurimine</a:t>
            </a:r>
          </a:p>
          <a:p>
            <a:pPr marL="342900" lvl="0" indent="-342900">
              <a:buFont typeface="Arial" panose="020B0604020202020204" pitchFamily="34" charset="0"/>
              <a:buChar char="•"/>
            </a:pPr>
            <a:r>
              <a:rPr lang="et-EE" sz="2000" b="1" dirty="0" err="1"/>
              <a:t>botaniseerimine</a:t>
            </a:r>
            <a:r>
              <a:rPr lang="et-EE" sz="2000" b="1" dirty="0"/>
              <a:t> aasal ja põllul, aias ja metsas, mägedes ja soos, vee all ja rannikul</a:t>
            </a:r>
          </a:p>
          <a:p>
            <a:pPr marL="342900" lvl="0" indent="-342900">
              <a:buFont typeface="Arial" panose="020B0604020202020204" pitchFamily="34" charset="0"/>
              <a:buChar char="•"/>
            </a:pPr>
            <a:r>
              <a:rPr lang="et-EE" sz="2000" b="1" dirty="0"/>
              <a:t>rajas taimede arengu vahetuks jälgimiseks elu jooksul kolm aeda</a:t>
            </a:r>
          </a:p>
          <a:p>
            <a:pPr marL="342900" lvl="0" indent="-342900">
              <a:buFont typeface="Arial" panose="020B0604020202020204" pitchFamily="34" charset="0"/>
              <a:buChar char="•"/>
            </a:pPr>
            <a:r>
              <a:rPr lang="et-EE" sz="2000" b="1" dirty="0"/>
              <a:t>taimede ja taimeosade joonistamine, 1553 kogus üle 100 joonistuse</a:t>
            </a:r>
          </a:p>
          <a:p>
            <a:pPr marL="342900" lvl="0" indent="-342900">
              <a:buFont typeface="Arial" panose="020B0604020202020204" pitchFamily="34" charset="0"/>
              <a:buChar char="•"/>
            </a:pPr>
            <a:r>
              <a:rPr lang="et-EE" sz="2000" b="1" dirty="0"/>
              <a:t>lai abiliste võrk (seemned, mugulad, juurikad, taimed, joonistused, info) </a:t>
            </a:r>
          </a:p>
          <a:p>
            <a:pPr marL="342900" lvl="0" indent="-342900">
              <a:buFont typeface="Arial" panose="020B0604020202020204" pitchFamily="34" charset="0"/>
              <a:buChar char="•"/>
            </a:pPr>
            <a:r>
              <a:rPr lang="et-EE" sz="2000" b="1" dirty="0"/>
              <a:t>1560. a-te algul töö intensiivistamine, kogus üle 1000 taimejoonistuse</a:t>
            </a:r>
          </a:p>
          <a:p>
            <a:pPr marL="342900" lvl="0" indent="-342900">
              <a:buFont typeface="Arial" panose="020B0604020202020204" pitchFamily="34" charset="0"/>
              <a:buChar char="•"/>
            </a:pPr>
            <a:r>
              <a:rPr lang="et-EE" sz="2000" b="1" dirty="0"/>
              <a:t>1565 kogu suurus u 1500-1600 joonistust, neist u kümnendik oma käega</a:t>
            </a:r>
          </a:p>
          <a:p>
            <a:pPr marL="342900" lvl="0" indent="-342900">
              <a:buFont typeface="Arial" panose="020B0604020202020204" pitchFamily="34" charset="0"/>
              <a:buChar char="•"/>
            </a:pPr>
            <a:r>
              <a:rPr lang="et-EE" sz="2000" b="1" dirty="0"/>
              <a:t>eesmärk – koostada kõiki teadaolevaid taimi hõlmav </a:t>
            </a:r>
            <a:r>
              <a:rPr lang="et-EE" sz="2000" b="1" i="1" dirty="0" err="1"/>
              <a:t>Historia</a:t>
            </a:r>
            <a:r>
              <a:rPr lang="et-EE" sz="2000" b="1" i="1" dirty="0"/>
              <a:t> </a:t>
            </a:r>
            <a:r>
              <a:rPr lang="et-EE" sz="2000" b="1" i="1" dirty="0" err="1"/>
              <a:t>plantarum</a:t>
            </a:r>
            <a:r>
              <a:rPr lang="et-EE" sz="2000" b="1" i="1" dirty="0"/>
              <a:t> (</a:t>
            </a:r>
            <a:r>
              <a:rPr lang="et-EE" sz="2000" b="1" i="1" dirty="0" err="1"/>
              <a:t>Historia</a:t>
            </a:r>
            <a:r>
              <a:rPr lang="et-EE" sz="2000" b="1" i="1" dirty="0"/>
              <a:t> </a:t>
            </a:r>
            <a:r>
              <a:rPr lang="et-EE" sz="2000" b="1" i="1" dirty="0" err="1"/>
              <a:t>stirpium</a:t>
            </a:r>
            <a:r>
              <a:rPr lang="et-EE" sz="2000" b="1" i="1" dirty="0"/>
              <a:t>)</a:t>
            </a:r>
            <a:r>
              <a:rPr lang="et-EE" sz="2000" b="1" dirty="0"/>
              <a:t>, taimesüstemaatika alged (isendid, liik, perekond)</a:t>
            </a:r>
          </a:p>
          <a:p>
            <a:r>
              <a:rPr lang="et-EE" b="1" dirty="0"/>
              <a:t> </a:t>
            </a:r>
          </a:p>
        </p:txBody>
      </p:sp>
    </p:spTree>
    <p:extLst>
      <p:ext uri="{BB962C8B-B14F-4D97-AF65-F5344CB8AC3E}">
        <p14:creationId xmlns:p14="http://schemas.microsoft.com/office/powerpoint/2010/main" val="20878123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395536" y="288000"/>
            <a:ext cx="8424936" cy="6278642"/>
          </a:xfrm>
          <a:prstGeom prst="rect">
            <a:avLst/>
          </a:prstGeom>
        </p:spPr>
        <p:txBody>
          <a:bodyPr wrap="square">
            <a:spAutoFit/>
          </a:bodyPr>
          <a:lstStyle/>
          <a:p>
            <a:r>
              <a:rPr lang="et-EE" sz="2800" b="1" dirty="0" err="1" smtClean="0"/>
              <a:t>Konrad</a:t>
            </a:r>
            <a:r>
              <a:rPr lang="et-EE" sz="2800" b="1" dirty="0" smtClean="0"/>
              <a:t> </a:t>
            </a:r>
            <a:r>
              <a:rPr lang="et-EE" sz="2800" b="1" dirty="0" err="1"/>
              <a:t>Gessneri</a:t>
            </a:r>
            <a:r>
              <a:rPr lang="et-EE" sz="2800" b="1" dirty="0"/>
              <a:t> botaanilise pärandi saatus</a:t>
            </a:r>
          </a:p>
          <a:p>
            <a:r>
              <a:rPr lang="et-EE" sz="1400" b="1" dirty="0"/>
              <a:t> </a:t>
            </a:r>
          </a:p>
          <a:p>
            <a:pPr marL="342900" lvl="0" indent="-342900">
              <a:buFont typeface="Arial" panose="020B0604020202020204" pitchFamily="34" charset="0"/>
              <a:buChar char="•"/>
            </a:pPr>
            <a:r>
              <a:rPr lang="et-EE" sz="2400" b="1" dirty="0"/>
              <a:t>töö jätkaja õpilane ja abiline </a:t>
            </a:r>
            <a:r>
              <a:rPr lang="et-EE" sz="2400" b="1" dirty="0" err="1"/>
              <a:t>Kaspar</a:t>
            </a:r>
            <a:r>
              <a:rPr lang="et-EE" sz="2400" b="1" dirty="0"/>
              <a:t> </a:t>
            </a:r>
            <a:r>
              <a:rPr lang="et-EE" sz="2400" b="1" dirty="0" err="1"/>
              <a:t>Wolf</a:t>
            </a:r>
            <a:r>
              <a:rPr lang="et-EE" sz="2400" b="1" dirty="0"/>
              <a:t> (1532–1601</a:t>
            </a:r>
            <a:r>
              <a:rPr lang="et-EE" sz="2400" b="1" dirty="0" smtClean="0"/>
              <a:t>)</a:t>
            </a:r>
          </a:p>
          <a:p>
            <a:pPr marL="342900" lvl="0" indent="-342900">
              <a:buFont typeface="Arial" panose="020B0604020202020204" pitchFamily="34" charset="0"/>
              <a:buChar char="•"/>
            </a:pPr>
            <a:r>
              <a:rPr lang="et-EE" sz="2400" b="1" dirty="0" smtClean="0"/>
              <a:t>1580 müüs Nürnbergi arstile </a:t>
            </a:r>
            <a:r>
              <a:rPr lang="et-EE" sz="2400" b="1" dirty="0" err="1"/>
              <a:t>Joachim</a:t>
            </a:r>
            <a:r>
              <a:rPr lang="et-EE" sz="2400" b="1" dirty="0"/>
              <a:t> </a:t>
            </a:r>
            <a:r>
              <a:rPr lang="et-EE" sz="2400" b="1" dirty="0" err="1"/>
              <a:t>Camerarius</a:t>
            </a:r>
            <a:r>
              <a:rPr lang="et-EE" sz="2400" b="1" dirty="0"/>
              <a:t> </a:t>
            </a:r>
            <a:r>
              <a:rPr lang="et-EE" sz="2400" b="1" dirty="0" smtClean="0"/>
              <a:t>n-le </a:t>
            </a:r>
            <a:r>
              <a:rPr lang="et-EE" sz="2400" b="1" dirty="0"/>
              <a:t>(1534–1598) </a:t>
            </a:r>
            <a:endParaRPr lang="et-EE" sz="2400" b="1" dirty="0" smtClean="0"/>
          </a:p>
          <a:p>
            <a:pPr marL="342900" lvl="0" indent="-342900">
              <a:buFont typeface="Arial" panose="020B0604020202020204" pitchFamily="34" charset="0"/>
              <a:buChar char="•"/>
            </a:pPr>
            <a:r>
              <a:rPr lang="et-EE" sz="2400" b="1" dirty="0" smtClean="0"/>
              <a:t>J</a:t>
            </a:r>
            <a:r>
              <a:rPr lang="et-EE" sz="2400" b="1" dirty="0"/>
              <a:t>. C. lisas kogusse uusi joonistusi, avaldas </a:t>
            </a:r>
            <a:r>
              <a:rPr lang="et-EE" sz="2400" b="1" dirty="0" smtClean="0"/>
              <a:t>joonistusi trükis</a:t>
            </a:r>
          </a:p>
          <a:p>
            <a:pPr marL="342900" lvl="0" indent="-342900">
              <a:buFont typeface="Arial" panose="020B0604020202020204" pitchFamily="34" charset="0"/>
              <a:buChar char="•"/>
            </a:pPr>
            <a:r>
              <a:rPr lang="et-EE" sz="2400" b="1" dirty="0" smtClean="0"/>
              <a:t>Pärast </a:t>
            </a:r>
            <a:r>
              <a:rPr lang="et-EE" sz="2400" b="1" dirty="0"/>
              <a:t>J. C. surma </a:t>
            </a:r>
            <a:r>
              <a:rPr lang="et-EE" sz="2400" b="1" dirty="0" smtClean="0"/>
              <a:t>jagunes </a:t>
            </a:r>
            <a:r>
              <a:rPr lang="et-EE" sz="2400" b="1" dirty="0"/>
              <a:t>kogu pärandina tema poegade </a:t>
            </a:r>
            <a:r>
              <a:rPr lang="et-EE" sz="2400" b="1" dirty="0" smtClean="0"/>
              <a:t>vahel</a:t>
            </a:r>
          </a:p>
          <a:p>
            <a:pPr marL="342900" lvl="0" indent="-342900">
              <a:buFont typeface="Arial" panose="020B0604020202020204" pitchFamily="34" charset="0"/>
              <a:buChar char="•"/>
            </a:pPr>
            <a:r>
              <a:rPr lang="et-EE" sz="2400" b="1" dirty="0" err="1" smtClean="0"/>
              <a:t>Joachim</a:t>
            </a:r>
            <a:r>
              <a:rPr lang="et-EE" sz="2400" b="1" dirty="0" smtClean="0"/>
              <a:t> </a:t>
            </a:r>
            <a:r>
              <a:rPr lang="et-EE" sz="2400" b="1" dirty="0" err="1"/>
              <a:t>Camerarius</a:t>
            </a:r>
            <a:r>
              <a:rPr lang="et-EE" sz="2400" b="1" dirty="0"/>
              <a:t> III müüs oma osa Nürnbergi arstile ja loodusuurijale Johann Georg </a:t>
            </a:r>
            <a:r>
              <a:rPr lang="et-EE" sz="2400" b="1" dirty="0" err="1"/>
              <a:t>Volkamerile</a:t>
            </a:r>
            <a:r>
              <a:rPr lang="et-EE" sz="2400" b="1" dirty="0"/>
              <a:t> (1616–1693</a:t>
            </a:r>
            <a:r>
              <a:rPr lang="et-EE" sz="2400" b="1" dirty="0" smtClean="0"/>
              <a:t>)</a:t>
            </a:r>
          </a:p>
          <a:p>
            <a:pPr marL="342900" lvl="0" indent="-342900">
              <a:buFont typeface="Arial" panose="020B0604020202020204" pitchFamily="34" charset="0"/>
              <a:buChar char="•"/>
            </a:pPr>
            <a:r>
              <a:rPr lang="et-EE" sz="2400" b="1" dirty="0" smtClean="0"/>
              <a:t>1711 </a:t>
            </a:r>
            <a:r>
              <a:rPr lang="et-EE" sz="2400" b="1" dirty="0"/>
              <a:t>pakkus tema pärija seda Zürichi </a:t>
            </a:r>
            <a:r>
              <a:rPr lang="et-EE" sz="2400" b="1" dirty="0" smtClean="0"/>
              <a:t>linnaraamatukogule</a:t>
            </a:r>
          </a:p>
          <a:p>
            <a:pPr marL="342900" lvl="0" indent="-342900">
              <a:buFont typeface="Arial" panose="020B0604020202020204" pitchFamily="34" charset="0"/>
              <a:buChar char="•"/>
            </a:pPr>
            <a:r>
              <a:rPr lang="et-EE" sz="2400" b="1" dirty="0" smtClean="0"/>
              <a:t>1744 </a:t>
            </a:r>
            <a:r>
              <a:rPr lang="et-EE" sz="2400" b="1" dirty="0"/>
              <a:t>ostis kogu Nürnbergi arst-loodusuurija </a:t>
            </a:r>
            <a:r>
              <a:rPr lang="et-EE" sz="2400" b="1" dirty="0" err="1"/>
              <a:t>Christoph</a:t>
            </a:r>
            <a:r>
              <a:rPr lang="et-EE" sz="2400" b="1" dirty="0"/>
              <a:t> Jakob </a:t>
            </a:r>
            <a:r>
              <a:rPr lang="et-EE" sz="2400" b="1" dirty="0" err="1"/>
              <a:t>Trew</a:t>
            </a:r>
            <a:r>
              <a:rPr lang="et-EE" sz="2400" b="1" dirty="0"/>
              <a:t> (1695–1769), </a:t>
            </a:r>
            <a:r>
              <a:rPr lang="et-EE" sz="2400" b="1" dirty="0" smtClean="0"/>
              <a:t>kes leidis </a:t>
            </a:r>
            <a:r>
              <a:rPr lang="et-EE" sz="2400" b="1" dirty="0"/>
              <a:t>üles J. C. pärandusega laiali läinud </a:t>
            </a:r>
            <a:r>
              <a:rPr lang="et-EE" sz="2400" b="1" dirty="0" smtClean="0"/>
              <a:t>osi</a:t>
            </a:r>
          </a:p>
          <a:p>
            <a:pPr marL="342900" lvl="0" indent="-342900">
              <a:buFont typeface="Arial" panose="020B0604020202020204" pitchFamily="34" charset="0"/>
              <a:buChar char="•"/>
            </a:pPr>
            <a:r>
              <a:rPr lang="et-EE" sz="2400" b="1" dirty="0" smtClean="0"/>
              <a:t>1747 </a:t>
            </a:r>
            <a:r>
              <a:rPr lang="et-EE" sz="2400" b="1" dirty="0"/>
              <a:t>läbitöötamiseks </a:t>
            </a:r>
            <a:r>
              <a:rPr lang="et-EE" sz="2400" b="1" dirty="0" err="1"/>
              <a:t>Erlangeni</a:t>
            </a:r>
            <a:r>
              <a:rPr lang="et-EE" sz="2400" b="1" dirty="0"/>
              <a:t> ülikooli anatoomiaprofessori, arsti ja botaaniku </a:t>
            </a:r>
            <a:r>
              <a:rPr lang="et-EE" sz="2400" b="1" dirty="0" err="1"/>
              <a:t>Kasimir</a:t>
            </a:r>
            <a:r>
              <a:rPr lang="et-EE" sz="2400" b="1" dirty="0"/>
              <a:t> </a:t>
            </a:r>
            <a:r>
              <a:rPr lang="et-EE" sz="2400" b="1" dirty="0" err="1"/>
              <a:t>Christoph</a:t>
            </a:r>
            <a:r>
              <a:rPr lang="et-EE" sz="2400" b="1" dirty="0"/>
              <a:t> </a:t>
            </a:r>
            <a:r>
              <a:rPr lang="et-EE" sz="2400" b="1" dirty="0" err="1"/>
              <a:t>Schmideli</a:t>
            </a:r>
            <a:r>
              <a:rPr lang="et-EE" sz="2400" b="1" dirty="0"/>
              <a:t> (1718–1792) </a:t>
            </a:r>
            <a:r>
              <a:rPr lang="et-EE" sz="2400" b="1" dirty="0" smtClean="0"/>
              <a:t>kätte</a:t>
            </a:r>
            <a:endParaRPr lang="et-EE" sz="2400" b="1" dirty="0"/>
          </a:p>
        </p:txBody>
      </p:sp>
    </p:spTree>
    <p:extLst>
      <p:ext uri="{BB962C8B-B14F-4D97-AF65-F5344CB8AC3E}">
        <p14:creationId xmlns:p14="http://schemas.microsoft.com/office/powerpoint/2010/main" val="20406669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612000" y="504000"/>
            <a:ext cx="8136464" cy="5632311"/>
          </a:xfrm>
          <a:prstGeom prst="rect">
            <a:avLst/>
          </a:prstGeom>
        </p:spPr>
        <p:txBody>
          <a:bodyPr wrap="square">
            <a:spAutoFit/>
          </a:bodyPr>
          <a:lstStyle/>
          <a:p>
            <a:pPr marL="342900" lvl="0" indent="-342900">
              <a:buFont typeface="Arial" panose="020B0604020202020204" pitchFamily="34" charset="0"/>
              <a:buChar char="•"/>
            </a:pPr>
            <a:r>
              <a:rPr lang="et-EE" sz="2400" b="1" dirty="0" smtClean="0"/>
              <a:t>2 </a:t>
            </a:r>
            <a:r>
              <a:rPr lang="et-EE" sz="2400" b="1" dirty="0"/>
              <a:t>joonistuste põhiköidet tagasi omanikule, </a:t>
            </a:r>
            <a:r>
              <a:rPr lang="et-EE" sz="2400" b="1" dirty="0" err="1"/>
              <a:t>Trew</a:t>
            </a:r>
            <a:r>
              <a:rPr lang="et-EE" sz="2400" b="1" dirty="0"/>
              <a:t> pärandiga </a:t>
            </a:r>
            <a:r>
              <a:rPr lang="et-EE" sz="2400" b="1" dirty="0" err="1"/>
              <a:t>Erlangeni</a:t>
            </a:r>
            <a:r>
              <a:rPr lang="et-EE" sz="2400" b="1" dirty="0"/>
              <a:t> ülikooli raamatukogusse, seal unustuses, „avastatud“ 1928 </a:t>
            </a:r>
            <a:r>
              <a:rPr lang="et-EE" sz="2400" b="1" dirty="0" smtClean="0"/>
              <a:t>pööningul</a:t>
            </a:r>
          </a:p>
          <a:p>
            <a:pPr lvl="0"/>
            <a:endParaRPr lang="et-EE" sz="2400" b="1" dirty="0"/>
          </a:p>
          <a:p>
            <a:pPr marL="342900" lvl="0" indent="-342900">
              <a:buFont typeface="Arial" panose="020B0604020202020204" pitchFamily="34" charset="0"/>
              <a:buChar char="•"/>
            </a:pPr>
            <a:r>
              <a:rPr lang="et-EE" sz="2400" b="1" dirty="0"/>
              <a:t>3 köidet jätkuvalt </a:t>
            </a:r>
            <a:r>
              <a:rPr lang="et-EE" sz="2400" b="1" dirty="0" err="1"/>
              <a:t>Schmideli</a:t>
            </a:r>
            <a:r>
              <a:rPr lang="et-EE" sz="2400" b="1" dirty="0"/>
              <a:t> käes, need omandas Johann Georg </a:t>
            </a:r>
            <a:r>
              <a:rPr lang="et-EE" sz="2400" b="1" dirty="0" err="1"/>
              <a:t>Schneider</a:t>
            </a:r>
            <a:r>
              <a:rPr lang="et-EE" sz="2400" b="1" dirty="0"/>
              <a:t> (1774–1833), </a:t>
            </a:r>
            <a:r>
              <a:rPr lang="et-EE" sz="2400" b="1" dirty="0" err="1"/>
              <a:t>med.dr</a:t>
            </a:r>
            <a:r>
              <a:rPr lang="et-EE" sz="2400" b="1" dirty="0"/>
              <a:t> </a:t>
            </a:r>
            <a:r>
              <a:rPr lang="et-EE" sz="2400" b="1" dirty="0" err="1"/>
              <a:t>Erlangenis</a:t>
            </a:r>
            <a:r>
              <a:rPr lang="et-EE" sz="2400" b="1" dirty="0"/>
              <a:t> 1796, hiljem arst ja loodusuurija </a:t>
            </a:r>
            <a:r>
              <a:rPr lang="et-EE" sz="2400" b="1" dirty="0" err="1" smtClean="0"/>
              <a:t>Hofis</a:t>
            </a:r>
            <a:endParaRPr lang="et-EE" sz="2400" b="1" dirty="0" smtClean="0"/>
          </a:p>
          <a:p>
            <a:pPr lvl="0"/>
            <a:endParaRPr lang="et-EE" sz="2400" b="1" dirty="0"/>
          </a:p>
          <a:p>
            <a:pPr marL="342900" lvl="0" indent="-342900">
              <a:buFont typeface="Arial" panose="020B0604020202020204" pitchFamily="34" charset="0"/>
              <a:buChar char="•"/>
            </a:pPr>
            <a:r>
              <a:rPr lang="et-EE" sz="2400" b="1" dirty="0"/>
              <a:t>Dets. 1803 J. G. </a:t>
            </a:r>
            <a:r>
              <a:rPr lang="et-EE" sz="2400" b="1" dirty="0" err="1"/>
              <a:t>Sch</a:t>
            </a:r>
            <a:r>
              <a:rPr lang="et-EE" sz="2400" b="1" dirty="0"/>
              <a:t>. müügipakkumine botaanikaprofessor </a:t>
            </a:r>
            <a:r>
              <a:rPr lang="et-EE" sz="2400" b="1" smtClean="0"/>
              <a:t>Gottfried</a:t>
            </a:r>
            <a:r>
              <a:rPr lang="et-EE" sz="2400" b="1" dirty="0" smtClean="0"/>
              <a:t> </a:t>
            </a:r>
            <a:r>
              <a:rPr lang="et-EE" sz="2400" b="1" dirty="0" err="1"/>
              <a:t>Albrecht</a:t>
            </a:r>
            <a:r>
              <a:rPr lang="et-EE" sz="2400" b="1" dirty="0"/>
              <a:t> </a:t>
            </a:r>
            <a:r>
              <a:rPr lang="et-EE" sz="2400" b="1" dirty="0" err="1"/>
              <a:t>Germanni</a:t>
            </a:r>
            <a:r>
              <a:rPr lang="et-EE" sz="2400" b="1" dirty="0"/>
              <a:t> (1773–1809) kaudu Tartu ülikooli raamatukogule </a:t>
            </a:r>
            <a:endParaRPr lang="et-EE" sz="2400" b="1" dirty="0" smtClean="0"/>
          </a:p>
          <a:p>
            <a:pPr lvl="0"/>
            <a:endParaRPr lang="et-EE" sz="2400" b="1" dirty="0"/>
          </a:p>
          <a:p>
            <a:pPr marL="342900" lvl="0" indent="-342900">
              <a:buFont typeface="Arial" panose="020B0604020202020204" pitchFamily="34" charset="0"/>
              <a:buChar char="•"/>
            </a:pPr>
            <a:r>
              <a:rPr lang="et-EE" sz="2400" b="1" dirty="0"/>
              <a:t>1804 kevadel saabus nn </a:t>
            </a:r>
            <a:r>
              <a:rPr lang="et-EE" sz="2400" b="1" dirty="0" err="1"/>
              <a:t>Gessneri</a:t>
            </a:r>
            <a:r>
              <a:rPr lang="et-EE" sz="2400" b="1" dirty="0"/>
              <a:t> joonistuste kogu Tartusse – siin Manuskriptide kogus </a:t>
            </a:r>
            <a:r>
              <a:rPr lang="et-EE" sz="2400" b="1" dirty="0" err="1"/>
              <a:t>Mscr</a:t>
            </a:r>
            <a:r>
              <a:rPr lang="et-EE" sz="2400" b="1" dirty="0"/>
              <a:t> 55, </a:t>
            </a:r>
            <a:r>
              <a:rPr lang="et-EE" sz="2400" b="1" dirty="0" err="1"/>
              <a:t>Mscr</a:t>
            </a:r>
            <a:r>
              <a:rPr lang="et-EE" sz="2400" b="1" dirty="0"/>
              <a:t> 56, </a:t>
            </a:r>
            <a:r>
              <a:rPr lang="et-EE" sz="2400" b="1" dirty="0" err="1"/>
              <a:t>Mscr</a:t>
            </a:r>
            <a:r>
              <a:rPr lang="et-EE" sz="2400" b="1" dirty="0"/>
              <a:t> 57 </a:t>
            </a:r>
          </a:p>
          <a:p>
            <a:r>
              <a:rPr lang="et-EE" sz="2400" b="1" dirty="0"/>
              <a:t> </a:t>
            </a:r>
          </a:p>
        </p:txBody>
      </p:sp>
    </p:spTree>
    <p:extLst>
      <p:ext uri="{BB962C8B-B14F-4D97-AF65-F5344CB8AC3E}">
        <p14:creationId xmlns:p14="http://schemas.microsoft.com/office/powerpoint/2010/main" val="19067463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720000" y="360000"/>
            <a:ext cx="7992888" cy="6093976"/>
          </a:xfrm>
          <a:prstGeom prst="rect">
            <a:avLst/>
          </a:prstGeom>
        </p:spPr>
        <p:txBody>
          <a:bodyPr wrap="square">
            <a:spAutoFit/>
          </a:bodyPr>
          <a:lstStyle/>
          <a:p>
            <a:r>
              <a:rPr lang="et-EE" sz="2400" b="1" dirty="0" err="1" smtClean="0"/>
              <a:t>Kasimir</a:t>
            </a:r>
            <a:r>
              <a:rPr lang="et-EE" sz="2400" b="1" dirty="0" smtClean="0"/>
              <a:t> </a:t>
            </a:r>
            <a:r>
              <a:rPr lang="et-EE" sz="2400" b="1" dirty="0" err="1" smtClean="0"/>
              <a:t>Christoph</a:t>
            </a:r>
            <a:r>
              <a:rPr lang="et-EE" sz="2400" b="1" dirty="0" smtClean="0"/>
              <a:t> </a:t>
            </a:r>
            <a:r>
              <a:rPr lang="et-EE" sz="2400" b="1" dirty="0" err="1" smtClean="0"/>
              <a:t>Schmideli</a:t>
            </a:r>
            <a:r>
              <a:rPr lang="et-EE" sz="2400" b="1" dirty="0" smtClean="0"/>
              <a:t> (1718–1792) väljaanne</a:t>
            </a:r>
          </a:p>
          <a:p>
            <a:r>
              <a:rPr lang="et-EE" sz="2400" b="1" dirty="0" err="1" smtClean="0"/>
              <a:t>Erlangeni</a:t>
            </a:r>
            <a:r>
              <a:rPr lang="et-EE" sz="2400" b="1" dirty="0" smtClean="0"/>
              <a:t> ülikooli anatoomiaprofessor, arst ja botaanik</a:t>
            </a:r>
          </a:p>
          <a:p>
            <a:r>
              <a:rPr lang="et-EE" b="1" dirty="0" smtClean="0"/>
              <a:t> </a:t>
            </a:r>
          </a:p>
          <a:p>
            <a:pPr marL="285750" indent="-285750">
              <a:buFont typeface="Arial" panose="020B0604020202020204" pitchFamily="34" charset="0"/>
              <a:buChar char="•"/>
            </a:pPr>
            <a:r>
              <a:rPr lang="et-EE" b="1" dirty="0" smtClean="0"/>
              <a:t>1747 asus </a:t>
            </a:r>
            <a:r>
              <a:rPr lang="et-EE" b="1" dirty="0" err="1" smtClean="0"/>
              <a:t>Gessneri</a:t>
            </a:r>
            <a:r>
              <a:rPr lang="et-EE" b="1" dirty="0" smtClean="0"/>
              <a:t> kogu u 1600 joonistusega tööle „suurima innuga ja omakasupüüdmatult“</a:t>
            </a:r>
          </a:p>
          <a:p>
            <a:pPr lvl="0"/>
            <a:endParaRPr lang="et-EE" b="1" dirty="0" smtClean="0"/>
          </a:p>
          <a:p>
            <a:pPr marL="285750" lvl="0" indent="-285750">
              <a:buFont typeface="Arial" panose="020B0604020202020204" pitchFamily="34" charset="0"/>
              <a:buChar char="•"/>
            </a:pPr>
            <a:r>
              <a:rPr lang="et-EE" b="1" dirty="0" smtClean="0"/>
              <a:t>kunstnik Johann Michael </a:t>
            </a:r>
            <a:r>
              <a:rPr lang="et-EE" b="1" dirty="0" err="1" smtClean="0"/>
              <a:t>Seligmann</a:t>
            </a:r>
            <a:r>
              <a:rPr lang="et-EE" b="1" dirty="0" smtClean="0"/>
              <a:t> (1720–1762)</a:t>
            </a:r>
          </a:p>
          <a:p>
            <a:pPr lvl="0"/>
            <a:endParaRPr lang="et-EE" b="1" dirty="0" smtClean="0"/>
          </a:p>
          <a:p>
            <a:pPr marL="285750" lvl="0" indent="-285750">
              <a:buFont typeface="Arial" panose="020B0604020202020204" pitchFamily="34" charset="0"/>
              <a:buChar char="•"/>
            </a:pPr>
            <a:r>
              <a:rPr lang="et-EE" b="1" dirty="0" smtClean="0"/>
              <a:t>1. osa 1753 (</a:t>
            </a:r>
            <a:r>
              <a:rPr lang="et-EE" b="1" dirty="0" err="1" smtClean="0"/>
              <a:t>tiitell</a:t>
            </a:r>
            <a:r>
              <a:rPr lang="et-EE" b="1" dirty="0" smtClean="0"/>
              <a:t>. 1751) – 376 taimekujutist (22 puulõiketahvlit, 20 vasegravüüri), lihtne register </a:t>
            </a:r>
            <a:r>
              <a:rPr lang="et-EE" b="1" dirty="0" err="1" smtClean="0"/>
              <a:t>Gessneri</a:t>
            </a:r>
            <a:r>
              <a:rPr lang="et-EE" b="1" dirty="0" smtClean="0"/>
              <a:t> vananenud taimenimedega</a:t>
            </a:r>
          </a:p>
          <a:p>
            <a:pPr lvl="0"/>
            <a:r>
              <a:rPr lang="et-EE" b="1" dirty="0" smtClean="0"/>
              <a:t> </a:t>
            </a:r>
          </a:p>
          <a:p>
            <a:pPr marL="285750" lvl="0" indent="-285750">
              <a:buFont typeface="Arial" panose="020B0604020202020204" pitchFamily="34" charset="0"/>
              <a:buChar char="•"/>
            </a:pPr>
            <a:r>
              <a:rPr lang="et-EE" b="1" dirty="0" err="1" smtClean="0"/>
              <a:t>Göttingeni</a:t>
            </a:r>
            <a:r>
              <a:rPr lang="et-EE" b="1" dirty="0" smtClean="0"/>
              <a:t> professori </a:t>
            </a:r>
            <a:r>
              <a:rPr lang="et-EE" b="1" dirty="0" err="1" smtClean="0"/>
              <a:t>Albrecht</a:t>
            </a:r>
            <a:r>
              <a:rPr lang="et-EE" b="1" dirty="0" smtClean="0"/>
              <a:t> </a:t>
            </a:r>
            <a:r>
              <a:rPr lang="et-EE" b="1" dirty="0" err="1" smtClean="0"/>
              <a:t>von</a:t>
            </a:r>
            <a:r>
              <a:rPr lang="et-EE" b="1" dirty="0" smtClean="0"/>
              <a:t> </a:t>
            </a:r>
            <a:r>
              <a:rPr lang="et-EE" b="1" dirty="0" err="1" smtClean="0"/>
              <a:t>Halleri</a:t>
            </a:r>
            <a:r>
              <a:rPr lang="et-EE" b="1" dirty="0" smtClean="0"/>
              <a:t> (1708–1777) kriitika</a:t>
            </a:r>
          </a:p>
          <a:p>
            <a:pPr lvl="0"/>
            <a:endParaRPr lang="et-EE" b="1" dirty="0" smtClean="0"/>
          </a:p>
          <a:p>
            <a:pPr marL="285750" lvl="0" indent="-285750">
              <a:buFont typeface="Arial" panose="020B0604020202020204" pitchFamily="34" charset="0"/>
              <a:buChar char="•"/>
            </a:pPr>
            <a:r>
              <a:rPr lang="et-EE" b="1" dirty="0" smtClean="0"/>
              <a:t>Carl </a:t>
            </a:r>
            <a:r>
              <a:rPr lang="et-EE" b="1" dirty="0" err="1" smtClean="0"/>
              <a:t>von</a:t>
            </a:r>
            <a:r>
              <a:rPr lang="et-EE" b="1" dirty="0" smtClean="0"/>
              <a:t> Linn</a:t>
            </a:r>
            <a:r>
              <a:rPr lang="de-DE" b="1" dirty="0" smtClean="0"/>
              <a:t>é </a:t>
            </a:r>
            <a:r>
              <a:rPr lang="de-DE" b="1" dirty="0" err="1" smtClean="0"/>
              <a:t>binaarne</a:t>
            </a:r>
            <a:r>
              <a:rPr lang="de-DE" b="1" dirty="0" smtClean="0"/>
              <a:t> </a:t>
            </a:r>
            <a:r>
              <a:rPr lang="de-DE" b="1" dirty="0" err="1" smtClean="0"/>
              <a:t>taksonoomia</a:t>
            </a:r>
            <a:r>
              <a:rPr lang="de-DE" b="1" dirty="0" smtClean="0"/>
              <a:t>: </a:t>
            </a:r>
            <a:r>
              <a:rPr lang="de-DE" b="1" i="1" dirty="0" err="1" smtClean="0"/>
              <a:t>Species</a:t>
            </a:r>
            <a:r>
              <a:rPr lang="de-DE" b="1" i="1" dirty="0" smtClean="0"/>
              <a:t> </a:t>
            </a:r>
            <a:r>
              <a:rPr lang="de-DE" b="1" i="1" dirty="0" err="1" smtClean="0"/>
              <a:t>Plantarum</a:t>
            </a:r>
            <a:r>
              <a:rPr lang="de-DE" b="1" dirty="0" smtClean="0"/>
              <a:t> (1753)</a:t>
            </a:r>
            <a:endParaRPr lang="et-EE" b="1" dirty="0" smtClean="0"/>
          </a:p>
          <a:p>
            <a:pPr lvl="0"/>
            <a:endParaRPr lang="et-EE" b="1" dirty="0" smtClean="0"/>
          </a:p>
          <a:p>
            <a:pPr marL="285750" lvl="0" indent="-285750">
              <a:buFont typeface="Arial" panose="020B0604020202020204" pitchFamily="34" charset="0"/>
              <a:buChar char="•"/>
            </a:pPr>
            <a:r>
              <a:rPr lang="et-EE" b="1" dirty="0" smtClean="0"/>
              <a:t>2. osa 1771 – 100 taimekujutist (31 tahvlit), käsitlus põhjalikum </a:t>
            </a:r>
          </a:p>
          <a:p>
            <a:pPr lvl="0"/>
            <a:endParaRPr lang="et-EE" b="1" dirty="0" smtClean="0"/>
          </a:p>
          <a:p>
            <a:pPr marL="285750" lvl="0" indent="-285750">
              <a:buFont typeface="Arial" panose="020B0604020202020204" pitchFamily="34" charset="0"/>
              <a:buChar char="•"/>
            </a:pPr>
            <a:r>
              <a:rPr lang="et-EE" b="1" dirty="0" err="1" smtClean="0"/>
              <a:t>Schmidelil</a:t>
            </a:r>
            <a:r>
              <a:rPr lang="et-EE" b="1" dirty="0" smtClean="0"/>
              <a:t> ka </a:t>
            </a:r>
            <a:r>
              <a:rPr lang="et-EE" b="1" dirty="0" err="1" smtClean="0"/>
              <a:t>Gessneri</a:t>
            </a:r>
            <a:r>
              <a:rPr lang="et-EE" b="1" dirty="0" smtClean="0"/>
              <a:t> Tartu köidete lühiiseloomustus</a:t>
            </a:r>
          </a:p>
          <a:p>
            <a:pPr lvl="0"/>
            <a:endParaRPr lang="et-EE" b="1" dirty="0" smtClean="0"/>
          </a:p>
          <a:p>
            <a:pPr marL="285750" lvl="0" indent="-285750">
              <a:buFont typeface="Arial" panose="020B0604020202020204" pitchFamily="34" charset="0"/>
              <a:buChar char="•"/>
            </a:pPr>
            <a:r>
              <a:rPr lang="et-EE" b="1" dirty="0" smtClean="0"/>
              <a:t>Edastas taimejoonistusi peamiselt </a:t>
            </a:r>
            <a:r>
              <a:rPr lang="et-EE" b="1" dirty="0" err="1" smtClean="0"/>
              <a:t>Gessneri</a:t>
            </a:r>
            <a:r>
              <a:rPr lang="et-EE" b="1" dirty="0" smtClean="0"/>
              <a:t> kahest </a:t>
            </a:r>
            <a:r>
              <a:rPr lang="et-EE" b="1" dirty="0" err="1" smtClean="0"/>
              <a:t>Erlangenis</a:t>
            </a:r>
            <a:r>
              <a:rPr lang="et-EE" b="1" dirty="0" smtClean="0"/>
              <a:t> olevast põhiköitest, aga ka Tartu olulisimast köitest </a:t>
            </a:r>
            <a:r>
              <a:rPr lang="et-EE" b="1" dirty="0" err="1" smtClean="0"/>
              <a:t>Mscr</a:t>
            </a:r>
            <a:r>
              <a:rPr lang="et-EE" b="1" dirty="0" smtClean="0"/>
              <a:t> 55</a:t>
            </a:r>
            <a:endParaRPr lang="et-EE" dirty="0"/>
          </a:p>
        </p:txBody>
      </p:sp>
    </p:spTree>
    <p:extLst>
      <p:ext uri="{BB962C8B-B14F-4D97-AF65-F5344CB8AC3E}">
        <p14:creationId xmlns:p14="http://schemas.microsoft.com/office/powerpoint/2010/main" val="41060097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lt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532936"/>
            <a:ext cx="3813048" cy="5852160"/>
          </a:xfrm>
          <a:prstGeom prst="rect">
            <a:avLst/>
          </a:prstGeom>
        </p:spPr>
      </p:pic>
      <p:pic>
        <p:nvPicPr>
          <p:cNvPr id="4" name="Pilt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7798" y="1268760"/>
            <a:ext cx="4500000" cy="4500000"/>
          </a:xfrm>
          <a:prstGeom prst="rect">
            <a:avLst/>
          </a:prstGeom>
        </p:spPr>
      </p:pic>
    </p:spTree>
    <p:extLst>
      <p:ext uri="{BB962C8B-B14F-4D97-AF65-F5344CB8AC3E}">
        <p14:creationId xmlns:p14="http://schemas.microsoft.com/office/powerpoint/2010/main" val="39402845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611560" y="756000"/>
            <a:ext cx="8064896" cy="5447645"/>
          </a:xfrm>
          <a:prstGeom prst="rect">
            <a:avLst/>
          </a:prstGeom>
        </p:spPr>
        <p:txBody>
          <a:bodyPr wrap="square">
            <a:spAutoFit/>
          </a:bodyPr>
          <a:lstStyle/>
          <a:p>
            <a:r>
              <a:rPr lang="et-EE" sz="2800" b="1" dirty="0" err="1" smtClean="0"/>
              <a:t>Mscr</a:t>
            </a:r>
            <a:r>
              <a:rPr lang="et-EE" sz="2800" b="1" dirty="0" smtClean="0"/>
              <a:t> </a:t>
            </a:r>
            <a:r>
              <a:rPr lang="et-EE" sz="2800" b="1" dirty="0"/>
              <a:t>55; 1555, 1561–1565, 146 l., 187 </a:t>
            </a:r>
            <a:r>
              <a:rPr lang="et-EE" sz="2800" b="1" dirty="0" smtClean="0"/>
              <a:t>taimejoonistust</a:t>
            </a:r>
          </a:p>
          <a:p>
            <a:r>
              <a:rPr lang="et-EE" sz="2000" b="1" dirty="0" smtClean="0"/>
              <a:t> </a:t>
            </a:r>
            <a:endParaRPr lang="et-EE" sz="2000" b="1" dirty="0"/>
          </a:p>
          <a:p>
            <a:pPr marL="342900" lvl="0" indent="-342900">
              <a:buFont typeface="Arial" panose="020B0604020202020204" pitchFamily="34" charset="0"/>
              <a:buChar char="•"/>
            </a:pPr>
            <a:r>
              <a:rPr lang="de-DE" sz="2500" b="1" dirty="0"/>
              <a:t>44 </a:t>
            </a:r>
            <a:r>
              <a:rPr lang="de-DE" sz="2500" b="1" dirty="0" err="1"/>
              <a:t>abilise</a:t>
            </a:r>
            <a:r>
              <a:rPr lang="de-DE" sz="2500" b="1" dirty="0"/>
              <a:t>- </a:t>
            </a:r>
            <a:r>
              <a:rPr lang="de-DE" sz="2500" b="1" dirty="0" err="1"/>
              <a:t>korrespondendi</a:t>
            </a:r>
            <a:r>
              <a:rPr lang="de-DE" sz="2500" b="1" dirty="0"/>
              <a:t> </a:t>
            </a:r>
            <a:r>
              <a:rPr lang="de-DE" sz="2500" b="1" dirty="0" err="1"/>
              <a:t>nime</a:t>
            </a:r>
            <a:r>
              <a:rPr lang="de-DE" sz="2500" b="1" dirty="0"/>
              <a:t> </a:t>
            </a:r>
            <a:r>
              <a:rPr lang="de-DE" sz="2500" b="1" dirty="0" err="1"/>
              <a:t>sisaldav</a:t>
            </a:r>
            <a:r>
              <a:rPr lang="de-DE" sz="2500" b="1" dirty="0"/>
              <a:t> </a:t>
            </a:r>
            <a:r>
              <a:rPr lang="de-DE" sz="2500" b="1" dirty="0" err="1"/>
              <a:t>register</a:t>
            </a:r>
            <a:r>
              <a:rPr lang="de-DE" sz="2500" b="1" dirty="0"/>
              <a:t>, </a:t>
            </a:r>
            <a:r>
              <a:rPr lang="de-DE" sz="2500" b="1" dirty="0" err="1"/>
              <a:t>tänap</a:t>
            </a:r>
            <a:r>
              <a:rPr lang="de-DE" sz="2500" b="1" dirty="0"/>
              <a:t>. </a:t>
            </a:r>
            <a:r>
              <a:rPr lang="de-DE" sz="2500" b="1" dirty="0" err="1"/>
              <a:t>neid</a:t>
            </a:r>
            <a:r>
              <a:rPr lang="de-DE" sz="2500" b="1" dirty="0"/>
              <a:t> </a:t>
            </a:r>
            <a:r>
              <a:rPr lang="de-DE" sz="2500" b="1" dirty="0" err="1"/>
              <a:t>teada</a:t>
            </a:r>
            <a:r>
              <a:rPr lang="de-DE" sz="2500" b="1" dirty="0"/>
              <a:t> </a:t>
            </a:r>
            <a:r>
              <a:rPr lang="de-DE" sz="2500" b="1" dirty="0" smtClean="0"/>
              <a:t>137</a:t>
            </a:r>
            <a:endParaRPr lang="et-EE" sz="2500" b="1" dirty="0" smtClean="0"/>
          </a:p>
          <a:p>
            <a:pPr lvl="0"/>
            <a:endParaRPr lang="et-EE" sz="2500" b="1" dirty="0"/>
          </a:p>
          <a:p>
            <a:pPr marL="342900" lvl="0" indent="-342900">
              <a:buFont typeface="Arial" panose="020B0604020202020204" pitchFamily="34" charset="0"/>
              <a:buChar char="•"/>
            </a:pPr>
            <a:r>
              <a:rPr lang="et-EE" sz="2500" b="1" dirty="0"/>
              <a:t>Peamiselt ärajoonistused Johannes </a:t>
            </a:r>
            <a:r>
              <a:rPr lang="et-EE" sz="2500" b="1" dirty="0" err="1"/>
              <a:t>Kentmanni</a:t>
            </a:r>
            <a:r>
              <a:rPr lang="et-EE" sz="2500" b="1" dirty="0"/>
              <a:t> </a:t>
            </a:r>
            <a:r>
              <a:rPr lang="et-EE" sz="2500" b="1" i="1" dirty="0" err="1" smtClean="0"/>
              <a:t>Codex</a:t>
            </a:r>
            <a:r>
              <a:rPr lang="et-EE" sz="2500" b="1" dirty="0" err="1" smtClean="0"/>
              <a:t>ist</a:t>
            </a:r>
            <a:endParaRPr lang="et-EE" sz="2500" b="1" dirty="0" smtClean="0"/>
          </a:p>
          <a:p>
            <a:pPr lvl="0"/>
            <a:endParaRPr lang="et-EE" sz="2500" b="1" dirty="0"/>
          </a:p>
          <a:p>
            <a:pPr marL="342900" lvl="0" indent="-342900">
              <a:buFont typeface="Arial" panose="020B0604020202020204" pitchFamily="34" charset="0"/>
              <a:buChar char="•"/>
            </a:pPr>
            <a:r>
              <a:rPr lang="et-EE" sz="2500" b="1" dirty="0"/>
              <a:t>vähemalt 30 joonistusel juurdekirjutused või täiendavad joonistused </a:t>
            </a:r>
            <a:r>
              <a:rPr lang="et-EE" sz="2500" b="1" dirty="0" err="1"/>
              <a:t>Gessneri</a:t>
            </a:r>
            <a:r>
              <a:rPr lang="et-EE" sz="2500" b="1" dirty="0"/>
              <a:t> või tema kunstniku </a:t>
            </a:r>
            <a:r>
              <a:rPr lang="et-EE" sz="2500" b="1" dirty="0" smtClean="0"/>
              <a:t>käega</a:t>
            </a:r>
          </a:p>
          <a:p>
            <a:pPr lvl="0"/>
            <a:endParaRPr lang="et-EE" sz="2500" b="1" dirty="0"/>
          </a:p>
          <a:p>
            <a:pPr marL="342900" lvl="0" indent="-342900">
              <a:buFont typeface="Arial" panose="020B0604020202020204" pitchFamily="34" charset="0"/>
              <a:buChar char="•"/>
            </a:pPr>
            <a:r>
              <a:rPr lang="et-EE" sz="2500" b="1" dirty="0" smtClean="0"/>
              <a:t>40 </a:t>
            </a:r>
            <a:r>
              <a:rPr lang="et-EE" sz="2500" b="1" dirty="0"/>
              <a:t>lehe tagaküljel uued joonistused ja </a:t>
            </a:r>
            <a:r>
              <a:rPr lang="et-EE" sz="2500" b="1" dirty="0" smtClean="0"/>
              <a:t>visandid</a:t>
            </a:r>
          </a:p>
          <a:p>
            <a:pPr lvl="0"/>
            <a:endParaRPr lang="et-EE" sz="2500" b="1" dirty="0"/>
          </a:p>
          <a:p>
            <a:pPr marL="342900" lvl="0" indent="-342900">
              <a:buFont typeface="Arial" panose="020B0604020202020204" pitchFamily="34" charset="0"/>
              <a:buChar char="•"/>
            </a:pPr>
            <a:r>
              <a:rPr lang="et-EE" sz="2500" b="1" dirty="0" err="1"/>
              <a:t>Gessneri</a:t>
            </a:r>
            <a:r>
              <a:rPr lang="et-EE" sz="2500" b="1" dirty="0"/>
              <a:t> osavõtt vahetu, Tartu köidetest kõige </a:t>
            </a:r>
            <a:r>
              <a:rPr lang="et-EE" sz="2500" b="1" dirty="0" smtClean="0"/>
              <a:t>olulisem</a:t>
            </a:r>
          </a:p>
        </p:txBody>
      </p:sp>
    </p:spTree>
    <p:extLst>
      <p:ext uri="{BB962C8B-B14F-4D97-AF65-F5344CB8AC3E}">
        <p14:creationId xmlns:p14="http://schemas.microsoft.com/office/powerpoint/2010/main" val="34863935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611560" y="720000"/>
            <a:ext cx="7992888" cy="5970865"/>
          </a:xfrm>
          <a:prstGeom prst="rect">
            <a:avLst/>
          </a:prstGeom>
        </p:spPr>
        <p:txBody>
          <a:bodyPr wrap="square">
            <a:spAutoFit/>
          </a:bodyPr>
          <a:lstStyle/>
          <a:p>
            <a:r>
              <a:rPr lang="de-DE" sz="2400" b="1" dirty="0"/>
              <a:t>Johannes </a:t>
            </a:r>
            <a:r>
              <a:rPr lang="de-DE" sz="2400" b="1" dirty="0" err="1"/>
              <a:t>Kentmann</a:t>
            </a:r>
            <a:r>
              <a:rPr lang="de-DE" sz="2400" b="1" dirty="0"/>
              <a:t> (1518-1574), </a:t>
            </a:r>
            <a:r>
              <a:rPr lang="de-DE" sz="2400" b="1" dirty="0" err="1"/>
              <a:t>saksa</a:t>
            </a:r>
            <a:r>
              <a:rPr lang="de-DE" sz="2400" b="1" dirty="0"/>
              <a:t> </a:t>
            </a:r>
            <a:r>
              <a:rPr lang="de-DE" sz="2400" b="1" dirty="0" err="1"/>
              <a:t>arst</a:t>
            </a:r>
            <a:r>
              <a:rPr lang="de-DE" sz="2400" b="1" dirty="0"/>
              <a:t> ja </a:t>
            </a:r>
            <a:r>
              <a:rPr lang="de-DE" sz="2400" b="1" dirty="0" err="1"/>
              <a:t>loodusuurija</a:t>
            </a:r>
            <a:endParaRPr lang="et-EE" sz="2400" b="1" dirty="0"/>
          </a:p>
          <a:p>
            <a:r>
              <a:rPr lang="de-DE" b="1" dirty="0"/>
              <a:t> </a:t>
            </a:r>
            <a:endParaRPr lang="et-EE" b="1" dirty="0"/>
          </a:p>
          <a:p>
            <a:pPr marL="342900" lvl="0" indent="-342900">
              <a:buFont typeface="Arial" panose="020B0604020202020204" pitchFamily="34" charset="0"/>
              <a:buChar char="•"/>
            </a:pPr>
            <a:r>
              <a:rPr lang="de-DE" sz="2000" b="1" dirty="0" err="1"/>
              <a:t>õppis</a:t>
            </a:r>
            <a:r>
              <a:rPr lang="de-DE" sz="2000" b="1" dirty="0"/>
              <a:t> </a:t>
            </a:r>
            <a:r>
              <a:rPr lang="de-DE" sz="2000" b="1" dirty="0" err="1"/>
              <a:t>meditsiini</a:t>
            </a:r>
            <a:r>
              <a:rPr lang="de-DE" sz="2000" b="1" dirty="0"/>
              <a:t> </a:t>
            </a:r>
            <a:r>
              <a:rPr lang="de-DE" sz="2000" b="1" dirty="0" err="1"/>
              <a:t>Leipzigis</a:t>
            </a:r>
            <a:r>
              <a:rPr lang="de-DE" sz="2000" b="1" dirty="0"/>
              <a:t>, </a:t>
            </a:r>
            <a:r>
              <a:rPr lang="de-DE" sz="2000" b="1" dirty="0" err="1"/>
              <a:t>Wittenbergis</a:t>
            </a:r>
            <a:r>
              <a:rPr lang="de-DE" sz="2000" b="1" dirty="0"/>
              <a:t> ja </a:t>
            </a:r>
            <a:r>
              <a:rPr lang="de-DE" sz="2000" b="1" dirty="0" err="1"/>
              <a:t>Nürnbergis</a:t>
            </a:r>
            <a:r>
              <a:rPr lang="de-DE" sz="2000" b="1" dirty="0"/>
              <a:t> </a:t>
            </a:r>
            <a:endParaRPr lang="et-EE" sz="2000" b="1" dirty="0"/>
          </a:p>
          <a:p>
            <a:pPr marL="342900" lvl="0" indent="-342900">
              <a:buFont typeface="Arial" panose="020B0604020202020204" pitchFamily="34" charset="0"/>
              <a:buChar char="•"/>
            </a:pPr>
            <a:r>
              <a:rPr lang="de-DE" sz="2000" b="1" dirty="0"/>
              <a:t>1547 </a:t>
            </a:r>
            <a:r>
              <a:rPr lang="de-DE" sz="2000" b="1" dirty="0" err="1"/>
              <a:t>akadeemilisele</a:t>
            </a:r>
            <a:r>
              <a:rPr lang="de-DE" sz="2000" b="1" dirty="0"/>
              <a:t> </a:t>
            </a:r>
            <a:r>
              <a:rPr lang="de-DE" sz="2000" b="1" dirty="0" err="1"/>
              <a:t>reisile</a:t>
            </a:r>
            <a:r>
              <a:rPr lang="de-DE" sz="2000" b="1" dirty="0"/>
              <a:t> </a:t>
            </a:r>
            <a:r>
              <a:rPr lang="de-DE" sz="2000" b="1" dirty="0" err="1"/>
              <a:t>Itaaliasse</a:t>
            </a:r>
            <a:r>
              <a:rPr lang="de-DE" sz="2000" b="1" dirty="0"/>
              <a:t>, </a:t>
            </a:r>
            <a:r>
              <a:rPr lang="de-DE" sz="2000" b="1" dirty="0" err="1"/>
              <a:t>õppis</a:t>
            </a:r>
            <a:r>
              <a:rPr lang="de-DE" sz="2000" b="1" dirty="0"/>
              <a:t> </a:t>
            </a:r>
            <a:r>
              <a:rPr lang="de-DE" sz="2000" b="1" dirty="0" err="1"/>
              <a:t>Padovas</a:t>
            </a:r>
            <a:r>
              <a:rPr lang="de-DE" sz="2000" b="1" dirty="0"/>
              <a:t>, Venezias ja Bolognas, </a:t>
            </a:r>
            <a:r>
              <a:rPr lang="de-DE" sz="2000" b="1" dirty="0" err="1"/>
              <a:t>joonistas</a:t>
            </a:r>
            <a:r>
              <a:rPr lang="de-DE" sz="2000" b="1" dirty="0"/>
              <a:t> </a:t>
            </a:r>
            <a:r>
              <a:rPr lang="de-DE" sz="2000" b="1" dirty="0" err="1"/>
              <a:t>kõikjal</a:t>
            </a:r>
            <a:r>
              <a:rPr lang="de-DE" sz="2000" b="1" dirty="0"/>
              <a:t> </a:t>
            </a:r>
            <a:r>
              <a:rPr lang="de-DE" sz="2000" b="1" dirty="0" err="1"/>
              <a:t>taimi</a:t>
            </a:r>
            <a:r>
              <a:rPr lang="de-DE" sz="2000" b="1" dirty="0"/>
              <a:t>, </a:t>
            </a:r>
            <a:r>
              <a:rPr lang="de-DE" sz="2000" b="1" dirty="0" err="1"/>
              <a:t>eriti</a:t>
            </a:r>
            <a:r>
              <a:rPr lang="de-DE" sz="2000" b="1" dirty="0"/>
              <a:t> </a:t>
            </a:r>
            <a:r>
              <a:rPr lang="de-DE" sz="2000" b="1" dirty="0" err="1"/>
              <a:t>Padova</a:t>
            </a:r>
            <a:r>
              <a:rPr lang="de-DE" sz="2000" b="1" dirty="0"/>
              <a:t> </a:t>
            </a:r>
            <a:r>
              <a:rPr lang="de-DE" sz="2000" b="1" dirty="0" err="1"/>
              <a:t>botaanikaaias</a:t>
            </a:r>
            <a:endParaRPr lang="et-EE" sz="2000" b="1" dirty="0"/>
          </a:p>
          <a:p>
            <a:pPr marL="342900" lvl="0" indent="-342900">
              <a:buFont typeface="Arial" panose="020B0604020202020204" pitchFamily="34" charset="0"/>
              <a:buChar char="•"/>
            </a:pPr>
            <a:r>
              <a:rPr lang="de-DE" sz="2000" b="1" dirty="0" err="1"/>
              <a:t>promoveerus</a:t>
            </a:r>
            <a:r>
              <a:rPr lang="de-DE" sz="2000" b="1" dirty="0"/>
              <a:t> 1550 Bolognas </a:t>
            </a:r>
            <a:r>
              <a:rPr lang="de-DE" sz="2000" b="1" dirty="0" err="1"/>
              <a:t>doktoriks</a:t>
            </a:r>
            <a:r>
              <a:rPr lang="de-DE" sz="2000" b="1" dirty="0"/>
              <a:t> ja </a:t>
            </a:r>
            <a:r>
              <a:rPr lang="de-DE" sz="2000" b="1" dirty="0" err="1"/>
              <a:t>asus</a:t>
            </a:r>
            <a:r>
              <a:rPr lang="de-DE" sz="2000" b="1" dirty="0"/>
              <a:t> </a:t>
            </a:r>
            <a:r>
              <a:rPr lang="de-DE" sz="2000" b="1" dirty="0" err="1"/>
              <a:t>tagasiteele</a:t>
            </a:r>
            <a:r>
              <a:rPr lang="de-DE" sz="2000" b="1" dirty="0"/>
              <a:t> </a:t>
            </a:r>
            <a:endParaRPr lang="et-EE" sz="2000" b="1" dirty="0"/>
          </a:p>
          <a:p>
            <a:pPr marL="342900" lvl="0" indent="-342900">
              <a:buFont typeface="Arial" panose="020B0604020202020204" pitchFamily="34" charset="0"/>
              <a:buChar char="•"/>
            </a:pPr>
            <a:r>
              <a:rPr lang="de-DE" sz="2000" b="1" dirty="0" err="1"/>
              <a:t>külastas</a:t>
            </a:r>
            <a:r>
              <a:rPr lang="de-DE" sz="2000" b="1" dirty="0"/>
              <a:t> </a:t>
            </a:r>
            <a:r>
              <a:rPr lang="de-DE" sz="2000" b="1" dirty="0" err="1"/>
              <a:t>Zürichis</a:t>
            </a:r>
            <a:r>
              <a:rPr lang="de-DE" sz="2000" b="1" dirty="0"/>
              <a:t> </a:t>
            </a:r>
            <a:r>
              <a:rPr lang="de-DE" sz="2000" b="1" dirty="0" err="1"/>
              <a:t>Gessnerit</a:t>
            </a:r>
            <a:r>
              <a:rPr lang="de-DE" sz="2000" b="1" dirty="0"/>
              <a:t>, </a:t>
            </a:r>
            <a:r>
              <a:rPr lang="de-DE" sz="2000" b="1" dirty="0" err="1"/>
              <a:t>tutvumisest</a:t>
            </a:r>
            <a:r>
              <a:rPr lang="de-DE" sz="2000" b="1" dirty="0"/>
              <a:t> </a:t>
            </a:r>
            <a:r>
              <a:rPr lang="de-DE" sz="2000" b="1" dirty="0" err="1"/>
              <a:t>algas</a:t>
            </a:r>
            <a:r>
              <a:rPr lang="de-DE" sz="2000" b="1" dirty="0"/>
              <a:t> </a:t>
            </a:r>
            <a:r>
              <a:rPr lang="de-DE" sz="2000" b="1" dirty="0" err="1"/>
              <a:t>sõprus</a:t>
            </a:r>
            <a:r>
              <a:rPr lang="de-DE" sz="2000" b="1" dirty="0"/>
              <a:t> ja </a:t>
            </a:r>
            <a:r>
              <a:rPr lang="de-DE" sz="2000" b="1" dirty="0" err="1"/>
              <a:t>koostöö</a:t>
            </a:r>
            <a:r>
              <a:rPr lang="de-DE" sz="2000" b="1" dirty="0"/>
              <a:t> </a:t>
            </a:r>
            <a:r>
              <a:rPr lang="de-DE" sz="2000" b="1" dirty="0" err="1"/>
              <a:t>botaanika</a:t>
            </a:r>
            <a:r>
              <a:rPr lang="de-DE" sz="2000" b="1" dirty="0"/>
              <a:t>, </a:t>
            </a:r>
            <a:r>
              <a:rPr lang="de-DE" sz="2000" b="1" dirty="0" err="1"/>
              <a:t>mineraloogia</a:t>
            </a:r>
            <a:r>
              <a:rPr lang="de-DE" sz="2000" b="1" dirty="0"/>
              <a:t> ja </a:t>
            </a:r>
            <a:r>
              <a:rPr lang="de-DE" sz="2000" b="1" dirty="0" err="1"/>
              <a:t>zooloogia</a:t>
            </a:r>
            <a:r>
              <a:rPr lang="de-DE" sz="2000" b="1" dirty="0"/>
              <a:t> </a:t>
            </a:r>
            <a:r>
              <a:rPr lang="de-DE" sz="2000" b="1" dirty="0" err="1"/>
              <a:t>alal</a:t>
            </a:r>
            <a:endParaRPr lang="et-EE" sz="2000" b="1" dirty="0"/>
          </a:p>
          <a:p>
            <a:pPr marL="342900" lvl="0" indent="-342900">
              <a:buFont typeface="Arial" panose="020B0604020202020204" pitchFamily="34" charset="0"/>
              <a:buChar char="•"/>
            </a:pPr>
            <a:r>
              <a:rPr lang="de-DE" sz="2000" b="1" dirty="0"/>
              <a:t>1554 </a:t>
            </a:r>
            <a:r>
              <a:rPr lang="de-DE" sz="2000" b="1" dirty="0" err="1"/>
              <a:t>Torgausse</a:t>
            </a:r>
            <a:r>
              <a:rPr lang="de-DE" sz="2000" b="1" dirty="0"/>
              <a:t>, </a:t>
            </a:r>
            <a:r>
              <a:rPr lang="de-DE" sz="2000" b="1" dirty="0" err="1"/>
              <a:t>kus</a:t>
            </a:r>
            <a:r>
              <a:rPr lang="de-DE" sz="2000" b="1" dirty="0"/>
              <a:t> </a:t>
            </a:r>
            <a:r>
              <a:rPr lang="de-DE" sz="2000" b="1" dirty="0" err="1"/>
              <a:t>töötas</a:t>
            </a:r>
            <a:r>
              <a:rPr lang="de-DE" sz="2000" b="1" dirty="0"/>
              <a:t> </a:t>
            </a:r>
            <a:r>
              <a:rPr lang="de-DE" sz="2000" b="1" dirty="0" err="1"/>
              <a:t>linnafüüsikusena</a:t>
            </a:r>
            <a:r>
              <a:rPr lang="de-DE" sz="2000" b="1" dirty="0"/>
              <a:t> </a:t>
            </a:r>
            <a:r>
              <a:rPr lang="de-DE" sz="2000" b="1" dirty="0" err="1"/>
              <a:t>surmani</a:t>
            </a:r>
            <a:endParaRPr lang="et-EE" sz="2000" b="1" dirty="0"/>
          </a:p>
          <a:p>
            <a:pPr marL="342900" lvl="0" indent="-342900">
              <a:buFont typeface="Arial" panose="020B0604020202020204" pitchFamily="34" charset="0"/>
              <a:buChar char="•"/>
            </a:pPr>
            <a:r>
              <a:rPr lang="de-DE" sz="2000" b="1" dirty="0" err="1"/>
              <a:t>Itaalias</a:t>
            </a:r>
            <a:r>
              <a:rPr lang="de-DE" sz="2000" b="1" dirty="0"/>
              <a:t> </a:t>
            </a:r>
            <a:r>
              <a:rPr lang="de-DE" sz="2000" b="1" dirty="0" err="1"/>
              <a:t>tehtud</a:t>
            </a:r>
            <a:r>
              <a:rPr lang="de-DE" sz="2000" b="1" dirty="0"/>
              <a:t> 200 </a:t>
            </a:r>
            <a:r>
              <a:rPr lang="de-DE" sz="2000" b="1" dirty="0" err="1"/>
              <a:t>taimejoonistusega</a:t>
            </a:r>
            <a:r>
              <a:rPr lang="de-DE" sz="2000" b="1" i="1" dirty="0"/>
              <a:t> Codex </a:t>
            </a:r>
            <a:r>
              <a:rPr lang="de-DE" sz="2000" b="1" i="1" dirty="0" err="1"/>
              <a:t>Kentmanus</a:t>
            </a:r>
            <a:r>
              <a:rPr lang="de-DE" sz="2000" b="1" i="1" dirty="0"/>
              <a:t> (</a:t>
            </a:r>
            <a:r>
              <a:rPr lang="de-DE" sz="2000" b="1" dirty="0" err="1"/>
              <a:t>tänap</a:t>
            </a:r>
            <a:r>
              <a:rPr lang="de-DE" sz="2000" b="1" dirty="0"/>
              <a:t>.</a:t>
            </a:r>
            <a:r>
              <a:rPr lang="de-DE" sz="2000" b="1" i="1" dirty="0"/>
              <a:t> </a:t>
            </a:r>
            <a:r>
              <a:rPr lang="en-US" sz="2000" b="1" dirty="0"/>
              <a:t>Anna </a:t>
            </a:r>
            <a:r>
              <a:rPr lang="en-US" sz="2000" b="1" dirty="0" err="1"/>
              <a:t>Amalia</a:t>
            </a:r>
            <a:r>
              <a:rPr lang="en-US" sz="2000" b="1" dirty="0"/>
              <a:t> </a:t>
            </a:r>
            <a:r>
              <a:rPr lang="en-US" sz="2000" b="1" dirty="0" err="1"/>
              <a:t>raamatukogus</a:t>
            </a:r>
            <a:r>
              <a:rPr lang="en-US" sz="2000" b="1" dirty="0"/>
              <a:t> </a:t>
            </a:r>
            <a:r>
              <a:rPr lang="en-US" sz="2000" b="1" dirty="0" err="1"/>
              <a:t>Weimaris</a:t>
            </a:r>
            <a:r>
              <a:rPr lang="en-US" sz="2000" b="1" dirty="0"/>
              <a:t>)</a:t>
            </a:r>
            <a:endParaRPr lang="et-EE" sz="2000" b="1" dirty="0"/>
          </a:p>
          <a:p>
            <a:pPr marL="342900" lvl="0" indent="-342900">
              <a:buFont typeface="Arial" panose="020B0604020202020204" pitchFamily="34" charset="0"/>
              <a:buChar char="•"/>
            </a:pPr>
            <a:r>
              <a:rPr lang="en-US" sz="2000" b="1" dirty="0" err="1"/>
              <a:t>joonistustest</a:t>
            </a:r>
            <a:r>
              <a:rPr lang="en-US" sz="2000" b="1" dirty="0"/>
              <a:t> </a:t>
            </a:r>
            <a:r>
              <a:rPr lang="en-US" sz="2000" b="1" dirty="0" err="1"/>
              <a:t>Gessnerile</a:t>
            </a:r>
            <a:r>
              <a:rPr lang="en-US" sz="2000" b="1" dirty="0"/>
              <a:t> </a:t>
            </a:r>
            <a:r>
              <a:rPr lang="en-US" sz="2000" b="1" dirty="0" err="1"/>
              <a:t>koopiad</a:t>
            </a:r>
            <a:r>
              <a:rPr lang="en-US" sz="2000" b="1" dirty="0"/>
              <a:t>, </a:t>
            </a:r>
            <a:r>
              <a:rPr lang="en-US" sz="2000" b="1" dirty="0" err="1"/>
              <a:t>millal</a:t>
            </a:r>
            <a:r>
              <a:rPr lang="en-US" sz="2000" b="1" dirty="0"/>
              <a:t>? </a:t>
            </a:r>
            <a:r>
              <a:rPr lang="en-US" sz="2000" b="1" dirty="0" err="1"/>
              <a:t>Lehtedel</a:t>
            </a:r>
            <a:r>
              <a:rPr lang="en-US" sz="2000" b="1" dirty="0"/>
              <a:t> </a:t>
            </a:r>
            <a:r>
              <a:rPr lang="en-US" sz="2000" b="1" dirty="0" err="1"/>
              <a:t>täpne</a:t>
            </a:r>
            <a:r>
              <a:rPr lang="en-US" sz="2000" b="1" dirty="0"/>
              <a:t> </a:t>
            </a:r>
            <a:r>
              <a:rPr lang="en-US" sz="2000" b="1" dirty="0" err="1"/>
              <a:t>viide</a:t>
            </a:r>
            <a:r>
              <a:rPr lang="en-US" sz="2000" b="1" dirty="0"/>
              <a:t> K. </a:t>
            </a:r>
            <a:r>
              <a:rPr lang="en-US" sz="2000" b="1" dirty="0" err="1"/>
              <a:t>lehele</a:t>
            </a:r>
            <a:endParaRPr lang="et-EE" sz="2000" b="1" dirty="0"/>
          </a:p>
          <a:p>
            <a:pPr marL="342900" lvl="0" indent="-342900">
              <a:buFont typeface="Arial" panose="020B0604020202020204" pitchFamily="34" charset="0"/>
              <a:buChar char="•"/>
            </a:pPr>
            <a:r>
              <a:rPr lang="de-DE" sz="2000" b="1" dirty="0"/>
              <a:t>1563. </a:t>
            </a:r>
            <a:r>
              <a:rPr lang="de-DE" sz="2000" b="1" dirty="0" err="1"/>
              <a:t>aastal</a:t>
            </a:r>
            <a:r>
              <a:rPr lang="de-DE" sz="2000" b="1" dirty="0"/>
              <a:t> </a:t>
            </a:r>
            <a:r>
              <a:rPr lang="de-DE" sz="2000" b="1" dirty="0" err="1"/>
              <a:t>Saksi</a:t>
            </a:r>
            <a:r>
              <a:rPr lang="de-DE" sz="2000" b="1" dirty="0"/>
              <a:t> </a:t>
            </a:r>
            <a:r>
              <a:rPr lang="de-DE" sz="2000" b="1" dirty="0" err="1"/>
              <a:t>kuurvürsti</a:t>
            </a:r>
            <a:r>
              <a:rPr lang="de-DE" sz="2000" b="1" dirty="0"/>
              <a:t> August I (1526‒1586) </a:t>
            </a:r>
            <a:r>
              <a:rPr lang="de-DE" sz="2000" b="1" dirty="0" err="1"/>
              <a:t>abikaasale</a:t>
            </a:r>
            <a:r>
              <a:rPr lang="de-DE" sz="2000" b="1" dirty="0"/>
              <a:t> </a:t>
            </a:r>
            <a:r>
              <a:rPr lang="de-DE" sz="2000" b="1" dirty="0" err="1"/>
              <a:t>Annale</a:t>
            </a:r>
            <a:r>
              <a:rPr lang="de-DE" sz="2000" b="1" dirty="0"/>
              <a:t> </a:t>
            </a:r>
            <a:r>
              <a:rPr lang="de-DE" sz="2000" b="1" dirty="0" err="1"/>
              <a:t>ilus</a:t>
            </a:r>
            <a:r>
              <a:rPr lang="de-DE" sz="2000" b="1" dirty="0"/>
              <a:t> </a:t>
            </a:r>
            <a:r>
              <a:rPr lang="de-DE" sz="2000" b="1" dirty="0" err="1"/>
              <a:t>taimeraamat</a:t>
            </a:r>
            <a:r>
              <a:rPr lang="de-DE" sz="2000" b="1" dirty="0"/>
              <a:t> </a:t>
            </a:r>
            <a:r>
              <a:rPr lang="de-DE" sz="2000" b="1" i="1" dirty="0" err="1"/>
              <a:t>Kreutterbuch</a:t>
            </a:r>
            <a:r>
              <a:rPr lang="de-DE" sz="2000" b="1" i="1" dirty="0"/>
              <a:t>,</a:t>
            </a:r>
            <a:r>
              <a:rPr lang="de-DE" sz="2000" b="1" dirty="0"/>
              <a:t> 600 </a:t>
            </a:r>
            <a:r>
              <a:rPr lang="de-DE" sz="2000" b="1" dirty="0" err="1"/>
              <a:t>taimejoonistust</a:t>
            </a:r>
            <a:r>
              <a:rPr lang="de-DE" sz="2000" b="1" dirty="0"/>
              <a:t> – (</a:t>
            </a:r>
            <a:r>
              <a:rPr lang="de-DE" sz="2000" b="1" dirty="0" err="1"/>
              <a:t>tänap</a:t>
            </a:r>
            <a:r>
              <a:rPr lang="de-DE" sz="2000" b="1" dirty="0"/>
              <a:t>. </a:t>
            </a:r>
            <a:r>
              <a:rPr lang="de-DE" sz="2000" b="1" dirty="0" err="1"/>
              <a:t>Saksi</a:t>
            </a:r>
            <a:r>
              <a:rPr lang="de-DE" sz="2000" b="1" dirty="0"/>
              <a:t> </a:t>
            </a:r>
            <a:r>
              <a:rPr lang="de-DE" sz="2000" b="1" dirty="0" err="1"/>
              <a:t>Liidumaaraamatukogus</a:t>
            </a:r>
            <a:r>
              <a:rPr lang="de-DE" sz="2000" b="1" dirty="0"/>
              <a:t> </a:t>
            </a:r>
            <a:r>
              <a:rPr lang="de-DE" sz="2000" b="1" dirty="0" err="1"/>
              <a:t>Dresdenis</a:t>
            </a:r>
            <a:r>
              <a:rPr lang="de-DE" sz="2000" b="1" dirty="0"/>
              <a:t>)</a:t>
            </a:r>
            <a:endParaRPr lang="et-EE" sz="2000" b="1" dirty="0"/>
          </a:p>
          <a:p>
            <a:pPr marL="342900" lvl="0" indent="-342900">
              <a:buFont typeface="Arial" panose="020B0604020202020204" pitchFamily="34" charset="0"/>
              <a:buChar char="•"/>
            </a:pPr>
            <a:r>
              <a:rPr lang="de-DE" sz="2000" b="1" dirty="0" err="1"/>
              <a:t>selle</a:t>
            </a:r>
            <a:r>
              <a:rPr lang="de-DE" sz="2000" b="1" dirty="0"/>
              <a:t> </a:t>
            </a:r>
            <a:r>
              <a:rPr lang="de-DE" sz="2000" b="1" dirty="0" err="1"/>
              <a:t>joonistused</a:t>
            </a:r>
            <a:r>
              <a:rPr lang="de-DE" sz="2000" b="1" dirty="0"/>
              <a:t> </a:t>
            </a:r>
            <a:r>
              <a:rPr lang="de-DE" sz="2000" b="1" dirty="0" err="1"/>
              <a:t>atribueeritud</a:t>
            </a:r>
            <a:r>
              <a:rPr lang="de-DE" sz="2000" b="1" dirty="0"/>
              <a:t> Torgau </a:t>
            </a:r>
            <a:r>
              <a:rPr lang="de-DE" sz="2000" b="1" dirty="0" err="1"/>
              <a:t>kunstnikule</a:t>
            </a:r>
            <a:r>
              <a:rPr lang="de-DE" sz="2000" b="1" dirty="0"/>
              <a:t> David </a:t>
            </a:r>
            <a:r>
              <a:rPr lang="de-DE" sz="2000" b="1" dirty="0" err="1"/>
              <a:t>Redtelile</a:t>
            </a:r>
            <a:r>
              <a:rPr lang="de-DE" sz="2000" b="1" dirty="0"/>
              <a:t> (†1591) </a:t>
            </a:r>
            <a:endParaRPr lang="et-EE" sz="2000" b="1" dirty="0"/>
          </a:p>
          <a:p>
            <a:r>
              <a:rPr lang="de-DE" sz="2000" b="1" dirty="0"/>
              <a:t> </a:t>
            </a:r>
            <a:endParaRPr lang="et-EE" sz="2000" b="1" dirty="0"/>
          </a:p>
        </p:txBody>
      </p:sp>
    </p:spTree>
    <p:extLst>
      <p:ext uri="{BB962C8B-B14F-4D97-AF65-F5344CB8AC3E}">
        <p14:creationId xmlns:p14="http://schemas.microsoft.com/office/powerpoint/2010/main" val="31521591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4869160"/>
            <a:ext cx="8183880" cy="1165880"/>
          </a:xfrm>
        </p:spPr>
        <p:txBody>
          <a:bodyPr>
            <a:noAutofit/>
          </a:bodyPr>
          <a:lstStyle/>
          <a:p>
            <a:r>
              <a:rPr lang="de-DE" sz="1800" dirty="0" err="1">
                <a:effectLst/>
              </a:rPr>
              <a:t>Mscr</a:t>
            </a:r>
            <a:r>
              <a:rPr lang="de-DE" sz="1800" dirty="0">
                <a:effectLst/>
              </a:rPr>
              <a:t> 55, l.146p, </a:t>
            </a:r>
            <a:r>
              <a:rPr lang="de-DE" sz="1800" dirty="0" err="1">
                <a:effectLst/>
              </a:rPr>
              <a:t>sinine</a:t>
            </a:r>
            <a:r>
              <a:rPr lang="de-DE" sz="1800" dirty="0">
                <a:effectLst/>
              </a:rPr>
              <a:t> </a:t>
            </a:r>
            <a:r>
              <a:rPr lang="de-DE" sz="1800" dirty="0" err="1">
                <a:effectLst/>
              </a:rPr>
              <a:t>emajuur</a:t>
            </a:r>
            <a:r>
              <a:rPr lang="de-DE" sz="1800" dirty="0">
                <a:effectLst/>
              </a:rPr>
              <a:t> (</a:t>
            </a:r>
            <a:r>
              <a:rPr lang="de-DE" sz="1800" i="1" dirty="0" err="1">
                <a:effectLst/>
              </a:rPr>
              <a:t>Gentiana</a:t>
            </a:r>
            <a:r>
              <a:rPr lang="de-DE" sz="1800" i="1" dirty="0">
                <a:effectLst/>
              </a:rPr>
              <a:t> </a:t>
            </a:r>
            <a:r>
              <a:rPr lang="de-DE" sz="1800" i="1" dirty="0" err="1">
                <a:effectLst/>
              </a:rPr>
              <a:t>pneumonanthe</a:t>
            </a:r>
            <a:r>
              <a:rPr lang="de-DE" sz="1800" i="1" dirty="0">
                <a:effectLst/>
              </a:rPr>
              <a:t> L</a:t>
            </a:r>
            <a:r>
              <a:rPr lang="de-DE" sz="1800" dirty="0">
                <a:effectLst/>
              </a:rPr>
              <a:t>.), </a:t>
            </a:r>
            <a:r>
              <a:rPr lang="de-DE" sz="1800" dirty="0" err="1">
                <a:effectLst/>
              </a:rPr>
              <a:t>viide</a:t>
            </a:r>
            <a:r>
              <a:rPr lang="de-DE" sz="1800" dirty="0">
                <a:effectLst/>
              </a:rPr>
              <a:t> </a:t>
            </a:r>
            <a:r>
              <a:rPr lang="de-DE" sz="1800" dirty="0" err="1">
                <a:effectLst/>
              </a:rPr>
              <a:t>Kentmanni</a:t>
            </a:r>
            <a:r>
              <a:rPr lang="de-DE" sz="1800" dirty="0">
                <a:effectLst/>
              </a:rPr>
              <a:t> </a:t>
            </a:r>
            <a:r>
              <a:rPr lang="de-DE" sz="1800" i="1" dirty="0" err="1">
                <a:effectLst/>
              </a:rPr>
              <a:t>Codex</a:t>
            </a:r>
            <a:r>
              <a:rPr lang="de-DE" sz="1800" dirty="0" err="1">
                <a:effectLst/>
              </a:rPr>
              <a:t>ile</a:t>
            </a:r>
            <a:r>
              <a:rPr lang="de-DE" sz="1800" dirty="0">
                <a:effectLst/>
              </a:rPr>
              <a:t> 2.28</a:t>
            </a:r>
            <a:r>
              <a:rPr lang="de-DE" sz="1800" dirty="0" smtClean="0">
                <a:effectLst/>
              </a:rPr>
              <a:t>.</a:t>
            </a:r>
            <a:r>
              <a:rPr lang="et-EE" sz="1800" dirty="0" smtClean="0">
                <a:effectLst/>
              </a:rPr>
              <a:t/>
            </a:r>
            <a:br>
              <a:rPr lang="et-EE" sz="1800" dirty="0" smtClean="0">
                <a:effectLst/>
              </a:rPr>
            </a:br>
            <a:r>
              <a:rPr lang="et-EE" sz="1800" dirty="0">
                <a:effectLst/>
              </a:rPr>
              <a:t/>
            </a:r>
            <a:br>
              <a:rPr lang="et-EE" sz="1800" dirty="0">
                <a:effectLst/>
              </a:rPr>
            </a:br>
            <a:r>
              <a:rPr lang="de-DE" sz="1800" dirty="0" err="1">
                <a:effectLst/>
              </a:rPr>
              <a:t>Schmidel</a:t>
            </a:r>
            <a:r>
              <a:rPr lang="de-DE" sz="1800" dirty="0">
                <a:effectLst/>
              </a:rPr>
              <a:t>: </a:t>
            </a:r>
            <a:r>
              <a:rPr lang="de-DE" sz="1800" dirty="0" err="1">
                <a:effectLst/>
              </a:rPr>
              <a:t>Gesneri</a:t>
            </a:r>
            <a:r>
              <a:rPr lang="de-DE" sz="1800" dirty="0">
                <a:effectLst/>
              </a:rPr>
              <a:t> </a:t>
            </a:r>
            <a:r>
              <a:rPr lang="de-DE" sz="1800" dirty="0" err="1">
                <a:effectLst/>
              </a:rPr>
              <a:t>opera</a:t>
            </a:r>
            <a:r>
              <a:rPr lang="de-DE" sz="1800" dirty="0">
                <a:effectLst/>
              </a:rPr>
              <a:t> </a:t>
            </a:r>
            <a:r>
              <a:rPr lang="de-DE" sz="1800" dirty="0" err="1">
                <a:effectLst/>
              </a:rPr>
              <a:t>botanica</a:t>
            </a:r>
            <a:r>
              <a:rPr lang="de-DE" sz="1800" dirty="0">
                <a:effectLst/>
              </a:rPr>
              <a:t>, </a:t>
            </a:r>
            <a:r>
              <a:rPr lang="de-DE" sz="1800" dirty="0" err="1">
                <a:effectLst/>
              </a:rPr>
              <a:t>tab</a:t>
            </a:r>
            <a:r>
              <a:rPr lang="de-DE" sz="1800" dirty="0">
                <a:effectLst/>
              </a:rPr>
              <a:t> XXVIII, </a:t>
            </a:r>
            <a:r>
              <a:rPr lang="de-DE" sz="1800" dirty="0" err="1">
                <a:effectLst/>
              </a:rPr>
              <a:t>nr</a:t>
            </a:r>
            <a:r>
              <a:rPr lang="de-DE" sz="1800" dirty="0">
                <a:effectLst/>
              </a:rPr>
              <a:t> 91</a:t>
            </a:r>
            <a:r>
              <a:rPr lang="et-EE" sz="1800" dirty="0">
                <a:effectLst/>
              </a:rPr>
              <a:t/>
            </a:r>
            <a:br>
              <a:rPr lang="et-EE" sz="1800" dirty="0">
                <a:effectLst/>
              </a:rPr>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403648" y="442276"/>
            <a:ext cx="2570004" cy="3852000"/>
          </a:xfrm>
        </p:spPr>
      </p:pic>
      <p:pic>
        <p:nvPicPr>
          <p:cNvPr id="3" name="Pilt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6056" y="442276"/>
            <a:ext cx="2479725" cy="3852000"/>
          </a:xfrm>
          <a:prstGeom prst="rect">
            <a:avLst/>
          </a:prstGeom>
        </p:spPr>
      </p:pic>
    </p:spTree>
    <p:extLst>
      <p:ext uri="{BB962C8B-B14F-4D97-AF65-F5344CB8AC3E}">
        <p14:creationId xmlns:p14="http://schemas.microsoft.com/office/powerpoint/2010/main" val="39165646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611560" y="504000"/>
            <a:ext cx="7920880" cy="5816977"/>
          </a:xfrm>
          <a:prstGeom prst="rect">
            <a:avLst/>
          </a:prstGeom>
        </p:spPr>
        <p:txBody>
          <a:bodyPr wrap="square">
            <a:spAutoFit/>
          </a:bodyPr>
          <a:lstStyle/>
          <a:p>
            <a:r>
              <a:rPr lang="en-US" sz="2400" b="1" dirty="0"/>
              <a:t>Konrad </a:t>
            </a:r>
            <a:r>
              <a:rPr lang="en-US" sz="2400" b="1" dirty="0" err="1"/>
              <a:t>Gessneri</a:t>
            </a:r>
            <a:r>
              <a:rPr lang="en-US" sz="2400" b="1" dirty="0"/>
              <a:t> </a:t>
            </a:r>
            <a:r>
              <a:rPr lang="en-US" sz="2400" b="1" dirty="0" err="1"/>
              <a:t>tööstiil</a:t>
            </a:r>
            <a:r>
              <a:rPr lang="en-US" sz="2400" b="1" dirty="0"/>
              <a:t> </a:t>
            </a:r>
            <a:r>
              <a:rPr lang="en-US" sz="2400" b="1" dirty="0" err="1"/>
              <a:t>taimeuurija</a:t>
            </a:r>
            <a:r>
              <a:rPr lang="en-US" sz="2400" b="1" dirty="0"/>
              <a:t> ja -</a:t>
            </a:r>
            <a:r>
              <a:rPr lang="en-US" sz="2400" b="1" dirty="0" err="1"/>
              <a:t>joonistajana</a:t>
            </a:r>
            <a:endParaRPr lang="et-EE" sz="2400" dirty="0"/>
          </a:p>
          <a:p>
            <a:r>
              <a:rPr lang="en-US" dirty="0"/>
              <a:t> </a:t>
            </a:r>
            <a:endParaRPr lang="et-EE" dirty="0"/>
          </a:p>
          <a:p>
            <a:pPr marL="342900" lvl="0" indent="-342900">
              <a:buFont typeface="Arial" panose="020B0604020202020204" pitchFamily="34" charset="0"/>
              <a:buChar char="•"/>
            </a:pPr>
            <a:r>
              <a:rPr lang="en-US" sz="2200" b="1" dirty="0" err="1"/>
              <a:t>Gessneri</a:t>
            </a:r>
            <a:r>
              <a:rPr lang="en-US" sz="2200" b="1" dirty="0"/>
              <a:t> </a:t>
            </a:r>
            <a:r>
              <a:rPr lang="en-US" sz="2200" b="1" dirty="0" err="1"/>
              <a:t>põhjalik</a:t>
            </a:r>
            <a:r>
              <a:rPr lang="en-US" sz="2200" b="1" dirty="0"/>
              <a:t> ja </a:t>
            </a:r>
            <a:r>
              <a:rPr lang="en-US" sz="2200" b="1" dirty="0" err="1"/>
              <a:t>kriitiline</a:t>
            </a:r>
            <a:r>
              <a:rPr lang="en-US" sz="2200" b="1" dirty="0"/>
              <a:t> </a:t>
            </a:r>
            <a:r>
              <a:rPr lang="en-US" sz="2200" b="1" dirty="0" err="1"/>
              <a:t>uurimisstiil</a:t>
            </a:r>
            <a:r>
              <a:rPr lang="en-US" sz="2200" b="1" dirty="0"/>
              <a:t> </a:t>
            </a:r>
            <a:r>
              <a:rPr lang="en-US" sz="2200" b="1" dirty="0" err="1"/>
              <a:t>nähtub</a:t>
            </a:r>
            <a:r>
              <a:rPr lang="en-US" sz="2200" b="1" dirty="0"/>
              <a:t> </a:t>
            </a:r>
            <a:r>
              <a:rPr lang="en-US" sz="2200" b="1" dirty="0" err="1"/>
              <a:t>tema</a:t>
            </a:r>
            <a:r>
              <a:rPr lang="en-US" sz="2200" b="1" dirty="0"/>
              <a:t> </a:t>
            </a:r>
            <a:r>
              <a:rPr lang="en-US" sz="2200" b="1" dirty="0" err="1"/>
              <a:t>joonistustest</a:t>
            </a:r>
            <a:endParaRPr lang="et-EE" sz="2200" dirty="0"/>
          </a:p>
          <a:p>
            <a:pPr marL="342900" lvl="0" indent="-342900">
              <a:buFont typeface="Arial" panose="020B0604020202020204" pitchFamily="34" charset="0"/>
              <a:buChar char="•"/>
            </a:pPr>
            <a:r>
              <a:rPr lang="en-US" sz="2200" b="1" dirty="0" err="1"/>
              <a:t>taimemorfoloogilised</a:t>
            </a:r>
            <a:r>
              <a:rPr lang="en-US" sz="2200" b="1" dirty="0"/>
              <a:t> </a:t>
            </a:r>
            <a:r>
              <a:rPr lang="en-US" sz="2200" b="1" dirty="0" err="1"/>
              <a:t>uurimused</a:t>
            </a:r>
            <a:r>
              <a:rPr lang="en-US" sz="2200" b="1" dirty="0"/>
              <a:t> </a:t>
            </a:r>
            <a:r>
              <a:rPr lang="en-US" sz="2200" b="1" dirty="0" err="1"/>
              <a:t>osava</a:t>
            </a:r>
            <a:r>
              <a:rPr lang="en-US" sz="2200" b="1" dirty="0"/>
              <a:t> ja </a:t>
            </a:r>
            <a:r>
              <a:rPr lang="en-US" sz="2200" b="1" dirty="0" err="1"/>
              <a:t>vilunud</a:t>
            </a:r>
            <a:r>
              <a:rPr lang="en-US" sz="2200" b="1" dirty="0"/>
              <a:t> </a:t>
            </a:r>
            <a:r>
              <a:rPr lang="en-US" sz="2200" b="1" dirty="0" err="1"/>
              <a:t>joonistaja</a:t>
            </a:r>
            <a:r>
              <a:rPr lang="en-US" sz="2200" b="1" dirty="0"/>
              <a:t> </a:t>
            </a:r>
            <a:r>
              <a:rPr lang="en-US" sz="2200" b="1" dirty="0" err="1"/>
              <a:t>käega</a:t>
            </a:r>
            <a:endParaRPr lang="et-EE" sz="2200" dirty="0"/>
          </a:p>
          <a:p>
            <a:pPr marL="342900" lvl="0" indent="-342900">
              <a:buFont typeface="Arial" panose="020B0604020202020204" pitchFamily="34" charset="0"/>
              <a:buChar char="•"/>
            </a:pPr>
            <a:r>
              <a:rPr lang="en-US" sz="2200" b="1" dirty="0" err="1"/>
              <a:t>uurides</a:t>
            </a:r>
            <a:r>
              <a:rPr lang="en-US" sz="2200" b="1" dirty="0"/>
              <a:t> </a:t>
            </a:r>
            <a:r>
              <a:rPr lang="en-US" sz="2200" b="1" dirty="0" err="1"/>
              <a:t>taime</a:t>
            </a:r>
            <a:r>
              <a:rPr lang="en-US" sz="2200" b="1" dirty="0"/>
              <a:t> ja </a:t>
            </a:r>
            <a:r>
              <a:rPr lang="en-US" sz="2200" b="1" dirty="0" err="1"/>
              <a:t>selle</a:t>
            </a:r>
            <a:r>
              <a:rPr lang="en-US" sz="2200" b="1" dirty="0"/>
              <a:t> </a:t>
            </a:r>
            <a:r>
              <a:rPr lang="en-US" sz="2200" b="1" dirty="0" err="1"/>
              <a:t>osi</a:t>
            </a:r>
            <a:r>
              <a:rPr lang="en-US" sz="2200" b="1" dirty="0"/>
              <a:t> </a:t>
            </a:r>
            <a:r>
              <a:rPr lang="en-US" sz="2200" b="1" dirty="0" err="1"/>
              <a:t>kõikides</a:t>
            </a:r>
            <a:r>
              <a:rPr lang="en-US" sz="2200" b="1" dirty="0"/>
              <a:t> </a:t>
            </a:r>
            <a:r>
              <a:rPr lang="en-US" sz="2200" b="1" dirty="0" err="1"/>
              <a:t>kasvufaasides</a:t>
            </a:r>
            <a:r>
              <a:rPr lang="en-US" sz="2200" b="1" dirty="0"/>
              <a:t> </a:t>
            </a:r>
            <a:r>
              <a:rPr lang="en-US" sz="2200" b="1" dirty="0" err="1"/>
              <a:t>lisas</a:t>
            </a:r>
            <a:r>
              <a:rPr lang="en-US" sz="2200" b="1" dirty="0"/>
              <a:t> </a:t>
            </a:r>
            <a:r>
              <a:rPr lang="en-US" sz="2200" b="1" dirty="0" err="1"/>
              <a:t>taimejoonistustele</a:t>
            </a:r>
            <a:r>
              <a:rPr lang="en-US" sz="2200" b="1" dirty="0"/>
              <a:t> </a:t>
            </a:r>
            <a:r>
              <a:rPr lang="en-US" sz="2200" b="1" dirty="0" err="1"/>
              <a:t>juurestiku</a:t>
            </a:r>
            <a:r>
              <a:rPr lang="en-US" sz="2200" b="1" dirty="0"/>
              <a:t>, </a:t>
            </a:r>
            <a:r>
              <a:rPr lang="en-US" sz="2200" b="1" dirty="0" err="1"/>
              <a:t>täpsustas</a:t>
            </a:r>
            <a:r>
              <a:rPr lang="en-US" sz="2200" b="1" dirty="0"/>
              <a:t> </a:t>
            </a:r>
            <a:r>
              <a:rPr lang="en-US" sz="2200" b="1" dirty="0" err="1"/>
              <a:t>õie</a:t>
            </a:r>
            <a:r>
              <a:rPr lang="en-US" sz="2200" b="1" dirty="0"/>
              <a:t> </a:t>
            </a:r>
            <a:r>
              <a:rPr lang="en-US" sz="2200" b="1" dirty="0" err="1"/>
              <a:t>kujutist</a:t>
            </a:r>
            <a:r>
              <a:rPr lang="en-US" sz="2200" b="1" dirty="0"/>
              <a:t>, </a:t>
            </a:r>
            <a:r>
              <a:rPr lang="en-US" sz="2200" b="1" dirty="0" err="1"/>
              <a:t>lehtede</a:t>
            </a:r>
            <a:r>
              <a:rPr lang="en-US" sz="2200" b="1" dirty="0"/>
              <a:t> </a:t>
            </a:r>
            <a:r>
              <a:rPr lang="en-US" sz="2200" b="1" dirty="0" err="1"/>
              <a:t>kuju</a:t>
            </a:r>
            <a:r>
              <a:rPr lang="en-US" sz="2200" b="1" dirty="0"/>
              <a:t> ja </a:t>
            </a:r>
            <a:r>
              <a:rPr lang="en-US" sz="2200" b="1" dirty="0" err="1"/>
              <a:t>varrele</a:t>
            </a:r>
            <a:r>
              <a:rPr lang="en-US" sz="2200" b="1" dirty="0"/>
              <a:t> </a:t>
            </a:r>
            <a:r>
              <a:rPr lang="en-US" sz="2200" b="1" dirty="0" err="1"/>
              <a:t>kinnitumist</a:t>
            </a:r>
            <a:r>
              <a:rPr lang="en-US" sz="2200" b="1" dirty="0"/>
              <a:t>, </a:t>
            </a:r>
            <a:r>
              <a:rPr lang="en-US" sz="2200" b="1" dirty="0" err="1"/>
              <a:t>vajadusel</a:t>
            </a:r>
            <a:r>
              <a:rPr lang="en-US" sz="2200" b="1" dirty="0"/>
              <a:t> </a:t>
            </a:r>
            <a:r>
              <a:rPr lang="en-US" sz="2200" b="1" dirty="0" err="1"/>
              <a:t>varre</a:t>
            </a:r>
            <a:r>
              <a:rPr lang="en-US" sz="2200" b="1" dirty="0"/>
              <a:t> </a:t>
            </a:r>
            <a:r>
              <a:rPr lang="en-US" sz="2200" b="1" dirty="0" err="1"/>
              <a:t>profiili</a:t>
            </a:r>
            <a:r>
              <a:rPr lang="en-US" sz="2200" b="1" dirty="0"/>
              <a:t>, </a:t>
            </a:r>
            <a:r>
              <a:rPr lang="en-US" sz="2200" b="1" dirty="0" err="1"/>
              <a:t>lisas</a:t>
            </a:r>
            <a:r>
              <a:rPr lang="en-US" sz="2200" b="1" dirty="0"/>
              <a:t> </a:t>
            </a:r>
            <a:r>
              <a:rPr lang="en-US" sz="2200" b="1" dirty="0" err="1"/>
              <a:t>seemnekoja</a:t>
            </a:r>
            <a:r>
              <a:rPr lang="en-US" sz="2200" b="1" dirty="0"/>
              <a:t> ja </a:t>
            </a:r>
            <a:r>
              <a:rPr lang="en-US" sz="2200" b="1" dirty="0" err="1"/>
              <a:t>seemned</a:t>
            </a:r>
            <a:r>
              <a:rPr lang="en-US" sz="2200" b="1" dirty="0"/>
              <a:t> </a:t>
            </a:r>
            <a:endParaRPr lang="et-EE" sz="2200" dirty="0"/>
          </a:p>
          <a:p>
            <a:pPr marL="342900" lvl="0" indent="-342900">
              <a:buFont typeface="Arial" panose="020B0604020202020204" pitchFamily="34" charset="0"/>
              <a:buChar char="•"/>
            </a:pPr>
            <a:r>
              <a:rPr lang="en-US" sz="2200" b="1" dirty="0" err="1"/>
              <a:t>sageli</a:t>
            </a:r>
            <a:r>
              <a:rPr lang="en-US" sz="2200" b="1" dirty="0"/>
              <a:t> on </a:t>
            </a:r>
            <a:r>
              <a:rPr lang="en-US" sz="2200" b="1" dirty="0" err="1"/>
              <a:t>täiendused</a:t>
            </a:r>
            <a:r>
              <a:rPr lang="en-US" sz="2200" b="1" dirty="0"/>
              <a:t> </a:t>
            </a:r>
            <a:r>
              <a:rPr lang="en-US" sz="2200" b="1" dirty="0" err="1"/>
              <a:t>antud</a:t>
            </a:r>
            <a:r>
              <a:rPr lang="en-US" sz="2200" b="1" dirty="0"/>
              <a:t> </a:t>
            </a:r>
            <a:r>
              <a:rPr lang="en-US" sz="2200" b="1" dirty="0" err="1"/>
              <a:t>suurendatult</a:t>
            </a:r>
            <a:endParaRPr lang="et-EE" sz="2200" dirty="0"/>
          </a:p>
          <a:p>
            <a:pPr marL="342900" lvl="0" indent="-342900">
              <a:buFont typeface="Arial" panose="020B0604020202020204" pitchFamily="34" charset="0"/>
              <a:buChar char="•"/>
            </a:pPr>
            <a:r>
              <a:rPr lang="en-US" sz="2200" b="1" dirty="0" err="1"/>
              <a:t>ei</a:t>
            </a:r>
            <a:r>
              <a:rPr lang="en-US" sz="2200" b="1" dirty="0"/>
              <a:t> </a:t>
            </a:r>
            <a:r>
              <a:rPr lang="en-US" sz="2200" b="1" dirty="0" err="1"/>
              <a:t>parandanud</a:t>
            </a:r>
            <a:r>
              <a:rPr lang="en-US" sz="2200" b="1" dirty="0"/>
              <a:t> </a:t>
            </a:r>
            <a:r>
              <a:rPr lang="en-US" sz="2200" b="1" dirty="0" err="1"/>
              <a:t>olemasolevat</a:t>
            </a:r>
            <a:r>
              <a:rPr lang="en-US" sz="2200" b="1" dirty="0"/>
              <a:t>, </a:t>
            </a:r>
            <a:r>
              <a:rPr lang="en-US" sz="2200" b="1" dirty="0" err="1"/>
              <a:t>vaid</a:t>
            </a:r>
            <a:r>
              <a:rPr lang="en-US" sz="2200" b="1" dirty="0"/>
              <a:t> </a:t>
            </a:r>
            <a:r>
              <a:rPr lang="en-US" sz="2200" b="1" dirty="0" err="1"/>
              <a:t>lisas</a:t>
            </a:r>
            <a:r>
              <a:rPr lang="en-US" sz="2200" b="1" dirty="0"/>
              <a:t> </a:t>
            </a:r>
            <a:r>
              <a:rPr lang="en-US" sz="2200" b="1" dirty="0" err="1"/>
              <a:t>täiendused</a:t>
            </a:r>
            <a:r>
              <a:rPr lang="en-US" sz="2200" b="1" dirty="0"/>
              <a:t> </a:t>
            </a:r>
            <a:r>
              <a:rPr lang="en-US" sz="2200" b="1" dirty="0" err="1"/>
              <a:t>kauni</a:t>
            </a:r>
            <a:r>
              <a:rPr lang="en-US" sz="2200" b="1" dirty="0"/>
              <a:t> </a:t>
            </a:r>
            <a:r>
              <a:rPr lang="en-US" sz="2200" b="1" dirty="0" err="1"/>
              <a:t>peene</a:t>
            </a:r>
            <a:r>
              <a:rPr lang="en-US" sz="2200" b="1" dirty="0"/>
              <a:t> </a:t>
            </a:r>
            <a:r>
              <a:rPr lang="en-US" sz="2200" b="1" dirty="0" err="1"/>
              <a:t>joonega</a:t>
            </a:r>
            <a:r>
              <a:rPr lang="en-US" sz="2200" b="1" dirty="0"/>
              <a:t> </a:t>
            </a:r>
            <a:r>
              <a:rPr lang="en-US" sz="2200" b="1" dirty="0" err="1"/>
              <a:t>diskreetselt</a:t>
            </a:r>
            <a:r>
              <a:rPr lang="en-US" sz="2200" b="1" dirty="0"/>
              <a:t> </a:t>
            </a:r>
            <a:r>
              <a:rPr lang="en-US" sz="2200" b="1" dirty="0" err="1"/>
              <a:t>tahaplaanile</a:t>
            </a:r>
            <a:r>
              <a:rPr lang="en-US" sz="2200" b="1" dirty="0"/>
              <a:t> </a:t>
            </a:r>
            <a:r>
              <a:rPr lang="en-US" sz="2200" b="1" dirty="0" err="1"/>
              <a:t>või</a:t>
            </a:r>
            <a:r>
              <a:rPr lang="en-US" sz="2200" b="1" dirty="0"/>
              <a:t> </a:t>
            </a:r>
            <a:r>
              <a:rPr lang="en-US" sz="2200" b="1" dirty="0" err="1"/>
              <a:t>lehe</a:t>
            </a:r>
            <a:r>
              <a:rPr lang="en-US" sz="2200" b="1" dirty="0"/>
              <a:t> </a:t>
            </a:r>
            <a:r>
              <a:rPr lang="en-US" sz="2200" b="1" dirty="0" err="1"/>
              <a:t>servale</a:t>
            </a:r>
            <a:endParaRPr lang="et-EE" sz="2200" dirty="0"/>
          </a:p>
          <a:p>
            <a:pPr marL="342900" lvl="0" indent="-342900">
              <a:buFont typeface="Arial" panose="020B0604020202020204" pitchFamily="34" charset="0"/>
              <a:buChar char="•"/>
            </a:pPr>
            <a:r>
              <a:rPr lang="en-US" sz="2200" b="1" dirty="0"/>
              <a:t>peen ja </a:t>
            </a:r>
            <a:r>
              <a:rPr lang="en-US" sz="2200" b="1" dirty="0" err="1"/>
              <a:t>varjundirikas</a:t>
            </a:r>
            <a:r>
              <a:rPr lang="en-US" sz="2200" b="1" dirty="0"/>
              <a:t> </a:t>
            </a:r>
            <a:r>
              <a:rPr lang="en-US" sz="2200" b="1" dirty="0" err="1"/>
              <a:t>koloreering</a:t>
            </a:r>
            <a:endParaRPr lang="et-EE" sz="2200" dirty="0"/>
          </a:p>
          <a:p>
            <a:pPr marL="342900" lvl="0" indent="-342900">
              <a:buFont typeface="Arial" panose="020B0604020202020204" pitchFamily="34" charset="0"/>
              <a:buChar char="•"/>
            </a:pPr>
            <a:r>
              <a:rPr lang="en-US" sz="2200" b="1" dirty="0" err="1"/>
              <a:t>joonistuse</a:t>
            </a:r>
            <a:r>
              <a:rPr lang="en-US" sz="2200" b="1" dirty="0"/>
              <a:t> serval </a:t>
            </a:r>
            <a:r>
              <a:rPr lang="en-US" sz="2200" b="1" dirty="0" err="1"/>
              <a:t>käsikirjalised</a:t>
            </a:r>
            <a:r>
              <a:rPr lang="en-US" sz="2200" b="1" dirty="0"/>
              <a:t> </a:t>
            </a:r>
            <a:r>
              <a:rPr lang="en-US" sz="2200" b="1" dirty="0" err="1"/>
              <a:t>uurimismärkmed</a:t>
            </a:r>
            <a:r>
              <a:rPr lang="en-US" sz="2200" b="1" dirty="0"/>
              <a:t> – </a:t>
            </a:r>
            <a:r>
              <a:rPr lang="en-US" sz="2200" b="1" dirty="0" err="1"/>
              <a:t>taime</a:t>
            </a:r>
            <a:r>
              <a:rPr lang="en-US" sz="2200" b="1" dirty="0"/>
              <a:t> </a:t>
            </a:r>
            <a:r>
              <a:rPr lang="en-US" sz="2200" b="1" dirty="0" err="1"/>
              <a:t>või</a:t>
            </a:r>
            <a:r>
              <a:rPr lang="en-US" sz="2200" b="1" dirty="0"/>
              <a:t> </a:t>
            </a:r>
            <a:r>
              <a:rPr lang="en-US" sz="2200" b="1" dirty="0" err="1"/>
              <a:t>seemnete</a:t>
            </a:r>
            <a:r>
              <a:rPr lang="en-US" sz="2200" b="1" dirty="0"/>
              <a:t> </a:t>
            </a:r>
            <a:r>
              <a:rPr lang="en-US" sz="2200" b="1" dirty="0" err="1"/>
              <a:t>päritolu</a:t>
            </a:r>
            <a:r>
              <a:rPr lang="en-US" sz="2200" b="1" dirty="0"/>
              <a:t>, </a:t>
            </a:r>
            <a:r>
              <a:rPr lang="en-US" sz="2200" b="1" dirty="0" err="1"/>
              <a:t>kasvukoht</a:t>
            </a:r>
            <a:r>
              <a:rPr lang="en-US" sz="2200" b="1" dirty="0"/>
              <a:t>, </a:t>
            </a:r>
            <a:r>
              <a:rPr lang="en-US" sz="2200" b="1" dirty="0" err="1"/>
              <a:t>viited</a:t>
            </a:r>
            <a:r>
              <a:rPr lang="en-US" sz="2200" b="1" dirty="0"/>
              <a:t> </a:t>
            </a:r>
            <a:r>
              <a:rPr lang="en-US" sz="2200" b="1" dirty="0" err="1"/>
              <a:t>teiste</a:t>
            </a:r>
            <a:r>
              <a:rPr lang="en-US" sz="2200" b="1" dirty="0"/>
              <a:t> </a:t>
            </a:r>
            <a:r>
              <a:rPr lang="en-US" sz="2200" b="1" dirty="0" err="1"/>
              <a:t>autorite</a:t>
            </a:r>
            <a:r>
              <a:rPr lang="en-US" sz="2200" b="1" dirty="0"/>
              <a:t> </a:t>
            </a:r>
            <a:r>
              <a:rPr lang="en-US" sz="2200" b="1" dirty="0" err="1"/>
              <a:t>kirjeldustele</a:t>
            </a:r>
            <a:r>
              <a:rPr lang="en-US" sz="2200" b="1" dirty="0"/>
              <a:t> </a:t>
            </a:r>
            <a:r>
              <a:rPr lang="en-US" sz="2200" b="1" dirty="0" err="1"/>
              <a:t>jm</a:t>
            </a:r>
            <a:endParaRPr lang="et-EE" sz="2200" dirty="0"/>
          </a:p>
        </p:txBody>
      </p:sp>
    </p:spTree>
    <p:extLst>
      <p:ext uri="{BB962C8B-B14F-4D97-AF65-F5344CB8AC3E}">
        <p14:creationId xmlns:p14="http://schemas.microsoft.com/office/powerpoint/2010/main" val="12293926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755576" y="5301208"/>
            <a:ext cx="7772400" cy="1143000"/>
          </a:xfrm>
        </p:spPr>
        <p:txBody>
          <a:bodyPr>
            <a:normAutofit/>
          </a:bodyPr>
          <a:lstStyle/>
          <a:p>
            <a:r>
              <a:rPr lang="et-EE" sz="2400" dirty="0" smtClean="0"/>
              <a:t>Näiteid </a:t>
            </a:r>
            <a:r>
              <a:rPr lang="et-EE" sz="2400" dirty="0" err="1" smtClean="0"/>
              <a:t>Konrad</a:t>
            </a:r>
            <a:r>
              <a:rPr lang="et-EE" sz="2400" dirty="0" smtClean="0"/>
              <a:t> </a:t>
            </a:r>
            <a:r>
              <a:rPr lang="et-EE" sz="2400" dirty="0" err="1" smtClean="0"/>
              <a:t>Gessneri</a:t>
            </a:r>
            <a:r>
              <a:rPr lang="et-EE" sz="2400" dirty="0" smtClean="0"/>
              <a:t> tööstiilist Tartu köites </a:t>
            </a:r>
            <a:r>
              <a:rPr lang="et-EE" sz="2400" dirty="0" err="1" smtClean="0"/>
              <a:t>Mscr</a:t>
            </a:r>
            <a:r>
              <a:rPr lang="et-EE" sz="2400" dirty="0" smtClean="0"/>
              <a:t> 55</a:t>
            </a:r>
            <a:endParaRPr lang="et-EE" sz="2400" dirty="0"/>
          </a:p>
        </p:txBody>
      </p:sp>
      <p:pic>
        <p:nvPicPr>
          <p:cNvPr id="4" name="Pilt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478571"/>
            <a:ext cx="3047625" cy="4536000"/>
          </a:xfrm>
          <a:prstGeom prst="rect">
            <a:avLst/>
          </a:prstGeom>
        </p:spPr>
      </p:pic>
      <p:pic>
        <p:nvPicPr>
          <p:cNvPr id="5" name="Pilt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2351" y="470315"/>
            <a:ext cx="3047625" cy="4536000"/>
          </a:xfrm>
          <a:prstGeom prst="rect">
            <a:avLst/>
          </a:prstGeom>
        </p:spPr>
      </p:pic>
    </p:spTree>
    <p:extLst>
      <p:ext uri="{BB962C8B-B14F-4D97-AF65-F5344CB8AC3E}">
        <p14:creationId xmlns:p14="http://schemas.microsoft.com/office/powerpoint/2010/main" val="21820668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755576" y="5456586"/>
            <a:ext cx="7772400" cy="987622"/>
          </a:xfrm>
        </p:spPr>
        <p:txBody>
          <a:bodyPr>
            <a:normAutofit/>
          </a:bodyPr>
          <a:lstStyle/>
          <a:p>
            <a:r>
              <a:rPr lang="et-EE" sz="2000" dirty="0"/>
              <a:t>Näiteid </a:t>
            </a:r>
            <a:r>
              <a:rPr lang="et-EE" sz="2000" dirty="0" err="1"/>
              <a:t>Konrad</a:t>
            </a:r>
            <a:r>
              <a:rPr lang="et-EE" sz="2000" dirty="0"/>
              <a:t> </a:t>
            </a:r>
            <a:r>
              <a:rPr lang="et-EE" sz="2000" dirty="0" err="1"/>
              <a:t>Gessneri</a:t>
            </a:r>
            <a:r>
              <a:rPr lang="et-EE" sz="2000" dirty="0"/>
              <a:t> </a:t>
            </a:r>
            <a:r>
              <a:rPr lang="et-EE" sz="2000" dirty="0" smtClean="0"/>
              <a:t>tööstiilist </a:t>
            </a:r>
            <a:r>
              <a:rPr lang="et-EE" sz="2000" dirty="0" err="1" smtClean="0"/>
              <a:t>Erlangeni</a:t>
            </a:r>
            <a:r>
              <a:rPr lang="et-EE" sz="2000" dirty="0" smtClean="0"/>
              <a:t> ülikooli raamatukogus asuvast käsikirjast</a:t>
            </a:r>
            <a:endParaRPr lang="et-EE" sz="2000" dirty="0"/>
          </a:p>
        </p:txBody>
      </p:sp>
      <p:pic>
        <p:nvPicPr>
          <p:cNvPr id="3" name="Pilt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522345"/>
            <a:ext cx="3296700" cy="4752000"/>
          </a:xfrm>
          <a:prstGeom prst="rect">
            <a:avLst/>
          </a:prstGeom>
        </p:spPr>
      </p:pic>
      <p:pic>
        <p:nvPicPr>
          <p:cNvPr id="5" name="Pilt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8000" y="433964"/>
            <a:ext cx="3278511" cy="4752000"/>
          </a:xfrm>
          <a:prstGeom prst="rect">
            <a:avLst/>
          </a:prstGeom>
        </p:spPr>
      </p:pic>
    </p:spTree>
    <p:extLst>
      <p:ext uri="{BB962C8B-B14F-4D97-AF65-F5344CB8AC3E}">
        <p14:creationId xmlns:p14="http://schemas.microsoft.com/office/powerpoint/2010/main" val="28883349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4365104"/>
            <a:ext cx="8183880" cy="1944216"/>
          </a:xfrm>
        </p:spPr>
        <p:txBody>
          <a:bodyPr>
            <a:noAutofit/>
          </a:bodyPr>
          <a:lstStyle/>
          <a:p>
            <a:r>
              <a:rPr lang="de-DE" sz="1800" dirty="0" err="1">
                <a:effectLst/>
              </a:rPr>
              <a:t>Mscr</a:t>
            </a:r>
            <a:r>
              <a:rPr lang="de-DE" sz="1800" dirty="0">
                <a:effectLst/>
              </a:rPr>
              <a:t> 55, l. 3p </a:t>
            </a:r>
            <a:r>
              <a:rPr lang="de-DE" sz="1800" dirty="0" err="1">
                <a:effectLst/>
              </a:rPr>
              <a:t>metstulp</a:t>
            </a:r>
            <a:r>
              <a:rPr lang="de-DE" sz="1800" dirty="0">
                <a:effectLst/>
              </a:rPr>
              <a:t> (</a:t>
            </a:r>
            <a:r>
              <a:rPr lang="de-DE" sz="1800" i="1" dirty="0" err="1">
                <a:effectLst/>
              </a:rPr>
              <a:t>Tulipa</a:t>
            </a:r>
            <a:r>
              <a:rPr lang="de-DE" sz="1800" i="1" dirty="0">
                <a:effectLst/>
              </a:rPr>
              <a:t> </a:t>
            </a:r>
            <a:r>
              <a:rPr lang="de-DE" sz="1800" i="1" dirty="0" err="1">
                <a:effectLst/>
              </a:rPr>
              <a:t>sylvestris</a:t>
            </a:r>
            <a:r>
              <a:rPr lang="de-DE" sz="1800" i="1" dirty="0">
                <a:effectLst/>
              </a:rPr>
              <a:t> L.</a:t>
            </a:r>
            <a:r>
              <a:rPr lang="de-DE" sz="1800" dirty="0">
                <a:effectLst/>
              </a:rPr>
              <a:t>), </a:t>
            </a:r>
            <a:r>
              <a:rPr lang="de-DE" sz="1800" dirty="0" err="1">
                <a:effectLst/>
              </a:rPr>
              <a:t>viide</a:t>
            </a:r>
            <a:r>
              <a:rPr lang="de-DE" sz="1800" dirty="0">
                <a:effectLst/>
              </a:rPr>
              <a:t> </a:t>
            </a:r>
            <a:r>
              <a:rPr lang="de-DE" sz="1800" dirty="0" err="1">
                <a:effectLst/>
              </a:rPr>
              <a:t>Kentmanni</a:t>
            </a:r>
            <a:r>
              <a:rPr lang="de-DE" sz="1800" dirty="0">
                <a:effectLst/>
              </a:rPr>
              <a:t> </a:t>
            </a:r>
            <a:r>
              <a:rPr lang="de-DE" sz="1800" i="1" dirty="0" err="1">
                <a:effectLst/>
              </a:rPr>
              <a:t>Codex</a:t>
            </a:r>
            <a:r>
              <a:rPr lang="de-DE" sz="1800" dirty="0" err="1">
                <a:effectLst/>
              </a:rPr>
              <a:t>ile</a:t>
            </a:r>
            <a:r>
              <a:rPr lang="de-DE" sz="1800" dirty="0">
                <a:effectLst/>
              </a:rPr>
              <a:t> K.1.16. </a:t>
            </a:r>
            <a:r>
              <a:rPr lang="de-DE" sz="1800" dirty="0" err="1">
                <a:effectLst/>
              </a:rPr>
              <a:t>Gessneril</a:t>
            </a:r>
            <a:r>
              <a:rPr lang="de-DE" sz="1800" dirty="0">
                <a:effectLst/>
              </a:rPr>
              <a:t> </a:t>
            </a:r>
            <a:r>
              <a:rPr lang="de-DE" sz="1800" dirty="0" err="1">
                <a:effectLst/>
              </a:rPr>
              <a:t>nimetus</a:t>
            </a:r>
            <a:r>
              <a:rPr lang="de-DE" sz="1800" dirty="0">
                <a:effectLst/>
              </a:rPr>
              <a:t> </a:t>
            </a:r>
            <a:r>
              <a:rPr lang="de-DE" sz="1800" dirty="0" err="1">
                <a:effectLst/>
              </a:rPr>
              <a:t>Kentmanni</a:t>
            </a:r>
            <a:r>
              <a:rPr lang="de-DE" sz="1800" dirty="0">
                <a:effectLst/>
              </a:rPr>
              <a:t> </a:t>
            </a:r>
            <a:r>
              <a:rPr lang="de-DE" sz="1800" dirty="0" err="1">
                <a:effectLst/>
              </a:rPr>
              <a:t>järgi</a:t>
            </a:r>
            <a:r>
              <a:rPr lang="de-DE" sz="1800" dirty="0">
                <a:effectLst/>
              </a:rPr>
              <a:t> </a:t>
            </a:r>
            <a:r>
              <a:rPr lang="de-DE" sz="1800" i="1" dirty="0" err="1">
                <a:effectLst/>
              </a:rPr>
              <a:t>Tulipa</a:t>
            </a:r>
            <a:r>
              <a:rPr lang="de-DE" sz="1800" i="1" dirty="0">
                <a:effectLst/>
              </a:rPr>
              <a:t> </a:t>
            </a:r>
            <a:r>
              <a:rPr lang="de-DE" sz="1800" i="1" dirty="0" err="1">
                <a:effectLst/>
              </a:rPr>
              <a:t>turcica</a:t>
            </a:r>
            <a:r>
              <a:rPr lang="de-DE" sz="1800" dirty="0">
                <a:effectLst/>
              </a:rPr>
              <a:t>. </a:t>
            </a:r>
            <a:r>
              <a:rPr lang="et-EE" sz="1800" dirty="0" smtClean="0">
                <a:effectLst/>
              </a:rPr>
              <a:t/>
            </a:r>
            <a:br>
              <a:rPr lang="et-EE" sz="1800" dirty="0" smtClean="0">
                <a:effectLst/>
              </a:rPr>
            </a:br>
            <a:r>
              <a:rPr lang="en-US" sz="1800" dirty="0" err="1" smtClean="0">
                <a:effectLst/>
              </a:rPr>
              <a:t>Mscr</a:t>
            </a:r>
            <a:r>
              <a:rPr lang="en-US" sz="1800" dirty="0" smtClean="0">
                <a:effectLst/>
              </a:rPr>
              <a:t> </a:t>
            </a:r>
            <a:r>
              <a:rPr lang="en-US" sz="1800" dirty="0">
                <a:effectLst/>
              </a:rPr>
              <a:t>55, l. 80p </a:t>
            </a:r>
            <a:r>
              <a:rPr lang="en-US" sz="1800" dirty="0" err="1">
                <a:effectLst/>
              </a:rPr>
              <a:t>aed-kuukress</a:t>
            </a:r>
            <a:r>
              <a:rPr lang="en-US" sz="1800" dirty="0">
                <a:effectLst/>
              </a:rPr>
              <a:t> (</a:t>
            </a:r>
            <a:r>
              <a:rPr lang="en-US" sz="1800" i="1" dirty="0" err="1">
                <a:effectLst/>
              </a:rPr>
              <a:t>Lunaria</a:t>
            </a:r>
            <a:r>
              <a:rPr lang="en-US" sz="1800" i="1" dirty="0">
                <a:effectLst/>
              </a:rPr>
              <a:t> </a:t>
            </a:r>
            <a:r>
              <a:rPr lang="en-US" sz="1800" i="1" dirty="0" err="1">
                <a:effectLst/>
              </a:rPr>
              <a:t>annua</a:t>
            </a:r>
            <a:r>
              <a:rPr lang="en-US" sz="1800" i="1" dirty="0">
                <a:effectLst/>
              </a:rPr>
              <a:t> L.</a:t>
            </a:r>
            <a:r>
              <a:rPr lang="en-US" sz="1800" dirty="0">
                <a:effectLst/>
              </a:rPr>
              <a:t>), </a:t>
            </a:r>
            <a:r>
              <a:rPr lang="en-US" sz="1800" dirty="0" err="1">
                <a:effectLst/>
              </a:rPr>
              <a:t>viide</a:t>
            </a:r>
            <a:r>
              <a:rPr lang="en-US" sz="1800" dirty="0">
                <a:effectLst/>
              </a:rPr>
              <a:t> </a:t>
            </a:r>
            <a:r>
              <a:rPr lang="en-US" sz="1800" dirty="0" err="1">
                <a:effectLst/>
              </a:rPr>
              <a:t>Kentmanni</a:t>
            </a:r>
            <a:r>
              <a:rPr lang="en-US" sz="1800" dirty="0">
                <a:effectLst/>
              </a:rPr>
              <a:t> </a:t>
            </a:r>
            <a:r>
              <a:rPr lang="en-US" sz="1800" i="1" dirty="0" err="1">
                <a:effectLst/>
              </a:rPr>
              <a:t>Codex</a:t>
            </a:r>
            <a:r>
              <a:rPr lang="en-US" sz="1800" dirty="0" err="1">
                <a:effectLst/>
              </a:rPr>
              <a:t>ile</a:t>
            </a:r>
            <a:r>
              <a:rPr lang="en-US" sz="1800" dirty="0">
                <a:effectLst/>
              </a:rPr>
              <a:t> K. </a:t>
            </a:r>
            <a:r>
              <a:rPr lang="en-US" sz="1800" dirty="0" smtClean="0">
                <a:effectLst/>
              </a:rPr>
              <a:t>1.23</a:t>
            </a:r>
            <a:r>
              <a:rPr lang="et-EE" sz="1800" dirty="0">
                <a:effectLst/>
              </a:rPr>
              <a:t/>
            </a:r>
            <a:br>
              <a:rPr lang="et-EE" sz="1800" dirty="0">
                <a:effectLst/>
              </a:rPr>
            </a:br>
            <a:endParaRPr lang="et-EE" sz="1800" dirty="0"/>
          </a:p>
        </p:txBody>
      </p:sp>
      <p:pic>
        <p:nvPicPr>
          <p:cNvPr id="5" name="Sisu kohatäide 4"/>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rot="-60000">
            <a:off x="1365065" y="497911"/>
            <a:ext cx="2467688" cy="3852000"/>
          </a:xfrm>
        </p:spPr>
      </p:pic>
      <p:pic>
        <p:nvPicPr>
          <p:cNvPr id="7" name="Sisu kohatäide 6"/>
          <p:cNvPicPr>
            <a:picLocks noGrp="1" noChangeAspect="1"/>
          </p:cNvPicPr>
          <p:nvPr>
            <p:ph sz="quarter" idx="2"/>
          </p:nvPr>
        </p:nvPicPr>
        <p:blipFill>
          <a:blip r:embed="rId3">
            <a:extLst>
              <a:ext uri="{28A0092B-C50C-407E-A947-70E740481C1C}">
                <a14:useLocalDpi xmlns:a14="http://schemas.microsoft.com/office/drawing/2010/main" val="0"/>
              </a:ext>
            </a:extLst>
          </a:blip>
          <a:stretch>
            <a:fillRect/>
          </a:stretch>
        </p:blipFill>
        <p:spPr>
          <a:xfrm>
            <a:off x="5076056" y="476672"/>
            <a:ext cx="2497774" cy="3852000"/>
          </a:xfrm>
        </p:spPr>
      </p:pic>
    </p:spTree>
    <p:extLst>
      <p:ext uri="{BB962C8B-B14F-4D97-AF65-F5344CB8AC3E}">
        <p14:creationId xmlns:p14="http://schemas.microsoft.com/office/powerpoint/2010/main" val="31085601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467544" y="4077072"/>
            <a:ext cx="8183880" cy="2160240"/>
          </a:xfrm>
        </p:spPr>
        <p:txBody>
          <a:bodyPr>
            <a:noAutofit/>
          </a:bodyPr>
          <a:lstStyle/>
          <a:p>
            <a:r>
              <a:rPr lang="et-EE" sz="1600" dirty="0">
                <a:effectLst/>
              </a:rPr>
              <a:t> </a:t>
            </a:r>
            <a:r>
              <a:rPr lang="en-US" sz="1800" dirty="0" err="1" smtClean="0">
                <a:effectLst/>
              </a:rPr>
              <a:t>Mscr</a:t>
            </a:r>
            <a:r>
              <a:rPr lang="en-US" sz="1800" dirty="0" smtClean="0">
                <a:effectLst/>
              </a:rPr>
              <a:t> </a:t>
            </a:r>
            <a:r>
              <a:rPr lang="en-US" sz="1800" dirty="0">
                <a:effectLst/>
              </a:rPr>
              <a:t>55, l. 59p </a:t>
            </a:r>
            <a:r>
              <a:rPr lang="en-US" sz="1800" dirty="0" err="1">
                <a:effectLst/>
              </a:rPr>
              <a:t>tol</a:t>
            </a:r>
            <a:r>
              <a:rPr lang="en-US" sz="1800" dirty="0">
                <a:effectLst/>
              </a:rPr>
              <a:t> </a:t>
            </a:r>
            <a:r>
              <a:rPr lang="en-US" sz="1800" dirty="0" err="1">
                <a:effectLst/>
              </a:rPr>
              <a:t>ajal</a:t>
            </a:r>
            <a:r>
              <a:rPr lang="en-US" sz="1800" dirty="0">
                <a:effectLst/>
              </a:rPr>
              <a:t> </a:t>
            </a:r>
            <a:r>
              <a:rPr lang="en-US" sz="1800" i="1" dirty="0" err="1">
                <a:effectLst/>
              </a:rPr>
              <a:t>Flos</a:t>
            </a:r>
            <a:r>
              <a:rPr lang="en-US" sz="1800" i="1" dirty="0">
                <a:effectLst/>
              </a:rPr>
              <a:t> </a:t>
            </a:r>
            <a:r>
              <a:rPr lang="en-US" sz="1800" i="1" dirty="0" err="1">
                <a:effectLst/>
              </a:rPr>
              <a:t>indianus</a:t>
            </a:r>
            <a:r>
              <a:rPr lang="en-US" sz="1800" dirty="0" err="1">
                <a:effectLst/>
              </a:rPr>
              <a:t>-ena</a:t>
            </a:r>
            <a:r>
              <a:rPr lang="en-US" sz="1800" dirty="0">
                <a:effectLst/>
              </a:rPr>
              <a:t> </a:t>
            </a:r>
            <a:r>
              <a:rPr lang="en-US" sz="1800" dirty="0" err="1">
                <a:effectLst/>
              </a:rPr>
              <a:t>tähistatud</a:t>
            </a:r>
            <a:r>
              <a:rPr lang="en-US" sz="1800" dirty="0">
                <a:effectLst/>
              </a:rPr>
              <a:t> </a:t>
            </a:r>
            <a:r>
              <a:rPr lang="en-US" sz="1800" dirty="0" err="1">
                <a:effectLst/>
              </a:rPr>
              <a:t>tagetes</a:t>
            </a:r>
            <a:r>
              <a:rPr lang="en-US" sz="1800" dirty="0">
                <a:effectLst/>
              </a:rPr>
              <a:t> </a:t>
            </a:r>
            <a:r>
              <a:rPr lang="en-US" sz="1800" dirty="0" err="1">
                <a:effectLst/>
              </a:rPr>
              <a:t>ehk</a:t>
            </a:r>
            <a:r>
              <a:rPr lang="en-US" sz="1800" dirty="0">
                <a:effectLst/>
              </a:rPr>
              <a:t> </a:t>
            </a:r>
            <a:r>
              <a:rPr lang="en-US" sz="1800" dirty="0" err="1">
                <a:effectLst/>
              </a:rPr>
              <a:t>tudengilill</a:t>
            </a:r>
            <a:r>
              <a:rPr lang="en-US" sz="1800" dirty="0">
                <a:effectLst/>
              </a:rPr>
              <a:t> </a:t>
            </a:r>
            <a:r>
              <a:rPr lang="en-US" sz="1800" dirty="0" err="1">
                <a:effectLst/>
              </a:rPr>
              <a:t>või</a:t>
            </a:r>
            <a:r>
              <a:rPr lang="en-US" sz="1800" dirty="0">
                <a:effectLst/>
              </a:rPr>
              <a:t> </a:t>
            </a:r>
            <a:r>
              <a:rPr lang="en-US" sz="1800" dirty="0" err="1">
                <a:effectLst/>
              </a:rPr>
              <a:t>peiulill</a:t>
            </a:r>
            <a:r>
              <a:rPr lang="en-US" sz="1800" dirty="0">
                <a:effectLst/>
              </a:rPr>
              <a:t> (</a:t>
            </a:r>
            <a:r>
              <a:rPr lang="en-US" sz="1800" i="1" dirty="0" err="1">
                <a:effectLst/>
              </a:rPr>
              <a:t>Tagetes</a:t>
            </a:r>
            <a:r>
              <a:rPr lang="en-US" sz="1800" i="1" dirty="0">
                <a:effectLst/>
              </a:rPr>
              <a:t> </a:t>
            </a:r>
            <a:r>
              <a:rPr lang="en-US" sz="1800" i="1" dirty="0" err="1">
                <a:effectLst/>
              </a:rPr>
              <a:t>erecta</a:t>
            </a:r>
            <a:r>
              <a:rPr lang="en-US" sz="1800" i="1" dirty="0">
                <a:effectLst/>
              </a:rPr>
              <a:t> L</a:t>
            </a:r>
            <a:r>
              <a:rPr lang="en-US" sz="1800" dirty="0">
                <a:effectLst/>
              </a:rPr>
              <a:t>.), </a:t>
            </a:r>
            <a:r>
              <a:rPr lang="en-US" sz="1800" dirty="0" err="1">
                <a:effectLst/>
              </a:rPr>
              <a:t>Kentmanni</a:t>
            </a:r>
            <a:r>
              <a:rPr lang="en-US" sz="1800" dirty="0">
                <a:effectLst/>
              </a:rPr>
              <a:t> </a:t>
            </a:r>
            <a:r>
              <a:rPr lang="en-US" sz="1800" i="1" dirty="0" err="1">
                <a:effectLst/>
              </a:rPr>
              <a:t>Codexi</a:t>
            </a:r>
            <a:r>
              <a:rPr lang="en-US" sz="1800" dirty="0" err="1">
                <a:effectLst/>
              </a:rPr>
              <a:t>s</a:t>
            </a:r>
            <a:r>
              <a:rPr lang="en-US" sz="1800" dirty="0">
                <a:effectLst/>
              </a:rPr>
              <a:t> 1.60.</a:t>
            </a:r>
            <a:r>
              <a:rPr lang="et-EE" sz="1800" dirty="0">
                <a:effectLst/>
              </a:rPr>
              <a:t/>
            </a:r>
            <a:br>
              <a:rPr lang="et-EE" sz="1800" dirty="0">
                <a:effectLst/>
              </a:rPr>
            </a:br>
            <a:r>
              <a:rPr lang="en-US" sz="1800" dirty="0">
                <a:effectLst/>
              </a:rPr>
              <a:t> </a:t>
            </a:r>
            <a:r>
              <a:rPr lang="en-US" sz="1800" dirty="0" err="1" smtClean="0">
                <a:effectLst/>
              </a:rPr>
              <a:t>Mscr</a:t>
            </a:r>
            <a:r>
              <a:rPr lang="en-US" sz="1800" dirty="0" smtClean="0">
                <a:effectLst/>
              </a:rPr>
              <a:t> </a:t>
            </a:r>
            <a:r>
              <a:rPr lang="en-US" sz="1800" dirty="0">
                <a:effectLst/>
              </a:rPr>
              <a:t>55, l. 97p </a:t>
            </a:r>
            <a:r>
              <a:rPr lang="en-US" sz="1800" dirty="0" err="1">
                <a:effectLst/>
              </a:rPr>
              <a:t>suureviljaline</a:t>
            </a:r>
            <a:r>
              <a:rPr lang="en-US" sz="1800" dirty="0">
                <a:effectLst/>
              </a:rPr>
              <a:t> </a:t>
            </a:r>
            <a:r>
              <a:rPr lang="en-US" sz="1800" dirty="0" err="1">
                <a:effectLst/>
              </a:rPr>
              <a:t>viigikaktus</a:t>
            </a:r>
            <a:r>
              <a:rPr lang="en-US" sz="1800" dirty="0">
                <a:effectLst/>
              </a:rPr>
              <a:t> (</a:t>
            </a:r>
            <a:r>
              <a:rPr lang="en-US" sz="1800" i="1" dirty="0" err="1">
                <a:effectLst/>
              </a:rPr>
              <a:t>Opuntia</a:t>
            </a:r>
            <a:r>
              <a:rPr lang="en-US" sz="1800" i="1" dirty="0">
                <a:effectLst/>
              </a:rPr>
              <a:t> </a:t>
            </a:r>
            <a:r>
              <a:rPr lang="en-US" sz="1800" i="1" dirty="0" err="1">
                <a:effectLst/>
              </a:rPr>
              <a:t>ficus</a:t>
            </a:r>
            <a:r>
              <a:rPr lang="en-US" sz="1800" i="1" dirty="0">
                <a:effectLst/>
              </a:rPr>
              <a:t> </a:t>
            </a:r>
            <a:r>
              <a:rPr lang="en-US" sz="1800" i="1" dirty="0" err="1">
                <a:effectLst/>
              </a:rPr>
              <a:t>indica</a:t>
            </a:r>
            <a:r>
              <a:rPr lang="en-US" sz="1800" i="1" dirty="0">
                <a:effectLst/>
              </a:rPr>
              <a:t> L.</a:t>
            </a:r>
            <a:r>
              <a:rPr lang="en-US" sz="1800" dirty="0">
                <a:effectLst/>
              </a:rPr>
              <a:t>), </a:t>
            </a:r>
            <a:r>
              <a:rPr lang="en-US" sz="1800" dirty="0" err="1">
                <a:effectLst/>
              </a:rPr>
              <a:t>viide</a:t>
            </a:r>
            <a:r>
              <a:rPr lang="en-US" sz="1800" dirty="0">
                <a:effectLst/>
              </a:rPr>
              <a:t> </a:t>
            </a:r>
            <a:r>
              <a:rPr lang="en-US" sz="1800" dirty="0" err="1">
                <a:effectLst/>
              </a:rPr>
              <a:t>Kentmanni</a:t>
            </a:r>
            <a:r>
              <a:rPr lang="en-US" sz="1800" dirty="0">
                <a:effectLst/>
              </a:rPr>
              <a:t> </a:t>
            </a:r>
            <a:r>
              <a:rPr lang="en-US" sz="1800" i="1" dirty="0" err="1">
                <a:effectLst/>
              </a:rPr>
              <a:t>Codex</a:t>
            </a:r>
            <a:r>
              <a:rPr lang="en-US" sz="1800" dirty="0" err="1">
                <a:effectLst/>
              </a:rPr>
              <a:t>ile</a:t>
            </a:r>
            <a:r>
              <a:rPr lang="en-US" sz="1800" dirty="0">
                <a:effectLst/>
              </a:rPr>
              <a:t> 2.37. </a:t>
            </a:r>
            <a:r>
              <a:rPr lang="en-US" sz="1800" dirty="0" err="1">
                <a:effectLst/>
              </a:rPr>
              <a:t>Pliniusel</a:t>
            </a:r>
            <a:r>
              <a:rPr lang="en-US" sz="1800" dirty="0">
                <a:effectLst/>
              </a:rPr>
              <a:t> </a:t>
            </a:r>
            <a:r>
              <a:rPr lang="en-US" sz="1800" dirty="0" err="1">
                <a:effectLst/>
              </a:rPr>
              <a:t>esinemise</a:t>
            </a:r>
            <a:r>
              <a:rPr lang="en-US" sz="1800" dirty="0">
                <a:effectLst/>
              </a:rPr>
              <a:t> </a:t>
            </a:r>
            <a:r>
              <a:rPr lang="en-US" sz="1800" dirty="0" err="1">
                <a:effectLst/>
              </a:rPr>
              <a:t>järgi</a:t>
            </a:r>
            <a:r>
              <a:rPr lang="en-US" sz="1800" dirty="0">
                <a:effectLst/>
              </a:rPr>
              <a:t> </a:t>
            </a:r>
            <a:r>
              <a:rPr lang="en-US" sz="1800" dirty="0" err="1">
                <a:effectLst/>
              </a:rPr>
              <a:t>oli</a:t>
            </a:r>
            <a:r>
              <a:rPr lang="en-US" sz="1800" dirty="0">
                <a:effectLst/>
              </a:rPr>
              <a:t> see </a:t>
            </a:r>
            <a:r>
              <a:rPr lang="en-US" sz="1800" dirty="0" err="1">
                <a:effectLst/>
              </a:rPr>
              <a:t>nimetatud</a:t>
            </a:r>
            <a:r>
              <a:rPr lang="en-US" sz="1800" dirty="0">
                <a:effectLst/>
              </a:rPr>
              <a:t> </a:t>
            </a:r>
            <a:r>
              <a:rPr lang="en-US" sz="1800" i="1" dirty="0" err="1">
                <a:effectLst/>
              </a:rPr>
              <a:t>Opuntia</a:t>
            </a:r>
            <a:r>
              <a:rPr lang="en-US" sz="1800" i="1" dirty="0">
                <a:effectLst/>
              </a:rPr>
              <a:t> </a:t>
            </a:r>
            <a:r>
              <a:rPr lang="en-US" sz="1800" i="1" dirty="0" err="1">
                <a:effectLst/>
              </a:rPr>
              <a:t>Plinii</a:t>
            </a:r>
            <a:r>
              <a:rPr lang="et-EE" sz="1800" dirty="0">
                <a:effectLst/>
              </a:rPr>
              <a:t/>
            </a:r>
            <a:br>
              <a:rPr lang="et-EE" sz="1800" dirty="0">
                <a:effectLst/>
              </a:rPr>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475656" y="404664"/>
            <a:ext cx="2461670" cy="3852000"/>
          </a:xfrm>
        </p:spPr>
      </p:pic>
      <p:pic>
        <p:nvPicPr>
          <p:cNvPr id="6" name="Pilt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404664"/>
            <a:ext cx="2449618" cy="3852000"/>
          </a:xfrm>
          <a:prstGeom prst="rect">
            <a:avLst/>
          </a:prstGeom>
        </p:spPr>
      </p:pic>
    </p:spTree>
    <p:extLst>
      <p:ext uri="{BB962C8B-B14F-4D97-AF65-F5344CB8AC3E}">
        <p14:creationId xmlns:p14="http://schemas.microsoft.com/office/powerpoint/2010/main" val="22113732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4365104"/>
            <a:ext cx="8183880" cy="1800200"/>
          </a:xfrm>
        </p:spPr>
        <p:txBody>
          <a:bodyPr>
            <a:normAutofit/>
          </a:bodyPr>
          <a:lstStyle/>
          <a:p>
            <a:r>
              <a:rPr lang="en-US" sz="1800" dirty="0" err="1">
                <a:effectLst/>
              </a:rPr>
              <a:t>Mscr</a:t>
            </a:r>
            <a:r>
              <a:rPr lang="en-US" sz="1800" dirty="0">
                <a:effectLst/>
              </a:rPr>
              <a:t> 55, l. 22p, </a:t>
            </a:r>
            <a:r>
              <a:rPr lang="en-US" sz="1800" dirty="0" err="1">
                <a:effectLst/>
              </a:rPr>
              <a:t>harilik</a:t>
            </a:r>
            <a:r>
              <a:rPr lang="en-US" sz="1800" dirty="0">
                <a:effectLst/>
              </a:rPr>
              <a:t> </a:t>
            </a:r>
            <a:r>
              <a:rPr lang="en-US" sz="1800" dirty="0" err="1">
                <a:effectLst/>
              </a:rPr>
              <a:t>pisarhein</a:t>
            </a:r>
            <a:r>
              <a:rPr lang="en-US" sz="1800" dirty="0">
                <a:effectLst/>
              </a:rPr>
              <a:t> (</a:t>
            </a:r>
            <a:r>
              <a:rPr lang="en-US" sz="1800" i="1" dirty="0" err="1">
                <a:effectLst/>
              </a:rPr>
              <a:t>Coix</a:t>
            </a:r>
            <a:r>
              <a:rPr lang="en-US" sz="1800" i="1" dirty="0">
                <a:effectLst/>
              </a:rPr>
              <a:t> </a:t>
            </a:r>
            <a:r>
              <a:rPr lang="en-US" sz="1800" i="1" dirty="0" err="1">
                <a:effectLst/>
              </a:rPr>
              <a:t>lacryma-jobi</a:t>
            </a:r>
            <a:r>
              <a:rPr lang="en-US" sz="1800" i="1" dirty="0">
                <a:effectLst/>
              </a:rPr>
              <a:t> L.</a:t>
            </a:r>
            <a:r>
              <a:rPr lang="en-US" sz="1800" dirty="0">
                <a:effectLst/>
              </a:rPr>
              <a:t>), </a:t>
            </a:r>
            <a:r>
              <a:rPr lang="en-US" sz="1800" dirty="0" err="1">
                <a:effectLst/>
              </a:rPr>
              <a:t>viide</a:t>
            </a:r>
            <a:r>
              <a:rPr lang="en-US" sz="1800" dirty="0">
                <a:effectLst/>
              </a:rPr>
              <a:t> </a:t>
            </a:r>
            <a:r>
              <a:rPr lang="en-US" sz="1800" dirty="0" err="1">
                <a:effectLst/>
              </a:rPr>
              <a:t>Kentmanni</a:t>
            </a:r>
            <a:r>
              <a:rPr lang="en-US" sz="1800" dirty="0">
                <a:effectLst/>
              </a:rPr>
              <a:t> </a:t>
            </a:r>
            <a:r>
              <a:rPr lang="en-US" sz="1800" i="1" dirty="0" err="1">
                <a:effectLst/>
              </a:rPr>
              <a:t>Codex</a:t>
            </a:r>
            <a:r>
              <a:rPr lang="en-US" sz="1800" dirty="0" err="1">
                <a:effectLst/>
              </a:rPr>
              <a:t>ile</a:t>
            </a:r>
            <a:r>
              <a:rPr lang="en-US" sz="1800" dirty="0">
                <a:effectLst/>
              </a:rPr>
              <a:t> </a:t>
            </a:r>
            <a:r>
              <a:rPr lang="en-US" sz="1800" dirty="0" smtClean="0">
                <a:effectLst/>
              </a:rPr>
              <a:t>1.97</a:t>
            </a:r>
            <a:r>
              <a:rPr lang="et-EE" sz="1800" dirty="0" smtClean="0">
                <a:effectLst/>
              </a:rPr>
              <a:t/>
            </a:r>
            <a:br>
              <a:rPr lang="et-EE" sz="1800" dirty="0" smtClean="0">
                <a:effectLst/>
              </a:rPr>
            </a:br>
            <a:r>
              <a:rPr lang="de-DE" sz="1800" dirty="0" err="1">
                <a:effectLst/>
              </a:rPr>
              <a:t>Mscr</a:t>
            </a:r>
            <a:r>
              <a:rPr lang="de-DE" sz="1800" dirty="0">
                <a:effectLst/>
              </a:rPr>
              <a:t> 55, l. 27p </a:t>
            </a:r>
            <a:r>
              <a:rPr lang="de-DE" sz="1800" dirty="0" err="1">
                <a:effectLst/>
              </a:rPr>
              <a:t>alpikann</a:t>
            </a:r>
            <a:r>
              <a:rPr lang="de-DE" sz="1800" dirty="0">
                <a:effectLst/>
              </a:rPr>
              <a:t> (</a:t>
            </a:r>
            <a:r>
              <a:rPr lang="de-DE" sz="1800" i="1" dirty="0" err="1">
                <a:effectLst/>
              </a:rPr>
              <a:t>Cyclamen</a:t>
            </a:r>
            <a:r>
              <a:rPr lang="de-DE" sz="1800" i="1" dirty="0">
                <a:effectLst/>
              </a:rPr>
              <a:t> L.</a:t>
            </a:r>
            <a:r>
              <a:rPr lang="de-DE" sz="1800" dirty="0">
                <a:effectLst/>
              </a:rPr>
              <a:t>), </a:t>
            </a:r>
            <a:r>
              <a:rPr lang="de-DE" sz="1800" dirty="0" err="1">
                <a:effectLst/>
              </a:rPr>
              <a:t>viide</a:t>
            </a:r>
            <a:r>
              <a:rPr lang="de-DE" sz="1800" dirty="0">
                <a:effectLst/>
              </a:rPr>
              <a:t> </a:t>
            </a:r>
            <a:r>
              <a:rPr lang="de-DE" sz="1800" dirty="0" err="1">
                <a:effectLst/>
              </a:rPr>
              <a:t>Kentmanni</a:t>
            </a:r>
            <a:r>
              <a:rPr lang="de-DE" sz="1800" dirty="0">
                <a:effectLst/>
              </a:rPr>
              <a:t> </a:t>
            </a:r>
            <a:r>
              <a:rPr lang="de-DE" sz="1800" i="1" dirty="0" err="1">
                <a:effectLst/>
              </a:rPr>
              <a:t>Codex</a:t>
            </a:r>
            <a:r>
              <a:rPr lang="de-DE" sz="1800" dirty="0" err="1">
                <a:effectLst/>
              </a:rPr>
              <a:t>ile</a:t>
            </a:r>
            <a:r>
              <a:rPr lang="de-DE" sz="1800" dirty="0">
                <a:effectLst/>
              </a:rPr>
              <a:t> 2.26. </a:t>
            </a:r>
            <a:r>
              <a:rPr lang="de-DE" sz="1800" dirty="0" err="1">
                <a:effectLst/>
              </a:rPr>
              <a:t>Lehe</a:t>
            </a:r>
            <a:r>
              <a:rPr lang="de-DE" sz="1800" dirty="0">
                <a:effectLst/>
              </a:rPr>
              <a:t> </a:t>
            </a:r>
            <a:r>
              <a:rPr lang="de-DE" sz="1800" dirty="0" err="1">
                <a:effectLst/>
              </a:rPr>
              <a:t>keskel</a:t>
            </a:r>
            <a:r>
              <a:rPr lang="de-DE" sz="1800" dirty="0">
                <a:effectLst/>
              </a:rPr>
              <a:t> </a:t>
            </a:r>
            <a:r>
              <a:rPr lang="de-DE" sz="1800" dirty="0" err="1">
                <a:effectLst/>
              </a:rPr>
              <a:t>õrnalt</a:t>
            </a:r>
            <a:r>
              <a:rPr lang="de-DE" sz="1800" dirty="0">
                <a:effectLst/>
              </a:rPr>
              <a:t> </a:t>
            </a:r>
            <a:r>
              <a:rPr lang="de-DE" sz="1800" dirty="0" err="1">
                <a:effectLst/>
              </a:rPr>
              <a:t>pliiatsiga</a:t>
            </a:r>
            <a:r>
              <a:rPr lang="de-DE" sz="1800" dirty="0">
                <a:effectLst/>
              </a:rPr>
              <a:t> </a:t>
            </a:r>
            <a:r>
              <a:rPr lang="de-DE" sz="1800" dirty="0" err="1">
                <a:effectLst/>
              </a:rPr>
              <a:t>lisatud</a:t>
            </a:r>
            <a:r>
              <a:rPr lang="de-DE" sz="1800" dirty="0">
                <a:effectLst/>
              </a:rPr>
              <a:t> </a:t>
            </a:r>
            <a:r>
              <a:rPr lang="de-DE" sz="1800" dirty="0" err="1">
                <a:effectLst/>
              </a:rPr>
              <a:t>kerra</a:t>
            </a:r>
            <a:r>
              <a:rPr lang="de-DE" sz="1800" dirty="0">
                <a:effectLst/>
              </a:rPr>
              <a:t> </a:t>
            </a:r>
            <a:r>
              <a:rPr lang="de-DE" sz="1800" dirty="0" err="1">
                <a:effectLst/>
              </a:rPr>
              <a:t>tõmbunud</a:t>
            </a:r>
            <a:r>
              <a:rPr lang="de-DE" sz="1800" dirty="0">
                <a:effectLst/>
              </a:rPr>
              <a:t> </a:t>
            </a:r>
            <a:r>
              <a:rPr lang="de-DE" sz="1800" dirty="0" err="1">
                <a:effectLst/>
              </a:rPr>
              <a:t>madu</a:t>
            </a:r>
            <a:r>
              <a:rPr lang="de-DE" sz="1800" dirty="0">
                <a:effectLst/>
              </a:rPr>
              <a:t> </a:t>
            </a:r>
            <a:r>
              <a:rPr lang="de-DE" sz="1800" dirty="0" err="1">
                <a:effectLst/>
              </a:rPr>
              <a:t>sirutamas</a:t>
            </a:r>
            <a:r>
              <a:rPr lang="de-DE" sz="1800" dirty="0">
                <a:effectLst/>
              </a:rPr>
              <a:t> </a:t>
            </a:r>
            <a:r>
              <a:rPr lang="de-DE" sz="1800" dirty="0" err="1">
                <a:effectLst/>
              </a:rPr>
              <a:t>pead</a:t>
            </a:r>
            <a:r>
              <a:rPr lang="de-DE" sz="1800" dirty="0">
                <a:effectLst/>
              </a:rPr>
              <a:t> </a:t>
            </a:r>
            <a:r>
              <a:rPr lang="de-DE" sz="1800" dirty="0" err="1">
                <a:effectLst/>
              </a:rPr>
              <a:t>üles</a:t>
            </a:r>
            <a:r>
              <a:rPr lang="de-DE" sz="1800" dirty="0">
                <a:effectLst/>
              </a:rPr>
              <a:t> </a:t>
            </a:r>
            <a:r>
              <a:rPr lang="de-DE" sz="1800" dirty="0" err="1">
                <a:effectLst/>
              </a:rPr>
              <a:t>õuna</a:t>
            </a:r>
            <a:r>
              <a:rPr lang="de-DE" sz="1800" dirty="0">
                <a:effectLst/>
              </a:rPr>
              <a:t> </a:t>
            </a:r>
            <a:r>
              <a:rPr lang="de-DE" sz="1800" dirty="0" err="1">
                <a:effectLst/>
              </a:rPr>
              <a:t>järele</a:t>
            </a:r>
            <a:r>
              <a:rPr lang="de-DE" sz="1800" dirty="0">
                <a:effectLst/>
              </a:rPr>
              <a:t> – </a:t>
            </a:r>
            <a:r>
              <a:rPr lang="de-DE" sz="1800" dirty="0" err="1">
                <a:effectLst/>
              </a:rPr>
              <a:t>võib</a:t>
            </a:r>
            <a:r>
              <a:rPr lang="de-DE" sz="1800" dirty="0">
                <a:effectLst/>
              </a:rPr>
              <a:t> </a:t>
            </a:r>
            <a:r>
              <a:rPr lang="de-DE" sz="1800" dirty="0" err="1">
                <a:effectLst/>
              </a:rPr>
              <a:t>olla</a:t>
            </a:r>
            <a:r>
              <a:rPr lang="de-DE" sz="1800" dirty="0">
                <a:effectLst/>
              </a:rPr>
              <a:t> Torgau </a:t>
            </a:r>
            <a:r>
              <a:rPr lang="de-DE" sz="1800" dirty="0" err="1">
                <a:effectLst/>
              </a:rPr>
              <a:t>kunstniku</a:t>
            </a:r>
            <a:r>
              <a:rPr lang="de-DE" sz="1800" dirty="0">
                <a:effectLst/>
              </a:rPr>
              <a:t> </a:t>
            </a:r>
            <a:r>
              <a:rPr lang="de-DE" sz="1800" dirty="0" err="1">
                <a:effectLst/>
              </a:rPr>
              <a:t>Redteli</a:t>
            </a:r>
            <a:r>
              <a:rPr lang="de-DE" sz="1800" dirty="0">
                <a:effectLst/>
              </a:rPr>
              <a:t> </a:t>
            </a:r>
            <a:r>
              <a:rPr lang="de-DE" sz="1800" dirty="0" err="1">
                <a:effectLst/>
              </a:rPr>
              <a:t>signatuur</a:t>
            </a:r>
            <a:r>
              <a:rPr lang="de-DE" sz="1800" dirty="0">
                <a:effectLst/>
              </a:rPr>
              <a:t> </a:t>
            </a:r>
            <a:r>
              <a:rPr lang="et-EE" sz="1400" dirty="0">
                <a:effectLst/>
              </a:rPr>
              <a:t/>
            </a:r>
            <a:br>
              <a:rPr lang="et-EE" sz="1400" dirty="0">
                <a:effectLst/>
              </a:rPr>
            </a:br>
            <a:endParaRPr lang="et-EE" sz="14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331640" y="332656"/>
            <a:ext cx="2509820" cy="3852000"/>
          </a:xfrm>
        </p:spPr>
      </p:pic>
      <p:pic>
        <p:nvPicPr>
          <p:cNvPr id="3" name="Pilt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38" y="332656"/>
            <a:ext cx="2491767" cy="3852000"/>
          </a:xfrm>
          <a:prstGeom prst="rect">
            <a:avLst/>
          </a:prstGeom>
        </p:spPr>
      </p:pic>
    </p:spTree>
    <p:extLst>
      <p:ext uri="{BB962C8B-B14F-4D97-AF65-F5344CB8AC3E}">
        <p14:creationId xmlns:p14="http://schemas.microsoft.com/office/powerpoint/2010/main" val="36050907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914400" y="5517232"/>
            <a:ext cx="7772400" cy="1008112"/>
          </a:xfrm>
        </p:spPr>
        <p:txBody>
          <a:bodyPr>
            <a:normAutofit/>
          </a:bodyPr>
          <a:lstStyle/>
          <a:p>
            <a:r>
              <a:rPr lang="et-EE" sz="2400" dirty="0" err="1" smtClean="0"/>
              <a:t>Mscr</a:t>
            </a:r>
            <a:r>
              <a:rPr lang="et-EE" sz="2400" dirty="0" smtClean="0"/>
              <a:t> 55, l. 56 ja 60, </a:t>
            </a:r>
            <a:r>
              <a:rPr lang="et-EE" sz="2400" dirty="0"/>
              <a:t>p</a:t>
            </a:r>
            <a:r>
              <a:rPr lang="et-EE" sz="2400" dirty="0" smtClean="0"/>
              <a:t>uuviljad</a:t>
            </a:r>
            <a:endParaRPr lang="et-EE" sz="2400" dirty="0"/>
          </a:p>
        </p:txBody>
      </p:sp>
      <p:pic>
        <p:nvPicPr>
          <p:cNvPr id="3" name="Pilt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476672"/>
            <a:ext cx="3220881" cy="5040000"/>
          </a:xfrm>
          <a:prstGeom prst="rect">
            <a:avLst/>
          </a:prstGeom>
        </p:spPr>
      </p:pic>
      <p:pic>
        <p:nvPicPr>
          <p:cNvPr id="4" name="Pilt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8884" y="476672"/>
            <a:ext cx="3220881" cy="5040000"/>
          </a:xfrm>
          <a:prstGeom prst="rect">
            <a:avLst/>
          </a:prstGeom>
        </p:spPr>
      </p:pic>
    </p:spTree>
    <p:extLst>
      <p:ext uri="{BB962C8B-B14F-4D97-AF65-F5344CB8AC3E}">
        <p14:creationId xmlns:p14="http://schemas.microsoft.com/office/powerpoint/2010/main" val="28695378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4653136"/>
            <a:ext cx="8183880" cy="1512168"/>
          </a:xfrm>
        </p:spPr>
        <p:txBody>
          <a:bodyPr>
            <a:noAutofit/>
          </a:bodyPr>
          <a:lstStyle/>
          <a:p>
            <a:r>
              <a:rPr lang="de-DE" sz="1800" dirty="0" err="1">
                <a:effectLst/>
              </a:rPr>
              <a:t>Mscr</a:t>
            </a:r>
            <a:r>
              <a:rPr lang="de-DE" sz="1800" dirty="0">
                <a:effectLst/>
              </a:rPr>
              <a:t> 55, l. 5p, </a:t>
            </a:r>
            <a:r>
              <a:rPr lang="de-DE" sz="1800" dirty="0" err="1">
                <a:effectLst/>
              </a:rPr>
              <a:t>liibanoni</a:t>
            </a:r>
            <a:r>
              <a:rPr lang="de-DE" sz="1800" dirty="0">
                <a:effectLst/>
              </a:rPr>
              <a:t> </a:t>
            </a:r>
            <a:r>
              <a:rPr lang="de-DE" sz="1800" dirty="0" err="1">
                <a:effectLst/>
              </a:rPr>
              <a:t>seeder</a:t>
            </a:r>
            <a:r>
              <a:rPr lang="de-DE" sz="1800" dirty="0">
                <a:effectLst/>
              </a:rPr>
              <a:t> (</a:t>
            </a:r>
            <a:r>
              <a:rPr lang="de-DE" sz="1800" i="1" dirty="0" err="1">
                <a:effectLst/>
              </a:rPr>
              <a:t>Cedrus</a:t>
            </a:r>
            <a:r>
              <a:rPr lang="de-DE" sz="1800" i="1" dirty="0">
                <a:effectLst/>
              </a:rPr>
              <a:t> </a:t>
            </a:r>
            <a:r>
              <a:rPr lang="de-DE" sz="1800" i="1" dirty="0" err="1">
                <a:effectLst/>
              </a:rPr>
              <a:t>libani</a:t>
            </a:r>
            <a:r>
              <a:rPr lang="de-DE" sz="1800" i="1" dirty="0">
                <a:effectLst/>
              </a:rPr>
              <a:t> Rich.</a:t>
            </a:r>
            <a:r>
              <a:rPr lang="de-DE" sz="1800" dirty="0">
                <a:effectLst/>
              </a:rPr>
              <a:t>), </a:t>
            </a:r>
            <a:r>
              <a:rPr lang="de-DE" sz="1800" dirty="0" err="1">
                <a:effectLst/>
              </a:rPr>
              <a:t>oks</a:t>
            </a:r>
            <a:r>
              <a:rPr lang="de-DE" sz="1800" dirty="0">
                <a:effectLst/>
              </a:rPr>
              <a:t> </a:t>
            </a:r>
            <a:r>
              <a:rPr lang="de-DE" sz="1800" dirty="0" err="1">
                <a:effectLst/>
              </a:rPr>
              <a:t>käbidega</a:t>
            </a:r>
            <a:r>
              <a:rPr lang="de-DE" sz="1800" dirty="0">
                <a:effectLst/>
              </a:rPr>
              <a:t>, </a:t>
            </a:r>
            <a:r>
              <a:rPr lang="de-DE" sz="1800" dirty="0" err="1">
                <a:effectLst/>
              </a:rPr>
              <a:t>üks</a:t>
            </a:r>
            <a:r>
              <a:rPr lang="de-DE" sz="1800" dirty="0">
                <a:effectLst/>
              </a:rPr>
              <a:t> </a:t>
            </a:r>
            <a:r>
              <a:rPr lang="de-DE" sz="1800" dirty="0" err="1">
                <a:effectLst/>
              </a:rPr>
              <a:t>loomulikus</a:t>
            </a:r>
            <a:r>
              <a:rPr lang="de-DE" sz="1800" dirty="0">
                <a:effectLst/>
              </a:rPr>
              <a:t> </a:t>
            </a:r>
            <a:r>
              <a:rPr lang="de-DE" sz="1800" dirty="0" err="1">
                <a:effectLst/>
              </a:rPr>
              <a:t>suuruses</a:t>
            </a:r>
            <a:r>
              <a:rPr lang="de-DE" sz="1800" dirty="0">
                <a:effectLst/>
              </a:rPr>
              <a:t>, </a:t>
            </a:r>
            <a:r>
              <a:rPr lang="de-DE" sz="1800" dirty="0" err="1">
                <a:effectLst/>
              </a:rPr>
              <a:t>seedripuidu</a:t>
            </a:r>
            <a:r>
              <a:rPr lang="de-DE" sz="1800" dirty="0">
                <a:effectLst/>
              </a:rPr>
              <a:t> </a:t>
            </a:r>
            <a:r>
              <a:rPr lang="de-DE" sz="1800" dirty="0" err="1">
                <a:effectLst/>
              </a:rPr>
              <a:t>ristlõige</a:t>
            </a:r>
            <a:r>
              <a:rPr lang="de-DE" sz="1800" dirty="0">
                <a:effectLst/>
              </a:rPr>
              <a:t>; </a:t>
            </a:r>
            <a:r>
              <a:rPr lang="de-DE" sz="1800" dirty="0" err="1">
                <a:effectLst/>
              </a:rPr>
              <a:t>viide</a:t>
            </a:r>
            <a:r>
              <a:rPr lang="de-DE" sz="1800" dirty="0">
                <a:effectLst/>
              </a:rPr>
              <a:t> </a:t>
            </a:r>
            <a:r>
              <a:rPr lang="de-DE" sz="1800" dirty="0" err="1">
                <a:effectLst/>
              </a:rPr>
              <a:t>Kentmanni</a:t>
            </a:r>
            <a:r>
              <a:rPr lang="de-DE" sz="1800" dirty="0">
                <a:effectLst/>
              </a:rPr>
              <a:t> </a:t>
            </a:r>
            <a:r>
              <a:rPr lang="de-DE" sz="1800" i="1" dirty="0" err="1">
                <a:effectLst/>
              </a:rPr>
              <a:t>Codex</a:t>
            </a:r>
            <a:r>
              <a:rPr lang="de-DE" sz="1800" dirty="0" err="1">
                <a:effectLst/>
              </a:rPr>
              <a:t>ile</a:t>
            </a:r>
            <a:r>
              <a:rPr lang="de-DE" sz="1800" dirty="0">
                <a:effectLst/>
              </a:rPr>
              <a:t> 1.3</a:t>
            </a:r>
            <a:r>
              <a:rPr lang="et-EE" sz="1800" dirty="0">
                <a:effectLst/>
              </a:rPr>
              <a:t/>
            </a:r>
            <a:br>
              <a:rPr lang="et-EE" sz="1800" dirty="0">
                <a:effectLst/>
              </a:rPr>
            </a:br>
            <a:r>
              <a:rPr lang="de-DE" sz="1800" dirty="0" err="1">
                <a:effectLst/>
              </a:rPr>
              <a:t>Camerariuse</a:t>
            </a:r>
            <a:r>
              <a:rPr lang="de-DE" sz="1800" dirty="0">
                <a:effectLst/>
              </a:rPr>
              <a:t> </a:t>
            </a:r>
            <a:r>
              <a:rPr lang="de-DE" sz="1800" dirty="0" err="1" smtClean="0">
                <a:effectLst/>
              </a:rPr>
              <a:t>äratrükk</a:t>
            </a:r>
            <a:r>
              <a:rPr lang="de-DE" sz="1800" dirty="0" smtClean="0">
                <a:effectLst/>
              </a:rPr>
              <a:t>: </a:t>
            </a:r>
            <a:r>
              <a:rPr lang="de-DE" sz="1800" dirty="0" err="1">
                <a:effectLst/>
              </a:rPr>
              <a:t>Mattioli</a:t>
            </a:r>
            <a:r>
              <a:rPr lang="de-DE" sz="1800" dirty="0">
                <a:effectLst/>
              </a:rPr>
              <a:t>, </a:t>
            </a:r>
            <a:r>
              <a:rPr lang="de-DE" sz="1800" dirty="0" err="1">
                <a:effectLst/>
              </a:rPr>
              <a:t>Camerarius</a:t>
            </a:r>
            <a:r>
              <a:rPr lang="de-DE" sz="1800" dirty="0">
                <a:effectLst/>
              </a:rPr>
              <a:t>. </a:t>
            </a:r>
            <a:r>
              <a:rPr lang="de-DE" sz="1800" dirty="0" err="1">
                <a:effectLst/>
              </a:rPr>
              <a:t>Kreutterbuch</a:t>
            </a:r>
            <a:r>
              <a:rPr lang="de-DE" sz="1800" dirty="0">
                <a:effectLst/>
              </a:rPr>
              <a:t>, 1590, l. </a:t>
            </a:r>
            <a:r>
              <a:rPr lang="de-DE" sz="1800" dirty="0" smtClean="0">
                <a:effectLst/>
              </a:rPr>
              <a:t>33p</a:t>
            </a:r>
            <a:r>
              <a:rPr lang="et-EE" sz="1800" dirty="0" smtClean="0">
                <a:effectLst/>
              </a:rPr>
              <a:t> – kujutis peegelpildis</a:t>
            </a:r>
            <a:r>
              <a:rPr lang="et-EE" sz="1800" dirty="0">
                <a:effectLst/>
              </a:rPr>
              <a:t/>
            </a:r>
            <a:br>
              <a:rPr lang="et-EE" sz="1800" dirty="0">
                <a:effectLst/>
              </a:rPr>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683568" y="426718"/>
            <a:ext cx="2395463" cy="3852000"/>
          </a:xfrm>
        </p:spPr>
      </p:pic>
      <p:pic>
        <p:nvPicPr>
          <p:cNvPr id="3" name="Pilt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7608" y="404664"/>
            <a:ext cx="4670550" cy="3852000"/>
          </a:xfrm>
          <a:prstGeom prst="rect">
            <a:avLst/>
          </a:prstGeom>
        </p:spPr>
      </p:pic>
    </p:spTree>
    <p:extLst>
      <p:ext uri="{BB962C8B-B14F-4D97-AF65-F5344CB8AC3E}">
        <p14:creationId xmlns:p14="http://schemas.microsoft.com/office/powerpoint/2010/main" val="12920487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4797152"/>
            <a:ext cx="8183880" cy="1584176"/>
          </a:xfrm>
        </p:spPr>
        <p:txBody>
          <a:bodyPr>
            <a:noAutofit/>
          </a:bodyPr>
          <a:lstStyle/>
          <a:p>
            <a:r>
              <a:rPr lang="de-DE" sz="1800" dirty="0" err="1">
                <a:effectLst/>
              </a:rPr>
              <a:t>Mscr</a:t>
            </a:r>
            <a:r>
              <a:rPr lang="de-DE" sz="1800" dirty="0">
                <a:effectLst/>
              </a:rPr>
              <a:t> 55, l. 107, </a:t>
            </a:r>
            <a:r>
              <a:rPr lang="de-DE" sz="1800" dirty="0" err="1">
                <a:effectLst/>
              </a:rPr>
              <a:t>mägivaher</a:t>
            </a:r>
            <a:r>
              <a:rPr lang="de-DE" sz="1800" dirty="0">
                <a:effectLst/>
              </a:rPr>
              <a:t> (Acer </a:t>
            </a:r>
            <a:r>
              <a:rPr lang="de-DE" sz="1800" dirty="0" err="1">
                <a:effectLst/>
              </a:rPr>
              <a:t>pseudoplatanus</a:t>
            </a:r>
            <a:r>
              <a:rPr lang="de-DE" sz="1800" dirty="0">
                <a:effectLst/>
              </a:rPr>
              <a:t> L.), </a:t>
            </a:r>
            <a:r>
              <a:rPr lang="de-DE" sz="1800" dirty="0" err="1">
                <a:effectLst/>
              </a:rPr>
              <a:t>oks</a:t>
            </a:r>
            <a:r>
              <a:rPr lang="de-DE" sz="1800" dirty="0">
                <a:effectLst/>
              </a:rPr>
              <a:t> ja </a:t>
            </a:r>
            <a:r>
              <a:rPr lang="de-DE" sz="1800" dirty="0" err="1" smtClean="0">
                <a:effectLst/>
              </a:rPr>
              <a:t>viljad</a:t>
            </a:r>
            <a:r>
              <a:rPr lang="et-EE" sz="1800" dirty="0" smtClean="0">
                <a:effectLst/>
              </a:rPr>
              <a:t/>
            </a:r>
            <a:br>
              <a:rPr lang="et-EE" sz="1800" dirty="0" smtClean="0">
                <a:effectLst/>
              </a:rPr>
            </a:br>
            <a:r>
              <a:rPr lang="et-EE" sz="1800" dirty="0">
                <a:effectLst/>
              </a:rPr>
              <a:t/>
            </a:r>
            <a:br>
              <a:rPr lang="et-EE" sz="1800" dirty="0">
                <a:effectLst/>
              </a:rPr>
            </a:br>
            <a:r>
              <a:rPr lang="de-DE" sz="1800" dirty="0" err="1">
                <a:effectLst/>
              </a:rPr>
              <a:t>Schmidel</a:t>
            </a:r>
            <a:r>
              <a:rPr lang="de-DE" sz="1800" dirty="0">
                <a:effectLst/>
              </a:rPr>
              <a:t>: </a:t>
            </a:r>
            <a:r>
              <a:rPr lang="de-DE" sz="1800" dirty="0" err="1">
                <a:effectLst/>
              </a:rPr>
              <a:t>Gesneri</a:t>
            </a:r>
            <a:r>
              <a:rPr lang="de-DE" sz="1800" dirty="0">
                <a:effectLst/>
              </a:rPr>
              <a:t> </a:t>
            </a:r>
            <a:r>
              <a:rPr lang="de-DE" sz="1800" dirty="0" err="1">
                <a:effectLst/>
              </a:rPr>
              <a:t>opera</a:t>
            </a:r>
            <a:r>
              <a:rPr lang="de-DE" sz="1800" dirty="0">
                <a:effectLst/>
              </a:rPr>
              <a:t> </a:t>
            </a:r>
            <a:r>
              <a:rPr lang="de-DE" sz="1800" dirty="0" err="1">
                <a:effectLst/>
              </a:rPr>
              <a:t>botanica</a:t>
            </a:r>
            <a:r>
              <a:rPr lang="de-DE" sz="1800" dirty="0">
                <a:effectLst/>
              </a:rPr>
              <a:t> , </a:t>
            </a:r>
            <a:r>
              <a:rPr lang="de-DE" sz="1800" dirty="0" err="1">
                <a:effectLst/>
              </a:rPr>
              <a:t>nr</a:t>
            </a:r>
            <a:r>
              <a:rPr lang="de-DE" sz="1800" dirty="0">
                <a:effectLst/>
              </a:rPr>
              <a:t> 18, </a:t>
            </a:r>
            <a:r>
              <a:rPr lang="de-DE" sz="1800" dirty="0" err="1">
                <a:effectLst/>
              </a:rPr>
              <a:t>tab</a:t>
            </a:r>
            <a:r>
              <a:rPr lang="de-DE" sz="1800" dirty="0">
                <a:effectLst/>
              </a:rPr>
              <a:t> </a:t>
            </a:r>
            <a:r>
              <a:rPr lang="de-DE" sz="1800" dirty="0" smtClean="0">
                <a:effectLst/>
              </a:rPr>
              <a:t>VIII</a:t>
            </a:r>
            <a:r>
              <a:rPr lang="et-EE" sz="1800" dirty="0" smtClean="0">
                <a:effectLst/>
              </a:rPr>
              <a:t/>
            </a:r>
            <a:br>
              <a:rPr lang="et-EE" sz="1800" dirty="0" smtClean="0">
                <a:effectLst/>
              </a:rPr>
            </a:br>
            <a:r>
              <a:rPr lang="et-EE" sz="1800" dirty="0">
                <a:effectLst/>
              </a:rPr>
              <a:t/>
            </a:r>
            <a:br>
              <a:rPr lang="et-EE" sz="1800" dirty="0">
                <a:effectLst/>
              </a:rPr>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259632" y="445491"/>
            <a:ext cx="2676281" cy="4187825"/>
          </a:xfrm>
        </p:spPr>
      </p:pic>
      <p:pic>
        <p:nvPicPr>
          <p:cNvPr id="3" name="Pilt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439111"/>
            <a:ext cx="2720937" cy="4176000"/>
          </a:xfrm>
          <a:prstGeom prst="rect">
            <a:avLst/>
          </a:prstGeom>
        </p:spPr>
      </p:pic>
    </p:spTree>
    <p:extLst>
      <p:ext uri="{BB962C8B-B14F-4D97-AF65-F5344CB8AC3E}">
        <p14:creationId xmlns:p14="http://schemas.microsoft.com/office/powerpoint/2010/main" val="21510925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stkülik 2"/>
          <p:cNvSpPr/>
          <p:nvPr/>
        </p:nvSpPr>
        <p:spPr>
          <a:xfrm>
            <a:off x="467544" y="432000"/>
            <a:ext cx="8208912" cy="5970865"/>
          </a:xfrm>
          <a:prstGeom prst="rect">
            <a:avLst/>
          </a:prstGeom>
          <a:noFill/>
        </p:spPr>
        <p:txBody>
          <a:bodyPr wrap="square">
            <a:spAutoFit/>
          </a:bodyPr>
          <a:lstStyle/>
          <a:p>
            <a:r>
              <a:rPr lang="de-DE" sz="2000" b="1" dirty="0" err="1"/>
              <a:t>Mscr</a:t>
            </a:r>
            <a:r>
              <a:rPr lang="de-DE" sz="2000" b="1" dirty="0"/>
              <a:t> 56, 16. </a:t>
            </a:r>
            <a:r>
              <a:rPr lang="de-DE" sz="2000" b="1" dirty="0" err="1"/>
              <a:t>saj</a:t>
            </a:r>
            <a:r>
              <a:rPr lang="de-DE" sz="2000" b="1" dirty="0"/>
              <a:t> 2. </a:t>
            </a:r>
            <a:r>
              <a:rPr lang="de-DE" sz="2000" b="1" dirty="0" err="1"/>
              <a:t>pool</a:t>
            </a:r>
            <a:r>
              <a:rPr lang="de-DE" sz="2000" b="1" dirty="0"/>
              <a:t>, 49 </a:t>
            </a:r>
            <a:r>
              <a:rPr lang="de-DE" sz="2000" b="1" dirty="0" err="1"/>
              <a:t>lehte</a:t>
            </a:r>
            <a:r>
              <a:rPr lang="de-DE" sz="2000" b="1" dirty="0"/>
              <a:t>, 75 </a:t>
            </a:r>
            <a:r>
              <a:rPr lang="de-DE" sz="2000" b="1" dirty="0" err="1"/>
              <a:t>joonistust</a:t>
            </a:r>
            <a:endParaRPr lang="et-EE" sz="2000" b="1" dirty="0"/>
          </a:p>
          <a:p>
            <a:pPr lvl="0"/>
            <a:r>
              <a:rPr lang="de-DE" sz="2000" b="1" dirty="0" err="1"/>
              <a:t>väike</a:t>
            </a:r>
            <a:r>
              <a:rPr lang="de-DE" sz="2000" b="1" dirty="0"/>
              <a:t> </a:t>
            </a:r>
            <a:r>
              <a:rPr lang="de-DE" sz="2000" b="1" dirty="0" err="1"/>
              <a:t>vahelehestatud</a:t>
            </a:r>
            <a:r>
              <a:rPr lang="de-DE" sz="2000" b="1" dirty="0"/>
              <a:t> </a:t>
            </a:r>
            <a:r>
              <a:rPr lang="de-DE" sz="2000" b="1" dirty="0" err="1"/>
              <a:t>foliant</a:t>
            </a:r>
            <a:r>
              <a:rPr lang="de-DE" sz="2000" b="1" dirty="0"/>
              <a:t>, </a:t>
            </a:r>
            <a:r>
              <a:rPr lang="de-DE" sz="2000" b="1" dirty="0" err="1"/>
              <a:t>joonistused</a:t>
            </a:r>
            <a:r>
              <a:rPr lang="de-DE" sz="2000" b="1" dirty="0"/>
              <a:t> </a:t>
            </a:r>
            <a:r>
              <a:rPr lang="de-DE" sz="2000" b="1" dirty="0" err="1"/>
              <a:t>erinevas</a:t>
            </a:r>
            <a:r>
              <a:rPr lang="de-DE" sz="2000" b="1" dirty="0"/>
              <a:t> </a:t>
            </a:r>
            <a:r>
              <a:rPr lang="de-DE" sz="2000" b="1" dirty="0" err="1"/>
              <a:t>formaadis</a:t>
            </a:r>
            <a:r>
              <a:rPr lang="de-DE" sz="2000" b="1" dirty="0"/>
              <a:t>, </a:t>
            </a:r>
            <a:r>
              <a:rPr lang="de-DE" sz="2000" b="1" dirty="0" err="1"/>
              <a:t>tolleaegsed</a:t>
            </a:r>
            <a:r>
              <a:rPr lang="de-DE" sz="2000" b="1" dirty="0"/>
              <a:t> </a:t>
            </a:r>
            <a:r>
              <a:rPr lang="de-DE" sz="2000" b="1" dirty="0" err="1"/>
              <a:t>taimenimed</a:t>
            </a:r>
            <a:r>
              <a:rPr lang="de-DE" sz="2000" b="1" dirty="0"/>
              <a:t> </a:t>
            </a:r>
            <a:endParaRPr lang="et-EE" sz="2000" b="1" dirty="0"/>
          </a:p>
          <a:p>
            <a:pPr lvl="0"/>
            <a:endParaRPr lang="et-EE" sz="1600" b="1" dirty="0"/>
          </a:p>
          <a:p>
            <a:pPr marL="285750" lvl="0" indent="-285750">
              <a:buFont typeface="Arial" panose="020B0604020202020204" pitchFamily="34" charset="0"/>
              <a:buChar char="•"/>
            </a:pPr>
            <a:r>
              <a:rPr lang="de-DE" b="1" dirty="0" err="1"/>
              <a:t>joonistused</a:t>
            </a:r>
            <a:r>
              <a:rPr lang="de-DE" b="1" dirty="0"/>
              <a:t>: </a:t>
            </a:r>
            <a:r>
              <a:rPr lang="de-DE" b="1" dirty="0" err="1"/>
              <a:t>taimed</a:t>
            </a:r>
            <a:r>
              <a:rPr lang="de-DE" b="1" dirty="0"/>
              <a:t>, </a:t>
            </a:r>
            <a:r>
              <a:rPr lang="de-DE" b="1" dirty="0" err="1"/>
              <a:t>viljad</a:t>
            </a:r>
            <a:r>
              <a:rPr lang="de-DE" b="1" dirty="0"/>
              <a:t>, </a:t>
            </a:r>
            <a:r>
              <a:rPr lang="de-DE" b="1" dirty="0" err="1"/>
              <a:t>loomad</a:t>
            </a:r>
            <a:r>
              <a:rPr lang="de-DE" b="1" dirty="0"/>
              <a:t>, </a:t>
            </a:r>
            <a:r>
              <a:rPr lang="de-DE" b="1" dirty="0" err="1"/>
              <a:t>kalad</a:t>
            </a:r>
            <a:r>
              <a:rPr lang="de-DE" b="1" dirty="0"/>
              <a:t>, </a:t>
            </a:r>
            <a:r>
              <a:rPr lang="de-DE" b="1" dirty="0" err="1"/>
              <a:t>linnud</a:t>
            </a:r>
            <a:r>
              <a:rPr lang="de-DE" b="1" dirty="0"/>
              <a:t>, </a:t>
            </a:r>
            <a:r>
              <a:rPr lang="de-DE" b="1" dirty="0" err="1"/>
              <a:t>maod</a:t>
            </a:r>
            <a:r>
              <a:rPr lang="de-DE" b="1" dirty="0"/>
              <a:t> ja </a:t>
            </a:r>
            <a:r>
              <a:rPr lang="de-DE" b="1" dirty="0" err="1"/>
              <a:t>ämblikud</a:t>
            </a:r>
            <a:r>
              <a:rPr lang="de-DE" b="1" dirty="0"/>
              <a:t>; </a:t>
            </a:r>
            <a:r>
              <a:rPr lang="de-DE" b="1" dirty="0" err="1"/>
              <a:t>enam</a:t>
            </a:r>
            <a:r>
              <a:rPr lang="et-EE" b="1" dirty="0"/>
              <a:t>a</a:t>
            </a:r>
            <a:r>
              <a:rPr lang="de-DE" b="1" dirty="0" err="1"/>
              <a:t>sti</a:t>
            </a:r>
            <a:r>
              <a:rPr lang="de-DE" b="1" dirty="0"/>
              <a:t> </a:t>
            </a:r>
            <a:r>
              <a:rPr lang="de-DE" b="1" dirty="0" err="1"/>
              <a:t>koloreeritud</a:t>
            </a:r>
            <a:endParaRPr lang="et-EE" b="1" dirty="0"/>
          </a:p>
          <a:p>
            <a:pPr marL="285750" lvl="0" indent="-285750">
              <a:buFont typeface="Arial" panose="020B0604020202020204" pitchFamily="34" charset="0"/>
              <a:buChar char="•"/>
            </a:pPr>
            <a:endParaRPr lang="et-EE" b="1" dirty="0"/>
          </a:p>
          <a:p>
            <a:pPr marL="285750" lvl="0" indent="-285750">
              <a:buFont typeface="Arial" panose="020B0604020202020204" pitchFamily="34" charset="0"/>
              <a:buChar char="•"/>
            </a:pPr>
            <a:r>
              <a:rPr lang="de-DE" b="1" dirty="0" err="1"/>
              <a:t>Schmidel</a:t>
            </a:r>
            <a:r>
              <a:rPr lang="de-DE" b="1" dirty="0"/>
              <a:t>: 4 Konrad </a:t>
            </a:r>
            <a:r>
              <a:rPr lang="de-DE" b="1" dirty="0" err="1"/>
              <a:t>Gessneri</a:t>
            </a:r>
            <a:r>
              <a:rPr lang="de-DE" b="1" dirty="0"/>
              <a:t> </a:t>
            </a:r>
            <a:r>
              <a:rPr lang="de-DE" b="1" dirty="0" err="1"/>
              <a:t>lehte</a:t>
            </a:r>
            <a:r>
              <a:rPr lang="de-DE" b="1" dirty="0"/>
              <a:t>, </a:t>
            </a:r>
            <a:r>
              <a:rPr lang="de-DE" b="1" dirty="0" err="1"/>
              <a:t>vähemalt</a:t>
            </a:r>
            <a:r>
              <a:rPr lang="de-DE" b="1" dirty="0"/>
              <a:t> 24 </a:t>
            </a:r>
            <a:r>
              <a:rPr lang="de-DE" b="1" dirty="0" err="1"/>
              <a:t>joonistust</a:t>
            </a:r>
            <a:r>
              <a:rPr lang="de-DE" b="1" dirty="0"/>
              <a:t> </a:t>
            </a:r>
            <a:r>
              <a:rPr lang="de-DE" b="1" dirty="0" err="1"/>
              <a:t>Jungermannilt</a:t>
            </a:r>
            <a:r>
              <a:rPr lang="de-DE" b="1" dirty="0"/>
              <a:t>, </a:t>
            </a:r>
            <a:r>
              <a:rPr lang="de-DE" b="1" dirty="0" err="1"/>
              <a:t>ülejäänud</a:t>
            </a:r>
            <a:r>
              <a:rPr lang="de-DE" b="1" dirty="0"/>
              <a:t> </a:t>
            </a:r>
            <a:r>
              <a:rPr lang="de-DE" b="1" dirty="0" err="1"/>
              <a:t>Camerariuselt</a:t>
            </a:r>
            <a:r>
              <a:rPr lang="de-DE" b="1" dirty="0"/>
              <a:t> </a:t>
            </a:r>
            <a:r>
              <a:rPr lang="de-DE" b="1" dirty="0" err="1"/>
              <a:t>jt</a:t>
            </a:r>
            <a:r>
              <a:rPr lang="de-DE" b="1" dirty="0"/>
              <a:t> </a:t>
            </a:r>
            <a:r>
              <a:rPr lang="de-DE" b="1" dirty="0" err="1"/>
              <a:t>sõpradelt</a:t>
            </a:r>
            <a:endParaRPr lang="et-EE" b="1" dirty="0"/>
          </a:p>
          <a:p>
            <a:pPr marL="285750" lvl="0" indent="-285750">
              <a:buFont typeface="Arial" panose="020B0604020202020204" pitchFamily="34" charset="0"/>
              <a:buChar char="•"/>
            </a:pPr>
            <a:endParaRPr lang="et-EE" b="1" dirty="0"/>
          </a:p>
          <a:p>
            <a:pPr marL="285750" lvl="0" indent="-285750">
              <a:buFont typeface="Arial" panose="020B0604020202020204" pitchFamily="34" charset="0"/>
              <a:buChar char="•"/>
            </a:pPr>
            <a:r>
              <a:rPr lang="de-DE" b="1" dirty="0" err="1"/>
              <a:t>Camerariuse</a:t>
            </a:r>
            <a:r>
              <a:rPr lang="de-DE" b="1" dirty="0"/>
              <a:t> ja </a:t>
            </a:r>
            <a:r>
              <a:rPr lang="de-DE" b="1" dirty="0" err="1"/>
              <a:t>Jungermanni</a:t>
            </a:r>
            <a:r>
              <a:rPr lang="de-DE" b="1" dirty="0"/>
              <a:t> </a:t>
            </a:r>
            <a:r>
              <a:rPr lang="de-DE" b="1" dirty="0" err="1"/>
              <a:t>joonistusi</a:t>
            </a:r>
            <a:r>
              <a:rPr lang="de-DE" b="1" dirty="0"/>
              <a:t> pol</a:t>
            </a:r>
            <a:r>
              <a:rPr lang="et-EE" b="1" dirty="0"/>
              <a:t>e</a:t>
            </a:r>
            <a:r>
              <a:rPr lang="de-DE" b="1" dirty="0"/>
              <a:t> </a:t>
            </a:r>
            <a:r>
              <a:rPr lang="de-DE" b="1" dirty="0" err="1"/>
              <a:t>võimalik</a:t>
            </a:r>
            <a:r>
              <a:rPr lang="de-DE" b="1" dirty="0"/>
              <a:t> </a:t>
            </a:r>
            <a:r>
              <a:rPr lang="de-DE" b="1" dirty="0" err="1"/>
              <a:t>kindlalt</a:t>
            </a:r>
            <a:r>
              <a:rPr lang="de-DE" b="1" dirty="0"/>
              <a:t> </a:t>
            </a:r>
            <a:r>
              <a:rPr lang="de-DE" b="1" dirty="0" err="1"/>
              <a:t>eristada</a:t>
            </a:r>
            <a:r>
              <a:rPr lang="de-DE" b="1" dirty="0"/>
              <a:t>, </a:t>
            </a:r>
            <a:r>
              <a:rPr lang="de-DE" b="1" dirty="0" err="1"/>
              <a:t>puudub</a:t>
            </a:r>
            <a:r>
              <a:rPr lang="de-DE" b="1" dirty="0"/>
              <a:t> </a:t>
            </a:r>
            <a:r>
              <a:rPr lang="de-DE" b="1" dirty="0" err="1"/>
              <a:t>stiili</a:t>
            </a:r>
            <a:r>
              <a:rPr lang="de-DE" b="1" dirty="0"/>
              <a:t> ja </a:t>
            </a:r>
            <a:r>
              <a:rPr lang="de-DE" b="1" dirty="0" err="1"/>
              <a:t>käekirja</a:t>
            </a:r>
            <a:r>
              <a:rPr lang="de-DE" b="1" dirty="0"/>
              <a:t> </a:t>
            </a:r>
            <a:r>
              <a:rPr lang="de-DE" b="1" dirty="0" err="1"/>
              <a:t>võrdlusmaterjal</a:t>
            </a:r>
            <a:r>
              <a:rPr lang="de-DE" b="1" dirty="0"/>
              <a:t> </a:t>
            </a:r>
            <a:endParaRPr lang="et-EE" b="1" dirty="0"/>
          </a:p>
          <a:p>
            <a:pPr marL="285750" lvl="0" indent="-285750">
              <a:buFont typeface="Arial" panose="020B0604020202020204" pitchFamily="34" charset="0"/>
              <a:buChar char="•"/>
            </a:pPr>
            <a:endParaRPr lang="et-EE" b="1" dirty="0"/>
          </a:p>
          <a:p>
            <a:pPr marL="285750" lvl="0" indent="-285750">
              <a:buFont typeface="Arial" panose="020B0604020202020204" pitchFamily="34" charset="0"/>
              <a:buChar char="•"/>
            </a:pPr>
            <a:r>
              <a:rPr lang="de-DE" b="1" dirty="0"/>
              <a:t>Jungermann</a:t>
            </a:r>
            <a:r>
              <a:rPr lang="et-EE" b="1" dirty="0"/>
              <a:t> </a:t>
            </a:r>
            <a:r>
              <a:rPr lang="de-DE" b="1" dirty="0"/>
              <a:t>– J. </a:t>
            </a:r>
            <a:r>
              <a:rPr lang="de-DE" b="1" dirty="0" err="1"/>
              <a:t>Camerarius</a:t>
            </a:r>
            <a:r>
              <a:rPr lang="de-DE" b="1" dirty="0"/>
              <a:t> </a:t>
            </a:r>
            <a:r>
              <a:rPr lang="de-DE" b="1" dirty="0" err="1"/>
              <a:t>noorema</a:t>
            </a:r>
            <a:r>
              <a:rPr lang="de-DE" b="1" dirty="0"/>
              <a:t> </a:t>
            </a:r>
            <a:r>
              <a:rPr lang="de-DE" b="1" dirty="0" err="1"/>
              <a:t>õepojad</a:t>
            </a:r>
            <a:r>
              <a:rPr lang="de-DE" b="1" dirty="0"/>
              <a:t>: </a:t>
            </a:r>
            <a:r>
              <a:rPr lang="de-DE" b="1" dirty="0" err="1"/>
              <a:t>botaanik</a:t>
            </a:r>
            <a:r>
              <a:rPr lang="en-US" b="1" dirty="0"/>
              <a:t> Ludwig </a:t>
            </a:r>
            <a:r>
              <a:rPr lang="en-US" b="1" dirty="0" err="1"/>
              <a:t>Jungermann</a:t>
            </a:r>
            <a:r>
              <a:rPr lang="en-US" b="1" dirty="0"/>
              <a:t> (1572–1653) ja</a:t>
            </a:r>
            <a:r>
              <a:rPr lang="et-EE" b="1" dirty="0"/>
              <a:t> tema</a:t>
            </a:r>
            <a:r>
              <a:rPr lang="en-US" b="1" dirty="0"/>
              <a:t> </a:t>
            </a:r>
            <a:r>
              <a:rPr lang="en-US" b="1" dirty="0" err="1"/>
              <a:t>vanem</a:t>
            </a:r>
            <a:r>
              <a:rPr lang="en-US" b="1" dirty="0"/>
              <a:t> vend Joachim </a:t>
            </a:r>
            <a:r>
              <a:rPr lang="en-US" b="1" dirty="0" err="1"/>
              <a:t>Jungermann</a:t>
            </a:r>
            <a:r>
              <a:rPr lang="en-US" b="1" dirty="0"/>
              <a:t> (ca 1561–1591)</a:t>
            </a:r>
            <a:endParaRPr lang="et-EE" b="1" dirty="0"/>
          </a:p>
          <a:p>
            <a:pPr marL="285750" lvl="0" indent="-285750">
              <a:buFont typeface="Arial" panose="020B0604020202020204" pitchFamily="34" charset="0"/>
              <a:buChar char="•"/>
            </a:pPr>
            <a:endParaRPr lang="et-EE" b="1" dirty="0"/>
          </a:p>
          <a:p>
            <a:pPr marL="285750" lvl="0" indent="-285750">
              <a:buFont typeface="Arial" panose="020B0604020202020204" pitchFamily="34" charset="0"/>
              <a:buChar char="•"/>
            </a:pPr>
            <a:r>
              <a:rPr lang="de-DE" b="1" dirty="0" err="1"/>
              <a:t>Augsburgi</a:t>
            </a:r>
            <a:r>
              <a:rPr lang="de-DE" b="1" dirty="0"/>
              <a:t> </a:t>
            </a:r>
            <a:r>
              <a:rPr lang="de-DE" b="1" dirty="0" err="1"/>
              <a:t>arsti</a:t>
            </a:r>
            <a:r>
              <a:rPr lang="de-DE" b="1" dirty="0"/>
              <a:t> Adolph </a:t>
            </a:r>
            <a:r>
              <a:rPr lang="de-DE" b="1" dirty="0" err="1"/>
              <a:t>Occo</a:t>
            </a:r>
            <a:r>
              <a:rPr lang="de-DE" b="1" dirty="0"/>
              <a:t> (1524-1606) </a:t>
            </a:r>
            <a:r>
              <a:rPr lang="de-DE" b="1" dirty="0" err="1"/>
              <a:t>joonistus</a:t>
            </a:r>
            <a:r>
              <a:rPr lang="de-DE" b="1" dirty="0"/>
              <a:t> </a:t>
            </a:r>
            <a:endParaRPr lang="et-EE" b="1" dirty="0"/>
          </a:p>
          <a:p>
            <a:pPr marL="285750" lvl="0" indent="-285750">
              <a:buFont typeface="Arial" panose="020B0604020202020204" pitchFamily="34" charset="0"/>
              <a:buChar char="•"/>
            </a:pPr>
            <a:endParaRPr lang="et-EE" b="1" dirty="0"/>
          </a:p>
          <a:p>
            <a:pPr marL="285750" lvl="0" indent="-285750">
              <a:buFont typeface="Arial" panose="020B0604020202020204" pitchFamily="34" charset="0"/>
              <a:buChar char="•"/>
            </a:pPr>
            <a:r>
              <a:rPr lang="et-EE" b="1" dirty="0"/>
              <a:t>Pealkirjades viited </a:t>
            </a:r>
            <a:r>
              <a:rPr lang="de-DE" b="1" dirty="0"/>
              <a:t>Bologna </a:t>
            </a:r>
            <a:r>
              <a:rPr lang="de-DE" b="1" dirty="0" err="1"/>
              <a:t>arst</a:t>
            </a:r>
            <a:r>
              <a:rPr lang="et-EE" b="1" dirty="0" err="1"/>
              <a:t>ile</a:t>
            </a:r>
            <a:r>
              <a:rPr lang="de-DE" b="1" dirty="0"/>
              <a:t>, </a:t>
            </a:r>
            <a:r>
              <a:rPr lang="de-DE" b="1" dirty="0" err="1"/>
              <a:t>zooloog</a:t>
            </a:r>
            <a:r>
              <a:rPr lang="et-EE" b="1" dirty="0" err="1"/>
              <a:t>ile</a:t>
            </a:r>
            <a:r>
              <a:rPr lang="de-DE" b="1" dirty="0"/>
              <a:t> ja </a:t>
            </a:r>
            <a:r>
              <a:rPr lang="de-DE" b="1" dirty="0" err="1"/>
              <a:t>botaanik</a:t>
            </a:r>
            <a:r>
              <a:rPr lang="et-EE" b="1" dirty="0" err="1"/>
              <a:t>ule</a:t>
            </a:r>
            <a:r>
              <a:rPr lang="de-DE" b="1" dirty="0"/>
              <a:t> </a:t>
            </a:r>
            <a:r>
              <a:rPr lang="de-DE" b="1" dirty="0" err="1"/>
              <a:t>Ulisse</a:t>
            </a:r>
            <a:r>
              <a:rPr lang="de-DE" b="1" dirty="0"/>
              <a:t> </a:t>
            </a:r>
            <a:r>
              <a:rPr lang="de-DE" b="1" dirty="0" err="1"/>
              <a:t>Aldrovandi</a:t>
            </a:r>
            <a:r>
              <a:rPr lang="et-EE" b="1" dirty="0" err="1"/>
              <a:t>le</a:t>
            </a:r>
            <a:r>
              <a:rPr lang="de-DE" b="1" dirty="0"/>
              <a:t> (1522-1605) </a:t>
            </a:r>
            <a:r>
              <a:rPr lang="de-DE" b="1" dirty="0" err="1"/>
              <a:t>võiva</a:t>
            </a:r>
            <a:r>
              <a:rPr lang="et-EE" b="1" dirty="0"/>
              <a:t>d</a:t>
            </a:r>
            <a:r>
              <a:rPr lang="de-DE" b="1" dirty="0"/>
              <a:t> </a:t>
            </a:r>
            <a:r>
              <a:rPr lang="de-DE" b="1" dirty="0" err="1"/>
              <a:t>olla</a:t>
            </a:r>
            <a:r>
              <a:rPr lang="de-DE" b="1" dirty="0"/>
              <a:t> </a:t>
            </a:r>
            <a:r>
              <a:rPr lang="de-DE" b="1" dirty="0" err="1"/>
              <a:t>järeljoonistused</a:t>
            </a:r>
            <a:r>
              <a:rPr lang="de-DE" b="1" dirty="0"/>
              <a:t>. </a:t>
            </a:r>
            <a:r>
              <a:rPr lang="de-DE" b="1" dirty="0" err="1"/>
              <a:t>Aldrovandi</a:t>
            </a:r>
            <a:r>
              <a:rPr lang="de-DE" b="1" dirty="0"/>
              <a:t> </a:t>
            </a:r>
            <a:r>
              <a:rPr lang="de-DE" b="1" dirty="0" err="1"/>
              <a:t>taime</a:t>
            </a:r>
            <a:r>
              <a:rPr lang="de-DE" b="1" dirty="0"/>
              <a:t>- ja </a:t>
            </a:r>
            <a:r>
              <a:rPr lang="de-DE" b="1" dirty="0" err="1"/>
              <a:t>loomajoonistus</a:t>
            </a:r>
            <a:r>
              <a:rPr lang="et-EE" b="1" dirty="0"/>
              <a:t>te kogu</a:t>
            </a:r>
            <a:r>
              <a:rPr lang="de-DE" b="1" dirty="0"/>
              <a:t> </a:t>
            </a:r>
            <a:r>
              <a:rPr lang="de-DE" b="1" dirty="0" err="1"/>
              <a:t>säilitatakse</a:t>
            </a:r>
            <a:r>
              <a:rPr lang="de-DE" b="1" dirty="0"/>
              <a:t> Bologna </a:t>
            </a:r>
            <a:r>
              <a:rPr lang="de-DE" b="1" dirty="0" err="1"/>
              <a:t>ülikooli</a:t>
            </a:r>
            <a:r>
              <a:rPr lang="de-DE" b="1" dirty="0"/>
              <a:t> </a:t>
            </a:r>
            <a:r>
              <a:rPr lang="de-DE" b="1" dirty="0" err="1" smtClean="0"/>
              <a:t>raamatukogus</a:t>
            </a:r>
            <a:endParaRPr lang="et-EE" b="1" dirty="0" smtClean="0"/>
          </a:p>
        </p:txBody>
      </p:sp>
    </p:spTree>
    <p:extLst>
      <p:ext uri="{BB962C8B-B14F-4D97-AF65-F5344CB8AC3E}">
        <p14:creationId xmlns:p14="http://schemas.microsoft.com/office/powerpoint/2010/main" val="20207604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467544" y="4221088"/>
            <a:ext cx="8219256" cy="1944216"/>
          </a:xfrm>
        </p:spPr>
        <p:txBody>
          <a:bodyPr>
            <a:noAutofit/>
          </a:bodyPr>
          <a:lstStyle/>
          <a:p>
            <a:r>
              <a:rPr lang="de-DE" sz="1800" dirty="0" err="1">
                <a:effectLst/>
              </a:rPr>
              <a:t>Mscr</a:t>
            </a:r>
            <a:r>
              <a:rPr lang="de-DE" sz="1800" dirty="0">
                <a:effectLst/>
              </a:rPr>
              <a:t> 56, </a:t>
            </a:r>
            <a:r>
              <a:rPr lang="en-US" sz="1800" dirty="0">
                <a:effectLst/>
              </a:rPr>
              <a:t>l. 21 </a:t>
            </a:r>
            <a:r>
              <a:rPr lang="en-US" sz="1800" dirty="0" err="1">
                <a:effectLst/>
              </a:rPr>
              <a:t>arvatavalt</a:t>
            </a:r>
            <a:r>
              <a:rPr lang="en-US" sz="1800" dirty="0">
                <a:effectLst/>
              </a:rPr>
              <a:t> </a:t>
            </a:r>
            <a:r>
              <a:rPr lang="en-US" sz="1800" dirty="0" err="1">
                <a:effectLst/>
              </a:rPr>
              <a:t>Camerariuse</a:t>
            </a:r>
            <a:r>
              <a:rPr lang="en-US" sz="1800" dirty="0">
                <a:effectLst/>
              </a:rPr>
              <a:t> </a:t>
            </a:r>
            <a:r>
              <a:rPr lang="en-US" sz="1800" dirty="0" err="1">
                <a:effectLst/>
              </a:rPr>
              <a:t>joonistus</a:t>
            </a:r>
            <a:r>
              <a:rPr lang="en-US" sz="1800" dirty="0">
                <a:effectLst/>
              </a:rPr>
              <a:t> – </a:t>
            </a:r>
            <a:r>
              <a:rPr lang="en-US" sz="1800" i="1" dirty="0" err="1">
                <a:effectLst/>
              </a:rPr>
              <a:t>Solanum</a:t>
            </a:r>
            <a:r>
              <a:rPr lang="en-US" sz="1800" i="1" dirty="0">
                <a:effectLst/>
              </a:rPr>
              <a:t> </a:t>
            </a:r>
            <a:r>
              <a:rPr lang="en-US" sz="1800" i="1" dirty="0" err="1">
                <a:effectLst/>
              </a:rPr>
              <a:t>Indicum</a:t>
            </a:r>
            <a:r>
              <a:rPr lang="en-US" sz="1800" i="1" dirty="0">
                <a:effectLst/>
              </a:rPr>
              <a:t> </a:t>
            </a:r>
            <a:r>
              <a:rPr lang="en-US" sz="1800" i="1" dirty="0" err="1">
                <a:effectLst/>
              </a:rPr>
              <a:t>Camerarij</a:t>
            </a:r>
            <a:r>
              <a:rPr lang="en-US" sz="1800" i="1" dirty="0">
                <a:effectLst/>
              </a:rPr>
              <a:t>.</a:t>
            </a:r>
            <a:r>
              <a:rPr lang="en-US" sz="1800" dirty="0">
                <a:effectLst/>
              </a:rPr>
              <a:t> </a:t>
            </a:r>
            <a:r>
              <a:rPr lang="et-EE" sz="1800" dirty="0" smtClean="0">
                <a:effectLst/>
              </a:rPr>
              <a:t/>
            </a:r>
            <a:br>
              <a:rPr lang="et-EE" sz="1800" dirty="0" smtClean="0">
                <a:effectLst/>
              </a:rPr>
            </a:br>
            <a:r>
              <a:rPr lang="et-EE" sz="1800" dirty="0">
                <a:effectLst/>
              </a:rPr>
              <a:t/>
            </a:r>
            <a:br>
              <a:rPr lang="et-EE" sz="1800" dirty="0">
                <a:effectLst/>
              </a:rPr>
            </a:br>
            <a:r>
              <a:rPr lang="et-EE" sz="1800" dirty="0" err="1">
                <a:effectLst/>
              </a:rPr>
              <a:t>Camerariuse</a:t>
            </a:r>
            <a:r>
              <a:rPr lang="et-EE" sz="1800" dirty="0">
                <a:effectLst/>
              </a:rPr>
              <a:t> poolt täiendustega ja saksa keeles välja antud </a:t>
            </a:r>
            <a:r>
              <a:rPr lang="et-EE" sz="1800" dirty="0" err="1">
                <a:effectLst/>
              </a:rPr>
              <a:t>Pietro</a:t>
            </a:r>
            <a:r>
              <a:rPr lang="et-EE" sz="1800" dirty="0">
                <a:effectLst/>
              </a:rPr>
              <a:t> Andrea </a:t>
            </a:r>
            <a:r>
              <a:rPr lang="et-EE" sz="1800" dirty="0" err="1">
                <a:effectLst/>
              </a:rPr>
              <a:t>Mattioli</a:t>
            </a:r>
            <a:r>
              <a:rPr lang="et-EE" sz="1800" dirty="0">
                <a:effectLst/>
              </a:rPr>
              <a:t> </a:t>
            </a:r>
            <a:r>
              <a:rPr lang="et-EE" sz="1800" i="1" dirty="0" err="1">
                <a:effectLst/>
              </a:rPr>
              <a:t>Kreutterbuch’</a:t>
            </a:r>
            <a:r>
              <a:rPr lang="et-EE" sz="1800" dirty="0" err="1">
                <a:effectLst/>
              </a:rPr>
              <a:t>is</a:t>
            </a:r>
            <a:r>
              <a:rPr lang="et-EE" sz="1800" dirty="0">
                <a:effectLst/>
              </a:rPr>
              <a:t> (Frankfurt </a:t>
            </a:r>
            <a:r>
              <a:rPr lang="et-EE" sz="1800" dirty="0" err="1">
                <a:effectLst/>
              </a:rPr>
              <a:t>a.M</a:t>
            </a:r>
            <a:r>
              <a:rPr lang="et-EE" sz="1800" dirty="0">
                <a:effectLst/>
              </a:rPr>
              <a:t>. 1590) on see l. 376  peegelpildis ja mõningate lisadetailidega. </a:t>
            </a:r>
            <a:br>
              <a:rPr lang="et-EE" sz="1800" dirty="0">
                <a:effectLst/>
              </a:rPr>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475656" y="476672"/>
            <a:ext cx="2369590" cy="3672000"/>
          </a:xfrm>
        </p:spPr>
      </p:pic>
      <p:pic>
        <p:nvPicPr>
          <p:cNvPr id="3" name="Pilt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426618"/>
            <a:ext cx="2596020" cy="3672000"/>
          </a:xfrm>
          <a:prstGeom prst="rect">
            <a:avLst/>
          </a:prstGeom>
        </p:spPr>
      </p:pic>
    </p:spTree>
    <p:extLst>
      <p:ext uri="{BB962C8B-B14F-4D97-AF65-F5344CB8AC3E}">
        <p14:creationId xmlns:p14="http://schemas.microsoft.com/office/powerpoint/2010/main" val="34879093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4725144"/>
            <a:ext cx="8183880" cy="1512168"/>
          </a:xfrm>
        </p:spPr>
        <p:txBody>
          <a:bodyPr>
            <a:noAutofit/>
          </a:bodyPr>
          <a:lstStyle/>
          <a:p>
            <a:r>
              <a:rPr lang="de-DE" sz="1800" dirty="0" err="1">
                <a:effectLst/>
              </a:rPr>
              <a:t>Mscr</a:t>
            </a:r>
            <a:r>
              <a:rPr lang="de-DE" sz="1800" dirty="0">
                <a:effectLst/>
              </a:rPr>
              <a:t> 56, l. 45, </a:t>
            </a:r>
            <a:r>
              <a:rPr lang="de-DE" sz="1800" dirty="0" err="1">
                <a:effectLst/>
              </a:rPr>
              <a:t>akvarell</a:t>
            </a:r>
            <a:r>
              <a:rPr lang="de-DE" sz="1800" dirty="0">
                <a:effectLst/>
              </a:rPr>
              <a:t> </a:t>
            </a:r>
            <a:r>
              <a:rPr lang="de-DE" sz="1800" dirty="0" err="1">
                <a:effectLst/>
              </a:rPr>
              <a:t>suurest</a:t>
            </a:r>
            <a:r>
              <a:rPr lang="de-DE" sz="1800" dirty="0">
                <a:effectLst/>
              </a:rPr>
              <a:t> </a:t>
            </a:r>
            <a:r>
              <a:rPr lang="de-DE" sz="1800" dirty="0" err="1">
                <a:effectLst/>
              </a:rPr>
              <a:t>paradiisilinnust</a:t>
            </a:r>
            <a:r>
              <a:rPr lang="de-DE" sz="1800" dirty="0">
                <a:effectLst/>
              </a:rPr>
              <a:t> (</a:t>
            </a:r>
            <a:r>
              <a:rPr lang="de-DE" sz="1800" i="1" dirty="0" err="1">
                <a:effectLst/>
              </a:rPr>
              <a:t>Paradisaea</a:t>
            </a:r>
            <a:r>
              <a:rPr lang="de-DE" sz="1800" i="1" dirty="0">
                <a:effectLst/>
              </a:rPr>
              <a:t> </a:t>
            </a:r>
            <a:r>
              <a:rPr lang="de-DE" sz="1800" i="1" dirty="0" err="1">
                <a:effectLst/>
              </a:rPr>
              <a:t>apoda</a:t>
            </a:r>
            <a:r>
              <a:rPr lang="de-DE" sz="1800" i="1" dirty="0">
                <a:effectLst/>
              </a:rPr>
              <a:t> L</a:t>
            </a:r>
            <a:r>
              <a:rPr lang="de-DE" sz="1800" dirty="0">
                <a:effectLst/>
              </a:rPr>
              <a:t>.) </a:t>
            </a:r>
            <a:r>
              <a:rPr lang="de-DE" sz="1800" dirty="0" err="1">
                <a:effectLst/>
              </a:rPr>
              <a:t>Ulisse</a:t>
            </a:r>
            <a:r>
              <a:rPr lang="de-DE" sz="1800" dirty="0">
                <a:effectLst/>
              </a:rPr>
              <a:t> </a:t>
            </a:r>
            <a:r>
              <a:rPr lang="de-DE" sz="1800" dirty="0" err="1">
                <a:effectLst/>
              </a:rPr>
              <a:t>Aldrovandi</a:t>
            </a:r>
            <a:r>
              <a:rPr lang="de-DE" sz="1800" dirty="0">
                <a:effectLst/>
              </a:rPr>
              <a:t> </a:t>
            </a:r>
            <a:r>
              <a:rPr lang="de-DE" sz="1800" dirty="0" err="1">
                <a:effectLst/>
              </a:rPr>
              <a:t>järgi</a:t>
            </a:r>
            <a:r>
              <a:rPr lang="de-DE" sz="1800" dirty="0">
                <a:effectLst/>
              </a:rPr>
              <a:t> </a:t>
            </a:r>
            <a:r>
              <a:rPr lang="et-EE" sz="1800" dirty="0">
                <a:effectLst/>
              </a:rPr>
              <a:t/>
            </a:r>
            <a:br>
              <a:rPr lang="et-EE" sz="1800" dirty="0">
                <a:effectLst/>
              </a:rPr>
            </a:br>
            <a:r>
              <a:rPr lang="de-DE" sz="1800" dirty="0">
                <a:effectLst/>
              </a:rPr>
              <a:t>Bologna </a:t>
            </a:r>
            <a:r>
              <a:rPr lang="de-DE" sz="1800" dirty="0" err="1">
                <a:effectLst/>
              </a:rPr>
              <a:t>ülikooli</a:t>
            </a:r>
            <a:r>
              <a:rPr lang="de-DE" sz="1800" dirty="0">
                <a:effectLst/>
              </a:rPr>
              <a:t> </a:t>
            </a:r>
            <a:r>
              <a:rPr lang="de-DE" sz="1800" dirty="0" err="1">
                <a:effectLst/>
              </a:rPr>
              <a:t>raamatukogus</a:t>
            </a:r>
            <a:r>
              <a:rPr lang="de-DE" sz="1800" dirty="0">
                <a:effectLst/>
              </a:rPr>
              <a:t> </a:t>
            </a:r>
            <a:r>
              <a:rPr lang="de-DE" sz="1800" dirty="0" err="1">
                <a:effectLst/>
              </a:rPr>
              <a:t>säilitatav</a:t>
            </a:r>
            <a:r>
              <a:rPr lang="de-DE" sz="1800" dirty="0">
                <a:effectLst/>
              </a:rPr>
              <a:t> </a:t>
            </a:r>
            <a:r>
              <a:rPr lang="de-DE" sz="1800" dirty="0" err="1">
                <a:effectLst/>
              </a:rPr>
              <a:t>originaal</a:t>
            </a:r>
            <a:r>
              <a:rPr lang="de-DE" sz="1800" dirty="0">
                <a:effectLst/>
              </a:rPr>
              <a:t> on </a:t>
            </a:r>
            <a:r>
              <a:rPr lang="de-DE" sz="1800" dirty="0" err="1">
                <a:effectLst/>
              </a:rPr>
              <a:t>üks</a:t>
            </a:r>
            <a:r>
              <a:rPr lang="de-DE" sz="1800" dirty="0">
                <a:effectLst/>
              </a:rPr>
              <a:t> </a:t>
            </a:r>
            <a:r>
              <a:rPr lang="de-DE" sz="1800" dirty="0" err="1">
                <a:effectLst/>
              </a:rPr>
              <a:t>Aldrovandi</a:t>
            </a:r>
            <a:r>
              <a:rPr lang="de-DE" sz="1800" dirty="0">
                <a:effectLst/>
              </a:rPr>
              <a:t> </a:t>
            </a:r>
            <a:r>
              <a:rPr lang="de-DE" sz="1800" dirty="0" err="1" smtClean="0">
                <a:effectLst/>
              </a:rPr>
              <a:t>kaun</a:t>
            </a:r>
            <a:r>
              <a:rPr lang="et-EE" sz="1800" dirty="0"/>
              <a:t>e</a:t>
            </a:r>
            <a:r>
              <a:rPr lang="de-DE" sz="1800" dirty="0" err="1" smtClean="0">
                <a:effectLst/>
              </a:rPr>
              <a:t>maid</a:t>
            </a:r>
            <a:r>
              <a:rPr lang="de-DE" sz="1800" dirty="0" smtClean="0">
                <a:effectLst/>
              </a:rPr>
              <a:t> </a:t>
            </a:r>
            <a:r>
              <a:rPr lang="de-DE" sz="1800" dirty="0" err="1">
                <a:effectLst/>
              </a:rPr>
              <a:t>joonistusi</a:t>
            </a:r>
            <a:r>
              <a:rPr lang="et-EE" sz="1800" dirty="0">
                <a:effectLst/>
              </a:rPr>
              <a:t/>
            </a:r>
            <a:br>
              <a:rPr lang="et-EE" sz="1800" dirty="0">
                <a:effectLst/>
              </a:rPr>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899592" y="332656"/>
            <a:ext cx="2895749" cy="4212000"/>
          </a:xfrm>
        </p:spPr>
      </p:pic>
      <p:pic>
        <p:nvPicPr>
          <p:cNvPr id="5" name="Pilt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6016" y="332656"/>
            <a:ext cx="3446194" cy="4212000"/>
          </a:xfrm>
          <a:prstGeom prst="rect">
            <a:avLst/>
          </a:prstGeom>
        </p:spPr>
      </p:pic>
    </p:spTree>
    <p:extLst>
      <p:ext uri="{BB962C8B-B14F-4D97-AF65-F5344CB8AC3E}">
        <p14:creationId xmlns:p14="http://schemas.microsoft.com/office/powerpoint/2010/main" val="31617321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914400" y="5373216"/>
            <a:ext cx="7772400" cy="1080120"/>
          </a:xfrm>
        </p:spPr>
        <p:txBody>
          <a:bodyPr>
            <a:normAutofit/>
          </a:bodyPr>
          <a:lstStyle/>
          <a:p>
            <a:r>
              <a:rPr lang="et-EE" sz="2000" dirty="0" err="1" smtClean="0"/>
              <a:t>Ulisse</a:t>
            </a:r>
            <a:r>
              <a:rPr lang="et-EE" sz="2000" dirty="0" smtClean="0"/>
              <a:t> </a:t>
            </a:r>
            <a:r>
              <a:rPr lang="et-EE" sz="2000" dirty="0" err="1" smtClean="0"/>
              <a:t>Aldrovandi</a:t>
            </a:r>
            <a:r>
              <a:rPr lang="et-EE" sz="2000" dirty="0" smtClean="0"/>
              <a:t> suur paradiisilind</a:t>
            </a:r>
            <a:br>
              <a:rPr lang="et-EE" sz="2000" dirty="0" smtClean="0"/>
            </a:br>
            <a:r>
              <a:rPr lang="et-EE" sz="2000" dirty="0" err="1" smtClean="0"/>
              <a:t>Paradiisilind</a:t>
            </a:r>
            <a:r>
              <a:rPr lang="et-EE" sz="2000" dirty="0" smtClean="0"/>
              <a:t> Poola universaalõpetlase </a:t>
            </a:r>
            <a:r>
              <a:rPr lang="et-EE" sz="2000" dirty="0"/>
              <a:t>Jan </a:t>
            </a:r>
            <a:r>
              <a:rPr lang="et-EE" sz="2000" dirty="0" err="1" smtClean="0"/>
              <a:t>Jonstoni</a:t>
            </a:r>
            <a:r>
              <a:rPr lang="et-EE" sz="2000" dirty="0"/>
              <a:t> </a:t>
            </a:r>
            <a:r>
              <a:rPr lang="et-EE" sz="2000" dirty="0" smtClean="0"/>
              <a:t>teoses </a:t>
            </a:r>
            <a:r>
              <a:rPr lang="et-EE" sz="2000" i="1" dirty="0" err="1" smtClean="0"/>
              <a:t>Historia</a:t>
            </a:r>
            <a:r>
              <a:rPr lang="et-EE" sz="2000" i="1" dirty="0" smtClean="0"/>
              <a:t> </a:t>
            </a:r>
            <a:r>
              <a:rPr lang="et-EE" sz="2000" i="1" dirty="0" err="1" smtClean="0"/>
              <a:t>naturalis</a:t>
            </a:r>
            <a:r>
              <a:rPr lang="et-EE" sz="2000" i="1" dirty="0" smtClean="0"/>
              <a:t> </a:t>
            </a:r>
            <a:r>
              <a:rPr lang="et-EE" sz="2000" i="1" dirty="0" err="1" smtClean="0"/>
              <a:t>animalium</a:t>
            </a:r>
            <a:r>
              <a:rPr lang="et-EE" sz="2000" i="1" dirty="0" smtClean="0"/>
              <a:t> </a:t>
            </a:r>
            <a:r>
              <a:rPr lang="et-EE" sz="2000" dirty="0" err="1" smtClean="0"/>
              <a:t>Gessneri</a:t>
            </a:r>
            <a:r>
              <a:rPr lang="et-EE" sz="2000" dirty="0" smtClean="0"/>
              <a:t> ja </a:t>
            </a:r>
            <a:r>
              <a:rPr lang="et-EE" sz="2000" dirty="0" err="1" smtClean="0"/>
              <a:t>Aldrovandi</a:t>
            </a:r>
            <a:r>
              <a:rPr lang="et-EE" sz="2000" dirty="0" smtClean="0"/>
              <a:t> järgi</a:t>
            </a:r>
            <a:endParaRPr lang="et-EE" sz="2000" dirty="0"/>
          </a:p>
        </p:txBody>
      </p:sp>
      <p:pic>
        <p:nvPicPr>
          <p:cNvPr id="4" name="Sisu kohatäide 3"/>
          <p:cNvPicPr>
            <a:picLocks noGrp="1" noChangeAspect="1"/>
          </p:cNvPicPr>
          <p:nvPr>
            <p:ph sz="quarter" idx="1"/>
          </p:nvPr>
        </p:nvPicPr>
        <p:blipFill>
          <a:blip r:embed="rId2" cstate="print">
            <a:extLst>
              <a:ext uri="{28A0092B-C50C-407E-A947-70E740481C1C}">
                <a14:useLocalDpi xmlns:a14="http://schemas.microsoft.com/office/drawing/2010/main" val="0"/>
              </a:ext>
            </a:extLst>
          </a:blip>
          <a:stretch>
            <a:fillRect/>
          </a:stretch>
        </p:blipFill>
        <p:spPr>
          <a:xfrm>
            <a:off x="4932040" y="905466"/>
            <a:ext cx="2684537" cy="4068000"/>
          </a:xfrm>
        </p:spPr>
      </p:pic>
      <p:pic>
        <p:nvPicPr>
          <p:cNvPr id="5" name="Pilt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600" y="404664"/>
            <a:ext cx="3048000" cy="4572000"/>
          </a:xfrm>
          <a:prstGeom prst="rect">
            <a:avLst/>
          </a:prstGeom>
        </p:spPr>
      </p:pic>
    </p:spTree>
    <p:extLst>
      <p:ext uri="{BB962C8B-B14F-4D97-AF65-F5344CB8AC3E}">
        <p14:creationId xmlns:p14="http://schemas.microsoft.com/office/powerpoint/2010/main" val="4484124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467544" y="-900000"/>
            <a:ext cx="8280920" cy="1754326"/>
          </a:xfrm>
          <a:prstGeom prst="rect">
            <a:avLst/>
          </a:prstGeom>
        </p:spPr>
        <p:txBody>
          <a:bodyPr wrap="square">
            <a:spAutoFit/>
          </a:bodyPr>
          <a:lstStyle/>
          <a:p>
            <a:endParaRPr lang="et-EE" b="1" dirty="0" smtClean="0"/>
          </a:p>
          <a:p>
            <a:endParaRPr lang="et-EE" b="1" dirty="0"/>
          </a:p>
          <a:p>
            <a:endParaRPr lang="et-EE" b="1" dirty="0" smtClean="0"/>
          </a:p>
          <a:p>
            <a:endParaRPr lang="et-EE" b="1" dirty="0"/>
          </a:p>
          <a:p>
            <a:endParaRPr lang="et-EE" b="1" dirty="0" smtClean="0"/>
          </a:p>
          <a:p>
            <a:endParaRPr lang="et-EE" b="1" dirty="0"/>
          </a:p>
        </p:txBody>
      </p:sp>
      <p:sp>
        <p:nvSpPr>
          <p:cNvPr id="3" name="Ristkülik 2"/>
          <p:cNvSpPr/>
          <p:nvPr/>
        </p:nvSpPr>
        <p:spPr>
          <a:xfrm>
            <a:off x="467544" y="504000"/>
            <a:ext cx="8208912" cy="6217087"/>
          </a:xfrm>
          <a:prstGeom prst="rect">
            <a:avLst/>
          </a:prstGeom>
        </p:spPr>
        <p:txBody>
          <a:bodyPr wrap="square">
            <a:spAutoFit/>
          </a:bodyPr>
          <a:lstStyle/>
          <a:p>
            <a:r>
              <a:rPr lang="de-DE" sz="2000" b="1" dirty="0" err="1">
                <a:cs typeface="Arial" panose="020B0604020202020204" pitchFamily="34" charset="0"/>
              </a:rPr>
              <a:t>Mscr</a:t>
            </a:r>
            <a:r>
              <a:rPr lang="de-DE" sz="2000" b="1" dirty="0">
                <a:cs typeface="Arial" panose="020B0604020202020204" pitchFamily="34" charset="0"/>
              </a:rPr>
              <a:t> 57, 16. </a:t>
            </a:r>
            <a:r>
              <a:rPr lang="de-DE" sz="2000" b="1" dirty="0" err="1">
                <a:cs typeface="Arial" panose="020B0604020202020204" pitchFamily="34" charset="0"/>
              </a:rPr>
              <a:t>saj</a:t>
            </a:r>
            <a:r>
              <a:rPr lang="de-DE" sz="2000" b="1" dirty="0">
                <a:cs typeface="Arial" panose="020B0604020202020204" pitchFamily="34" charset="0"/>
              </a:rPr>
              <a:t> </a:t>
            </a:r>
            <a:r>
              <a:rPr lang="de-DE" sz="2000" b="1" dirty="0" err="1">
                <a:cs typeface="Arial" panose="020B0604020202020204" pitchFamily="34" charset="0"/>
              </a:rPr>
              <a:t>keskpaik</a:t>
            </a:r>
            <a:r>
              <a:rPr lang="de-DE" sz="2000" b="1" dirty="0">
                <a:cs typeface="Arial" panose="020B0604020202020204" pitchFamily="34" charset="0"/>
              </a:rPr>
              <a:t>–1676, 81 </a:t>
            </a:r>
            <a:r>
              <a:rPr lang="de-DE" sz="2000" b="1" dirty="0" err="1">
                <a:cs typeface="Arial" panose="020B0604020202020204" pitchFamily="34" charset="0"/>
              </a:rPr>
              <a:t>lehte</a:t>
            </a:r>
            <a:r>
              <a:rPr lang="de-DE" sz="2000" b="1" dirty="0">
                <a:cs typeface="Arial" panose="020B0604020202020204" pitchFamily="34" charset="0"/>
              </a:rPr>
              <a:t>, 78 </a:t>
            </a:r>
            <a:r>
              <a:rPr lang="de-DE" sz="2000" b="1" dirty="0" err="1">
                <a:cs typeface="Arial" panose="020B0604020202020204" pitchFamily="34" charset="0"/>
              </a:rPr>
              <a:t>joonistust</a:t>
            </a:r>
            <a:endParaRPr lang="et-EE" sz="2000" b="1" dirty="0">
              <a:cs typeface="Arial" panose="020B0604020202020204" pitchFamily="34" charset="0"/>
            </a:endParaRPr>
          </a:p>
          <a:p>
            <a:pPr lvl="0"/>
            <a:r>
              <a:rPr lang="de-DE" sz="2000" b="1" dirty="0" err="1">
                <a:cs typeface="Arial" panose="020B0604020202020204" pitchFamily="34" charset="0"/>
              </a:rPr>
              <a:t>suur</a:t>
            </a:r>
            <a:r>
              <a:rPr lang="de-DE" sz="2000" b="1" dirty="0">
                <a:cs typeface="Arial" panose="020B0604020202020204" pitchFamily="34" charset="0"/>
              </a:rPr>
              <a:t> </a:t>
            </a:r>
            <a:r>
              <a:rPr lang="de-DE" sz="2000" b="1" dirty="0" err="1">
                <a:cs typeface="Arial" panose="020B0604020202020204" pitchFamily="34" charset="0"/>
              </a:rPr>
              <a:t>foliant</a:t>
            </a:r>
            <a:r>
              <a:rPr lang="de-DE" sz="2000" b="1" dirty="0">
                <a:cs typeface="Arial" panose="020B0604020202020204" pitchFamily="34" charset="0"/>
              </a:rPr>
              <a:t>, </a:t>
            </a:r>
            <a:r>
              <a:rPr lang="de-DE" sz="2000" b="1" dirty="0" err="1">
                <a:cs typeface="Arial" panose="020B0604020202020204" pitchFamily="34" charset="0"/>
              </a:rPr>
              <a:t>enamik</a:t>
            </a:r>
            <a:r>
              <a:rPr lang="de-DE" sz="2000" b="1" dirty="0">
                <a:cs typeface="Arial" panose="020B0604020202020204" pitchFamily="34" charset="0"/>
              </a:rPr>
              <a:t> </a:t>
            </a:r>
            <a:r>
              <a:rPr lang="de-DE" sz="2000" b="1" dirty="0" err="1">
                <a:cs typeface="Arial" panose="020B0604020202020204" pitchFamily="34" charset="0"/>
              </a:rPr>
              <a:t>lehti</a:t>
            </a:r>
            <a:r>
              <a:rPr lang="de-DE" sz="2000" b="1" dirty="0">
                <a:cs typeface="Arial" panose="020B0604020202020204" pitchFamily="34" charset="0"/>
              </a:rPr>
              <a:t> </a:t>
            </a:r>
            <a:r>
              <a:rPr lang="de-DE" sz="2000" b="1" dirty="0" err="1">
                <a:cs typeface="Arial" panose="020B0604020202020204" pitchFamily="34" charset="0"/>
              </a:rPr>
              <a:t>formaadis</a:t>
            </a:r>
            <a:r>
              <a:rPr lang="de-DE" sz="2000" b="1" dirty="0">
                <a:cs typeface="Arial" panose="020B0604020202020204" pitchFamily="34" charset="0"/>
              </a:rPr>
              <a:t> 51x36 cm, </a:t>
            </a:r>
            <a:r>
              <a:rPr lang="de-DE" sz="2000" b="1" dirty="0" err="1">
                <a:cs typeface="Arial" panose="020B0604020202020204" pitchFamily="34" charset="0"/>
              </a:rPr>
              <a:t>osa</a:t>
            </a:r>
            <a:r>
              <a:rPr lang="et-EE" sz="2000" b="1" dirty="0">
                <a:cs typeface="Arial" panose="020B0604020202020204" pitchFamily="34" charset="0"/>
              </a:rPr>
              <a:t> väiksemad</a:t>
            </a:r>
            <a:r>
              <a:rPr lang="de-DE" sz="2000" b="1" dirty="0">
                <a:cs typeface="Arial" panose="020B0604020202020204" pitchFamily="34" charset="0"/>
              </a:rPr>
              <a:t> ja </a:t>
            </a:r>
            <a:r>
              <a:rPr lang="de-DE" sz="2000" b="1" dirty="0" err="1">
                <a:cs typeface="Arial" panose="020B0604020202020204" pitchFamily="34" charset="0"/>
              </a:rPr>
              <a:t>osa</a:t>
            </a:r>
            <a:r>
              <a:rPr lang="de-DE" sz="2000" b="1" dirty="0">
                <a:cs typeface="Arial" panose="020B0604020202020204" pitchFamily="34" charset="0"/>
              </a:rPr>
              <a:t> </a:t>
            </a:r>
            <a:r>
              <a:rPr lang="de-DE" sz="2000" b="1" dirty="0" err="1">
                <a:cs typeface="Arial" panose="020B0604020202020204" pitchFamily="34" charset="0"/>
              </a:rPr>
              <a:t>topeltsuured</a:t>
            </a:r>
            <a:r>
              <a:rPr lang="de-DE" sz="2000" b="1" dirty="0">
                <a:cs typeface="Arial" panose="020B0604020202020204" pitchFamily="34" charset="0"/>
              </a:rPr>
              <a:t> </a:t>
            </a:r>
            <a:r>
              <a:rPr lang="de-DE" sz="2000" b="1" dirty="0" err="1">
                <a:cs typeface="Arial" panose="020B0604020202020204" pitchFamily="34" charset="0"/>
              </a:rPr>
              <a:t>kokku</a:t>
            </a:r>
            <a:r>
              <a:rPr lang="de-DE" sz="2000" b="1" dirty="0">
                <a:cs typeface="Arial" panose="020B0604020202020204" pitchFamily="34" charset="0"/>
              </a:rPr>
              <a:t> </a:t>
            </a:r>
            <a:r>
              <a:rPr lang="de-DE" sz="2000" b="1" dirty="0" err="1">
                <a:cs typeface="Arial" panose="020B0604020202020204" pitchFamily="34" charset="0"/>
              </a:rPr>
              <a:t>murtud</a:t>
            </a:r>
            <a:endParaRPr lang="et-EE" sz="2000" b="1" dirty="0">
              <a:cs typeface="Arial" panose="020B0604020202020204" pitchFamily="34" charset="0"/>
            </a:endParaRPr>
          </a:p>
          <a:p>
            <a:pPr lvl="0"/>
            <a:endParaRPr lang="et-EE" b="1" dirty="0">
              <a:cs typeface="Arial" panose="020B0604020202020204" pitchFamily="34" charset="0"/>
            </a:endParaRPr>
          </a:p>
          <a:p>
            <a:pPr marL="285750" lvl="0" indent="-285750">
              <a:buFont typeface="Arial" panose="020B0604020202020204" pitchFamily="34" charset="0"/>
              <a:buChar char="•"/>
            </a:pPr>
            <a:r>
              <a:rPr lang="de-DE" sz="2000" b="1" dirty="0" err="1">
                <a:cs typeface="Arial" panose="020B0604020202020204" pitchFamily="34" charset="0"/>
              </a:rPr>
              <a:t>Schmideli</a:t>
            </a:r>
            <a:r>
              <a:rPr lang="de-DE" sz="2000" b="1" dirty="0">
                <a:cs typeface="Arial" panose="020B0604020202020204" pitchFamily="34" charset="0"/>
              </a:rPr>
              <a:t> </a:t>
            </a:r>
            <a:r>
              <a:rPr lang="de-DE" sz="2000" b="1" dirty="0" err="1">
                <a:cs typeface="Arial" panose="020B0604020202020204" pitchFamily="34" charset="0"/>
              </a:rPr>
              <a:t>uurimisandmed</a:t>
            </a:r>
            <a:r>
              <a:rPr lang="de-DE" sz="2000" b="1" dirty="0">
                <a:cs typeface="Arial" panose="020B0604020202020204" pitchFamily="34" charset="0"/>
              </a:rPr>
              <a:t>:</a:t>
            </a:r>
            <a:r>
              <a:rPr lang="et-EE" sz="2000" b="1" dirty="0">
                <a:cs typeface="Arial" panose="020B0604020202020204" pitchFamily="34" charset="0"/>
              </a:rPr>
              <a:t> 18 taimejoonistust </a:t>
            </a:r>
            <a:r>
              <a:rPr lang="et-EE" sz="2000" b="1" dirty="0" err="1">
                <a:cs typeface="Arial" panose="020B0604020202020204" pitchFamily="34" charset="0"/>
              </a:rPr>
              <a:t>Gessneri</a:t>
            </a:r>
            <a:r>
              <a:rPr lang="et-EE" sz="2000" b="1" dirty="0">
                <a:cs typeface="Arial" panose="020B0604020202020204" pitchFamily="34" charset="0"/>
              </a:rPr>
              <a:t> käega või tema kogust, 63 lehte </a:t>
            </a:r>
            <a:r>
              <a:rPr lang="et-EE" sz="2000" b="1" dirty="0" err="1">
                <a:cs typeface="Arial" panose="020B0604020202020204" pitchFamily="34" charset="0"/>
              </a:rPr>
              <a:t>Joachim</a:t>
            </a:r>
            <a:r>
              <a:rPr lang="et-EE" sz="2000" b="1" dirty="0">
                <a:cs typeface="Arial" panose="020B0604020202020204" pitchFamily="34" charset="0"/>
              </a:rPr>
              <a:t> </a:t>
            </a:r>
            <a:r>
              <a:rPr lang="et-EE" sz="2000" b="1" dirty="0" err="1">
                <a:cs typeface="Arial" panose="020B0604020202020204" pitchFamily="34" charset="0"/>
              </a:rPr>
              <a:t>Camerariuselt</a:t>
            </a:r>
            <a:r>
              <a:rPr lang="et-EE" sz="2000" b="1" dirty="0">
                <a:cs typeface="Arial" panose="020B0604020202020204" pitchFamily="34" charset="0"/>
              </a:rPr>
              <a:t> või tema kogutud; 34 joonistust langevad kokku  Nürnbergi apteekri Georg </a:t>
            </a:r>
            <a:r>
              <a:rPr lang="et-EE" sz="2000" b="1" dirty="0" err="1">
                <a:cs typeface="Arial" panose="020B0604020202020204" pitchFamily="34" charset="0"/>
              </a:rPr>
              <a:t>Oelingeri</a:t>
            </a:r>
            <a:r>
              <a:rPr lang="et-EE" sz="2000" b="1" dirty="0">
                <a:cs typeface="Arial" panose="020B0604020202020204" pitchFamily="34" charset="0"/>
              </a:rPr>
              <a:t> (1487–1557) joonistustega. </a:t>
            </a:r>
          </a:p>
          <a:p>
            <a:pPr marL="285750" lvl="0" indent="-285750">
              <a:buFont typeface="Arial" panose="020B0604020202020204" pitchFamily="34" charset="0"/>
              <a:buChar char="•"/>
            </a:pPr>
            <a:endParaRPr lang="et-EE" sz="2000" b="1" dirty="0">
              <a:cs typeface="Arial" panose="020B0604020202020204" pitchFamily="34" charset="0"/>
            </a:endParaRPr>
          </a:p>
          <a:p>
            <a:pPr marL="285750" lvl="0" indent="-285750">
              <a:buFont typeface="Arial" panose="020B0604020202020204" pitchFamily="34" charset="0"/>
              <a:buChar char="•"/>
            </a:pPr>
            <a:r>
              <a:rPr lang="et-EE" sz="2000" b="1" dirty="0" err="1">
                <a:cs typeface="Arial" panose="020B0604020202020204" pitchFamily="34" charset="0"/>
              </a:rPr>
              <a:t>Gessneri</a:t>
            </a:r>
            <a:r>
              <a:rPr lang="et-EE" sz="2000" b="1" dirty="0">
                <a:cs typeface="Arial" panose="020B0604020202020204" pitchFamily="34" charset="0"/>
              </a:rPr>
              <a:t> korrespondentidest autorid – šveitsi teoloog ja pedagoog </a:t>
            </a:r>
            <a:r>
              <a:rPr lang="et-EE" sz="2000" b="1" dirty="0" err="1">
                <a:cs typeface="Arial" panose="020B0604020202020204" pitchFamily="34" charset="0"/>
              </a:rPr>
              <a:t>Benedikt</a:t>
            </a:r>
            <a:r>
              <a:rPr lang="et-EE" sz="2000" b="1" dirty="0">
                <a:cs typeface="Arial" panose="020B0604020202020204" pitchFamily="34" charset="0"/>
              </a:rPr>
              <a:t> Marti (</a:t>
            </a:r>
            <a:r>
              <a:rPr lang="et-EE" sz="2000" b="1" dirty="0" err="1">
                <a:cs typeface="Arial" panose="020B0604020202020204" pitchFamily="34" charset="0"/>
              </a:rPr>
              <a:t>Aretius</a:t>
            </a:r>
            <a:r>
              <a:rPr lang="et-EE" sz="2000" b="1" dirty="0">
                <a:cs typeface="Arial" panose="020B0604020202020204" pitchFamily="34" charset="0"/>
              </a:rPr>
              <a:t>, 1522-1574), </a:t>
            </a:r>
            <a:r>
              <a:rPr lang="et-EE" sz="2000" b="1" dirty="0" err="1">
                <a:cs typeface="Arial" panose="020B0604020202020204" pitchFamily="34" charset="0"/>
              </a:rPr>
              <a:t>Verona</a:t>
            </a:r>
            <a:r>
              <a:rPr lang="et-EE" sz="2000" b="1" dirty="0">
                <a:cs typeface="Arial" panose="020B0604020202020204" pitchFamily="34" charset="0"/>
              </a:rPr>
              <a:t> farmatseut ja loodusuurija </a:t>
            </a:r>
            <a:r>
              <a:rPr lang="et-EE" sz="2000" b="1" dirty="0" err="1">
                <a:cs typeface="Arial" panose="020B0604020202020204" pitchFamily="34" charset="0"/>
              </a:rPr>
              <a:t>Francesco</a:t>
            </a:r>
            <a:r>
              <a:rPr lang="et-EE" sz="2000" b="1" dirty="0">
                <a:cs typeface="Arial" panose="020B0604020202020204" pitchFamily="34" charset="0"/>
              </a:rPr>
              <a:t> </a:t>
            </a:r>
            <a:r>
              <a:rPr lang="et-EE" sz="2000" b="1" dirty="0" err="1">
                <a:cs typeface="Arial" panose="020B0604020202020204" pitchFamily="34" charset="0"/>
              </a:rPr>
              <a:t>Calzolari</a:t>
            </a:r>
            <a:r>
              <a:rPr lang="et-EE" sz="2000" b="1" dirty="0">
                <a:cs typeface="Arial" panose="020B0604020202020204" pitchFamily="34" charset="0"/>
              </a:rPr>
              <a:t> (</a:t>
            </a:r>
            <a:r>
              <a:rPr lang="et-EE" sz="2000" b="1" dirty="0" err="1">
                <a:cs typeface="Arial" panose="020B0604020202020204" pitchFamily="34" charset="0"/>
              </a:rPr>
              <a:t>Calceolarius</a:t>
            </a:r>
            <a:r>
              <a:rPr lang="et-EE" sz="2000" b="1" dirty="0">
                <a:cs typeface="Arial" panose="020B0604020202020204" pitchFamily="34" charset="0"/>
              </a:rPr>
              <a:t>, 1522-1609), </a:t>
            </a:r>
            <a:r>
              <a:rPr lang="et-EE" sz="2000" b="1" dirty="0" err="1">
                <a:cs typeface="Arial" panose="020B0604020202020204" pitchFamily="34" charset="0"/>
              </a:rPr>
              <a:t>Padova</a:t>
            </a:r>
            <a:r>
              <a:rPr lang="et-EE" sz="2000" b="1" dirty="0">
                <a:cs typeface="Arial" panose="020B0604020202020204" pitchFamily="34" charset="0"/>
              </a:rPr>
              <a:t> arst ja botaanik </a:t>
            </a:r>
            <a:r>
              <a:rPr lang="et-EE" sz="2000" b="1" dirty="0" err="1">
                <a:cs typeface="Arial" panose="020B0604020202020204" pitchFamily="34" charset="0"/>
              </a:rPr>
              <a:t>Giacomo</a:t>
            </a:r>
            <a:r>
              <a:rPr lang="et-EE" sz="2000" b="1" dirty="0">
                <a:cs typeface="Arial" panose="020B0604020202020204" pitchFamily="34" charset="0"/>
              </a:rPr>
              <a:t> Antonio </a:t>
            </a:r>
            <a:r>
              <a:rPr lang="et-EE" sz="2000" b="1" dirty="0" err="1">
                <a:cs typeface="Arial" panose="020B0604020202020204" pitchFamily="34" charset="0"/>
              </a:rPr>
              <a:t>Cortusi</a:t>
            </a:r>
            <a:r>
              <a:rPr lang="et-EE" sz="2000" b="1" dirty="0">
                <a:cs typeface="Arial" panose="020B0604020202020204" pitchFamily="34" charset="0"/>
              </a:rPr>
              <a:t> (1513-1603), </a:t>
            </a:r>
            <a:r>
              <a:rPr lang="de-DE" sz="2000" b="1" dirty="0" err="1">
                <a:cs typeface="Arial" panose="020B0604020202020204" pitchFamily="34" charset="0"/>
              </a:rPr>
              <a:t>Augsburgi</a:t>
            </a:r>
            <a:r>
              <a:rPr lang="de-DE" sz="2000" b="1" dirty="0">
                <a:cs typeface="Arial" panose="020B0604020202020204" pitchFamily="34" charset="0"/>
              </a:rPr>
              <a:t> </a:t>
            </a:r>
            <a:r>
              <a:rPr lang="de-DE" sz="2000" b="1" dirty="0" err="1">
                <a:cs typeface="Arial" panose="020B0604020202020204" pitchFamily="34" charset="0"/>
              </a:rPr>
              <a:t>arst</a:t>
            </a:r>
            <a:r>
              <a:rPr lang="de-DE" sz="2000" b="1" dirty="0">
                <a:cs typeface="Arial" panose="020B0604020202020204" pitchFamily="34" charset="0"/>
              </a:rPr>
              <a:t> Adolph </a:t>
            </a:r>
            <a:r>
              <a:rPr lang="de-DE" sz="2000" b="1" dirty="0" err="1">
                <a:cs typeface="Arial" panose="020B0604020202020204" pitchFamily="34" charset="0"/>
              </a:rPr>
              <a:t>Occo</a:t>
            </a:r>
            <a:r>
              <a:rPr lang="de-DE" sz="2000" b="1" dirty="0">
                <a:cs typeface="Arial" panose="020B0604020202020204" pitchFamily="34" charset="0"/>
              </a:rPr>
              <a:t> (1524-1606) </a:t>
            </a:r>
            <a:endParaRPr lang="et-EE" sz="2000" b="1" dirty="0">
              <a:cs typeface="Arial" panose="020B0604020202020204" pitchFamily="34" charset="0"/>
            </a:endParaRPr>
          </a:p>
          <a:p>
            <a:pPr marL="285750" lvl="0" indent="-285750">
              <a:buFont typeface="Arial" panose="020B0604020202020204" pitchFamily="34" charset="0"/>
              <a:buChar char="•"/>
            </a:pPr>
            <a:endParaRPr lang="et-EE" sz="2000" b="1" dirty="0">
              <a:cs typeface="Arial" panose="020B0604020202020204" pitchFamily="34" charset="0"/>
            </a:endParaRPr>
          </a:p>
          <a:p>
            <a:pPr marL="285750" lvl="0" indent="-285750">
              <a:buFont typeface="Arial" panose="020B0604020202020204" pitchFamily="34" charset="0"/>
              <a:buChar char="•"/>
            </a:pPr>
            <a:r>
              <a:rPr lang="et-EE" sz="2000" b="1" dirty="0">
                <a:cs typeface="Arial" panose="020B0604020202020204" pitchFamily="34" charset="0"/>
              </a:rPr>
              <a:t>köite algul kaks akvarelli ja üks vasegravüür (1676) – imepärased  metssiga (1579), inimpeale sarnanevad hirv ja metskits</a:t>
            </a:r>
          </a:p>
          <a:p>
            <a:pPr marL="285750" lvl="0" indent="-285750">
              <a:buFont typeface="Arial" panose="020B0604020202020204" pitchFamily="34" charset="0"/>
              <a:buChar char="•"/>
            </a:pPr>
            <a:endParaRPr lang="et-EE" sz="2000" b="1" dirty="0">
              <a:cs typeface="Arial" panose="020B0604020202020204" pitchFamily="34" charset="0"/>
            </a:endParaRPr>
          </a:p>
          <a:p>
            <a:pPr marL="285750" lvl="0" indent="-285750">
              <a:buFont typeface="Arial" panose="020B0604020202020204" pitchFamily="34" charset="0"/>
              <a:buChar char="•"/>
            </a:pPr>
            <a:r>
              <a:rPr lang="et-EE" sz="2000" b="1" dirty="0">
                <a:cs typeface="Arial" panose="020B0604020202020204" pitchFamily="34" charset="0"/>
              </a:rPr>
              <a:t>köite vahel </a:t>
            </a:r>
            <a:r>
              <a:rPr lang="et-EE" sz="2000" b="1" dirty="0" err="1">
                <a:cs typeface="Arial" panose="020B0604020202020204" pitchFamily="34" charset="0"/>
              </a:rPr>
              <a:t>Schmideli</a:t>
            </a:r>
            <a:r>
              <a:rPr lang="et-EE" sz="2000" b="1" dirty="0">
                <a:cs typeface="Arial" panose="020B0604020202020204" pitchFamily="34" charset="0"/>
              </a:rPr>
              <a:t> koostatud köite joonistuste esialgne nimestik, 4 lehte </a:t>
            </a:r>
          </a:p>
        </p:txBody>
      </p:sp>
    </p:spTree>
    <p:extLst>
      <p:ext uri="{BB962C8B-B14F-4D97-AF65-F5344CB8AC3E}">
        <p14:creationId xmlns:p14="http://schemas.microsoft.com/office/powerpoint/2010/main" val="16531853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827584" y="5445224"/>
            <a:ext cx="7772400" cy="926976"/>
          </a:xfrm>
        </p:spPr>
        <p:txBody>
          <a:bodyPr>
            <a:normAutofit/>
          </a:bodyPr>
          <a:lstStyle/>
          <a:p>
            <a:r>
              <a:rPr lang="et-EE" sz="2800" dirty="0" err="1" smtClean="0"/>
              <a:t>Mscr</a:t>
            </a:r>
            <a:r>
              <a:rPr lang="et-EE" sz="2800" dirty="0" smtClean="0"/>
              <a:t> 57,l. 1 ja 2, kurioossed loomad</a:t>
            </a:r>
            <a:endParaRPr lang="et-EE" sz="2800" dirty="0"/>
          </a:p>
        </p:txBody>
      </p:sp>
      <p:pic>
        <p:nvPicPr>
          <p:cNvPr id="3" name="Pilt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561" y="473507"/>
            <a:ext cx="3441198" cy="4716000"/>
          </a:xfrm>
          <a:prstGeom prst="rect">
            <a:avLst/>
          </a:prstGeom>
        </p:spPr>
      </p:pic>
      <p:pic>
        <p:nvPicPr>
          <p:cNvPr id="4" name="Pilt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1" y="470409"/>
            <a:ext cx="3455952" cy="4716000"/>
          </a:xfrm>
          <a:prstGeom prst="rect">
            <a:avLst/>
          </a:prstGeom>
        </p:spPr>
      </p:pic>
    </p:spTree>
    <p:extLst>
      <p:ext uri="{BB962C8B-B14F-4D97-AF65-F5344CB8AC3E}">
        <p14:creationId xmlns:p14="http://schemas.microsoft.com/office/powerpoint/2010/main" val="18853536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39552" y="5013176"/>
            <a:ext cx="8183880" cy="1152128"/>
          </a:xfrm>
        </p:spPr>
        <p:txBody>
          <a:bodyPr>
            <a:noAutofit/>
          </a:bodyPr>
          <a:lstStyle/>
          <a:p>
            <a:r>
              <a:rPr lang="et-EE" sz="2000" dirty="0" err="1">
                <a:effectLst/>
              </a:rPr>
              <a:t>Mscr</a:t>
            </a:r>
            <a:r>
              <a:rPr lang="et-EE" sz="2000" dirty="0">
                <a:effectLst/>
              </a:rPr>
              <a:t> 57, l. 14 </a:t>
            </a:r>
            <a:r>
              <a:rPr lang="et-EE" sz="2000" dirty="0" err="1">
                <a:effectLst/>
              </a:rPr>
              <a:t>Adolph</a:t>
            </a:r>
            <a:r>
              <a:rPr lang="et-EE" sz="2000" dirty="0">
                <a:effectLst/>
              </a:rPr>
              <a:t> </a:t>
            </a:r>
            <a:r>
              <a:rPr lang="et-EE" sz="2000" dirty="0" err="1">
                <a:effectLst/>
              </a:rPr>
              <a:t>Occo</a:t>
            </a:r>
            <a:r>
              <a:rPr lang="et-EE" sz="2000" dirty="0">
                <a:effectLst/>
              </a:rPr>
              <a:t> (</a:t>
            </a:r>
            <a:r>
              <a:rPr lang="et-EE" sz="2000" dirty="0" err="1">
                <a:effectLst/>
              </a:rPr>
              <a:t>Augsburg</a:t>
            </a:r>
            <a:r>
              <a:rPr lang="et-EE" sz="2000" dirty="0">
                <a:effectLst/>
              </a:rPr>
              <a:t>) ilus </a:t>
            </a:r>
            <a:r>
              <a:rPr lang="et-EE" sz="2000" dirty="0" smtClean="0">
                <a:effectLst/>
              </a:rPr>
              <a:t>joonistus </a:t>
            </a:r>
            <a:r>
              <a:rPr lang="et-EE" sz="2000" dirty="0">
                <a:effectLst/>
              </a:rPr>
              <a:t>tugevakasvulisest india kannast (</a:t>
            </a:r>
            <a:r>
              <a:rPr lang="et-EE" sz="2000" i="1" dirty="0" err="1">
                <a:effectLst/>
              </a:rPr>
              <a:t>Canna</a:t>
            </a:r>
            <a:r>
              <a:rPr lang="et-EE" sz="2000" i="1" dirty="0">
                <a:effectLst/>
              </a:rPr>
              <a:t> </a:t>
            </a:r>
            <a:r>
              <a:rPr lang="et-EE" sz="2000" i="1" dirty="0" err="1">
                <a:effectLst/>
              </a:rPr>
              <a:t>Indica</a:t>
            </a:r>
            <a:r>
              <a:rPr lang="et-EE" sz="2000" i="1" dirty="0">
                <a:effectLst/>
              </a:rPr>
              <a:t> L</a:t>
            </a:r>
            <a:r>
              <a:rPr lang="et-EE" sz="2000" i="1" dirty="0" smtClean="0">
                <a:effectLst/>
              </a:rPr>
              <a:t>.</a:t>
            </a:r>
            <a:r>
              <a:rPr lang="et-EE" sz="2000" dirty="0" smtClean="0">
                <a:effectLst/>
              </a:rPr>
              <a:t>) </a:t>
            </a:r>
            <a:r>
              <a:rPr lang="et-EE" sz="2000" dirty="0" smtClean="0"/>
              <a:t>l</a:t>
            </a:r>
            <a:r>
              <a:rPr lang="et-EE" sz="2000" dirty="0" smtClean="0">
                <a:effectLst/>
              </a:rPr>
              <a:t>oomulikus suuruses</a:t>
            </a:r>
            <a:r>
              <a:rPr lang="et-EE" sz="2000" dirty="0">
                <a:effectLst/>
              </a:rPr>
              <a:t/>
            </a:r>
            <a:br>
              <a:rPr lang="et-EE" sz="2000" dirty="0">
                <a:effectLst/>
              </a:rPr>
            </a:br>
            <a:endParaRPr lang="et-EE" sz="2000" dirty="0"/>
          </a:p>
        </p:txBody>
      </p:sp>
      <p:pic>
        <p:nvPicPr>
          <p:cNvPr id="4" name="Sisu kohatäide 3"/>
          <p:cNvPicPr>
            <a:picLocks noGrp="1" noChangeAspect="1"/>
          </p:cNvPicPr>
          <p:nvPr>
            <p:ph sz="quarter" idx="1"/>
          </p:nvPr>
        </p:nvPicPr>
        <p:blipFill>
          <a:blip r:embed="rId3">
            <a:extLst>
              <a:ext uri="{28A0092B-C50C-407E-A947-70E740481C1C}">
                <a14:useLocalDpi xmlns:a14="http://schemas.microsoft.com/office/drawing/2010/main" val="0"/>
              </a:ext>
            </a:extLst>
          </a:blip>
          <a:stretch>
            <a:fillRect/>
          </a:stretch>
        </p:blipFill>
        <p:spPr>
          <a:xfrm>
            <a:off x="1115616" y="548680"/>
            <a:ext cx="3114904" cy="4356000"/>
          </a:xfrm>
        </p:spPr>
      </p:pic>
      <p:pic>
        <p:nvPicPr>
          <p:cNvPr id="5" name="Pilt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040" y="548680"/>
            <a:ext cx="3226170" cy="4356000"/>
          </a:xfrm>
          <a:prstGeom prst="rect">
            <a:avLst/>
          </a:prstGeom>
        </p:spPr>
      </p:pic>
    </p:spTree>
    <p:extLst>
      <p:ext uri="{BB962C8B-B14F-4D97-AF65-F5344CB8AC3E}">
        <p14:creationId xmlns:p14="http://schemas.microsoft.com/office/powerpoint/2010/main" val="5184460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755576" y="5229200"/>
            <a:ext cx="7772400" cy="1143000"/>
          </a:xfrm>
        </p:spPr>
        <p:txBody>
          <a:bodyPr>
            <a:normAutofit fontScale="90000"/>
          </a:bodyPr>
          <a:lstStyle/>
          <a:p>
            <a:r>
              <a:rPr lang="et-EE" sz="2400" dirty="0" err="1" smtClean="0"/>
              <a:t>Mscr</a:t>
            </a:r>
            <a:r>
              <a:rPr lang="et-EE" sz="2400" dirty="0" smtClean="0"/>
              <a:t> 57,l. 19, harilik lohevõhk (</a:t>
            </a:r>
            <a:r>
              <a:rPr lang="et-EE" sz="2400" i="1" dirty="0" err="1" smtClean="0"/>
              <a:t>Dracunculus</a:t>
            </a:r>
            <a:r>
              <a:rPr lang="et-EE" sz="2400" i="1" dirty="0" smtClean="0"/>
              <a:t> </a:t>
            </a:r>
            <a:r>
              <a:rPr lang="et-EE" sz="2400" i="1" dirty="0" err="1" smtClean="0"/>
              <a:t>vulgaris</a:t>
            </a:r>
            <a:r>
              <a:rPr lang="et-EE" sz="2400" i="1" dirty="0" smtClean="0"/>
              <a:t> </a:t>
            </a:r>
            <a:r>
              <a:rPr lang="et-EE" sz="2400" i="1" dirty="0" err="1" smtClean="0"/>
              <a:t>Schott</a:t>
            </a:r>
            <a:r>
              <a:rPr lang="et-EE" sz="2400" dirty="0" smtClean="0"/>
              <a:t>)</a:t>
            </a:r>
            <a:br>
              <a:rPr lang="et-EE" sz="2400" dirty="0" smtClean="0"/>
            </a:br>
            <a:r>
              <a:rPr lang="et-EE" sz="2400" dirty="0" err="1" smtClean="0"/>
              <a:t>Mscr</a:t>
            </a:r>
            <a:r>
              <a:rPr lang="et-EE" sz="2400" dirty="0" smtClean="0"/>
              <a:t> 57, l. 10, Somaalia jaanileivapuu (</a:t>
            </a:r>
            <a:r>
              <a:rPr lang="et-EE" sz="2400" i="1" dirty="0" err="1" smtClean="0"/>
              <a:t>Ceratonia</a:t>
            </a:r>
            <a:r>
              <a:rPr lang="et-EE" sz="2400" dirty="0"/>
              <a:t>)</a:t>
            </a:r>
          </a:p>
        </p:txBody>
      </p:sp>
      <p:pic>
        <p:nvPicPr>
          <p:cNvPr id="3" name="Pilt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6" y="548680"/>
            <a:ext cx="3359475" cy="4536000"/>
          </a:xfrm>
          <a:prstGeom prst="rect">
            <a:avLst/>
          </a:prstGeom>
        </p:spPr>
      </p:pic>
      <p:pic>
        <p:nvPicPr>
          <p:cNvPr id="4" name="Pilt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514633"/>
            <a:ext cx="3295697" cy="4536000"/>
          </a:xfrm>
          <a:prstGeom prst="rect">
            <a:avLst/>
          </a:prstGeom>
        </p:spPr>
      </p:pic>
    </p:spTree>
    <p:extLst>
      <p:ext uri="{BB962C8B-B14F-4D97-AF65-F5344CB8AC3E}">
        <p14:creationId xmlns:p14="http://schemas.microsoft.com/office/powerpoint/2010/main" val="38288407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612000" y="396000"/>
            <a:ext cx="7992888" cy="6278642"/>
          </a:xfrm>
          <a:prstGeom prst="rect">
            <a:avLst/>
          </a:prstGeom>
        </p:spPr>
        <p:txBody>
          <a:bodyPr wrap="square">
            <a:spAutoFit/>
          </a:bodyPr>
          <a:lstStyle/>
          <a:p>
            <a:r>
              <a:rPr lang="et-EE" sz="2200" b="1" dirty="0"/>
              <a:t>Georg </a:t>
            </a:r>
            <a:r>
              <a:rPr lang="et-EE" sz="2200" b="1" dirty="0" err="1"/>
              <a:t>Oelinger</a:t>
            </a:r>
            <a:r>
              <a:rPr lang="et-EE" sz="2200" b="1" dirty="0"/>
              <a:t> (1487-1557)</a:t>
            </a:r>
            <a:endParaRPr lang="et-EE" sz="2200" dirty="0"/>
          </a:p>
          <a:p>
            <a:r>
              <a:rPr lang="et-EE" sz="2200" b="1" dirty="0"/>
              <a:t>Nürnbergi apteeker, oma aja üks tuntumaid botaanikuid </a:t>
            </a:r>
            <a:endParaRPr lang="et-EE" sz="2200" dirty="0"/>
          </a:p>
          <a:p>
            <a:r>
              <a:rPr lang="et-EE" b="1" dirty="0"/>
              <a:t> </a:t>
            </a:r>
            <a:endParaRPr lang="et-EE" dirty="0"/>
          </a:p>
          <a:p>
            <a:pPr marL="285750" lvl="0" indent="-285750">
              <a:buFont typeface="Arial" panose="020B0604020202020204" pitchFamily="34" charset="0"/>
              <a:buChar char="•"/>
            </a:pPr>
            <a:r>
              <a:rPr lang="et-EE" sz="2000" b="1" dirty="0"/>
              <a:t>1520 oli ta rajanud aia, kus kasvatas peale ravimtaimede ka eksootilisi taimi, peale surma omandas aia </a:t>
            </a:r>
            <a:r>
              <a:rPr lang="et-EE" sz="2000" b="1" dirty="0" err="1"/>
              <a:t>Joachim</a:t>
            </a:r>
            <a:r>
              <a:rPr lang="et-EE" sz="2000" b="1" dirty="0"/>
              <a:t> </a:t>
            </a:r>
            <a:r>
              <a:rPr lang="et-EE" sz="2000" b="1" dirty="0" err="1"/>
              <a:t>Camerarius</a:t>
            </a:r>
            <a:r>
              <a:rPr lang="et-EE" sz="2000" b="1" dirty="0"/>
              <a:t> </a:t>
            </a:r>
            <a:r>
              <a:rPr lang="et-EE" sz="2000" b="1" dirty="0" smtClean="0"/>
              <a:t>noorem</a:t>
            </a:r>
          </a:p>
          <a:p>
            <a:pPr lvl="0"/>
            <a:endParaRPr lang="et-EE" sz="2000" dirty="0"/>
          </a:p>
          <a:p>
            <a:pPr marL="285750" lvl="0" indent="-285750">
              <a:buFont typeface="Arial" panose="020B0604020202020204" pitchFamily="34" charset="0"/>
              <a:buChar char="•"/>
            </a:pPr>
            <a:r>
              <a:rPr lang="et-EE" sz="2000" b="1" dirty="0"/>
              <a:t>1553 valmis koostöös Samuel </a:t>
            </a:r>
            <a:r>
              <a:rPr lang="et-EE" sz="2000" b="1" dirty="0" err="1"/>
              <a:t>Quickelbergiga</a:t>
            </a:r>
            <a:r>
              <a:rPr lang="et-EE" sz="2000" b="1" dirty="0"/>
              <a:t> (1529–1568) käsikiri „</a:t>
            </a:r>
            <a:r>
              <a:rPr lang="et-EE" sz="2000" b="1" dirty="0" err="1"/>
              <a:t>Magnarum</a:t>
            </a:r>
            <a:r>
              <a:rPr lang="et-EE" sz="2000" b="1" dirty="0"/>
              <a:t> </a:t>
            </a:r>
            <a:r>
              <a:rPr lang="et-EE" sz="2000" b="1" dirty="0" err="1"/>
              <a:t>Medicine</a:t>
            </a:r>
            <a:r>
              <a:rPr lang="et-EE" sz="2000" b="1" dirty="0"/>
              <a:t> </a:t>
            </a:r>
            <a:r>
              <a:rPr lang="et-EE" sz="2000" b="1" dirty="0" err="1"/>
              <a:t>partium</a:t>
            </a:r>
            <a:r>
              <a:rPr lang="et-EE" sz="2000" b="1" dirty="0"/>
              <a:t> </a:t>
            </a:r>
            <a:r>
              <a:rPr lang="et-EE" sz="2000" b="1" dirty="0" err="1"/>
              <a:t>herbariae</a:t>
            </a:r>
            <a:r>
              <a:rPr lang="et-EE" sz="2000" b="1" dirty="0"/>
              <a:t> et </a:t>
            </a:r>
            <a:r>
              <a:rPr lang="et-EE" sz="2000" b="1" dirty="0" err="1"/>
              <a:t>zoographiae</a:t>
            </a:r>
            <a:r>
              <a:rPr lang="et-EE" sz="2000" b="1" dirty="0"/>
              <a:t> </a:t>
            </a:r>
            <a:r>
              <a:rPr lang="et-EE" sz="2000" b="1" dirty="0" err="1"/>
              <a:t>imagines</a:t>
            </a:r>
            <a:r>
              <a:rPr lang="et-EE" sz="2000" b="1" dirty="0"/>
              <a:t>“, 647 lehte, ülekaalukalt </a:t>
            </a:r>
            <a:r>
              <a:rPr lang="et-EE" sz="2000" b="1" dirty="0" smtClean="0"/>
              <a:t>joonistused</a:t>
            </a:r>
          </a:p>
          <a:p>
            <a:pPr marL="285750" lvl="0" indent="-285750">
              <a:buFont typeface="Arial" panose="020B0604020202020204" pitchFamily="34" charset="0"/>
              <a:buChar char="•"/>
            </a:pPr>
            <a:endParaRPr lang="et-EE" sz="2000" dirty="0"/>
          </a:p>
          <a:p>
            <a:pPr marL="285750" lvl="0" indent="-285750">
              <a:buFont typeface="Arial" panose="020B0604020202020204" pitchFamily="34" charset="0"/>
              <a:buChar char="•"/>
            </a:pPr>
            <a:r>
              <a:rPr lang="et-EE" sz="2000" b="1" dirty="0" err="1"/>
              <a:t>tänap</a:t>
            </a:r>
            <a:r>
              <a:rPr lang="et-EE" sz="2000" b="1" dirty="0"/>
              <a:t>. </a:t>
            </a:r>
            <a:r>
              <a:rPr lang="et-EE" sz="2000" b="1" dirty="0" err="1"/>
              <a:t>Christoph</a:t>
            </a:r>
            <a:r>
              <a:rPr lang="et-EE" sz="2000" b="1" dirty="0"/>
              <a:t> Jakob </a:t>
            </a:r>
            <a:r>
              <a:rPr lang="et-EE" sz="2000" b="1" dirty="0" err="1"/>
              <a:t>Trew</a:t>
            </a:r>
            <a:r>
              <a:rPr lang="et-EE" sz="2000" b="1" dirty="0"/>
              <a:t> pärandi koosseisus </a:t>
            </a:r>
            <a:r>
              <a:rPr lang="et-EE" sz="2000" b="1" dirty="0" err="1"/>
              <a:t>Erlangeni</a:t>
            </a:r>
            <a:r>
              <a:rPr lang="et-EE" sz="2000" b="1" dirty="0"/>
              <a:t> ülikooli </a:t>
            </a:r>
            <a:r>
              <a:rPr lang="et-EE" sz="2000" b="1" dirty="0" smtClean="0"/>
              <a:t>raamatukogus</a:t>
            </a:r>
          </a:p>
          <a:p>
            <a:pPr marL="285750" lvl="0" indent="-285750">
              <a:buFont typeface="Arial" panose="020B0604020202020204" pitchFamily="34" charset="0"/>
              <a:buChar char="•"/>
            </a:pPr>
            <a:endParaRPr lang="et-EE" sz="2000" b="1" dirty="0" smtClean="0"/>
          </a:p>
          <a:p>
            <a:pPr marL="285750" lvl="0" indent="-285750">
              <a:buFont typeface="Arial" panose="020B0604020202020204" pitchFamily="34" charset="0"/>
              <a:buChar char="•"/>
            </a:pPr>
            <a:r>
              <a:rPr lang="et-EE" sz="2000" b="1" dirty="0" smtClean="0"/>
              <a:t>heatasemelised joonistused, suur formaat, taim kujutatud looduse osana, lisandusteks loomad, linnud jm </a:t>
            </a:r>
          </a:p>
          <a:p>
            <a:pPr marL="285750" lvl="0" indent="-285750">
              <a:buFont typeface="Arial" panose="020B0604020202020204" pitchFamily="34" charset="0"/>
              <a:buChar char="•"/>
            </a:pPr>
            <a:endParaRPr lang="et-EE" sz="2000" b="1" dirty="0" smtClean="0"/>
          </a:p>
          <a:p>
            <a:pPr marL="285750" lvl="0" indent="-285750">
              <a:buFont typeface="Arial" panose="020B0604020202020204" pitchFamily="34" charset="0"/>
              <a:buChar char="•"/>
            </a:pPr>
            <a:r>
              <a:rPr lang="et-EE" sz="2000" b="1" dirty="0" smtClean="0"/>
              <a:t>Tartu </a:t>
            </a:r>
            <a:r>
              <a:rPr lang="et-EE" sz="2000" b="1" dirty="0" err="1" smtClean="0"/>
              <a:t>Mscr</a:t>
            </a:r>
            <a:r>
              <a:rPr lang="et-EE" sz="2000" b="1" dirty="0" smtClean="0"/>
              <a:t> 57 sisaldab 34 täpset koopiajoonistust </a:t>
            </a:r>
            <a:r>
              <a:rPr lang="et-EE" sz="2000" b="1" dirty="0" err="1" smtClean="0"/>
              <a:t>Oelingeri</a:t>
            </a:r>
            <a:r>
              <a:rPr lang="et-EE" sz="2000" b="1" dirty="0" smtClean="0"/>
              <a:t> järgi, lehel viide </a:t>
            </a:r>
            <a:r>
              <a:rPr lang="et-EE" sz="2000" b="1" dirty="0" err="1" smtClean="0"/>
              <a:t>Oelingeri</a:t>
            </a:r>
            <a:r>
              <a:rPr lang="et-EE" sz="2000" b="1" dirty="0" smtClean="0"/>
              <a:t> joonistusele </a:t>
            </a:r>
          </a:p>
          <a:p>
            <a:pPr marL="285750" lvl="0" indent="-285750">
              <a:buFont typeface="Arial" panose="020B0604020202020204" pitchFamily="34" charset="0"/>
              <a:buChar char="•"/>
            </a:pPr>
            <a:endParaRPr lang="et-EE" sz="2000" b="1" dirty="0" smtClean="0"/>
          </a:p>
          <a:p>
            <a:pPr marL="285750" lvl="0" indent="-285750">
              <a:buFont typeface="Arial" panose="020B0604020202020204" pitchFamily="34" charset="0"/>
              <a:buChar char="•"/>
            </a:pPr>
            <a:r>
              <a:rPr lang="et-EE" sz="2000" b="1" dirty="0"/>
              <a:t>a</a:t>
            </a:r>
            <a:r>
              <a:rPr lang="et-EE" sz="2000" b="1" dirty="0" smtClean="0"/>
              <a:t>rvatavalt </a:t>
            </a:r>
            <a:r>
              <a:rPr lang="et-EE" sz="2000" b="1" dirty="0" err="1" smtClean="0"/>
              <a:t>Camerariuse</a:t>
            </a:r>
            <a:r>
              <a:rPr lang="et-EE" sz="2000" b="1" dirty="0" smtClean="0"/>
              <a:t> tarbeks kopeerinud </a:t>
            </a:r>
            <a:r>
              <a:rPr lang="et-EE" sz="2000" b="1" dirty="0" err="1" smtClean="0"/>
              <a:t>Jungermann</a:t>
            </a:r>
            <a:endParaRPr lang="et-EE" sz="2000" b="1" dirty="0"/>
          </a:p>
        </p:txBody>
      </p:sp>
    </p:spTree>
    <p:extLst>
      <p:ext uri="{BB962C8B-B14F-4D97-AF65-F5344CB8AC3E}">
        <p14:creationId xmlns:p14="http://schemas.microsoft.com/office/powerpoint/2010/main" val="17139961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4941168"/>
            <a:ext cx="8183880" cy="1440160"/>
          </a:xfrm>
        </p:spPr>
        <p:txBody>
          <a:bodyPr>
            <a:normAutofit fontScale="90000"/>
          </a:bodyPr>
          <a:lstStyle/>
          <a:p>
            <a:r>
              <a:rPr lang="et-EE" sz="1800" dirty="0" smtClean="0">
                <a:effectLst/>
              </a:rPr>
              <a:t/>
            </a:r>
            <a:br>
              <a:rPr lang="et-EE" sz="1800" dirty="0" smtClean="0">
                <a:effectLst/>
              </a:rPr>
            </a:br>
            <a:r>
              <a:rPr lang="et-EE" sz="1800" dirty="0"/>
              <a:t/>
            </a:r>
            <a:br>
              <a:rPr lang="et-EE" sz="1800" dirty="0"/>
            </a:br>
            <a:r>
              <a:rPr lang="et-EE" sz="1800" dirty="0" smtClean="0"/>
              <a:t/>
            </a:r>
            <a:br>
              <a:rPr lang="et-EE" sz="1800" dirty="0" smtClean="0"/>
            </a:br>
            <a:r>
              <a:rPr lang="et-EE" sz="1800" dirty="0"/>
              <a:t/>
            </a:r>
            <a:br>
              <a:rPr lang="et-EE" sz="1800" dirty="0"/>
            </a:br>
            <a:r>
              <a:rPr lang="et-EE" sz="1800" dirty="0" smtClean="0"/>
              <a:t/>
            </a:r>
            <a:br>
              <a:rPr lang="et-EE" sz="1800" dirty="0" smtClean="0"/>
            </a:br>
            <a:r>
              <a:rPr lang="et-EE" sz="1800" dirty="0"/>
              <a:t/>
            </a:r>
            <a:br>
              <a:rPr lang="et-EE" sz="1800" dirty="0"/>
            </a:br>
            <a:r>
              <a:rPr lang="et-EE" sz="1800" dirty="0" err="1" smtClean="0">
                <a:effectLst/>
              </a:rPr>
              <a:t>Mscr</a:t>
            </a:r>
            <a:r>
              <a:rPr lang="et-EE" sz="1800" dirty="0">
                <a:effectLst/>
              </a:rPr>
              <a:t>. 57, l. </a:t>
            </a:r>
            <a:r>
              <a:rPr lang="et-EE" sz="1800" dirty="0" smtClean="0">
                <a:effectLst/>
              </a:rPr>
              <a:t>52, </a:t>
            </a:r>
            <a:r>
              <a:rPr lang="et-EE" sz="1800" dirty="0">
                <a:effectLst/>
              </a:rPr>
              <a:t>kaneelipuu (</a:t>
            </a:r>
            <a:r>
              <a:rPr lang="et-EE" sz="1800" i="1" dirty="0" err="1">
                <a:effectLst/>
              </a:rPr>
              <a:t>Cinamomum</a:t>
            </a:r>
            <a:r>
              <a:rPr lang="et-EE" sz="1800" i="1" dirty="0">
                <a:effectLst/>
              </a:rPr>
              <a:t> </a:t>
            </a:r>
            <a:r>
              <a:rPr lang="et-EE" sz="1800" i="1" dirty="0" err="1">
                <a:effectLst/>
              </a:rPr>
              <a:t>verum</a:t>
            </a:r>
            <a:r>
              <a:rPr lang="et-EE" sz="1800" i="1" dirty="0">
                <a:effectLst/>
              </a:rPr>
              <a:t> </a:t>
            </a:r>
            <a:r>
              <a:rPr lang="et-EE" sz="1800" i="1" dirty="0" err="1">
                <a:effectLst/>
              </a:rPr>
              <a:t>Presl</a:t>
            </a:r>
            <a:r>
              <a:rPr lang="et-EE" sz="1800" dirty="0">
                <a:effectLst/>
              </a:rPr>
              <a:t>.) Georg </a:t>
            </a:r>
            <a:r>
              <a:rPr lang="et-EE" sz="1800" dirty="0" err="1">
                <a:effectLst/>
              </a:rPr>
              <a:t>Oelingeri</a:t>
            </a:r>
            <a:r>
              <a:rPr lang="et-EE" sz="1800" dirty="0">
                <a:effectLst/>
              </a:rPr>
              <a:t> järgi (</a:t>
            </a:r>
            <a:r>
              <a:rPr lang="et-EE" sz="1800" dirty="0" err="1">
                <a:effectLst/>
              </a:rPr>
              <a:t>Oelinger</a:t>
            </a:r>
            <a:r>
              <a:rPr lang="et-EE" sz="1800" dirty="0">
                <a:effectLst/>
              </a:rPr>
              <a:t> </a:t>
            </a:r>
            <a:r>
              <a:rPr lang="et-EE" sz="1800" i="1" dirty="0" err="1">
                <a:effectLst/>
              </a:rPr>
              <a:t>Imagines</a:t>
            </a:r>
            <a:r>
              <a:rPr lang="et-EE" sz="1800" i="1" dirty="0">
                <a:effectLst/>
              </a:rPr>
              <a:t>, </a:t>
            </a:r>
            <a:r>
              <a:rPr lang="et-EE" sz="1800" dirty="0">
                <a:effectLst/>
              </a:rPr>
              <a:t>l. 6</a:t>
            </a:r>
            <a:r>
              <a:rPr lang="et-EE" sz="1800" dirty="0" smtClean="0">
                <a:effectLst/>
              </a:rPr>
              <a:t>)</a:t>
            </a:r>
            <a:br>
              <a:rPr lang="et-EE" sz="1800" dirty="0" smtClean="0">
                <a:effectLst/>
              </a:rPr>
            </a:br>
            <a:r>
              <a:rPr lang="et-EE" sz="1800" dirty="0">
                <a:effectLst/>
              </a:rPr>
              <a:t/>
            </a:r>
            <a:br>
              <a:rPr lang="et-EE" sz="1800" dirty="0">
                <a:effectLst/>
              </a:rPr>
            </a:br>
            <a:r>
              <a:rPr lang="et-EE" sz="1800" dirty="0" err="1" smtClean="0">
                <a:effectLst/>
              </a:rPr>
              <a:t>Mscr</a:t>
            </a:r>
            <a:r>
              <a:rPr lang="et-EE" sz="1800" dirty="0" smtClean="0">
                <a:effectLst/>
              </a:rPr>
              <a:t> 57, l. 80, palm looduses</a:t>
            </a:r>
            <a:r>
              <a:rPr lang="et-EE" sz="1800" dirty="0">
                <a:effectLst/>
              </a:rPr>
              <a:t/>
            </a:r>
            <a:br>
              <a:rPr lang="et-EE" sz="1800" dirty="0">
                <a:effectLst/>
              </a:rPr>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971600" y="332656"/>
            <a:ext cx="3040650" cy="4176000"/>
          </a:xfrm>
        </p:spPr>
      </p:pic>
      <p:pic>
        <p:nvPicPr>
          <p:cNvPr id="3" name="Pilt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8024" y="332656"/>
            <a:ext cx="3014551" cy="4176000"/>
          </a:xfrm>
          <a:prstGeom prst="rect">
            <a:avLst/>
          </a:prstGeom>
        </p:spPr>
      </p:pic>
    </p:spTree>
    <p:extLst>
      <p:ext uri="{BB962C8B-B14F-4D97-AF65-F5344CB8AC3E}">
        <p14:creationId xmlns:p14="http://schemas.microsoft.com/office/powerpoint/2010/main" val="8041170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alkiri 1"/>
          <p:cNvSpPr>
            <a:spLocks noGrp="1"/>
          </p:cNvSpPr>
          <p:nvPr>
            <p:ph type="title"/>
          </p:nvPr>
        </p:nvSpPr>
        <p:spPr>
          <a:xfrm>
            <a:off x="502920" y="5157192"/>
            <a:ext cx="8183880" cy="1224136"/>
          </a:xfrm>
        </p:spPr>
        <p:txBody>
          <a:bodyPr>
            <a:noAutofit/>
          </a:bodyPr>
          <a:lstStyle/>
          <a:p>
            <a:r>
              <a:rPr lang="et-EE" sz="1800" dirty="0" smtClean="0"/>
              <a:t/>
            </a:r>
            <a:br>
              <a:rPr lang="et-EE" sz="1800" dirty="0" smtClean="0"/>
            </a:br>
            <a:r>
              <a:rPr lang="et-EE" sz="1800" dirty="0" err="1" smtClean="0"/>
              <a:t>Mscr</a:t>
            </a:r>
            <a:r>
              <a:rPr lang="et-EE" sz="1800" dirty="0" smtClean="0"/>
              <a:t> 56, l. 17; </a:t>
            </a:r>
            <a:r>
              <a:rPr lang="et-EE" sz="1800" dirty="0" err="1"/>
              <a:t>Mscr</a:t>
            </a:r>
            <a:r>
              <a:rPr lang="et-EE" sz="1800" dirty="0"/>
              <a:t> 57, l. </a:t>
            </a:r>
            <a:r>
              <a:rPr lang="et-EE" sz="1800" dirty="0" smtClean="0"/>
              <a:t>34, juba varasemast tuntud taimetrükki olevat viljelenud ka </a:t>
            </a:r>
            <a:r>
              <a:rPr lang="et-EE" sz="1800" dirty="0" err="1" smtClean="0"/>
              <a:t>Kentmann</a:t>
            </a:r>
            <a:r>
              <a:rPr lang="et-EE" sz="1800" dirty="0" smtClean="0"/>
              <a:t>, </a:t>
            </a:r>
            <a:r>
              <a:rPr lang="et-EE" sz="1800" dirty="0" err="1" smtClean="0"/>
              <a:t>Camerarius</a:t>
            </a:r>
            <a:r>
              <a:rPr lang="et-EE" sz="1800" dirty="0"/>
              <a:t> </a:t>
            </a:r>
            <a:r>
              <a:rPr lang="et-EE" sz="1800" dirty="0" smtClean="0"/>
              <a:t>ja </a:t>
            </a:r>
            <a:r>
              <a:rPr lang="et-EE" sz="1800" dirty="0" err="1" smtClean="0"/>
              <a:t>Jungermann</a:t>
            </a:r>
            <a:r>
              <a:rPr lang="et-EE" sz="1800" dirty="0"/>
              <a:t/>
            </a:r>
            <a:br>
              <a:rPr lang="et-EE" sz="1800" dirty="0"/>
            </a:br>
            <a:endParaRPr lang="et-EE" sz="1800" dirty="0"/>
          </a:p>
        </p:txBody>
      </p:sp>
      <p:pic>
        <p:nvPicPr>
          <p:cNvPr id="4" name="Sisu kohatäide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187624" y="530058"/>
            <a:ext cx="3002749" cy="4428000"/>
          </a:xfrm>
        </p:spPr>
      </p:pic>
      <p:pic>
        <p:nvPicPr>
          <p:cNvPr id="3" name="Pilt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507754"/>
            <a:ext cx="3224148" cy="4428000"/>
          </a:xfrm>
          <a:prstGeom prst="rect">
            <a:avLst/>
          </a:prstGeom>
        </p:spPr>
      </p:pic>
    </p:spTree>
    <p:extLst>
      <p:ext uri="{BB962C8B-B14F-4D97-AF65-F5344CB8AC3E}">
        <p14:creationId xmlns:p14="http://schemas.microsoft.com/office/powerpoint/2010/main" val="27868608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467544" y="396000"/>
            <a:ext cx="8280920" cy="5909310"/>
          </a:xfrm>
          <a:prstGeom prst="rect">
            <a:avLst/>
          </a:prstGeom>
        </p:spPr>
        <p:txBody>
          <a:bodyPr wrap="square">
            <a:spAutoFit/>
          </a:bodyPr>
          <a:lstStyle/>
          <a:p>
            <a:r>
              <a:rPr lang="et-EE" sz="2400" b="1" dirty="0" smtClean="0"/>
              <a:t>Kokkuvõtteks</a:t>
            </a:r>
          </a:p>
          <a:p>
            <a:endParaRPr lang="et-EE" dirty="0"/>
          </a:p>
          <a:p>
            <a:pPr marL="342900" indent="-342900">
              <a:buFont typeface="Arial" panose="020B0604020202020204" pitchFamily="34" charset="0"/>
              <a:buChar char="•"/>
            </a:pPr>
            <a:r>
              <a:rPr lang="et-EE" sz="2100" b="1" dirty="0"/>
              <a:t>16. sajandi 1. </a:t>
            </a:r>
            <a:r>
              <a:rPr lang="et-EE" sz="2100" b="1" dirty="0" smtClean="0"/>
              <a:t>poolel </a:t>
            </a:r>
            <a:r>
              <a:rPr lang="et-EE" sz="2100" b="1" dirty="0"/>
              <a:t>olid „botaanika isad“ Otto </a:t>
            </a:r>
            <a:r>
              <a:rPr lang="et-EE" sz="2100" b="1" dirty="0" err="1"/>
              <a:t>Brunfels</a:t>
            </a:r>
            <a:r>
              <a:rPr lang="et-EE" sz="2100" b="1" dirty="0"/>
              <a:t>, </a:t>
            </a:r>
            <a:r>
              <a:rPr lang="et-EE" sz="2100" b="1" dirty="0" err="1"/>
              <a:t>Hieronymus</a:t>
            </a:r>
            <a:r>
              <a:rPr lang="et-EE" sz="2100" b="1" dirty="0"/>
              <a:t> </a:t>
            </a:r>
            <a:r>
              <a:rPr lang="et-EE" sz="2100" b="1" dirty="0" err="1"/>
              <a:t>Bock</a:t>
            </a:r>
            <a:r>
              <a:rPr lang="et-EE" sz="2100" b="1" dirty="0"/>
              <a:t> ja Leonhard </a:t>
            </a:r>
            <a:r>
              <a:rPr lang="et-EE" sz="2100" b="1" dirty="0" err="1"/>
              <a:t>Fuchs</a:t>
            </a:r>
            <a:r>
              <a:rPr lang="et-EE" sz="2100" b="1" dirty="0"/>
              <a:t> pannud aluse moodsale botaanikale, milles </a:t>
            </a:r>
            <a:r>
              <a:rPr lang="et-EE" sz="2100" b="1" dirty="0" err="1"/>
              <a:t>Konrad</a:t>
            </a:r>
            <a:r>
              <a:rPr lang="et-EE" sz="2100" b="1" dirty="0"/>
              <a:t> </a:t>
            </a:r>
            <a:r>
              <a:rPr lang="et-EE" sz="2100" b="1" dirty="0" err="1"/>
              <a:t>Gessner</a:t>
            </a:r>
            <a:r>
              <a:rPr lang="et-EE" sz="2100" b="1" dirty="0"/>
              <a:t> sai teenäitajaks</a:t>
            </a:r>
            <a:endParaRPr lang="et-EE" sz="2100" dirty="0"/>
          </a:p>
          <a:p>
            <a:pPr marL="342900" indent="-342900">
              <a:buFont typeface="Arial" panose="020B0604020202020204" pitchFamily="34" charset="0"/>
              <a:buChar char="•"/>
            </a:pPr>
            <a:r>
              <a:rPr lang="et-EE" sz="2100" b="1" dirty="0" err="1"/>
              <a:t>Gessner</a:t>
            </a:r>
            <a:r>
              <a:rPr lang="et-EE" sz="2100" b="1" dirty="0"/>
              <a:t> väärtustas kogu varasema teadmise ja jagas oma kogemusi kaasaegsete teadlastega, vahetades seemneid, taimi, taimejoonistusi ja teadmisi</a:t>
            </a:r>
            <a:endParaRPr lang="et-EE" sz="2100" dirty="0"/>
          </a:p>
          <a:p>
            <a:pPr marL="342900" indent="-342900">
              <a:buFont typeface="Arial" panose="020B0604020202020204" pitchFamily="34" charset="0"/>
              <a:buChar char="•"/>
            </a:pPr>
            <a:r>
              <a:rPr lang="et-EE" sz="2100" b="1" dirty="0"/>
              <a:t>botaanikuna tegeles ta mitte üksnes ühe taime morfoloogiliste tunnustega, vaid pidas silmas ka tema silma alla sattunud sama liigi arvukaid isendeid. Nii oli tema uurimismeetod üheaegselt analüütiline, millega avastas taime tunnuseid, ja sünteetiline, mis viis ta liigi ja perekonna koondpildini</a:t>
            </a:r>
            <a:endParaRPr lang="et-EE" sz="2100" dirty="0"/>
          </a:p>
          <a:p>
            <a:pPr marL="342900" indent="-342900">
              <a:buFont typeface="Arial" panose="020B0604020202020204" pitchFamily="34" charset="0"/>
              <a:buChar char="•"/>
            </a:pPr>
            <a:r>
              <a:rPr lang="et-EE" sz="2100" b="1" dirty="0" err="1"/>
              <a:t>Gessneri</a:t>
            </a:r>
            <a:r>
              <a:rPr lang="et-EE" sz="2100" b="1" dirty="0"/>
              <a:t> eesmärk oli õppida tundma võimalikult palju taimi ja taimeliike ning nende olemust, et allutada nad süsteemile, korrastada taimenimed ja kajastada läbiuuritud taimemaailma tõetruult. Tema uurimused olid  sedavõrd põhjalikud ja ajast ees, et järglased polnud võimelised neid trükivalmiks tegema.</a:t>
            </a:r>
            <a:endParaRPr lang="et-EE" sz="2100" dirty="0"/>
          </a:p>
        </p:txBody>
      </p:sp>
    </p:spTree>
    <p:extLst>
      <p:ext uri="{BB962C8B-B14F-4D97-AF65-F5344CB8AC3E}">
        <p14:creationId xmlns:p14="http://schemas.microsoft.com/office/powerpoint/2010/main" val="42822482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stkülik 1"/>
          <p:cNvSpPr/>
          <p:nvPr/>
        </p:nvSpPr>
        <p:spPr>
          <a:xfrm>
            <a:off x="827584" y="1997839"/>
            <a:ext cx="7560840" cy="3170099"/>
          </a:xfrm>
          <a:prstGeom prst="rect">
            <a:avLst/>
          </a:prstGeom>
        </p:spPr>
        <p:txBody>
          <a:bodyPr wrap="square">
            <a:spAutoFit/>
          </a:bodyPr>
          <a:lstStyle/>
          <a:p>
            <a:r>
              <a:rPr lang="et-EE" sz="2000" b="1" dirty="0"/>
              <a:t>Tänan kolleeg Maria </a:t>
            </a:r>
            <a:r>
              <a:rPr lang="et-EE" sz="2000" b="1" dirty="0" err="1"/>
              <a:t>Luštšikut</a:t>
            </a:r>
            <a:r>
              <a:rPr lang="et-EE" sz="2000" b="1" dirty="0"/>
              <a:t> jt, kes aitasid kätte saada asjakohaseid monograafiaid ja </a:t>
            </a:r>
            <a:r>
              <a:rPr lang="et-EE" sz="2000" b="1" dirty="0" smtClean="0"/>
              <a:t>artikleid</a:t>
            </a:r>
          </a:p>
          <a:p>
            <a:endParaRPr lang="et-EE" sz="2000" dirty="0"/>
          </a:p>
          <a:p>
            <a:r>
              <a:rPr lang="et-EE" sz="2000" b="1" dirty="0"/>
              <a:t>Tänan kolleege Liisi Tõnissoni ja </a:t>
            </a:r>
            <a:r>
              <a:rPr lang="et-EE" sz="2000" b="1" dirty="0" err="1"/>
              <a:t>Sulo</a:t>
            </a:r>
            <a:r>
              <a:rPr lang="et-EE" sz="2000" b="1" dirty="0"/>
              <a:t> </a:t>
            </a:r>
            <a:r>
              <a:rPr lang="et-EE" sz="2000" b="1" dirty="0" err="1"/>
              <a:t>Lembineni</a:t>
            </a:r>
            <a:r>
              <a:rPr lang="et-EE" sz="2000" b="1" dirty="0"/>
              <a:t>, kes tegid teema esitluse nii kenasti nähtavaks </a:t>
            </a:r>
            <a:endParaRPr lang="et-EE" sz="2000" b="1" dirty="0" smtClean="0"/>
          </a:p>
          <a:p>
            <a:endParaRPr lang="et-EE" sz="2000" dirty="0"/>
          </a:p>
          <a:p>
            <a:r>
              <a:rPr lang="et-EE" sz="2000" b="1" dirty="0"/>
              <a:t>Tänan kõiki oma lähemaid kolleege, kes kannatlikult jagasid minu suurt huvi selle teema </a:t>
            </a:r>
            <a:r>
              <a:rPr lang="et-EE" sz="2000" b="1" dirty="0" smtClean="0"/>
              <a:t>vastu</a:t>
            </a:r>
          </a:p>
          <a:p>
            <a:endParaRPr lang="et-EE" sz="2000" dirty="0"/>
          </a:p>
          <a:p>
            <a:r>
              <a:rPr lang="et-EE" sz="2000" b="1" dirty="0"/>
              <a:t>Tänan kõiki kuulajaid!</a:t>
            </a:r>
            <a:endParaRPr lang="et-EE" sz="2000" dirty="0"/>
          </a:p>
        </p:txBody>
      </p:sp>
    </p:spTree>
    <p:extLst>
      <p:ext uri="{BB962C8B-B14F-4D97-AF65-F5344CB8AC3E}">
        <p14:creationId xmlns:p14="http://schemas.microsoft.com/office/powerpoint/2010/main" val="197408127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ihtne">
  <a:themeElements>
    <a:clrScheme name="Lihtn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Lihtne">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Lihtne">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Tarkvarakomplekti Office kujund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550</TotalTime>
  <Words>999</Words>
  <Application>Microsoft Office PowerPoint</Application>
  <PresentationFormat>Ekraaniseanss (4:3)</PresentationFormat>
  <Paragraphs>182</Paragraphs>
  <Slides>34</Slides>
  <Notes>1</Notes>
  <HiddenSlides>0</HiddenSlides>
  <MMClips>0</MMClips>
  <ScaleCrop>false</ScaleCrop>
  <HeadingPairs>
    <vt:vector size="4" baseType="variant">
      <vt:variant>
        <vt:lpstr>Kujundus</vt:lpstr>
      </vt:variant>
      <vt:variant>
        <vt:i4>1</vt:i4>
      </vt:variant>
      <vt:variant>
        <vt:lpstr>Slaidipealkirjad</vt:lpstr>
      </vt:variant>
      <vt:variant>
        <vt:i4>34</vt:i4>
      </vt:variant>
    </vt:vector>
  </HeadingPairs>
  <TitlesOfParts>
    <vt:vector size="35" baseType="lpstr">
      <vt:lpstr>Lihtne</vt:lpstr>
      <vt:lpstr>Konrad Gessneri taimejoonistuste kogust Tartu Ülikooli Raamatukogus</vt:lpstr>
      <vt:lpstr>  Konrad Gessner (Conrad Gesner; 1516–1565) Šveitsi arst, farmatseut, filoloog-leksikograaf, zooloog, botaanik, teoloog, kirjandusajaloolane-bibliograaf, kunstnik, kollektsionäär </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Mscr 55, l.146p, sinine emajuur (Gentiana pneumonanthe L.), viide Kentmanni Codexile 2.28.  Schmidel: Gesneri opera botanica, tab XXVIII, nr 91 </vt:lpstr>
      <vt:lpstr>PowerPointi esitlus</vt:lpstr>
      <vt:lpstr>Näiteid Konrad Gessneri tööstiilist Tartu köites Mscr 55</vt:lpstr>
      <vt:lpstr>Näiteid Konrad Gessneri tööstiilist Erlangeni ülikooli raamatukogus asuvast käsikirjast</vt:lpstr>
      <vt:lpstr>Mscr 55, l. 3p metstulp (Tulipa sylvestris L.), viide Kentmanni Codexile K.1.16. Gessneril nimetus Kentmanni järgi Tulipa turcica.  Mscr 55, l. 80p aed-kuukress (Lunaria annua L.), viide Kentmanni Codexile K. 1.23 </vt:lpstr>
      <vt:lpstr> Mscr 55, l. 59p tol ajal Flos indianus-ena tähistatud tagetes ehk tudengilill või peiulill (Tagetes erecta L.), Kentmanni Codexis 1.60.  Mscr 55, l. 97p suureviljaline viigikaktus (Opuntia ficus indica L.), viide Kentmanni Codexile 2.37. Pliniusel esinemise järgi oli see nimetatud Opuntia Plinii </vt:lpstr>
      <vt:lpstr>Mscr 55, l. 22p, harilik pisarhein (Coix lacryma-jobi L.), viide Kentmanni Codexile 1.97 Mscr 55, l. 27p alpikann (Cyclamen L.), viide Kentmanni Codexile 2.26. Lehe keskel õrnalt pliiatsiga lisatud kerra tõmbunud madu sirutamas pead üles õuna järele – võib olla Torgau kunstniku Redteli signatuur  </vt:lpstr>
      <vt:lpstr>Mscr 55, l. 56 ja 60, puuviljad</vt:lpstr>
      <vt:lpstr>Mscr 55, l. 5p, liibanoni seeder (Cedrus libani Rich.), oks käbidega, üks loomulikus suuruses, seedripuidu ristlõige; viide Kentmanni Codexile 1.3 Camerariuse äratrükk: Mattioli, Camerarius. Kreutterbuch, 1590, l. 33p – kujutis peegelpildis </vt:lpstr>
      <vt:lpstr>Mscr 55, l. 107, mägivaher (Acer pseudoplatanus L.), oks ja viljad  Schmidel: Gesneri opera botanica , nr 18, tab VIII  </vt:lpstr>
      <vt:lpstr>PowerPointi esitlus</vt:lpstr>
      <vt:lpstr>Mscr 56, l. 21 arvatavalt Camerariuse joonistus – Solanum Indicum Camerarij.   Camerariuse poolt täiendustega ja saksa keeles välja antud Pietro Andrea Mattioli Kreutterbuch’is (Frankfurt a.M. 1590) on see l. 376  peegelpildis ja mõningate lisadetailidega.  </vt:lpstr>
      <vt:lpstr>Mscr 56, l. 45, akvarell suurest paradiisilinnust (Paradisaea apoda L.) Ulisse Aldrovandi järgi  Bologna ülikooli raamatukogus säilitatav originaal on üks Aldrovandi kaunemaid joonistusi </vt:lpstr>
      <vt:lpstr>Ulisse Aldrovandi suur paradiisilind Paradiisilind Poola universaalõpetlase Jan Jonstoni teoses Historia naturalis animalium Gessneri ja Aldrovandi järgi</vt:lpstr>
      <vt:lpstr>PowerPointi esitlus</vt:lpstr>
      <vt:lpstr>Mscr 57,l. 1 ja 2, kurioossed loomad</vt:lpstr>
      <vt:lpstr>Mscr 57, l. 14 Adolph Occo (Augsburg) ilus joonistus tugevakasvulisest india kannast (Canna Indica L.) loomulikus suuruses </vt:lpstr>
      <vt:lpstr>Mscr 57,l. 19, harilik lohevõhk (Dracunculus vulgaris Schott) Mscr 57, l. 10, Somaalia jaanileivapuu (Ceratonia)</vt:lpstr>
      <vt:lpstr>PowerPointi esitlus</vt:lpstr>
      <vt:lpstr>      Mscr. 57, l. 52, kaneelipuu (Cinamomum verum Presl.) Georg Oelingeri järgi (Oelinger Imagines, l. 6)  Mscr 57, l. 80, palm looduses </vt:lpstr>
      <vt:lpstr> Mscr 56, l. 17; Mscr 57, l. 34, juba varasemast tuntud taimetrükki olevat viljelenud ka Kentmann, Camerarius ja Jungermann </vt:lpstr>
      <vt:lpstr>PowerPointi esitlus</vt:lpstr>
      <vt:lpstr>PowerPointi esitlus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Konrad Gessneri taimejoonistuste kogust Tartu Ülikooli Raamatukogus</dc:title>
  <dc:creator>Mare Rand</dc:creator>
  <cp:keywords>Konrad Gessner</cp:keywords>
  <cp:lastModifiedBy>Sulo Lembinen</cp:lastModifiedBy>
  <cp:revision>153</cp:revision>
  <dcterms:created xsi:type="dcterms:W3CDTF">2015-01-21T07:53:05Z</dcterms:created>
  <dcterms:modified xsi:type="dcterms:W3CDTF">2015-01-23T08:47:07Z</dcterms:modified>
</cp:coreProperties>
</file>