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5" r:id="rId1"/>
    <p:sldMasterId id="2147483722" r:id="rId2"/>
  </p:sldMasterIdLst>
  <p:notesMasterIdLst>
    <p:notesMasterId r:id="rId31"/>
  </p:notesMasterIdLst>
  <p:handoutMasterIdLst>
    <p:handoutMasterId r:id="rId32"/>
  </p:handoutMasterIdLst>
  <p:sldIdLst>
    <p:sldId id="256" r:id="rId3"/>
    <p:sldId id="319" r:id="rId4"/>
    <p:sldId id="367" r:id="rId5"/>
    <p:sldId id="377" r:id="rId6"/>
    <p:sldId id="271" r:id="rId7"/>
    <p:sldId id="258" r:id="rId8"/>
    <p:sldId id="294" r:id="rId9"/>
    <p:sldId id="352" r:id="rId10"/>
    <p:sldId id="317" r:id="rId11"/>
    <p:sldId id="362" r:id="rId12"/>
    <p:sldId id="363" r:id="rId13"/>
    <p:sldId id="365" r:id="rId14"/>
    <p:sldId id="358" r:id="rId15"/>
    <p:sldId id="369" r:id="rId16"/>
    <p:sldId id="354" r:id="rId17"/>
    <p:sldId id="355" r:id="rId18"/>
    <p:sldId id="357" r:id="rId19"/>
    <p:sldId id="376" r:id="rId20"/>
    <p:sldId id="374" r:id="rId21"/>
    <p:sldId id="331" r:id="rId22"/>
    <p:sldId id="334" r:id="rId23"/>
    <p:sldId id="372" r:id="rId24"/>
    <p:sldId id="345" r:id="rId25"/>
    <p:sldId id="375" r:id="rId26"/>
    <p:sldId id="378" r:id="rId27"/>
    <p:sldId id="327" r:id="rId28"/>
    <p:sldId id="350" r:id="rId29"/>
    <p:sldId id="368" r:id="rId30"/>
  </p:sldIdLst>
  <p:sldSz cx="9144000" cy="6858000" type="screen4x3"/>
  <p:notesSz cx="6858000" cy="9144000"/>
  <p:defaultTex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90033"/>
    <a:srgbClr val="0033CC"/>
    <a:srgbClr val="003399"/>
    <a:srgbClr val="DFFCFD"/>
    <a:srgbClr val="FFD9D9"/>
    <a:srgbClr val="FFC5C5"/>
    <a:srgbClr val="3333FF"/>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521" autoAdjust="0"/>
    <p:restoredTop sz="90413" autoAdjust="0"/>
  </p:normalViewPr>
  <p:slideViewPr>
    <p:cSldViewPr>
      <p:cViewPr varScale="1">
        <p:scale>
          <a:sx n="50" d="100"/>
          <a:sy n="50" d="100"/>
        </p:scale>
        <p:origin x="-1092" y="-10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notesViewPr>
    <p:cSldViewPr>
      <p:cViewPr varScale="1">
        <p:scale>
          <a:sx n="80" d="100"/>
          <a:sy n="80" d="100"/>
        </p:scale>
        <p:origin x="-2058" y="-84"/>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handoutMaster" Target="handoutMasters/handout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314"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pPr>
              <a:defRPr/>
            </a:pPr>
            <a:endParaRPr lang="en-GB"/>
          </a:p>
        </p:txBody>
      </p:sp>
      <p:sp>
        <p:nvSpPr>
          <p:cNvPr id="13315" name="Rectangle 3"/>
          <p:cNvSpPr>
            <a:spLocks noGrp="1" noChangeArrowheads="1"/>
          </p:cNvSpPr>
          <p:nvPr>
            <p:ph type="dt" sz="quarter"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pPr>
              <a:defRPr/>
            </a:pPr>
            <a:endParaRPr lang="en-GB"/>
          </a:p>
        </p:txBody>
      </p:sp>
      <p:sp>
        <p:nvSpPr>
          <p:cNvPr id="13316" name="Rectangle 4"/>
          <p:cNvSpPr>
            <a:spLocks noGrp="1" noChangeArrowheads="1"/>
          </p:cNvSpPr>
          <p:nvPr>
            <p:ph type="ftr" sz="quarter" idx="2"/>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pPr>
              <a:defRPr/>
            </a:pPr>
            <a:endParaRPr lang="en-GB"/>
          </a:p>
        </p:txBody>
      </p:sp>
      <p:sp>
        <p:nvSpPr>
          <p:cNvPr id="13317" name="Rectangle 5"/>
          <p:cNvSpPr>
            <a:spLocks noGrp="1" noChangeArrowheads="1"/>
          </p:cNvSpPr>
          <p:nvPr>
            <p:ph type="sldNum" sz="quarter" idx="3"/>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pPr>
              <a:defRPr/>
            </a:pPr>
            <a:fld id="{EF2C3016-CAF3-46CB-AE45-52AB776619B7}" type="slidenum">
              <a:rPr lang="en-GB"/>
              <a:pPr>
                <a:defRPr/>
              </a:pPr>
              <a:t>‹#›</a:t>
            </a:fld>
            <a:endParaRPr lang="en-GB"/>
          </a:p>
        </p:txBody>
      </p:sp>
    </p:spTree>
    <p:extLst>
      <p:ext uri="{BB962C8B-B14F-4D97-AF65-F5344CB8AC3E}">
        <p14:creationId xmlns:p14="http://schemas.microsoft.com/office/powerpoint/2010/main" val="9302369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266"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pPr>
              <a:defRPr/>
            </a:pPr>
            <a:endParaRPr lang="en-GB"/>
          </a:p>
        </p:txBody>
      </p:sp>
      <p:sp>
        <p:nvSpPr>
          <p:cNvPr id="11267"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pPr>
              <a:defRPr/>
            </a:pPr>
            <a:endParaRPr lang="en-GB"/>
          </a:p>
        </p:txBody>
      </p:sp>
      <p:sp>
        <p:nvSpPr>
          <p:cNvPr id="29700"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269"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GB" noProof="0" smtClean="0"/>
              <a:t>Click to edit Master text styles</a:t>
            </a:r>
          </a:p>
          <a:p>
            <a:pPr lvl="1"/>
            <a:r>
              <a:rPr lang="en-GB" noProof="0" smtClean="0"/>
              <a:t>Second level</a:t>
            </a:r>
          </a:p>
          <a:p>
            <a:pPr lvl="2"/>
            <a:r>
              <a:rPr lang="en-GB" noProof="0" smtClean="0"/>
              <a:t>Third level</a:t>
            </a:r>
          </a:p>
          <a:p>
            <a:pPr lvl="3"/>
            <a:r>
              <a:rPr lang="en-GB" noProof="0" smtClean="0"/>
              <a:t>Fourth level</a:t>
            </a:r>
          </a:p>
          <a:p>
            <a:pPr lvl="4"/>
            <a:r>
              <a:rPr lang="en-GB" noProof="0" smtClean="0"/>
              <a:t>Fifth level</a:t>
            </a:r>
          </a:p>
        </p:txBody>
      </p:sp>
      <p:sp>
        <p:nvSpPr>
          <p:cNvPr id="11270"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pPr>
              <a:defRPr/>
            </a:pPr>
            <a:endParaRPr lang="en-GB"/>
          </a:p>
        </p:txBody>
      </p:sp>
      <p:sp>
        <p:nvSpPr>
          <p:cNvPr id="11271"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pPr>
              <a:defRPr/>
            </a:pPr>
            <a:fld id="{7BCA5952-1168-4B93-BDD8-5A32C99FB3E8}" type="slidenum">
              <a:rPr lang="en-GB"/>
              <a:pPr>
                <a:defRPr/>
              </a:pPr>
              <a:t>‹#›</a:t>
            </a:fld>
            <a:endParaRPr lang="en-GB"/>
          </a:p>
        </p:txBody>
      </p:sp>
    </p:spTree>
    <p:extLst>
      <p:ext uri="{BB962C8B-B14F-4D97-AF65-F5344CB8AC3E}">
        <p14:creationId xmlns:p14="http://schemas.microsoft.com/office/powerpoint/2010/main" val="3225906356"/>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Arial" charset="0"/>
      </a:defRPr>
    </a:lvl1pPr>
    <a:lvl2pPr marL="457200" algn="l" rtl="0" eaLnBrk="0" fontAlgn="base" hangingPunct="0">
      <a:spcBef>
        <a:spcPct val="30000"/>
      </a:spcBef>
      <a:spcAft>
        <a:spcPct val="0"/>
      </a:spcAft>
      <a:defRPr sz="1200" kern="1200">
        <a:solidFill>
          <a:schemeClr val="tx1"/>
        </a:solidFill>
        <a:latin typeface="Arial" charset="0"/>
        <a:ea typeface="+mn-ea"/>
        <a:cs typeface="Arial" charset="0"/>
      </a:defRPr>
    </a:lvl2pPr>
    <a:lvl3pPr marL="914400" algn="l" rtl="0" eaLnBrk="0" fontAlgn="base" hangingPunct="0">
      <a:spcBef>
        <a:spcPct val="30000"/>
      </a:spcBef>
      <a:spcAft>
        <a:spcPct val="0"/>
      </a:spcAft>
      <a:defRPr sz="1200" kern="1200">
        <a:solidFill>
          <a:schemeClr val="tx1"/>
        </a:solidFill>
        <a:latin typeface="Arial" charset="0"/>
        <a:ea typeface="+mn-ea"/>
        <a:cs typeface="Arial" charset="0"/>
      </a:defRPr>
    </a:lvl3pPr>
    <a:lvl4pPr marL="1371600" algn="l" rtl="0" eaLnBrk="0" fontAlgn="base" hangingPunct="0">
      <a:spcBef>
        <a:spcPct val="30000"/>
      </a:spcBef>
      <a:spcAft>
        <a:spcPct val="0"/>
      </a:spcAft>
      <a:defRPr sz="1200" kern="1200">
        <a:solidFill>
          <a:schemeClr val="tx1"/>
        </a:solidFill>
        <a:latin typeface="Arial" charset="0"/>
        <a:ea typeface="+mn-ea"/>
        <a:cs typeface="Arial" charset="0"/>
      </a:defRPr>
    </a:lvl4pPr>
    <a:lvl5pPr marL="1828800" algn="l" rtl="0" eaLnBrk="0" fontAlgn="base" hangingPunct="0">
      <a:spcBef>
        <a:spcPct val="30000"/>
      </a:spcBef>
      <a:spcAft>
        <a:spcPct val="0"/>
      </a:spcAft>
      <a:defRPr sz="1200" kern="1200">
        <a:solidFill>
          <a:schemeClr val="tx1"/>
        </a:solidFill>
        <a:latin typeface="Arial"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A445F8EA-5344-4664-A9F9-37E4E62A8E93}" type="slidenum">
              <a:rPr lang="en-GB" smtClean="0"/>
              <a:pPr eaLnBrk="1" hangingPunct="1"/>
              <a:t>1</a:t>
            </a:fld>
            <a:endParaRPr lang="en-GB" smtClean="0"/>
          </a:p>
        </p:txBody>
      </p:sp>
      <p:sp>
        <p:nvSpPr>
          <p:cNvPr id="30723" name="Rectangle 4"/>
          <p:cNvSpPr>
            <a:spLocks noGrp="1" noRot="1" noChangeAspect="1" noChangeArrowheads="1" noTextEdit="1"/>
          </p:cNvSpPr>
          <p:nvPr>
            <p:ph type="sldImg"/>
          </p:nvPr>
        </p:nvSpPr>
        <p:spPr>
          <a:ln/>
        </p:spPr>
      </p:sp>
      <p:sp>
        <p:nvSpPr>
          <p:cNvPr id="30724" name="Rectangle 5"/>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9635"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smtClean="0"/>
              <a:t>25 years ago</a:t>
            </a:r>
          </a:p>
          <a:p>
            <a:endParaRPr lang="en-GB" altLang="en-US" smtClean="0"/>
          </a:p>
          <a:p>
            <a:r>
              <a:rPr lang="en-GB" altLang="en-US" smtClean="0"/>
              <a:t>disk storage - expensive </a:t>
            </a:r>
          </a:p>
          <a:p>
            <a:r>
              <a:rPr lang="en-GB" altLang="en-US" smtClean="0"/>
              <a:t>researchers interested in working with data came together to petition the PLU and the University’s Library – wanting a university-wide provision for files that were too large to be stored on individual computing accounts</a:t>
            </a:r>
          </a:p>
          <a:p>
            <a:endParaRPr lang="en-GB" altLang="en-US" smtClean="0"/>
          </a:p>
          <a:p>
            <a:r>
              <a:rPr lang="en-GB" altLang="en-US" smtClean="0"/>
              <a:t>Early holdings were research data from universities of edinburgh, glasgow, and strathclyde</a:t>
            </a:r>
            <a:endParaRPr lang="en-US" altLang="en-US" smtClean="0"/>
          </a:p>
          <a:p>
            <a:endParaRPr lang="en-US" altLang="en-U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5FAFD62E-CFC6-4ACA-BF53-DEBED74F4061}" type="slidenum">
              <a:rPr lang="en-GB" smtClean="0"/>
              <a:pPr eaLnBrk="1" hangingPunct="1"/>
              <a:t>6</a:t>
            </a:fld>
            <a:endParaRPr lang="en-GB" smtClean="0"/>
          </a:p>
        </p:txBody>
      </p:sp>
      <p:sp>
        <p:nvSpPr>
          <p:cNvPr id="32771" name="Rectangle 2"/>
          <p:cNvSpPr>
            <a:spLocks noGrp="1" noRot="1" noChangeAspect="1" noChangeArrowheads="1" noTextEdit="1"/>
          </p:cNvSpPr>
          <p:nvPr>
            <p:ph type="sldImg"/>
          </p:nvPr>
        </p:nvSpPr>
        <p:spPr>
          <a:ln/>
        </p:spPr>
      </p:sp>
      <p:sp>
        <p:nvSpPr>
          <p:cNvPr id="3277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dirty="0" smtClean="0"/>
              <a:t>One was because disk storage was a scarce and expensive resource. Researchers wanted and petitioned for centrally-managed university wide provision of access to large-scale datasets, typically the decennial population censuses for Scotland, the annual agricultural censuses for England &amp; Wales and for Scotland, the General Household Surveys and a range of digitized boundaries being used in what was still path-breaking ways to do computerized mapping.</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2"/>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2707" name="Rectangle 3"/>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GB" altLang="en-US" smtClean="0"/>
              <a:t>Primarily social sciences but not exclusively so, large scale government surveys (micro data), macro-economic time series data (country-level data), Elections studies, Geospatial data, financial datasets, population census data</a:t>
            </a:r>
          </a:p>
          <a:p>
            <a:pPr eaLnBrk="1" hangingPunct="1">
              <a:spcBef>
                <a:spcPct val="0"/>
              </a:spcBef>
            </a:pPr>
            <a:endParaRPr lang="en-GB" altLang="en-US" smtClean="0"/>
          </a:p>
          <a:p>
            <a:pPr eaLnBrk="1" hangingPunct="1">
              <a:spcBef>
                <a:spcPct val="0"/>
              </a:spcBef>
            </a:pPr>
            <a:r>
              <a:rPr lang="en-GB" altLang="en-US" smtClean="0"/>
              <a:t>Free on internet / subscription / through national data centres/archives /  resource discovery portals</a:t>
            </a:r>
          </a:p>
          <a:p>
            <a:pPr eaLnBrk="1" hangingPunct="1">
              <a:spcBef>
                <a:spcPct val="0"/>
              </a:spcBef>
            </a:pPr>
            <a:r>
              <a:rPr lang="en-GB" altLang="en-US" smtClean="0"/>
              <a:t>Registration / authorisaiton and authentication / special conditions / budget to pay for data</a:t>
            </a:r>
          </a:p>
          <a:p>
            <a:pPr eaLnBrk="1" hangingPunct="1">
              <a:spcBef>
                <a:spcPct val="0"/>
              </a:spcBef>
            </a:pPr>
            <a:r>
              <a:rPr lang="en-GB" altLang="en-US" smtClean="0"/>
              <a:t>SPSS, STATS, SAS, R, ArcGIS – interpret documentaiton/codebooks, merge and match users data with other data (via look-up tables), subset data</a:t>
            </a:r>
          </a:p>
          <a:p>
            <a:pPr eaLnBrk="1" hangingPunct="1">
              <a:spcBef>
                <a:spcPct val="0"/>
              </a:spcBef>
            </a:pPr>
            <a:r>
              <a:rPr lang="en-GB" altLang="en-US" smtClean="0"/>
              <a:t>Data Catalogue</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9A6FDA8B-BD26-487E-BDE0-23738342053E}" type="slidenum">
              <a:rPr lang="en-GB" smtClean="0"/>
              <a:pPr eaLnBrk="1" hangingPunct="1"/>
              <a:t>15</a:t>
            </a:fld>
            <a:endParaRPr lang="en-GB" smtClean="0"/>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dirty="0" smtClean="0"/>
              <a:t>Security, backing up, data storage, data documentation and metadata, file formatting, versioning, preservation and sharing, copyright and ethical concerns, IPR </a:t>
            </a:r>
            <a:r>
              <a:rPr lang="en-GB" dirty="0" err="1" smtClean="0"/>
              <a:t>etc</a:t>
            </a:r>
            <a:endParaRPr lang="en-GB" dirty="0"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103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itchFamily="18" charset="0"/>
                <a:cs typeface="Arial" charset="0"/>
              </a:defRPr>
            </a:lvl1pPr>
            <a:lvl2pPr marL="742950" indent="-285750" eaLnBrk="0" hangingPunct="0">
              <a:defRPr sz="2400">
                <a:solidFill>
                  <a:schemeClr val="tx1"/>
                </a:solidFill>
                <a:latin typeface="Times New Roman" pitchFamily="18" charset="0"/>
                <a:cs typeface="Arial" charset="0"/>
              </a:defRPr>
            </a:lvl2pPr>
            <a:lvl3pPr marL="1143000" indent="-228600" eaLnBrk="0" hangingPunct="0">
              <a:defRPr sz="2400">
                <a:solidFill>
                  <a:schemeClr val="tx1"/>
                </a:solidFill>
                <a:latin typeface="Times New Roman" pitchFamily="18" charset="0"/>
                <a:cs typeface="Arial" charset="0"/>
              </a:defRPr>
            </a:lvl3pPr>
            <a:lvl4pPr marL="1600200" indent="-228600" eaLnBrk="0" hangingPunct="0">
              <a:defRPr sz="2400">
                <a:solidFill>
                  <a:schemeClr val="tx1"/>
                </a:solidFill>
                <a:latin typeface="Times New Roman" pitchFamily="18" charset="0"/>
                <a:cs typeface="Arial" charset="0"/>
              </a:defRPr>
            </a:lvl4pPr>
            <a:lvl5pPr marL="2057400" indent="-228600" eaLnBrk="0" hangingPunct="0">
              <a:defRPr sz="2400">
                <a:solidFill>
                  <a:schemeClr val="tx1"/>
                </a:solidFill>
                <a:latin typeface="Times New Roman" pitchFamily="18" charset="0"/>
                <a:cs typeface="Arial" charset="0"/>
              </a:defRPr>
            </a:lvl5pPr>
            <a:lvl6pPr marL="2514600" indent="-228600" eaLnBrk="0" fontAlgn="base" hangingPunct="0">
              <a:spcBef>
                <a:spcPct val="0"/>
              </a:spcBef>
              <a:spcAft>
                <a:spcPct val="0"/>
              </a:spcAft>
              <a:defRPr sz="2400">
                <a:solidFill>
                  <a:schemeClr val="tx1"/>
                </a:solidFill>
                <a:latin typeface="Times New Roman" pitchFamily="18" charset="0"/>
                <a:cs typeface="Arial" charset="0"/>
              </a:defRPr>
            </a:lvl6pPr>
            <a:lvl7pPr marL="2971800" indent="-228600" eaLnBrk="0" fontAlgn="base" hangingPunct="0">
              <a:spcBef>
                <a:spcPct val="0"/>
              </a:spcBef>
              <a:spcAft>
                <a:spcPct val="0"/>
              </a:spcAft>
              <a:defRPr sz="2400">
                <a:solidFill>
                  <a:schemeClr val="tx1"/>
                </a:solidFill>
                <a:latin typeface="Times New Roman" pitchFamily="18" charset="0"/>
                <a:cs typeface="Arial" charset="0"/>
              </a:defRPr>
            </a:lvl7pPr>
            <a:lvl8pPr marL="3429000" indent="-228600" eaLnBrk="0" fontAlgn="base" hangingPunct="0">
              <a:spcBef>
                <a:spcPct val="0"/>
              </a:spcBef>
              <a:spcAft>
                <a:spcPct val="0"/>
              </a:spcAft>
              <a:defRPr sz="2400">
                <a:solidFill>
                  <a:schemeClr val="tx1"/>
                </a:solidFill>
                <a:latin typeface="Times New Roman" pitchFamily="18" charset="0"/>
                <a:cs typeface="Arial" charset="0"/>
              </a:defRPr>
            </a:lvl8pPr>
            <a:lvl9pPr marL="3886200" indent="-228600" eaLnBrk="0" fontAlgn="base" hangingPunct="0">
              <a:spcBef>
                <a:spcPct val="0"/>
              </a:spcBef>
              <a:spcAft>
                <a:spcPct val="0"/>
              </a:spcAft>
              <a:defRPr sz="2400">
                <a:solidFill>
                  <a:schemeClr val="tx1"/>
                </a:solidFill>
                <a:latin typeface="Times New Roman" pitchFamily="18" charset="0"/>
                <a:cs typeface="Arial" charset="0"/>
              </a:defRPr>
            </a:lvl9pPr>
          </a:lstStyle>
          <a:p>
            <a:pPr eaLnBrk="1" hangingPunct="1"/>
            <a:fld id="{C848FC49-0376-43F7-A564-7E5CBEAA1401}" type="slidenum">
              <a:rPr lang="en-GB" sz="1200" smtClean="0"/>
              <a:pPr eaLnBrk="1" hangingPunct="1"/>
              <a:t>16</a:t>
            </a:fld>
            <a:endParaRPr lang="en-GB" sz="1200" smtClean="0"/>
          </a:p>
        </p:txBody>
      </p:sp>
      <p:sp>
        <p:nvSpPr>
          <p:cNvPr id="4099" name="Rectangle 2"/>
          <p:cNvSpPr>
            <a:spLocks noGrp="1" noRot="1" noChangeAspect="1" noChangeArrowheads="1" noTextEdit="1"/>
          </p:cNvSpPr>
          <p:nvPr>
            <p:ph type="sldImg"/>
          </p:nvPr>
        </p:nvSpPr>
        <p:spPr>
          <a:ln/>
        </p:spPr>
      </p:sp>
      <p:sp>
        <p:nvSpPr>
          <p:cNvPr id="410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lnSpc>
                <a:spcPct val="90000"/>
              </a:lnSpc>
            </a:pPr>
            <a:r>
              <a:rPr lang="en-GB" dirty="0" smtClean="0"/>
              <a:t>Research Data MANTRA is an online, self-paced course developed by the Data Library with IAD for University PhD students. There are eight interactive learning units with pictures, video clips and quizzes, as well as four data handling practical exercises with open datasets for use in R, SPSS, </a:t>
            </a:r>
            <a:r>
              <a:rPr lang="en-GB" dirty="0" err="1" smtClean="0"/>
              <a:t>NVivo</a:t>
            </a:r>
            <a:r>
              <a:rPr lang="en-GB" dirty="0" smtClean="0"/>
              <a:t> and ArcGIS.</a:t>
            </a:r>
          </a:p>
          <a:p>
            <a:pPr eaLnBrk="1" hangingPunct="1">
              <a:lnSpc>
                <a:spcPct val="90000"/>
              </a:lnSpc>
            </a:pPr>
            <a:endParaRPr lang="en-GB" dirty="0" smtClean="0"/>
          </a:p>
          <a:p>
            <a:pPr eaLnBrk="1" hangingPunct="1">
              <a:lnSpc>
                <a:spcPct val="90000"/>
              </a:lnSpc>
            </a:pPr>
            <a:r>
              <a:rPr lang="en-GB" dirty="0" smtClean="0"/>
              <a:t>Increasingly, research funders are requiring good data management practice for the research they fund. Data management skills will help you organise and document your data, keep your data safe, make your research more reproducible, and preserve it for future use. </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52E92D3-3252-44F4-B498-8F8B5B35FDF7}" type="slidenum">
              <a:rPr lang="en-GB" smtClean="0"/>
              <a:t>19</a:t>
            </a:fld>
            <a:endParaRPr lang="en-GB" dirty="0"/>
          </a:p>
        </p:txBody>
      </p:sp>
    </p:spTree>
    <p:extLst>
      <p:ext uri="{BB962C8B-B14F-4D97-AF65-F5344CB8AC3E}">
        <p14:creationId xmlns:p14="http://schemas.microsoft.com/office/powerpoint/2010/main" val="36514061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728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mtClean="0"/>
          </a:p>
        </p:txBody>
      </p:sp>
      <p:sp>
        <p:nvSpPr>
          <p:cNvPr id="9728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i="1">
                <a:solidFill>
                  <a:schemeClr val="tx2"/>
                </a:solidFill>
                <a:latin typeface="Arial Rounded MT Bold" pitchFamily="34" charset="0"/>
                <a:cs typeface="Arial" charset="0"/>
              </a:defRPr>
            </a:lvl1pPr>
            <a:lvl2pPr marL="727868" indent="-279949">
              <a:defRPr sz="2400" i="1">
                <a:solidFill>
                  <a:schemeClr val="tx2"/>
                </a:solidFill>
                <a:latin typeface="Arial Rounded MT Bold" pitchFamily="34" charset="0"/>
                <a:cs typeface="Arial" charset="0"/>
              </a:defRPr>
            </a:lvl2pPr>
            <a:lvl3pPr marL="1119797" indent="-223959">
              <a:defRPr sz="2400" i="1">
                <a:solidFill>
                  <a:schemeClr val="tx2"/>
                </a:solidFill>
                <a:latin typeface="Arial Rounded MT Bold" pitchFamily="34" charset="0"/>
                <a:cs typeface="Arial" charset="0"/>
              </a:defRPr>
            </a:lvl3pPr>
            <a:lvl4pPr marL="1567716" indent="-223959">
              <a:defRPr sz="2400" i="1">
                <a:solidFill>
                  <a:schemeClr val="tx2"/>
                </a:solidFill>
                <a:latin typeface="Arial Rounded MT Bold" pitchFamily="34" charset="0"/>
                <a:cs typeface="Arial" charset="0"/>
              </a:defRPr>
            </a:lvl4pPr>
            <a:lvl5pPr marL="2015635" indent="-223959">
              <a:defRPr sz="2400" i="1">
                <a:solidFill>
                  <a:schemeClr val="tx2"/>
                </a:solidFill>
                <a:latin typeface="Arial Rounded MT Bold" pitchFamily="34" charset="0"/>
                <a:cs typeface="Arial" charset="0"/>
              </a:defRPr>
            </a:lvl5pPr>
            <a:lvl6pPr marL="2463554" indent="-223959" eaLnBrk="0" fontAlgn="base" hangingPunct="0">
              <a:spcBef>
                <a:spcPct val="0"/>
              </a:spcBef>
              <a:spcAft>
                <a:spcPct val="0"/>
              </a:spcAft>
              <a:defRPr sz="2400" i="1">
                <a:solidFill>
                  <a:schemeClr val="tx2"/>
                </a:solidFill>
                <a:latin typeface="Arial Rounded MT Bold" pitchFamily="34" charset="0"/>
                <a:cs typeface="Arial" charset="0"/>
              </a:defRPr>
            </a:lvl6pPr>
            <a:lvl7pPr marL="2911472" indent="-223959" eaLnBrk="0" fontAlgn="base" hangingPunct="0">
              <a:spcBef>
                <a:spcPct val="0"/>
              </a:spcBef>
              <a:spcAft>
                <a:spcPct val="0"/>
              </a:spcAft>
              <a:defRPr sz="2400" i="1">
                <a:solidFill>
                  <a:schemeClr val="tx2"/>
                </a:solidFill>
                <a:latin typeface="Arial Rounded MT Bold" pitchFamily="34" charset="0"/>
                <a:cs typeface="Arial" charset="0"/>
              </a:defRPr>
            </a:lvl7pPr>
            <a:lvl8pPr marL="3359391" indent="-223959" eaLnBrk="0" fontAlgn="base" hangingPunct="0">
              <a:spcBef>
                <a:spcPct val="0"/>
              </a:spcBef>
              <a:spcAft>
                <a:spcPct val="0"/>
              </a:spcAft>
              <a:defRPr sz="2400" i="1">
                <a:solidFill>
                  <a:schemeClr val="tx2"/>
                </a:solidFill>
                <a:latin typeface="Arial Rounded MT Bold" pitchFamily="34" charset="0"/>
                <a:cs typeface="Arial" charset="0"/>
              </a:defRPr>
            </a:lvl8pPr>
            <a:lvl9pPr marL="3807310" indent="-223959" eaLnBrk="0" fontAlgn="base" hangingPunct="0">
              <a:spcBef>
                <a:spcPct val="0"/>
              </a:spcBef>
              <a:spcAft>
                <a:spcPct val="0"/>
              </a:spcAft>
              <a:defRPr sz="2400" i="1">
                <a:solidFill>
                  <a:schemeClr val="tx2"/>
                </a:solidFill>
                <a:latin typeface="Arial Rounded MT Bold" pitchFamily="34" charset="0"/>
                <a:cs typeface="Arial" charset="0"/>
              </a:defRPr>
            </a:lvl9pPr>
          </a:lstStyle>
          <a:p>
            <a:fld id="{6867138A-C88E-4651-B396-4756B1F81206}" type="slidenum">
              <a:rPr lang="es-ES" altLang="en-US" sz="1200" i="0">
                <a:solidFill>
                  <a:schemeClr val="tx1"/>
                </a:solidFill>
                <a:latin typeface="Times New Roman" pitchFamily="18" charset="0"/>
              </a:rPr>
              <a:pPr/>
              <a:t>20</a:t>
            </a:fld>
            <a:endParaRPr lang="es-ES" altLang="en-US" sz="1200" i="0">
              <a:solidFill>
                <a:schemeClr val="tx1"/>
              </a:solidFill>
              <a:latin typeface="Times New Roman" pitchFamily="18"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GB"/>
          </a:p>
        </p:txBody>
      </p:sp>
      <p:sp>
        <p:nvSpPr>
          <p:cNvPr id="4" name="Rectangle 2"/>
          <p:cNvSpPr>
            <a:spLocks noGrp="1" noChangeArrowheads="1"/>
          </p:cNvSpPr>
          <p:nvPr>
            <p:ph type="ftr" sz="quarter" idx="10"/>
          </p:nvPr>
        </p:nvSpPr>
        <p:spPr>
          <a:ln/>
        </p:spPr>
        <p:txBody>
          <a:bodyPr/>
          <a:lstStyle>
            <a:lvl1pPr>
              <a:defRPr/>
            </a:lvl1pPr>
          </a:lstStyle>
          <a:p>
            <a:pPr>
              <a:defRPr/>
            </a:pPr>
            <a:endParaRPr lang="en-GB"/>
          </a:p>
        </p:txBody>
      </p:sp>
      <p:sp>
        <p:nvSpPr>
          <p:cNvPr id="5" name="Rectangle 3"/>
          <p:cNvSpPr>
            <a:spLocks noGrp="1" noChangeArrowheads="1"/>
          </p:cNvSpPr>
          <p:nvPr>
            <p:ph type="sldNum" sz="quarter" idx="11"/>
          </p:nvPr>
        </p:nvSpPr>
        <p:spPr>
          <a:ln/>
        </p:spPr>
        <p:txBody>
          <a:bodyPr/>
          <a:lstStyle>
            <a:lvl1pPr>
              <a:defRPr/>
            </a:lvl1pPr>
          </a:lstStyle>
          <a:p>
            <a:pPr>
              <a:defRPr/>
            </a:pPr>
            <a:fld id="{8A9D681D-5541-455C-B9D3-DD382C61A53F}" type="slidenum">
              <a:rPr lang="en-GB"/>
              <a:pPr>
                <a:defRPr/>
              </a:pPr>
              <a:t>‹#›</a:t>
            </a:fld>
            <a:endParaRPr lang="en-GB"/>
          </a:p>
        </p:txBody>
      </p:sp>
      <p:sp>
        <p:nvSpPr>
          <p:cNvPr id="6" name="Rectangle 16"/>
          <p:cNvSpPr>
            <a:spLocks noGrp="1" noChangeArrowheads="1"/>
          </p:cNvSpPr>
          <p:nvPr>
            <p:ph type="dt" sz="half" idx="12"/>
          </p:nvPr>
        </p:nvSpPr>
        <p:spPr>
          <a:ln/>
        </p:spPr>
        <p:txBody>
          <a:bodyPr/>
          <a:lstStyle>
            <a:lvl1pPr>
              <a:defRPr/>
            </a:lvl1pPr>
          </a:lstStyle>
          <a:p>
            <a:pPr>
              <a:defRPr/>
            </a:pPr>
            <a:endParaRPr lang="en-GB"/>
          </a:p>
        </p:txBody>
      </p:sp>
    </p:spTree>
    <p:extLst>
      <p:ext uri="{BB962C8B-B14F-4D97-AF65-F5344CB8AC3E}">
        <p14:creationId xmlns:p14="http://schemas.microsoft.com/office/powerpoint/2010/main" val="12182997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2"/>
          <p:cNvSpPr>
            <a:spLocks noGrp="1" noChangeArrowheads="1"/>
          </p:cNvSpPr>
          <p:nvPr>
            <p:ph type="ftr" sz="quarter" idx="10"/>
          </p:nvPr>
        </p:nvSpPr>
        <p:spPr>
          <a:ln/>
        </p:spPr>
        <p:txBody>
          <a:bodyPr/>
          <a:lstStyle>
            <a:lvl1pPr>
              <a:defRPr/>
            </a:lvl1pPr>
          </a:lstStyle>
          <a:p>
            <a:pPr>
              <a:defRPr/>
            </a:pPr>
            <a:endParaRPr lang="en-GB"/>
          </a:p>
        </p:txBody>
      </p:sp>
      <p:sp>
        <p:nvSpPr>
          <p:cNvPr id="5" name="Rectangle 3"/>
          <p:cNvSpPr>
            <a:spLocks noGrp="1" noChangeArrowheads="1"/>
          </p:cNvSpPr>
          <p:nvPr>
            <p:ph type="sldNum" sz="quarter" idx="11"/>
          </p:nvPr>
        </p:nvSpPr>
        <p:spPr>
          <a:ln/>
        </p:spPr>
        <p:txBody>
          <a:bodyPr/>
          <a:lstStyle>
            <a:lvl1pPr>
              <a:defRPr/>
            </a:lvl1pPr>
          </a:lstStyle>
          <a:p>
            <a:pPr>
              <a:defRPr/>
            </a:pPr>
            <a:fld id="{DC1CCBA8-627E-44B6-B215-37FECF677D4D}" type="slidenum">
              <a:rPr lang="en-GB"/>
              <a:pPr>
                <a:defRPr/>
              </a:pPr>
              <a:t>‹#›</a:t>
            </a:fld>
            <a:endParaRPr lang="en-GB"/>
          </a:p>
        </p:txBody>
      </p:sp>
      <p:sp>
        <p:nvSpPr>
          <p:cNvPr id="6" name="Rectangle 16"/>
          <p:cNvSpPr>
            <a:spLocks noGrp="1" noChangeArrowheads="1"/>
          </p:cNvSpPr>
          <p:nvPr>
            <p:ph type="dt" sz="half" idx="12"/>
          </p:nvPr>
        </p:nvSpPr>
        <p:spPr>
          <a:ln/>
        </p:spPr>
        <p:txBody>
          <a:bodyPr/>
          <a:lstStyle>
            <a:lvl1pPr>
              <a:defRPr/>
            </a:lvl1pPr>
          </a:lstStyle>
          <a:p>
            <a:pPr>
              <a:defRPr/>
            </a:pPr>
            <a:endParaRPr lang="en-GB"/>
          </a:p>
        </p:txBody>
      </p:sp>
    </p:spTree>
    <p:extLst>
      <p:ext uri="{BB962C8B-B14F-4D97-AF65-F5344CB8AC3E}">
        <p14:creationId xmlns:p14="http://schemas.microsoft.com/office/powerpoint/2010/main" val="21364779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2"/>
          <p:cNvSpPr>
            <a:spLocks noGrp="1" noChangeArrowheads="1"/>
          </p:cNvSpPr>
          <p:nvPr>
            <p:ph type="ftr" sz="quarter" idx="10"/>
          </p:nvPr>
        </p:nvSpPr>
        <p:spPr>
          <a:ln/>
        </p:spPr>
        <p:txBody>
          <a:bodyPr/>
          <a:lstStyle>
            <a:lvl1pPr>
              <a:defRPr/>
            </a:lvl1pPr>
          </a:lstStyle>
          <a:p>
            <a:pPr>
              <a:defRPr/>
            </a:pPr>
            <a:endParaRPr lang="en-GB"/>
          </a:p>
        </p:txBody>
      </p:sp>
      <p:sp>
        <p:nvSpPr>
          <p:cNvPr id="5" name="Rectangle 3"/>
          <p:cNvSpPr>
            <a:spLocks noGrp="1" noChangeArrowheads="1"/>
          </p:cNvSpPr>
          <p:nvPr>
            <p:ph type="sldNum" sz="quarter" idx="11"/>
          </p:nvPr>
        </p:nvSpPr>
        <p:spPr>
          <a:ln/>
        </p:spPr>
        <p:txBody>
          <a:bodyPr/>
          <a:lstStyle>
            <a:lvl1pPr>
              <a:defRPr/>
            </a:lvl1pPr>
          </a:lstStyle>
          <a:p>
            <a:pPr>
              <a:defRPr/>
            </a:pPr>
            <a:fld id="{56F68AE4-7D37-4B51-9865-A5151E128F84}" type="slidenum">
              <a:rPr lang="en-GB"/>
              <a:pPr>
                <a:defRPr/>
              </a:pPr>
              <a:t>‹#›</a:t>
            </a:fld>
            <a:endParaRPr lang="en-GB"/>
          </a:p>
        </p:txBody>
      </p:sp>
      <p:sp>
        <p:nvSpPr>
          <p:cNvPr id="6" name="Rectangle 16"/>
          <p:cNvSpPr>
            <a:spLocks noGrp="1" noChangeArrowheads="1"/>
          </p:cNvSpPr>
          <p:nvPr>
            <p:ph type="dt" sz="half" idx="12"/>
          </p:nvPr>
        </p:nvSpPr>
        <p:spPr>
          <a:ln/>
        </p:spPr>
        <p:txBody>
          <a:bodyPr/>
          <a:lstStyle>
            <a:lvl1pPr>
              <a:defRPr/>
            </a:lvl1pPr>
          </a:lstStyle>
          <a:p>
            <a:pPr>
              <a:defRPr/>
            </a:pPr>
            <a:endParaRPr lang="en-GB"/>
          </a:p>
        </p:txBody>
      </p:sp>
    </p:spTree>
    <p:extLst>
      <p:ext uri="{BB962C8B-B14F-4D97-AF65-F5344CB8AC3E}">
        <p14:creationId xmlns:p14="http://schemas.microsoft.com/office/powerpoint/2010/main" val="26210671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981200"/>
            <a:ext cx="4038600" cy="3886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981200"/>
            <a:ext cx="4038600" cy="3886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2"/>
          <p:cNvSpPr>
            <a:spLocks noGrp="1" noChangeArrowheads="1"/>
          </p:cNvSpPr>
          <p:nvPr>
            <p:ph type="ftr" sz="quarter" idx="10"/>
          </p:nvPr>
        </p:nvSpPr>
        <p:spPr>
          <a:ln/>
        </p:spPr>
        <p:txBody>
          <a:bodyPr/>
          <a:lstStyle>
            <a:lvl1pPr>
              <a:defRPr/>
            </a:lvl1pPr>
          </a:lstStyle>
          <a:p>
            <a:pPr>
              <a:defRPr/>
            </a:pPr>
            <a:endParaRPr lang="en-GB"/>
          </a:p>
        </p:txBody>
      </p:sp>
      <p:sp>
        <p:nvSpPr>
          <p:cNvPr id="6" name="Rectangle 3"/>
          <p:cNvSpPr>
            <a:spLocks noGrp="1" noChangeArrowheads="1"/>
          </p:cNvSpPr>
          <p:nvPr>
            <p:ph type="sldNum" sz="quarter" idx="11"/>
          </p:nvPr>
        </p:nvSpPr>
        <p:spPr>
          <a:ln/>
        </p:spPr>
        <p:txBody>
          <a:bodyPr/>
          <a:lstStyle>
            <a:lvl1pPr>
              <a:defRPr/>
            </a:lvl1pPr>
          </a:lstStyle>
          <a:p>
            <a:pPr>
              <a:defRPr/>
            </a:pPr>
            <a:fld id="{C59479E4-E295-4B29-941E-8843348FD878}" type="slidenum">
              <a:rPr lang="en-GB"/>
              <a:pPr>
                <a:defRPr/>
              </a:pPr>
              <a:t>‹#›</a:t>
            </a:fld>
            <a:endParaRPr lang="en-GB"/>
          </a:p>
        </p:txBody>
      </p:sp>
      <p:sp>
        <p:nvSpPr>
          <p:cNvPr id="7" name="Rectangle 16"/>
          <p:cNvSpPr>
            <a:spLocks noGrp="1" noChangeArrowheads="1"/>
          </p:cNvSpPr>
          <p:nvPr>
            <p:ph type="dt" sz="half" idx="12"/>
          </p:nvPr>
        </p:nvSpPr>
        <p:spPr>
          <a:ln/>
        </p:spPr>
        <p:txBody>
          <a:bodyPr/>
          <a:lstStyle>
            <a:lvl1pPr>
              <a:defRPr/>
            </a:lvl1pPr>
          </a:lstStyle>
          <a:p>
            <a:pPr>
              <a:defRPr/>
            </a:pPr>
            <a:endParaRPr lang="en-GB"/>
          </a:p>
        </p:txBody>
      </p:sp>
    </p:spTree>
    <p:extLst>
      <p:ext uri="{BB962C8B-B14F-4D97-AF65-F5344CB8AC3E}">
        <p14:creationId xmlns:p14="http://schemas.microsoft.com/office/powerpoint/2010/main" val="61920292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2"/>
          <p:cNvSpPr>
            <a:spLocks noGrp="1" noChangeArrowheads="1"/>
          </p:cNvSpPr>
          <p:nvPr>
            <p:ph type="ftr" sz="quarter" idx="10"/>
          </p:nvPr>
        </p:nvSpPr>
        <p:spPr>
          <a:ln/>
        </p:spPr>
        <p:txBody>
          <a:bodyPr/>
          <a:lstStyle>
            <a:lvl1pPr>
              <a:defRPr/>
            </a:lvl1pPr>
          </a:lstStyle>
          <a:p>
            <a:pPr>
              <a:defRPr/>
            </a:pPr>
            <a:endParaRPr lang="en-GB"/>
          </a:p>
        </p:txBody>
      </p:sp>
      <p:sp>
        <p:nvSpPr>
          <p:cNvPr id="8" name="Rectangle 3"/>
          <p:cNvSpPr>
            <a:spLocks noGrp="1" noChangeArrowheads="1"/>
          </p:cNvSpPr>
          <p:nvPr>
            <p:ph type="sldNum" sz="quarter" idx="11"/>
          </p:nvPr>
        </p:nvSpPr>
        <p:spPr>
          <a:ln/>
        </p:spPr>
        <p:txBody>
          <a:bodyPr/>
          <a:lstStyle>
            <a:lvl1pPr>
              <a:defRPr/>
            </a:lvl1pPr>
          </a:lstStyle>
          <a:p>
            <a:pPr>
              <a:defRPr/>
            </a:pPr>
            <a:fld id="{D316AF50-EC37-4E1F-B2AF-3B0547EC5A30}" type="slidenum">
              <a:rPr lang="en-GB"/>
              <a:pPr>
                <a:defRPr/>
              </a:pPr>
              <a:t>‹#›</a:t>
            </a:fld>
            <a:endParaRPr lang="en-GB"/>
          </a:p>
        </p:txBody>
      </p:sp>
      <p:sp>
        <p:nvSpPr>
          <p:cNvPr id="9" name="Rectangle 16"/>
          <p:cNvSpPr>
            <a:spLocks noGrp="1" noChangeArrowheads="1"/>
          </p:cNvSpPr>
          <p:nvPr>
            <p:ph type="dt" sz="half" idx="12"/>
          </p:nvPr>
        </p:nvSpPr>
        <p:spPr>
          <a:ln/>
        </p:spPr>
        <p:txBody>
          <a:bodyPr/>
          <a:lstStyle>
            <a:lvl1pPr>
              <a:defRPr/>
            </a:lvl1pPr>
          </a:lstStyle>
          <a:p>
            <a:pPr>
              <a:defRPr/>
            </a:pPr>
            <a:endParaRPr lang="en-GB"/>
          </a:p>
        </p:txBody>
      </p:sp>
    </p:spTree>
    <p:extLst>
      <p:ext uri="{BB962C8B-B14F-4D97-AF65-F5344CB8AC3E}">
        <p14:creationId xmlns:p14="http://schemas.microsoft.com/office/powerpoint/2010/main" val="5573823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Rectangle 2"/>
          <p:cNvSpPr>
            <a:spLocks noGrp="1" noChangeArrowheads="1"/>
          </p:cNvSpPr>
          <p:nvPr>
            <p:ph type="ftr" sz="quarter" idx="10"/>
          </p:nvPr>
        </p:nvSpPr>
        <p:spPr>
          <a:ln/>
        </p:spPr>
        <p:txBody>
          <a:bodyPr/>
          <a:lstStyle>
            <a:lvl1pPr>
              <a:defRPr/>
            </a:lvl1pPr>
          </a:lstStyle>
          <a:p>
            <a:pPr>
              <a:defRPr/>
            </a:pPr>
            <a:endParaRPr lang="en-GB"/>
          </a:p>
        </p:txBody>
      </p:sp>
      <p:sp>
        <p:nvSpPr>
          <p:cNvPr id="4" name="Rectangle 3"/>
          <p:cNvSpPr>
            <a:spLocks noGrp="1" noChangeArrowheads="1"/>
          </p:cNvSpPr>
          <p:nvPr>
            <p:ph type="sldNum" sz="quarter" idx="11"/>
          </p:nvPr>
        </p:nvSpPr>
        <p:spPr>
          <a:ln/>
        </p:spPr>
        <p:txBody>
          <a:bodyPr/>
          <a:lstStyle>
            <a:lvl1pPr>
              <a:defRPr/>
            </a:lvl1pPr>
          </a:lstStyle>
          <a:p>
            <a:pPr>
              <a:defRPr/>
            </a:pPr>
            <a:fld id="{803CEFFB-1509-4545-808E-A3A23C2AB4A0}" type="slidenum">
              <a:rPr lang="en-GB"/>
              <a:pPr>
                <a:defRPr/>
              </a:pPr>
              <a:t>‹#›</a:t>
            </a:fld>
            <a:endParaRPr lang="en-GB"/>
          </a:p>
        </p:txBody>
      </p:sp>
      <p:sp>
        <p:nvSpPr>
          <p:cNvPr id="5" name="Rectangle 16"/>
          <p:cNvSpPr>
            <a:spLocks noGrp="1" noChangeArrowheads="1"/>
          </p:cNvSpPr>
          <p:nvPr>
            <p:ph type="dt" sz="half" idx="12"/>
          </p:nvPr>
        </p:nvSpPr>
        <p:spPr>
          <a:ln/>
        </p:spPr>
        <p:txBody>
          <a:bodyPr/>
          <a:lstStyle>
            <a:lvl1pPr>
              <a:defRPr/>
            </a:lvl1pPr>
          </a:lstStyle>
          <a:p>
            <a:pPr>
              <a:defRPr/>
            </a:pPr>
            <a:endParaRPr lang="en-GB"/>
          </a:p>
        </p:txBody>
      </p:sp>
    </p:spTree>
    <p:extLst>
      <p:ext uri="{BB962C8B-B14F-4D97-AF65-F5344CB8AC3E}">
        <p14:creationId xmlns:p14="http://schemas.microsoft.com/office/powerpoint/2010/main" val="1044552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2"/>
          <p:cNvSpPr>
            <a:spLocks noGrp="1" noChangeArrowheads="1"/>
          </p:cNvSpPr>
          <p:nvPr>
            <p:ph type="ftr" sz="quarter" idx="10"/>
          </p:nvPr>
        </p:nvSpPr>
        <p:spPr>
          <a:ln/>
        </p:spPr>
        <p:txBody>
          <a:bodyPr/>
          <a:lstStyle>
            <a:lvl1pPr>
              <a:defRPr/>
            </a:lvl1pPr>
          </a:lstStyle>
          <a:p>
            <a:pPr>
              <a:defRPr/>
            </a:pPr>
            <a:endParaRPr lang="en-GB"/>
          </a:p>
        </p:txBody>
      </p:sp>
      <p:sp>
        <p:nvSpPr>
          <p:cNvPr id="3" name="Rectangle 3"/>
          <p:cNvSpPr>
            <a:spLocks noGrp="1" noChangeArrowheads="1"/>
          </p:cNvSpPr>
          <p:nvPr>
            <p:ph type="sldNum" sz="quarter" idx="11"/>
          </p:nvPr>
        </p:nvSpPr>
        <p:spPr>
          <a:ln/>
        </p:spPr>
        <p:txBody>
          <a:bodyPr/>
          <a:lstStyle>
            <a:lvl1pPr>
              <a:defRPr/>
            </a:lvl1pPr>
          </a:lstStyle>
          <a:p>
            <a:pPr>
              <a:defRPr/>
            </a:pPr>
            <a:fld id="{6FE135E1-F6F2-4EF3-8D3B-1DAC8762CC40}" type="slidenum">
              <a:rPr lang="en-GB"/>
              <a:pPr>
                <a:defRPr/>
              </a:pPr>
              <a:t>‹#›</a:t>
            </a:fld>
            <a:endParaRPr lang="en-GB"/>
          </a:p>
        </p:txBody>
      </p:sp>
      <p:sp>
        <p:nvSpPr>
          <p:cNvPr id="4" name="Rectangle 16"/>
          <p:cNvSpPr>
            <a:spLocks noGrp="1" noChangeArrowheads="1"/>
          </p:cNvSpPr>
          <p:nvPr>
            <p:ph type="dt" sz="half" idx="12"/>
          </p:nvPr>
        </p:nvSpPr>
        <p:spPr>
          <a:ln/>
        </p:spPr>
        <p:txBody>
          <a:bodyPr/>
          <a:lstStyle>
            <a:lvl1pPr>
              <a:defRPr/>
            </a:lvl1pPr>
          </a:lstStyle>
          <a:p>
            <a:pPr>
              <a:defRPr/>
            </a:pPr>
            <a:endParaRPr lang="en-GB"/>
          </a:p>
        </p:txBody>
      </p:sp>
    </p:spTree>
    <p:extLst>
      <p:ext uri="{BB962C8B-B14F-4D97-AF65-F5344CB8AC3E}">
        <p14:creationId xmlns:p14="http://schemas.microsoft.com/office/powerpoint/2010/main" val="38150293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2"/>
          <p:cNvSpPr>
            <a:spLocks noGrp="1" noChangeArrowheads="1"/>
          </p:cNvSpPr>
          <p:nvPr>
            <p:ph type="ftr" sz="quarter" idx="10"/>
          </p:nvPr>
        </p:nvSpPr>
        <p:spPr>
          <a:ln/>
        </p:spPr>
        <p:txBody>
          <a:bodyPr/>
          <a:lstStyle>
            <a:lvl1pPr>
              <a:defRPr/>
            </a:lvl1pPr>
          </a:lstStyle>
          <a:p>
            <a:pPr>
              <a:defRPr/>
            </a:pPr>
            <a:endParaRPr lang="en-GB"/>
          </a:p>
        </p:txBody>
      </p:sp>
      <p:sp>
        <p:nvSpPr>
          <p:cNvPr id="6" name="Rectangle 3"/>
          <p:cNvSpPr>
            <a:spLocks noGrp="1" noChangeArrowheads="1"/>
          </p:cNvSpPr>
          <p:nvPr>
            <p:ph type="sldNum" sz="quarter" idx="11"/>
          </p:nvPr>
        </p:nvSpPr>
        <p:spPr>
          <a:ln/>
        </p:spPr>
        <p:txBody>
          <a:bodyPr/>
          <a:lstStyle>
            <a:lvl1pPr>
              <a:defRPr/>
            </a:lvl1pPr>
          </a:lstStyle>
          <a:p>
            <a:pPr>
              <a:defRPr/>
            </a:pPr>
            <a:fld id="{3AEE45D0-0969-4DCC-8847-3040E54E9C0C}" type="slidenum">
              <a:rPr lang="en-GB"/>
              <a:pPr>
                <a:defRPr/>
              </a:pPr>
              <a:t>‹#›</a:t>
            </a:fld>
            <a:endParaRPr lang="en-GB"/>
          </a:p>
        </p:txBody>
      </p:sp>
      <p:sp>
        <p:nvSpPr>
          <p:cNvPr id="7" name="Rectangle 16"/>
          <p:cNvSpPr>
            <a:spLocks noGrp="1" noChangeArrowheads="1"/>
          </p:cNvSpPr>
          <p:nvPr>
            <p:ph type="dt" sz="half" idx="12"/>
          </p:nvPr>
        </p:nvSpPr>
        <p:spPr>
          <a:ln/>
        </p:spPr>
        <p:txBody>
          <a:bodyPr/>
          <a:lstStyle>
            <a:lvl1pPr>
              <a:defRPr/>
            </a:lvl1pPr>
          </a:lstStyle>
          <a:p>
            <a:pPr>
              <a:defRPr/>
            </a:pPr>
            <a:endParaRPr lang="en-GB"/>
          </a:p>
        </p:txBody>
      </p:sp>
    </p:spTree>
    <p:extLst>
      <p:ext uri="{BB962C8B-B14F-4D97-AF65-F5344CB8AC3E}">
        <p14:creationId xmlns:p14="http://schemas.microsoft.com/office/powerpoint/2010/main" val="21591713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2"/>
          <p:cNvSpPr>
            <a:spLocks noGrp="1" noChangeArrowheads="1"/>
          </p:cNvSpPr>
          <p:nvPr>
            <p:ph type="ftr" sz="quarter" idx="10"/>
          </p:nvPr>
        </p:nvSpPr>
        <p:spPr>
          <a:ln/>
        </p:spPr>
        <p:txBody>
          <a:bodyPr/>
          <a:lstStyle>
            <a:lvl1pPr>
              <a:defRPr/>
            </a:lvl1pPr>
          </a:lstStyle>
          <a:p>
            <a:pPr>
              <a:defRPr/>
            </a:pPr>
            <a:endParaRPr lang="en-GB"/>
          </a:p>
        </p:txBody>
      </p:sp>
      <p:sp>
        <p:nvSpPr>
          <p:cNvPr id="6" name="Rectangle 3"/>
          <p:cNvSpPr>
            <a:spLocks noGrp="1" noChangeArrowheads="1"/>
          </p:cNvSpPr>
          <p:nvPr>
            <p:ph type="sldNum" sz="quarter" idx="11"/>
          </p:nvPr>
        </p:nvSpPr>
        <p:spPr>
          <a:ln/>
        </p:spPr>
        <p:txBody>
          <a:bodyPr/>
          <a:lstStyle>
            <a:lvl1pPr>
              <a:defRPr/>
            </a:lvl1pPr>
          </a:lstStyle>
          <a:p>
            <a:pPr>
              <a:defRPr/>
            </a:pPr>
            <a:fld id="{C6164B33-6975-4D83-96F8-631073C15214}" type="slidenum">
              <a:rPr lang="en-GB"/>
              <a:pPr>
                <a:defRPr/>
              </a:pPr>
              <a:t>‹#›</a:t>
            </a:fld>
            <a:endParaRPr lang="en-GB"/>
          </a:p>
        </p:txBody>
      </p:sp>
      <p:sp>
        <p:nvSpPr>
          <p:cNvPr id="7" name="Rectangle 16"/>
          <p:cNvSpPr>
            <a:spLocks noGrp="1" noChangeArrowheads="1"/>
          </p:cNvSpPr>
          <p:nvPr>
            <p:ph type="dt" sz="half" idx="12"/>
          </p:nvPr>
        </p:nvSpPr>
        <p:spPr>
          <a:ln/>
        </p:spPr>
        <p:txBody>
          <a:bodyPr/>
          <a:lstStyle>
            <a:lvl1pPr>
              <a:defRPr/>
            </a:lvl1pPr>
          </a:lstStyle>
          <a:p>
            <a:pPr>
              <a:defRPr/>
            </a:pPr>
            <a:endParaRPr lang="en-GB"/>
          </a:p>
        </p:txBody>
      </p:sp>
    </p:spTree>
    <p:extLst>
      <p:ext uri="{BB962C8B-B14F-4D97-AF65-F5344CB8AC3E}">
        <p14:creationId xmlns:p14="http://schemas.microsoft.com/office/powerpoint/2010/main" val="3292537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2"/>
          <p:cNvSpPr>
            <a:spLocks noGrp="1" noChangeArrowheads="1"/>
          </p:cNvSpPr>
          <p:nvPr>
            <p:ph type="ftr" sz="quarter" idx="10"/>
          </p:nvPr>
        </p:nvSpPr>
        <p:spPr>
          <a:ln/>
        </p:spPr>
        <p:txBody>
          <a:bodyPr/>
          <a:lstStyle>
            <a:lvl1pPr>
              <a:defRPr/>
            </a:lvl1pPr>
          </a:lstStyle>
          <a:p>
            <a:pPr>
              <a:defRPr/>
            </a:pPr>
            <a:endParaRPr lang="en-GB"/>
          </a:p>
        </p:txBody>
      </p:sp>
      <p:sp>
        <p:nvSpPr>
          <p:cNvPr id="5" name="Rectangle 3"/>
          <p:cNvSpPr>
            <a:spLocks noGrp="1" noChangeArrowheads="1"/>
          </p:cNvSpPr>
          <p:nvPr>
            <p:ph type="sldNum" sz="quarter" idx="11"/>
          </p:nvPr>
        </p:nvSpPr>
        <p:spPr>
          <a:ln/>
        </p:spPr>
        <p:txBody>
          <a:bodyPr/>
          <a:lstStyle>
            <a:lvl1pPr>
              <a:defRPr/>
            </a:lvl1pPr>
          </a:lstStyle>
          <a:p>
            <a:pPr>
              <a:defRPr/>
            </a:pPr>
            <a:fld id="{E5F8F6A4-200F-4026-BF46-427E4A047038}" type="slidenum">
              <a:rPr lang="en-GB"/>
              <a:pPr>
                <a:defRPr/>
              </a:pPr>
              <a:t>‹#›</a:t>
            </a:fld>
            <a:endParaRPr lang="en-GB"/>
          </a:p>
        </p:txBody>
      </p:sp>
      <p:sp>
        <p:nvSpPr>
          <p:cNvPr id="6" name="Rectangle 16"/>
          <p:cNvSpPr>
            <a:spLocks noGrp="1" noChangeArrowheads="1"/>
          </p:cNvSpPr>
          <p:nvPr>
            <p:ph type="dt" sz="half" idx="12"/>
          </p:nvPr>
        </p:nvSpPr>
        <p:spPr>
          <a:ln/>
        </p:spPr>
        <p:txBody>
          <a:bodyPr/>
          <a:lstStyle>
            <a:lvl1pPr>
              <a:defRPr/>
            </a:lvl1pPr>
          </a:lstStyle>
          <a:p>
            <a:pPr>
              <a:defRPr/>
            </a:pPr>
            <a:endParaRPr lang="en-GB"/>
          </a:p>
        </p:txBody>
      </p:sp>
    </p:spTree>
    <p:extLst>
      <p:ext uri="{BB962C8B-B14F-4D97-AF65-F5344CB8AC3E}">
        <p14:creationId xmlns:p14="http://schemas.microsoft.com/office/powerpoint/2010/main" val="27103635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457200"/>
            <a:ext cx="2057400" cy="5410200"/>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457200"/>
            <a:ext cx="6019800" cy="54102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2"/>
          <p:cNvSpPr>
            <a:spLocks noGrp="1" noChangeArrowheads="1"/>
          </p:cNvSpPr>
          <p:nvPr>
            <p:ph type="ftr" sz="quarter" idx="10"/>
          </p:nvPr>
        </p:nvSpPr>
        <p:spPr>
          <a:ln/>
        </p:spPr>
        <p:txBody>
          <a:bodyPr/>
          <a:lstStyle>
            <a:lvl1pPr>
              <a:defRPr/>
            </a:lvl1pPr>
          </a:lstStyle>
          <a:p>
            <a:pPr>
              <a:defRPr/>
            </a:pPr>
            <a:endParaRPr lang="en-GB"/>
          </a:p>
        </p:txBody>
      </p:sp>
      <p:sp>
        <p:nvSpPr>
          <p:cNvPr id="5" name="Rectangle 3"/>
          <p:cNvSpPr>
            <a:spLocks noGrp="1" noChangeArrowheads="1"/>
          </p:cNvSpPr>
          <p:nvPr>
            <p:ph type="sldNum" sz="quarter" idx="11"/>
          </p:nvPr>
        </p:nvSpPr>
        <p:spPr>
          <a:ln/>
        </p:spPr>
        <p:txBody>
          <a:bodyPr/>
          <a:lstStyle>
            <a:lvl1pPr>
              <a:defRPr/>
            </a:lvl1pPr>
          </a:lstStyle>
          <a:p>
            <a:pPr>
              <a:defRPr/>
            </a:pPr>
            <a:fld id="{CA3ABF1A-9827-4470-B14D-0A564FBFF0EE}" type="slidenum">
              <a:rPr lang="en-GB"/>
              <a:pPr>
                <a:defRPr/>
              </a:pPr>
              <a:t>‹#›</a:t>
            </a:fld>
            <a:endParaRPr lang="en-GB"/>
          </a:p>
        </p:txBody>
      </p:sp>
      <p:sp>
        <p:nvSpPr>
          <p:cNvPr id="6" name="Rectangle 16"/>
          <p:cNvSpPr>
            <a:spLocks noGrp="1" noChangeArrowheads="1"/>
          </p:cNvSpPr>
          <p:nvPr>
            <p:ph type="dt" sz="half" idx="12"/>
          </p:nvPr>
        </p:nvSpPr>
        <p:spPr>
          <a:ln/>
        </p:spPr>
        <p:txBody>
          <a:bodyPr/>
          <a:lstStyle>
            <a:lvl1pPr>
              <a:defRPr/>
            </a:lvl1pPr>
          </a:lstStyle>
          <a:p>
            <a:pPr>
              <a:defRPr/>
            </a:pPr>
            <a:endParaRPr lang="en-GB"/>
          </a:p>
        </p:txBody>
      </p:sp>
    </p:spTree>
    <p:extLst>
      <p:ext uri="{BB962C8B-B14F-4D97-AF65-F5344CB8AC3E}">
        <p14:creationId xmlns:p14="http://schemas.microsoft.com/office/powerpoint/2010/main" val="97559350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5_Title and Content">
    <p:spTree>
      <p:nvGrpSpPr>
        <p:cNvPr id="1" name=""/>
        <p:cNvGrpSpPr/>
        <p:nvPr/>
      </p:nvGrpSpPr>
      <p:grpSpPr>
        <a:xfrm>
          <a:off x="0" y="0"/>
          <a:ext cx="0" cy="0"/>
          <a:chOff x="0" y="0"/>
          <a:chExt cx="0" cy="0"/>
        </a:xfrm>
      </p:grpSpPr>
      <p:sp>
        <p:nvSpPr>
          <p:cNvPr id="4" name="Date Placeholder 3"/>
          <p:cNvSpPr>
            <a:spLocks noGrp="1"/>
          </p:cNvSpPr>
          <p:nvPr>
            <p:ph type="dt" sz="half" idx="10"/>
          </p:nvPr>
        </p:nvSpPr>
        <p:spPr>
          <a:xfrm>
            <a:off x="5791200" y="6404984"/>
            <a:ext cx="3044952" cy="365760"/>
          </a:xfrm>
          <a:prstGeom prst="rect">
            <a:avLst/>
          </a:prstGeom>
        </p:spPr>
        <p:txBody>
          <a:bodyPr/>
          <a:lstStyle/>
          <a:p>
            <a:fld id="{10A1AF82-AD73-4AC0-9B08-2A7537F09FD9}" type="datetimeFigureOut">
              <a:rPr lang="en-GB" smtClean="0"/>
              <a:t>23/10/2014</a:t>
            </a:fld>
            <a:endParaRPr lang="en-GB" dirty="0"/>
          </a:p>
        </p:txBody>
      </p:sp>
      <p:sp>
        <p:nvSpPr>
          <p:cNvPr id="5" name="Footer Placeholder 4"/>
          <p:cNvSpPr>
            <a:spLocks noGrp="1"/>
          </p:cNvSpPr>
          <p:nvPr>
            <p:ph type="ftr" sz="quarter" idx="11"/>
          </p:nvPr>
        </p:nvSpPr>
        <p:spPr>
          <a:xfrm>
            <a:off x="304800" y="6410848"/>
            <a:ext cx="3581400" cy="365760"/>
          </a:xfrm>
          <a:prstGeom prst="rect">
            <a:avLst/>
          </a:prstGeom>
        </p:spPr>
        <p:txBody>
          <a:bodyPr/>
          <a:lstStyle/>
          <a:p>
            <a:endParaRPr lang="en-GB" dirty="0"/>
          </a:p>
        </p:txBody>
      </p:sp>
    </p:spTree>
    <p:extLst>
      <p:ext uri="{BB962C8B-B14F-4D97-AF65-F5344CB8AC3E}">
        <p14:creationId xmlns:p14="http://schemas.microsoft.com/office/powerpoint/2010/main" val="2674058513"/>
      </p:ext>
    </p:extLst>
  </p:cSld>
  <p:clrMapOvr>
    <a:overrideClrMapping bg1="lt1" tx1="dk1" bg2="lt2" tx2="dk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D704BA8B-83F0-7841-AAF7-51FEAF5976CE}" type="datetimeFigureOut">
              <a:rPr lang="en-GB">
                <a:solidFill>
                  <a:prstClr val="black">
                    <a:tint val="75000"/>
                  </a:prstClr>
                </a:solidFill>
              </a:rPr>
              <a:pPr/>
              <a:t>23/10/2014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0A3D786A-42F3-7644-9C1C-FAB76356CAF1}" type="slidenum">
              <a:rPr>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63266175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D704BA8B-83F0-7841-AAF7-51FEAF5976CE}" type="datetimeFigureOut">
              <a:rPr lang="en-GB">
                <a:solidFill>
                  <a:prstClr val="black">
                    <a:tint val="75000"/>
                  </a:prstClr>
                </a:solidFill>
              </a:rPr>
              <a:pPr/>
              <a:t>23/10/2014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0A3D786A-42F3-7644-9C1C-FAB76356CAF1}" type="slidenum">
              <a:rPr>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02563375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GB"/>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D704BA8B-83F0-7841-AAF7-51FEAF5976CE}" type="datetimeFigureOut">
              <a:rPr lang="en-GB">
                <a:solidFill>
                  <a:prstClr val="black">
                    <a:tint val="75000"/>
                  </a:prstClr>
                </a:solidFill>
              </a:rPr>
              <a:pPr/>
              <a:t>23/10/2014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0A3D786A-42F3-7644-9C1C-FAB76356CAF1}" type="slidenum">
              <a:rPr>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87408998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p:cNvSpPr>
            <a:spLocks noGrp="1"/>
          </p:cNvSpPr>
          <p:nvPr>
            <p:ph type="dt" sz="half" idx="10"/>
          </p:nvPr>
        </p:nvSpPr>
        <p:spPr/>
        <p:txBody>
          <a:bodyPr/>
          <a:lstStyle/>
          <a:p>
            <a:fld id="{D704BA8B-83F0-7841-AAF7-51FEAF5976CE}" type="datetimeFigureOut">
              <a:rPr lang="en-GB">
                <a:solidFill>
                  <a:prstClr val="black">
                    <a:tint val="75000"/>
                  </a:prstClr>
                </a:solidFill>
              </a:rPr>
              <a:pPr/>
              <a:t>23/10/2014</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0A3D786A-42F3-7644-9C1C-FAB76356CAF1}" type="slidenum">
              <a:rPr>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07277097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p:txBody>
          <a:bodyPr/>
          <a:lstStyle/>
          <a:p>
            <a:fld id="{D704BA8B-83F0-7841-AAF7-51FEAF5976CE}" type="datetimeFigureOut">
              <a:rPr lang="en-GB">
                <a:solidFill>
                  <a:prstClr val="black">
                    <a:tint val="75000"/>
                  </a:prstClr>
                </a:solidFill>
              </a:rPr>
              <a:pPr/>
              <a:t>23/10/2014</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0A3D786A-42F3-7644-9C1C-FAB76356CAF1}" type="slidenum">
              <a:rPr>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05654638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p:txBody>
          <a:bodyPr/>
          <a:lstStyle/>
          <a:p>
            <a:fld id="{D704BA8B-83F0-7841-AAF7-51FEAF5976CE}" type="datetimeFigureOut">
              <a:rPr lang="en-GB">
                <a:solidFill>
                  <a:prstClr val="black">
                    <a:tint val="75000"/>
                  </a:prstClr>
                </a:solidFill>
              </a:rPr>
              <a:pPr/>
              <a:t>23/10/2014</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0A3D786A-42F3-7644-9C1C-FAB76356CAF1}" type="slidenum">
              <a:rPr>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2673214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704BA8B-83F0-7841-AAF7-51FEAF5976CE}" type="datetimeFigureOut">
              <a:rPr lang="en-GB">
                <a:solidFill>
                  <a:prstClr val="black">
                    <a:tint val="75000"/>
                  </a:prstClr>
                </a:solidFill>
              </a:rPr>
              <a:pPr/>
              <a:t>23/10/2014</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0A3D786A-42F3-7644-9C1C-FAB76356CAF1}" type="slidenum">
              <a:rPr>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4854757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GB"/>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D704BA8B-83F0-7841-AAF7-51FEAF5976CE}" type="datetimeFigureOut">
              <a:rPr lang="en-GB">
                <a:solidFill>
                  <a:prstClr val="black">
                    <a:tint val="75000"/>
                  </a:prstClr>
                </a:solidFill>
              </a:rPr>
              <a:pPr/>
              <a:t>23/10/2014</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0A3D786A-42F3-7644-9C1C-FAB76356CAF1}" type="slidenum">
              <a:rPr>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3735157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GB"/>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D704BA8B-83F0-7841-AAF7-51FEAF5976CE}" type="datetimeFigureOut">
              <a:rPr lang="en-GB">
                <a:solidFill>
                  <a:prstClr val="black">
                    <a:tint val="75000"/>
                  </a:prstClr>
                </a:solidFill>
              </a:rPr>
              <a:pPr/>
              <a:t>23/10/2014</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0A3D786A-42F3-7644-9C1C-FAB76356CAF1}" type="slidenum">
              <a:rPr>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24146720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D704BA8B-83F0-7841-AAF7-51FEAF5976CE}" type="datetimeFigureOut">
              <a:rPr lang="en-GB">
                <a:solidFill>
                  <a:prstClr val="black">
                    <a:tint val="75000"/>
                  </a:prstClr>
                </a:solidFill>
              </a:rPr>
              <a:pPr/>
              <a:t>23/10/2014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0A3D786A-42F3-7644-9C1C-FAB76356CAF1}" type="slidenum">
              <a:rPr>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60312458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GB"/>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D704BA8B-83F0-7841-AAF7-51FEAF5976CE}" type="datetimeFigureOut">
              <a:rPr lang="en-GB">
                <a:solidFill>
                  <a:prstClr val="black">
                    <a:tint val="75000"/>
                  </a:prstClr>
                </a:solidFill>
              </a:rPr>
              <a:pPr/>
              <a:t>23/10/2014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0A3D786A-42F3-7644-9C1C-FAB76356CAF1}" type="slidenum">
              <a:rPr>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52756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9330" name="Rectangle 2"/>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a:defRPr sz="1200"/>
            </a:lvl1pPr>
          </a:lstStyle>
          <a:p>
            <a:pPr>
              <a:defRPr/>
            </a:pPr>
            <a:endParaRPr lang="en-GB"/>
          </a:p>
        </p:txBody>
      </p:sp>
      <p:sp>
        <p:nvSpPr>
          <p:cNvPr id="99331" name="Rectangle 3"/>
          <p:cNvSpPr>
            <a:spLocks noGrp="1" noChangeArrowheads="1"/>
          </p:cNvSpPr>
          <p:nvPr>
            <p:ph type="sldNum" sz="quarter" idx="4"/>
          </p:nvPr>
        </p:nvSpPr>
        <p:spPr bwMode="auto">
          <a:xfrm>
            <a:off x="6553200" y="6248400"/>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Arial Black" pitchFamily="34" charset="0"/>
              </a:defRPr>
            </a:lvl1pPr>
          </a:lstStyle>
          <a:p>
            <a:pPr>
              <a:defRPr/>
            </a:pPr>
            <a:fld id="{25A2EBB2-3270-4AF3-9F53-C5698FCD07C7}" type="slidenum">
              <a:rPr lang="en-GB"/>
              <a:pPr>
                <a:defRPr/>
              </a:pPr>
              <a:t>‹#›</a:t>
            </a:fld>
            <a:endParaRPr lang="en-GB"/>
          </a:p>
        </p:txBody>
      </p:sp>
      <p:grpSp>
        <p:nvGrpSpPr>
          <p:cNvPr id="1028" name="Group 4"/>
          <p:cNvGrpSpPr>
            <a:grpSpLocks/>
          </p:cNvGrpSpPr>
          <p:nvPr/>
        </p:nvGrpSpPr>
        <p:grpSpPr bwMode="auto">
          <a:xfrm>
            <a:off x="0" y="0"/>
            <a:ext cx="9144000" cy="546100"/>
            <a:chOff x="0" y="0"/>
            <a:chExt cx="5760" cy="344"/>
          </a:xfrm>
        </p:grpSpPr>
        <p:sp>
          <p:nvSpPr>
            <p:cNvPr id="1032" name="Rectangle 5"/>
            <p:cNvSpPr>
              <a:spLocks noChangeArrowheads="1"/>
            </p:cNvSpPr>
            <p:nvPr/>
          </p:nvSpPr>
          <p:spPr bwMode="auto">
            <a:xfrm>
              <a:off x="0" y="0"/>
              <a:ext cx="180" cy="336"/>
            </a:xfrm>
            <a:prstGeom prst="rect">
              <a:avLst/>
            </a:prstGeom>
            <a:gradFill rotWithShape="0">
              <a:gsLst>
                <a:gs pos="0">
                  <a:schemeClr val="folHlink"/>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a:endParaRPr lang="en-US" sz="2400">
                <a:latin typeface="Times New Roman" pitchFamily="18" charset="0"/>
              </a:endParaRPr>
            </a:p>
          </p:txBody>
        </p:sp>
        <p:sp>
          <p:nvSpPr>
            <p:cNvPr id="1033" name="Rectangle 6"/>
            <p:cNvSpPr>
              <a:spLocks noChangeArrowheads="1"/>
            </p:cNvSpPr>
            <p:nvPr/>
          </p:nvSpPr>
          <p:spPr bwMode="auto">
            <a:xfrm>
              <a:off x="260" y="85"/>
              <a:ext cx="5500" cy="173"/>
            </a:xfrm>
            <a:prstGeom prst="rect">
              <a:avLst/>
            </a:prstGeom>
            <a:gradFill rotWithShape="0">
              <a:gsLst>
                <a:gs pos="0">
                  <a:schemeClr val="bg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sz="2400">
                <a:latin typeface="Times New Roman" pitchFamily="18" charset="0"/>
              </a:endParaRPr>
            </a:p>
          </p:txBody>
        </p:sp>
        <p:sp>
          <p:nvSpPr>
            <p:cNvPr id="1034" name="Rectangle 7"/>
            <p:cNvSpPr>
              <a:spLocks noChangeArrowheads="1"/>
            </p:cNvSpPr>
            <p:nvPr/>
          </p:nvSpPr>
          <p:spPr bwMode="auto">
            <a:xfrm>
              <a:off x="258" y="85"/>
              <a:ext cx="87" cy="89"/>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solidFill>
                  <a:schemeClr val="hlink"/>
                </a:solidFill>
              </a:endParaRPr>
            </a:p>
          </p:txBody>
        </p:sp>
        <p:sp>
          <p:nvSpPr>
            <p:cNvPr id="1035" name="Rectangle 8"/>
            <p:cNvSpPr>
              <a:spLocks noChangeArrowheads="1"/>
            </p:cNvSpPr>
            <p:nvPr/>
          </p:nvSpPr>
          <p:spPr bwMode="auto">
            <a:xfrm>
              <a:off x="345" y="0"/>
              <a:ext cx="88" cy="87"/>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solidFill>
                  <a:schemeClr val="hlink"/>
                </a:solidFill>
              </a:endParaRPr>
            </a:p>
          </p:txBody>
        </p:sp>
        <p:sp>
          <p:nvSpPr>
            <p:cNvPr id="1036" name="Rectangle 9"/>
            <p:cNvSpPr>
              <a:spLocks noChangeArrowheads="1"/>
            </p:cNvSpPr>
            <p:nvPr/>
          </p:nvSpPr>
          <p:spPr bwMode="auto">
            <a:xfrm>
              <a:off x="345" y="85"/>
              <a:ext cx="88" cy="89"/>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solidFill>
                  <a:schemeClr val="accent2"/>
                </a:solidFill>
              </a:endParaRPr>
            </a:p>
          </p:txBody>
        </p:sp>
        <p:sp>
          <p:nvSpPr>
            <p:cNvPr id="1037" name="Rectangle 10"/>
            <p:cNvSpPr>
              <a:spLocks noChangeArrowheads="1"/>
            </p:cNvSpPr>
            <p:nvPr/>
          </p:nvSpPr>
          <p:spPr bwMode="auto">
            <a:xfrm>
              <a:off x="173" y="173"/>
              <a:ext cx="86" cy="87"/>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solidFill>
                  <a:schemeClr val="hlink"/>
                </a:solidFill>
              </a:endParaRPr>
            </a:p>
          </p:txBody>
        </p:sp>
        <p:sp>
          <p:nvSpPr>
            <p:cNvPr id="1038" name="Rectangle 11"/>
            <p:cNvSpPr>
              <a:spLocks noChangeArrowheads="1"/>
            </p:cNvSpPr>
            <p:nvPr/>
          </p:nvSpPr>
          <p:spPr bwMode="auto">
            <a:xfrm>
              <a:off x="83" y="86"/>
              <a:ext cx="89" cy="87"/>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sz="2400">
                <a:latin typeface="Times New Roman" pitchFamily="18" charset="0"/>
              </a:endParaRPr>
            </a:p>
          </p:txBody>
        </p:sp>
        <p:sp>
          <p:nvSpPr>
            <p:cNvPr id="1039" name="Rectangle 12"/>
            <p:cNvSpPr>
              <a:spLocks noChangeArrowheads="1"/>
            </p:cNvSpPr>
            <p:nvPr/>
          </p:nvSpPr>
          <p:spPr bwMode="auto">
            <a:xfrm>
              <a:off x="258" y="171"/>
              <a:ext cx="87" cy="87"/>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solidFill>
                  <a:schemeClr val="accent2"/>
                </a:solidFill>
              </a:endParaRPr>
            </a:p>
          </p:txBody>
        </p:sp>
        <p:sp>
          <p:nvSpPr>
            <p:cNvPr id="1040" name="Rectangle 13"/>
            <p:cNvSpPr>
              <a:spLocks noChangeArrowheads="1"/>
            </p:cNvSpPr>
            <p:nvPr/>
          </p:nvSpPr>
          <p:spPr bwMode="auto">
            <a:xfrm>
              <a:off x="173" y="258"/>
              <a:ext cx="86" cy="86"/>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solidFill>
                  <a:schemeClr val="accent2"/>
                </a:solidFill>
              </a:endParaRPr>
            </a:p>
          </p:txBody>
        </p:sp>
      </p:grpSp>
      <p:sp>
        <p:nvSpPr>
          <p:cNvPr id="1029" name="Rectangle 14"/>
          <p:cNvSpPr>
            <a:spLocks noGrp="1" noChangeArrowheads="1"/>
          </p:cNvSpPr>
          <p:nvPr>
            <p:ph type="title"/>
          </p:nvPr>
        </p:nvSpPr>
        <p:spPr bwMode="auto">
          <a:xfrm>
            <a:off x="457200" y="457200"/>
            <a:ext cx="8229600" cy="1371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GB" smtClean="0"/>
              <a:t>Click to edit Master title style</a:t>
            </a:r>
          </a:p>
        </p:txBody>
      </p:sp>
      <p:sp>
        <p:nvSpPr>
          <p:cNvPr id="1030" name="Rectangle 15"/>
          <p:cNvSpPr>
            <a:spLocks noGrp="1" noChangeArrowheads="1"/>
          </p:cNvSpPr>
          <p:nvPr>
            <p:ph type="body" idx="1"/>
          </p:nvPr>
        </p:nvSpPr>
        <p:spPr bwMode="auto">
          <a:xfrm>
            <a:off x="457200" y="1981200"/>
            <a:ext cx="8229600" cy="388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p>
        </p:txBody>
      </p:sp>
      <p:sp>
        <p:nvSpPr>
          <p:cNvPr id="99344" name="Rectangle 16"/>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pPr>
              <a:defRPr/>
            </a:pPr>
            <a:endParaRPr lang="en-GB"/>
          </a:p>
        </p:txBody>
      </p:sp>
    </p:spTree>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 id="2147483698" r:id="rId11"/>
    <p:sldLayoutId id="2147483734" r:id="rId12"/>
  </p:sldLayoutIdLst>
  <p:txStyles>
    <p:titleStyle>
      <a:lvl1pPr algn="l" rtl="0" eaLnBrk="0" fontAlgn="base" hangingPunct="0">
        <a:spcBef>
          <a:spcPct val="0"/>
        </a:spcBef>
        <a:spcAft>
          <a:spcPct val="0"/>
        </a:spcAft>
        <a:defRPr sz="4400">
          <a:solidFill>
            <a:srgbClr val="990033"/>
          </a:solidFill>
          <a:latin typeface="+mj-lt"/>
          <a:ea typeface="+mj-ea"/>
          <a:cs typeface="+mj-cs"/>
        </a:defRPr>
      </a:lvl1pPr>
      <a:lvl2pPr algn="l" rtl="0" eaLnBrk="0" fontAlgn="base" hangingPunct="0">
        <a:spcBef>
          <a:spcPct val="0"/>
        </a:spcBef>
        <a:spcAft>
          <a:spcPct val="0"/>
        </a:spcAft>
        <a:defRPr sz="4400">
          <a:solidFill>
            <a:srgbClr val="990033"/>
          </a:solidFill>
          <a:latin typeface="Arial" charset="0"/>
          <a:cs typeface="Arial" charset="0"/>
        </a:defRPr>
      </a:lvl2pPr>
      <a:lvl3pPr algn="l" rtl="0" eaLnBrk="0" fontAlgn="base" hangingPunct="0">
        <a:spcBef>
          <a:spcPct val="0"/>
        </a:spcBef>
        <a:spcAft>
          <a:spcPct val="0"/>
        </a:spcAft>
        <a:defRPr sz="4400">
          <a:solidFill>
            <a:srgbClr val="990033"/>
          </a:solidFill>
          <a:latin typeface="Arial" charset="0"/>
          <a:cs typeface="Arial" charset="0"/>
        </a:defRPr>
      </a:lvl3pPr>
      <a:lvl4pPr algn="l" rtl="0" eaLnBrk="0" fontAlgn="base" hangingPunct="0">
        <a:spcBef>
          <a:spcPct val="0"/>
        </a:spcBef>
        <a:spcAft>
          <a:spcPct val="0"/>
        </a:spcAft>
        <a:defRPr sz="4400">
          <a:solidFill>
            <a:srgbClr val="990033"/>
          </a:solidFill>
          <a:latin typeface="Arial" charset="0"/>
          <a:cs typeface="Arial" charset="0"/>
        </a:defRPr>
      </a:lvl4pPr>
      <a:lvl5pPr algn="l" rtl="0" eaLnBrk="0" fontAlgn="base" hangingPunct="0">
        <a:spcBef>
          <a:spcPct val="0"/>
        </a:spcBef>
        <a:spcAft>
          <a:spcPct val="0"/>
        </a:spcAft>
        <a:defRPr sz="4400">
          <a:solidFill>
            <a:srgbClr val="990033"/>
          </a:solidFill>
          <a:latin typeface="Arial" charset="0"/>
          <a:cs typeface="Arial" charset="0"/>
        </a:defRPr>
      </a:lvl5pPr>
      <a:lvl6pPr marL="457200" algn="l" rtl="0" fontAlgn="base">
        <a:spcBef>
          <a:spcPct val="0"/>
        </a:spcBef>
        <a:spcAft>
          <a:spcPct val="0"/>
        </a:spcAft>
        <a:defRPr sz="4400">
          <a:solidFill>
            <a:srgbClr val="990033"/>
          </a:solidFill>
          <a:latin typeface="Arial" charset="0"/>
          <a:cs typeface="Arial" charset="0"/>
        </a:defRPr>
      </a:lvl6pPr>
      <a:lvl7pPr marL="914400" algn="l" rtl="0" fontAlgn="base">
        <a:spcBef>
          <a:spcPct val="0"/>
        </a:spcBef>
        <a:spcAft>
          <a:spcPct val="0"/>
        </a:spcAft>
        <a:defRPr sz="4400">
          <a:solidFill>
            <a:srgbClr val="990033"/>
          </a:solidFill>
          <a:latin typeface="Arial" charset="0"/>
          <a:cs typeface="Arial" charset="0"/>
        </a:defRPr>
      </a:lvl7pPr>
      <a:lvl8pPr marL="1371600" algn="l" rtl="0" fontAlgn="base">
        <a:spcBef>
          <a:spcPct val="0"/>
        </a:spcBef>
        <a:spcAft>
          <a:spcPct val="0"/>
        </a:spcAft>
        <a:defRPr sz="4400">
          <a:solidFill>
            <a:srgbClr val="990033"/>
          </a:solidFill>
          <a:latin typeface="Arial" charset="0"/>
          <a:cs typeface="Arial" charset="0"/>
        </a:defRPr>
      </a:lvl8pPr>
      <a:lvl9pPr marL="1828800" algn="l" rtl="0" fontAlgn="base">
        <a:spcBef>
          <a:spcPct val="0"/>
        </a:spcBef>
        <a:spcAft>
          <a:spcPct val="0"/>
        </a:spcAft>
        <a:defRPr sz="4400">
          <a:solidFill>
            <a:srgbClr val="990033"/>
          </a:solidFill>
          <a:latin typeface="Arial" charset="0"/>
          <a:cs typeface="Arial" charset="0"/>
        </a:defRPr>
      </a:lvl9pPr>
    </p:titleStyle>
    <p:bodyStyle>
      <a:lvl1pPr marL="342900" indent="-342900" algn="l" rtl="0" eaLnBrk="0" fontAlgn="base" hangingPunct="0">
        <a:spcBef>
          <a:spcPct val="20000"/>
        </a:spcBef>
        <a:spcAft>
          <a:spcPct val="0"/>
        </a:spcAft>
        <a:buClr>
          <a:schemeClr val="bg2"/>
        </a:buClr>
        <a:buSzPct val="75000"/>
        <a:buFont typeface="Wingdings" pitchFamily="2" charset="2"/>
        <a:buChar char="n"/>
        <a:defRPr sz="3200">
          <a:solidFill>
            <a:schemeClr val="bg2"/>
          </a:solidFill>
          <a:latin typeface="+mn-lt"/>
          <a:ea typeface="+mn-ea"/>
          <a:cs typeface="+mn-cs"/>
        </a:defRPr>
      </a:lvl1pPr>
      <a:lvl2pPr marL="742950" indent="-285750" algn="l" rtl="0" eaLnBrk="0" fontAlgn="base" hangingPunct="0">
        <a:spcBef>
          <a:spcPct val="20000"/>
        </a:spcBef>
        <a:spcAft>
          <a:spcPct val="0"/>
        </a:spcAft>
        <a:buClr>
          <a:schemeClr val="accent2"/>
        </a:buClr>
        <a:buSzPct val="80000"/>
        <a:buFont typeface="Wingdings" pitchFamily="2" charset="2"/>
        <a:buChar char="¨"/>
        <a:defRPr sz="2800">
          <a:solidFill>
            <a:schemeClr val="accent1"/>
          </a:solidFill>
          <a:latin typeface="+mn-lt"/>
          <a:cs typeface="+mn-cs"/>
        </a:defRPr>
      </a:lvl2pPr>
      <a:lvl3pPr marL="1143000" indent="-228600" algn="l" rtl="0" eaLnBrk="0" fontAlgn="base" hangingPunct="0">
        <a:spcBef>
          <a:spcPct val="20000"/>
        </a:spcBef>
        <a:spcAft>
          <a:spcPct val="0"/>
        </a:spcAft>
        <a:buClr>
          <a:schemeClr val="bg2"/>
        </a:buClr>
        <a:buSzPct val="65000"/>
        <a:buFont typeface="Wingdings" pitchFamily="2" charset="2"/>
        <a:buChar char="n"/>
        <a:defRPr sz="2400">
          <a:solidFill>
            <a:schemeClr val="accent2"/>
          </a:solidFill>
          <a:latin typeface="+mn-lt"/>
          <a:cs typeface="+mn-cs"/>
        </a:defRPr>
      </a:lvl3pPr>
      <a:lvl4pPr marL="1600200" indent="-228600" algn="l" rtl="0" eaLnBrk="0" fontAlgn="base" hangingPunct="0">
        <a:spcBef>
          <a:spcPct val="20000"/>
        </a:spcBef>
        <a:spcAft>
          <a:spcPct val="0"/>
        </a:spcAft>
        <a:buClr>
          <a:schemeClr val="accent2"/>
        </a:buClr>
        <a:buSzPct val="70000"/>
        <a:buFont typeface="Wingdings" pitchFamily="2" charset="2"/>
        <a:buChar char="¨"/>
        <a:defRPr sz="2000">
          <a:solidFill>
            <a:schemeClr val="bg2"/>
          </a:solidFill>
          <a:latin typeface="+mn-lt"/>
          <a:cs typeface="+mn-cs"/>
        </a:defRPr>
      </a:lvl4pPr>
      <a:lvl5pPr marL="2057400" indent="-228600" algn="l" rtl="0" eaLnBrk="0" fontAlgn="base" hangingPunct="0">
        <a:spcBef>
          <a:spcPct val="20000"/>
        </a:spcBef>
        <a:spcAft>
          <a:spcPct val="0"/>
        </a:spcAft>
        <a:buClr>
          <a:schemeClr val="bg2"/>
        </a:buClr>
        <a:buFont typeface="Wingdings" pitchFamily="2" charset="2"/>
        <a:buChar char="§"/>
        <a:defRPr sz="2000">
          <a:solidFill>
            <a:schemeClr val="bg2"/>
          </a:solidFill>
          <a:latin typeface="+mn-lt"/>
          <a:cs typeface="+mn-cs"/>
        </a:defRPr>
      </a:lvl5pPr>
      <a:lvl6pPr marL="2514600" indent="-228600" algn="l" rtl="0" fontAlgn="base">
        <a:spcBef>
          <a:spcPct val="20000"/>
        </a:spcBef>
        <a:spcAft>
          <a:spcPct val="0"/>
        </a:spcAft>
        <a:buClr>
          <a:schemeClr val="bg2"/>
        </a:buClr>
        <a:buFont typeface="Wingdings" pitchFamily="2" charset="2"/>
        <a:buChar char="§"/>
        <a:defRPr sz="2000">
          <a:solidFill>
            <a:schemeClr val="bg2"/>
          </a:solidFill>
          <a:latin typeface="+mn-lt"/>
          <a:cs typeface="+mn-cs"/>
        </a:defRPr>
      </a:lvl6pPr>
      <a:lvl7pPr marL="2971800" indent="-228600" algn="l" rtl="0" fontAlgn="base">
        <a:spcBef>
          <a:spcPct val="20000"/>
        </a:spcBef>
        <a:spcAft>
          <a:spcPct val="0"/>
        </a:spcAft>
        <a:buClr>
          <a:schemeClr val="bg2"/>
        </a:buClr>
        <a:buFont typeface="Wingdings" pitchFamily="2" charset="2"/>
        <a:buChar char="§"/>
        <a:defRPr sz="2000">
          <a:solidFill>
            <a:schemeClr val="bg2"/>
          </a:solidFill>
          <a:latin typeface="+mn-lt"/>
          <a:cs typeface="+mn-cs"/>
        </a:defRPr>
      </a:lvl7pPr>
      <a:lvl8pPr marL="3429000" indent="-228600" algn="l" rtl="0" fontAlgn="base">
        <a:spcBef>
          <a:spcPct val="20000"/>
        </a:spcBef>
        <a:spcAft>
          <a:spcPct val="0"/>
        </a:spcAft>
        <a:buClr>
          <a:schemeClr val="bg2"/>
        </a:buClr>
        <a:buFont typeface="Wingdings" pitchFamily="2" charset="2"/>
        <a:buChar char="§"/>
        <a:defRPr sz="2000">
          <a:solidFill>
            <a:schemeClr val="bg2"/>
          </a:solidFill>
          <a:latin typeface="+mn-lt"/>
          <a:cs typeface="+mn-cs"/>
        </a:defRPr>
      </a:lvl8pPr>
      <a:lvl9pPr marL="3886200" indent="-228600" algn="l" rtl="0" fontAlgn="base">
        <a:spcBef>
          <a:spcPct val="20000"/>
        </a:spcBef>
        <a:spcAft>
          <a:spcPct val="0"/>
        </a:spcAft>
        <a:buClr>
          <a:schemeClr val="bg2"/>
        </a:buClr>
        <a:buFont typeface="Wingdings" pitchFamily="2" charset="2"/>
        <a:buChar char="§"/>
        <a:defRPr sz="2000">
          <a:solidFill>
            <a:schemeClr val="bg2"/>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defTabSz="457200" fontAlgn="auto">
              <a:spcBef>
                <a:spcPts val="0"/>
              </a:spcBef>
              <a:spcAft>
                <a:spcPts val="0"/>
              </a:spcAft>
            </a:pPr>
            <a:fld id="{D704BA8B-83F0-7841-AAF7-51FEAF5976CE}" type="datetimeFigureOut">
              <a:rPr lang="en-GB">
                <a:solidFill>
                  <a:prstClr val="black">
                    <a:tint val="75000"/>
                  </a:prstClr>
                </a:solidFill>
                <a:latin typeface="Calibri"/>
                <a:cs typeface="+mn-cs"/>
              </a:rPr>
              <a:pPr defTabSz="457200" fontAlgn="auto">
                <a:spcBef>
                  <a:spcPts val="0"/>
                </a:spcBef>
                <a:spcAft>
                  <a:spcPts val="0"/>
                </a:spcAft>
              </a:pPr>
              <a:t>23/10/2014</a:t>
            </a:fld>
            <a:endParaRPr lang="en-US">
              <a:solidFill>
                <a:prstClr val="black">
                  <a:tint val="75000"/>
                </a:prstClr>
              </a:solidFill>
              <a:latin typeface="Calibri"/>
              <a:cs typeface="+mn-cs"/>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defTabSz="457200" fontAlgn="auto">
              <a:spcBef>
                <a:spcPts val="0"/>
              </a:spcBef>
              <a:spcAft>
                <a:spcPts val="0"/>
              </a:spcAft>
            </a:pPr>
            <a:endParaRPr lang="en-US">
              <a:solidFill>
                <a:prstClr val="black">
                  <a:tint val="75000"/>
                </a:prstClr>
              </a:solidFill>
              <a:latin typeface="Calibri"/>
              <a:cs typeface="+mn-cs"/>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defTabSz="457200" fontAlgn="auto">
              <a:spcBef>
                <a:spcPts val="0"/>
              </a:spcBef>
              <a:spcAft>
                <a:spcPts val="0"/>
              </a:spcAft>
            </a:pPr>
            <a:fld id="{0A3D786A-42F3-7644-9C1C-FAB76356CAF1}" type="slidenum">
              <a:rPr>
                <a:solidFill>
                  <a:prstClr val="black">
                    <a:tint val="75000"/>
                  </a:prstClr>
                </a:solidFill>
                <a:latin typeface="Calibri"/>
                <a:cs typeface="+mn-cs"/>
              </a:rPr>
              <a:pPr defTabSz="457200" fontAlgn="auto">
                <a:spcBef>
                  <a:spcPts val="0"/>
                </a:spcBef>
                <a:spcAft>
                  <a:spcPts val="0"/>
                </a:spcAft>
              </a:pPr>
              <a:t>‹#›</a:t>
            </a:fld>
            <a:endParaRPr lang="en-US">
              <a:solidFill>
                <a:prstClr val="black">
                  <a:tint val="75000"/>
                </a:prstClr>
              </a:solidFill>
              <a:latin typeface="Calibri"/>
              <a:cs typeface="+mn-cs"/>
            </a:endParaRPr>
          </a:p>
        </p:txBody>
      </p:sp>
    </p:spTree>
    <p:extLst>
      <p:ext uri="{BB962C8B-B14F-4D97-AF65-F5344CB8AC3E}">
        <p14:creationId xmlns:p14="http://schemas.microsoft.com/office/powerpoint/2010/main" val="59044062"/>
      </p:ext>
    </p:extLst>
  </p:cSld>
  <p:clrMap bg1="lt1" tx1="dk1" bg2="lt2" tx2="dk2" accent1="accent1" accent2="accent2" accent3="accent3" accent4="accent4" accent5="accent5" accent6="accent6" hlink="hlink" folHlink="folHlink"/>
  <p:sldLayoutIdLst>
    <p:sldLayoutId id="2147483723" r:id="rId1"/>
    <p:sldLayoutId id="2147483724" r:id="rId2"/>
    <p:sldLayoutId id="2147483725" r:id="rId3"/>
    <p:sldLayoutId id="2147483726" r:id="rId4"/>
    <p:sldLayoutId id="2147483727" r:id="rId5"/>
    <p:sldLayoutId id="2147483728" r:id="rId6"/>
    <p:sldLayoutId id="2147483729" r:id="rId7"/>
    <p:sldLayoutId id="2147483730" r:id="rId8"/>
    <p:sldLayoutId id="2147483731" r:id="rId9"/>
    <p:sldLayoutId id="2147483732" r:id="rId10"/>
    <p:sldLayoutId id="2147483733"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8" Type="http://schemas.openxmlformats.org/officeDocument/2006/relationships/hyperlink" Target="http://datalib.edina.ac.uk/mantra" TargetMode="External"/><Relationship Id="rId13" Type="http://schemas.openxmlformats.org/officeDocument/2006/relationships/hyperlink" Target="http://adrn.ac.uk/centres/scotland" TargetMode="External"/><Relationship Id="rId3" Type="http://schemas.openxmlformats.org/officeDocument/2006/relationships/hyperlink" Target="http://edina.ac.uk/" TargetMode="External"/><Relationship Id="rId7" Type="http://schemas.openxmlformats.org/officeDocument/2006/relationships/hyperlink" Target="http://datashare.is.ed.ac.uk/" TargetMode="External"/><Relationship Id="rId12" Type="http://schemas.openxmlformats.org/officeDocument/2006/relationships/hyperlink" Target="https://www.zotero.org/groups/jhu_dms/items/itemKey/BNRG25T3" TargetMode="External"/><Relationship Id="rId2" Type="http://schemas.openxmlformats.org/officeDocument/2006/relationships/hyperlink" Target="http://www.ed.ac.uk/is/data-library" TargetMode="External"/><Relationship Id="rId16"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hyperlink" Target="http://edin.ac/1u3sKqy" TargetMode="External"/><Relationship Id="rId11" Type="http://schemas.openxmlformats.org/officeDocument/2006/relationships/hyperlink" Target="http://tinyurl.com/6w6g6qx" TargetMode="External"/><Relationship Id="rId5" Type="http://schemas.openxmlformats.org/officeDocument/2006/relationships/hyperlink" Target="http://www.ed.ac.uk/is/data-management" TargetMode="External"/><Relationship Id="rId15" Type="http://schemas.openxmlformats.org/officeDocument/2006/relationships/hyperlink" Target="http://www.dcc.ac.uk/" TargetMode="External"/><Relationship Id="rId10" Type="http://schemas.openxmlformats.org/officeDocument/2006/relationships/hyperlink" Target="http://www.jisc.ac.uk/whatwedo/programmes/mrd.aspx" TargetMode="External"/><Relationship Id="rId4" Type="http://schemas.openxmlformats.org/officeDocument/2006/relationships/hyperlink" Target="http://www.iassistdata.org/" TargetMode="External"/><Relationship Id="rId9" Type="http://schemas.openxmlformats.org/officeDocument/2006/relationships/hyperlink" Target="http://tinyurl.com/pq3szvf" TargetMode="External"/><Relationship Id="rId14" Type="http://schemas.openxmlformats.org/officeDocument/2006/relationships/hyperlink" Target="http://datascience.inf.ed.ac.uk/"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a:xfrm>
            <a:off x="755576" y="692696"/>
            <a:ext cx="7343530" cy="2333625"/>
          </a:xfrm>
        </p:spPr>
        <p:txBody>
          <a:bodyPr/>
          <a:lstStyle/>
          <a:p>
            <a:pPr eaLnBrk="1" hangingPunct="1"/>
            <a:r>
              <a:rPr lang="en-GB" sz="4000" dirty="0" smtClean="0">
                <a:latin typeface="Arial Rounded MT Bold" pitchFamily="34" charset="0"/>
              </a:rPr>
              <a:t>RDM through a UK lens - New Roles for Librarians? </a:t>
            </a:r>
            <a:br>
              <a:rPr lang="en-GB" sz="4000" dirty="0" smtClean="0">
                <a:latin typeface="Arial Rounded MT Bold" pitchFamily="34" charset="0"/>
              </a:rPr>
            </a:br>
            <a:endParaRPr lang="en-GB" sz="2000" dirty="0" smtClean="0">
              <a:latin typeface="Arial Rounded MT Bold" pitchFamily="34" charset="0"/>
            </a:endParaRPr>
          </a:p>
        </p:txBody>
      </p:sp>
      <p:sp>
        <p:nvSpPr>
          <p:cNvPr id="3075" name="Rectangle 3"/>
          <p:cNvSpPr>
            <a:spLocks noGrp="1" noChangeArrowheads="1"/>
          </p:cNvSpPr>
          <p:nvPr>
            <p:ph type="subTitle" idx="1"/>
          </p:nvPr>
        </p:nvSpPr>
        <p:spPr>
          <a:xfrm>
            <a:off x="899592" y="2924944"/>
            <a:ext cx="7767389" cy="2089150"/>
          </a:xfrm>
        </p:spPr>
        <p:txBody>
          <a:bodyPr/>
          <a:lstStyle/>
          <a:p>
            <a:pPr algn="l" eaLnBrk="1" hangingPunct="1">
              <a:lnSpc>
                <a:spcPct val="90000"/>
              </a:lnSpc>
            </a:pPr>
            <a:r>
              <a:rPr lang="en-GB" sz="2400" dirty="0" smtClean="0">
                <a:solidFill>
                  <a:srgbClr val="002060"/>
                </a:solidFill>
                <a:latin typeface="Arial Rounded MT Bold" pitchFamily="34" charset="0"/>
              </a:rPr>
              <a:t>Stuart </a:t>
            </a:r>
            <a:r>
              <a:rPr lang="en-GB" sz="2400" dirty="0">
                <a:solidFill>
                  <a:srgbClr val="002060"/>
                </a:solidFill>
                <a:latin typeface="Arial Rounded MT Bold" pitchFamily="34" charset="0"/>
              </a:rPr>
              <a:t>M</a:t>
            </a:r>
            <a:r>
              <a:rPr lang="en-GB" sz="2400" dirty="0" smtClean="0">
                <a:solidFill>
                  <a:srgbClr val="002060"/>
                </a:solidFill>
                <a:latin typeface="Arial Rounded MT Bold" pitchFamily="34" charset="0"/>
              </a:rPr>
              <a:t>acdonald</a:t>
            </a:r>
          </a:p>
          <a:p>
            <a:pPr algn="l" eaLnBrk="1" hangingPunct="1">
              <a:lnSpc>
                <a:spcPct val="90000"/>
              </a:lnSpc>
            </a:pPr>
            <a:r>
              <a:rPr lang="en-GB" sz="2400" dirty="0" smtClean="0">
                <a:solidFill>
                  <a:srgbClr val="002060"/>
                </a:solidFill>
                <a:latin typeface="Arial Rounded MT Bold" pitchFamily="34" charset="0"/>
              </a:rPr>
              <a:t>Research Data Management Service Coordinator</a:t>
            </a:r>
          </a:p>
          <a:p>
            <a:pPr algn="l" eaLnBrk="1" hangingPunct="1">
              <a:lnSpc>
                <a:spcPct val="90000"/>
              </a:lnSpc>
            </a:pPr>
            <a:r>
              <a:rPr lang="en-GB" sz="2400" dirty="0" smtClean="0">
                <a:solidFill>
                  <a:srgbClr val="002060"/>
                </a:solidFill>
                <a:latin typeface="Arial Rounded MT Bold" pitchFamily="34" charset="0"/>
              </a:rPr>
              <a:t>Research &amp; Library Services</a:t>
            </a:r>
          </a:p>
          <a:p>
            <a:pPr algn="l" eaLnBrk="1" hangingPunct="1">
              <a:lnSpc>
                <a:spcPct val="90000"/>
              </a:lnSpc>
            </a:pPr>
            <a:r>
              <a:rPr lang="en-GB" sz="2400" dirty="0" smtClean="0">
                <a:solidFill>
                  <a:srgbClr val="002060"/>
                </a:solidFill>
                <a:latin typeface="Arial Rounded MT Bold" pitchFamily="34" charset="0"/>
              </a:rPr>
              <a:t>University of Edinburgh</a:t>
            </a:r>
          </a:p>
          <a:p>
            <a:pPr algn="l" eaLnBrk="1" hangingPunct="1">
              <a:lnSpc>
                <a:spcPct val="90000"/>
              </a:lnSpc>
            </a:pPr>
            <a:endParaRPr lang="en-GB" sz="1200" dirty="0" smtClean="0">
              <a:solidFill>
                <a:srgbClr val="002060"/>
              </a:solidFill>
              <a:latin typeface="Arial Rounded MT Bold" pitchFamily="34" charset="0"/>
            </a:endParaRPr>
          </a:p>
          <a:p>
            <a:pPr algn="l" eaLnBrk="1" hangingPunct="1">
              <a:lnSpc>
                <a:spcPct val="90000"/>
              </a:lnSpc>
            </a:pPr>
            <a:r>
              <a:rPr lang="en-GB" sz="2400" i="1" dirty="0" smtClean="0">
                <a:solidFill>
                  <a:srgbClr val="002060"/>
                </a:solidFill>
                <a:latin typeface="Arial Rounded MT Bold" pitchFamily="34" charset="0"/>
              </a:rPr>
              <a:t>Email:</a:t>
            </a:r>
          </a:p>
          <a:p>
            <a:pPr algn="l" eaLnBrk="1" hangingPunct="1">
              <a:lnSpc>
                <a:spcPct val="90000"/>
              </a:lnSpc>
            </a:pPr>
            <a:r>
              <a:rPr lang="en-GB" sz="2400" i="1" dirty="0" smtClean="0">
                <a:solidFill>
                  <a:srgbClr val="002060"/>
                </a:solidFill>
                <a:latin typeface="Arial Rounded MT Bold" pitchFamily="34" charset="0"/>
              </a:rPr>
              <a:t>stuart.macdonald@ed.ac.uk</a:t>
            </a: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76056" y="6021288"/>
            <a:ext cx="3590925"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Box 1"/>
          <p:cNvSpPr txBox="1"/>
          <p:nvPr/>
        </p:nvSpPr>
        <p:spPr>
          <a:xfrm>
            <a:off x="911796" y="6141729"/>
            <a:ext cx="3816424" cy="369332"/>
          </a:xfrm>
          <a:prstGeom prst="rect">
            <a:avLst/>
          </a:prstGeom>
          <a:noFill/>
        </p:spPr>
        <p:txBody>
          <a:bodyPr wrap="square" rtlCol="0">
            <a:spAutoFit/>
          </a:bodyPr>
          <a:lstStyle/>
          <a:p>
            <a:r>
              <a:rPr lang="en-GB" sz="900" dirty="0" smtClean="0">
                <a:solidFill>
                  <a:schemeClr val="bg2"/>
                </a:solidFill>
              </a:rPr>
              <a:t>Towards linked science – Open Data and </a:t>
            </a:r>
            <a:r>
              <a:rPr lang="en-GB" sz="900" dirty="0" err="1" smtClean="0">
                <a:solidFill>
                  <a:schemeClr val="bg2"/>
                </a:solidFill>
              </a:rPr>
              <a:t>DataCite</a:t>
            </a:r>
            <a:r>
              <a:rPr lang="en-GB" sz="900" dirty="0" smtClean="0">
                <a:solidFill>
                  <a:schemeClr val="bg2"/>
                </a:solidFill>
              </a:rPr>
              <a:t> Estonia, University of Tartu, 23 October, 2014</a:t>
            </a:r>
            <a:endParaRPr lang="en-GB" sz="900" dirty="0">
              <a:solidFill>
                <a:schemeClr val="bg2"/>
              </a:solidFill>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57200"/>
            <a:ext cx="8229600" cy="1171600"/>
          </a:xfrm>
        </p:spPr>
        <p:txBody>
          <a:bodyPr/>
          <a:lstStyle/>
          <a:p>
            <a:r>
              <a:rPr lang="en-GB" dirty="0" smtClean="0">
                <a:latin typeface="Arial Rounded MT Bold" panose="020F0704030504030204" pitchFamily="34" charset="0"/>
              </a:rPr>
              <a:t>Outline</a:t>
            </a:r>
            <a:endParaRPr lang="en-GB" dirty="0">
              <a:latin typeface="Arial Rounded MT Bold" panose="020F0704030504030204" pitchFamily="34" charset="0"/>
            </a:endParaRPr>
          </a:p>
        </p:txBody>
      </p:sp>
      <p:sp>
        <p:nvSpPr>
          <p:cNvPr id="3" name="Content Placeholder 2"/>
          <p:cNvSpPr>
            <a:spLocks noGrp="1"/>
          </p:cNvSpPr>
          <p:nvPr>
            <p:ph idx="1"/>
          </p:nvPr>
        </p:nvSpPr>
        <p:spPr>
          <a:xfrm>
            <a:off x="467544" y="1700808"/>
            <a:ext cx="8229600" cy="4894312"/>
          </a:xfrm>
        </p:spPr>
        <p:txBody>
          <a:bodyPr/>
          <a:lstStyle/>
          <a:p>
            <a:r>
              <a:rPr lang="en-GB" sz="2800" dirty="0" smtClean="0">
                <a:latin typeface="Arial Rounded MT Bold" panose="020F0704030504030204" pitchFamily="34" charset="0"/>
              </a:rPr>
              <a:t>Background</a:t>
            </a:r>
          </a:p>
          <a:p>
            <a:endParaRPr lang="en-GB" sz="1200" dirty="0" smtClean="0">
              <a:latin typeface="Arial Rounded MT Bold" panose="020F0704030504030204" pitchFamily="34" charset="0"/>
            </a:endParaRPr>
          </a:p>
          <a:p>
            <a:r>
              <a:rPr lang="en-GB" sz="2800" dirty="0" smtClean="0">
                <a:latin typeface="Arial Rounded MT Bold" panose="020F0704030504030204" pitchFamily="34" charset="0"/>
              </a:rPr>
              <a:t>Traditional Data Library Services</a:t>
            </a:r>
          </a:p>
          <a:p>
            <a:endParaRPr lang="en-GB" sz="1200" dirty="0" smtClean="0">
              <a:latin typeface="Arial Rounded MT Bold" panose="020F0704030504030204" pitchFamily="34" charset="0"/>
            </a:endParaRPr>
          </a:p>
          <a:p>
            <a:r>
              <a:rPr lang="en-GB" sz="2800" dirty="0" smtClean="0">
                <a:latin typeface="Arial Rounded MT Bold" panose="020F0704030504030204" pitchFamily="34" charset="0"/>
              </a:rPr>
              <a:t>RDM Programme at University of Edinburgh</a:t>
            </a:r>
          </a:p>
          <a:p>
            <a:endParaRPr lang="en-GB" sz="1200" dirty="0" smtClean="0">
              <a:latin typeface="Arial Rounded MT Bold" panose="020F0704030504030204" pitchFamily="34" charset="0"/>
            </a:endParaRPr>
          </a:p>
          <a:p>
            <a:r>
              <a:rPr lang="en-GB" sz="2800" dirty="0" smtClean="0">
                <a:latin typeface="Arial Rounded MT Bold" panose="020F0704030504030204" pitchFamily="34" charset="0"/>
              </a:rPr>
              <a:t>Drivers: Funders &amp; </a:t>
            </a:r>
            <a:r>
              <a:rPr lang="en-GB" sz="2800" dirty="0" err="1" smtClean="0">
                <a:latin typeface="Arial Rounded MT Bold" panose="020F0704030504030204" pitchFamily="34" charset="0"/>
              </a:rPr>
              <a:t>Jisc</a:t>
            </a:r>
            <a:endParaRPr lang="en-GB" sz="2800" dirty="0" smtClean="0">
              <a:latin typeface="Arial Rounded MT Bold" panose="020F0704030504030204" pitchFamily="34" charset="0"/>
            </a:endParaRPr>
          </a:p>
          <a:p>
            <a:endParaRPr lang="en-GB" sz="1200" dirty="0" smtClean="0">
              <a:latin typeface="Arial Rounded MT Bold" panose="020F0704030504030204" pitchFamily="34" charset="0"/>
            </a:endParaRPr>
          </a:p>
          <a:p>
            <a:r>
              <a:rPr lang="en-GB" sz="2800" dirty="0" smtClean="0">
                <a:latin typeface="Arial Rounded MT Bold" panose="020F0704030504030204" pitchFamily="34" charset="0"/>
              </a:rPr>
              <a:t>Data Services and initiatives at University of Edinburgh</a:t>
            </a:r>
          </a:p>
          <a:p>
            <a:endParaRPr lang="en-GB" dirty="0" smtClean="0">
              <a:latin typeface="Arial Rounded MT Bold" panose="020F0704030504030204" pitchFamily="34" charset="0"/>
            </a:endParaRPr>
          </a:p>
        </p:txBody>
      </p:sp>
    </p:spTree>
    <p:extLst>
      <p:ext uri="{BB962C8B-B14F-4D97-AF65-F5344CB8AC3E}">
        <p14:creationId xmlns:p14="http://schemas.microsoft.com/office/powerpoint/2010/main" val="260986979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3"/>
          <p:cNvSpPr>
            <a:spLocks noGrp="1" noChangeArrowheads="1"/>
          </p:cNvSpPr>
          <p:nvPr>
            <p:ph type="title"/>
          </p:nvPr>
        </p:nvSpPr>
        <p:spPr>
          <a:xfrm>
            <a:off x="883940" y="764704"/>
            <a:ext cx="8229600" cy="769347"/>
          </a:xfr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ormAutofit/>
          </a:bodyPr>
          <a:lstStyle/>
          <a:p>
            <a:pPr algn="l"/>
            <a:r>
              <a:rPr lang="en-GB" altLang="en-US" sz="4000" b="0" dirty="0" smtClean="0">
                <a:latin typeface="Arial Rounded MT Bold" panose="020F0704030504030204" pitchFamily="34" charset="0"/>
              </a:rPr>
              <a:t>Background</a:t>
            </a:r>
            <a:endParaRPr lang="en-US" altLang="en-US" sz="4000" dirty="0">
              <a:latin typeface="Arial Rounded MT Bold" panose="020F0704030504030204" pitchFamily="34" charset="0"/>
            </a:endParaRPr>
          </a:p>
        </p:txBody>
      </p:sp>
      <p:sp>
        <p:nvSpPr>
          <p:cNvPr id="31747" name="Rectangle 4"/>
          <p:cNvSpPr>
            <a:spLocks noGrp="1" noChangeArrowheads="1"/>
          </p:cNvSpPr>
          <p:nvPr>
            <p:ph type="body" idx="1"/>
          </p:nvPr>
        </p:nvSpPr>
        <p:spPr>
          <a:xfrm>
            <a:off x="755576" y="1844824"/>
            <a:ext cx="7704856" cy="4680520"/>
          </a:xfrm>
          <a:noFill/>
        </p:spPr>
        <p:txBody>
          <a:bodyPr>
            <a:normAutofit fontScale="47500" lnSpcReduction="20000"/>
          </a:bodyPr>
          <a:lstStyle/>
          <a:p>
            <a:pPr>
              <a:lnSpc>
                <a:spcPct val="120000"/>
              </a:lnSpc>
            </a:pPr>
            <a:r>
              <a:rPr lang="en-US" altLang="en-US" sz="4200" dirty="0">
                <a:latin typeface="Arial Rounded MT Bold" panose="020F0704030504030204" pitchFamily="34" charset="0"/>
              </a:rPr>
              <a:t>EDINA and University Data Library (EDL) together are a division within Information Services (IS) of the University of Edinburgh. </a:t>
            </a:r>
            <a:br>
              <a:rPr lang="en-US" altLang="en-US" sz="4200" dirty="0">
                <a:latin typeface="Arial Rounded MT Bold" panose="020F0704030504030204" pitchFamily="34" charset="0"/>
              </a:rPr>
            </a:br>
            <a:endParaRPr lang="en-US" altLang="en-US" sz="2500" dirty="0">
              <a:latin typeface="Arial Rounded MT Bold" panose="020F0704030504030204" pitchFamily="34" charset="0"/>
            </a:endParaRPr>
          </a:p>
          <a:p>
            <a:pPr>
              <a:lnSpc>
                <a:spcPct val="120000"/>
              </a:lnSpc>
            </a:pPr>
            <a:r>
              <a:rPr lang="en-US" altLang="en-US" sz="4200" dirty="0">
                <a:latin typeface="Arial Rounded MT Bold" panose="020F0704030504030204" pitchFamily="34" charset="0"/>
              </a:rPr>
              <a:t>EDINA is a </a:t>
            </a:r>
            <a:r>
              <a:rPr lang="en-GB" altLang="en-US" sz="4200" dirty="0" err="1" smtClean="0">
                <a:latin typeface="Arial Rounded MT Bold" panose="020F0704030504030204" pitchFamily="34" charset="0"/>
              </a:rPr>
              <a:t>Jisc</a:t>
            </a:r>
            <a:r>
              <a:rPr lang="en-GB" altLang="en-US" sz="4200" dirty="0" smtClean="0">
                <a:latin typeface="Arial Rounded MT Bold" panose="020F0704030504030204" pitchFamily="34" charset="0"/>
              </a:rPr>
              <a:t>-</a:t>
            </a:r>
            <a:r>
              <a:rPr lang="en-GB" sz="4200" dirty="0" smtClean="0">
                <a:latin typeface="Arial Rounded MT Bold" panose="020F0704030504030204" pitchFamily="34" charset="0"/>
              </a:rPr>
              <a:t>designated national centre </a:t>
            </a:r>
            <a:r>
              <a:rPr lang="en-GB" sz="4200" dirty="0">
                <a:latin typeface="Arial Rounded MT Bold" panose="020F0704030504030204" pitchFamily="34" charset="0"/>
              </a:rPr>
              <a:t>for digital expertise &amp; online service </a:t>
            </a:r>
            <a:r>
              <a:rPr lang="en-GB" sz="4200" dirty="0" smtClean="0">
                <a:latin typeface="Arial Rounded MT Bold" panose="020F0704030504030204" pitchFamily="34" charset="0"/>
              </a:rPr>
              <a:t>delivery</a:t>
            </a:r>
            <a:endParaRPr lang="en-US" altLang="en-US" sz="4200" dirty="0">
              <a:latin typeface="Arial Rounded MT Bold" panose="020F0704030504030204" pitchFamily="34" charset="0"/>
            </a:endParaRPr>
          </a:p>
          <a:p>
            <a:pPr>
              <a:lnSpc>
                <a:spcPct val="120000"/>
              </a:lnSpc>
            </a:pPr>
            <a:endParaRPr lang="en-GB" altLang="en-US" sz="2500" dirty="0">
              <a:latin typeface="Arial Rounded MT Bold" panose="020F0704030504030204" pitchFamily="34" charset="0"/>
            </a:endParaRPr>
          </a:p>
          <a:p>
            <a:pPr>
              <a:lnSpc>
                <a:spcPct val="120000"/>
              </a:lnSpc>
            </a:pPr>
            <a:r>
              <a:rPr lang="en-US" altLang="en-US" sz="4200" dirty="0">
                <a:latin typeface="Arial Rounded MT Bold" panose="020F0704030504030204" pitchFamily="34" charset="0"/>
              </a:rPr>
              <a:t>The Data Library assists Edinburgh University users in the discovery, access, use and management of research datasets</a:t>
            </a:r>
            <a:r>
              <a:rPr lang="en-US" altLang="en-US" sz="4200" dirty="0" smtClean="0">
                <a:latin typeface="Arial Rounded MT Bold" panose="020F0704030504030204" pitchFamily="34" charset="0"/>
              </a:rPr>
              <a:t>.</a:t>
            </a:r>
          </a:p>
          <a:p>
            <a:pPr>
              <a:lnSpc>
                <a:spcPct val="120000"/>
              </a:lnSpc>
            </a:pPr>
            <a:endParaRPr lang="en-US" altLang="en-US" sz="2100" dirty="0" smtClean="0">
              <a:latin typeface="Arial Rounded MT Bold" panose="020F0704030504030204" pitchFamily="34" charset="0"/>
            </a:endParaRPr>
          </a:p>
          <a:p>
            <a:pPr>
              <a:lnSpc>
                <a:spcPct val="120000"/>
              </a:lnSpc>
            </a:pPr>
            <a:r>
              <a:rPr lang="en-US" altLang="en-US" sz="4200" dirty="0" smtClean="0">
                <a:latin typeface="Arial Rounded MT Bold" panose="020F0704030504030204" pitchFamily="34" charset="0"/>
              </a:rPr>
              <a:t>Research &amp; Library Services, part of Library and University Collections  coordinate the RDM </a:t>
            </a:r>
            <a:r>
              <a:rPr lang="en-US" altLang="en-US" sz="4200" dirty="0" err="1" smtClean="0">
                <a:latin typeface="Arial Rounded MT Bold" panose="020F0704030504030204" pitchFamily="34" charset="0"/>
              </a:rPr>
              <a:t>Programme</a:t>
            </a:r>
            <a:r>
              <a:rPr lang="en-US" altLang="en-US" sz="4200" dirty="0" smtClean="0">
                <a:latin typeface="Arial Rounded MT Bold" panose="020F0704030504030204" pitchFamily="34" charset="0"/>
              </a:rPr>
              <a:t> at Edinburgh</a:t>
            </a:r>
          </a:p>
          <a:p>
            <a:pPr>
              <a:lnSpc>
                <a:spcPct val="90000"/>
              </a:lnSpc>
            </a:pPr>
            <a:endParaRPr lang="en-US" altLang="en-US" sz="2200" dirty="0" smtClean="0">
              <a:latin typeface="Trebuchet MS" panose="020B0603020202020204" pitchFamily="34" charset="0"/>
            </a:endParaRPr>
          </a:p>
          <a:p>
            <a:pPr marL="0" indent="0">
              <a:lnSpc>
                <a:spcPct val="95000"/>
              </a:lnSpc>
              <a:buClr>
                <a:schemeClr val="tx1"/>
              </a:buClr>
              <a:buNone/>
              <a:defRPr/>
            </a:pPr>
            <a:r>
              <a:rPr lang="en-GB" altLang="en-US" sz="2200" dirty="0" smtClean="0">
                <a:latin typeface="Trebuchet MS" panose="020B0603020202020204" pitchFamily="34" charset="0"/>
              </a:rPr>
              <a:t>  </a:t>
            </a:r>
            <a:endParaRPr lang="en-US" altLang="en-US" sz="2200" dirty="0">
              <a:latin typeface="Trebuchet MS" panose="020B0603020202020204" pitchFamily="34" charset="0"/>
            </a:endParaRPr>
          </a:p>
        </p:txBody>
      </p:sp>
    </p:spTree>
    <p:extLst>
      <p:ext uri="{BB962C8B-B14F-4D97-AF65-F5344CB8AC3E}">
        <p14:creationId xmlns:p14="http://schemas.microsoft.com/office/powerpoint/2010/main" val="1821406034"/>
      </p:ext>
    </p:extLst>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99592" y="1628800"/>
            <a:ext cx="7488832" cy="2163688"/>
          </a:xfrm>
        </p:spPr>
        <p:txBody>
          <a:bodyPr/>
          <a:lstStyle/>
          <a:p>
            <a:r>
              <a:rPr lang="en-GB" dirty="0" smtClean="0">
                <a:latin typeface="Arial Rounded MT Bold" panose="020F0704030504030204" pitchFamily="34" charset="0"/>
              </a:rPr>
              <a:t>‘Traditional’ </a:t>
            </a:r>
            <a:r>
              <a:rPr lang="en-GB" dirty="0">
                <a:latin typeface="Arial Rounded MT Bold" panose="020F0704030504030204" pitchFamily="34" charset="0"/>
              </a:rPr>
              <a:t>Data Library </a:t>
            </a:r>
            <a:r>
              <a:rPr lang="en-GB" dirty="0" smtClean="0">
                <a:latin typeface="Arial Rounded MT Bold" panose="020F0704030504030204" pitchFamily="34" charset="0"/>
              </a:rPr>
              <a:t>Services</a:t>
            </a:r>
            <a:endParaRPr lang="en-GB"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88024" y="6021288"/>
            <a:ext cx="3590925"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8934528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xfrm>
            <a:off x="683568" y="548680"/>
            <a:ext cx="8229600" cy="936625"/>
          </a:xfrm>
        </p:spPr>
        <p:txBody>
          <a:bodyPr/>
          <a:lstStyle/>
          <a:p>
            <a:pPr eaLnBrk="1" hangingPunct="1"/>
            <a:r>
              <a:rPr lang="en-GB" sz="4000" dirty="0" smtClean="0">
                <a:latin typeface="Arial Rounded MT Bold" pitchFamily="34" charset="0"/>
              </a:rPr>
              <a:t>What is a data library?</a:t>
            </a:r>
            <a:r>
              <a:rPr lang="en-GB" dirty="0" smtClean="0"/>
              <a:t> </a:t>
            </a:r>
          </a:p>
        </p:txBody>
      </p:sp>
      <p:sp>
        <p:nvSpPr>
          <p:cNvPr id="5123" name="Rectangle 3"/>
          <p:cNvSpPr>
            <a:spLocks noGrp="1" noChangeArrowheads="1"/>
          </p:cNvSpPr>
          <p:nvPr>
            <p:ph type="body" idx="1"/>
          </p:nvPr>
        </p:nvSpPr>
        <p:spPr>
          <a:xfrm>
            <a:off x="533822" y="2564904"/>
            <a:ext cx="7848600" cy="4032448"/>
          </a:xfrm>
        </p:spPr>
        <p:txBody>
          <a:bodyPr/>
          <a:lstStyle/>
          <a:p>
            <a:pPr eaLnBrk="1" hangingPunct="1">
              <a:lnSpc>
                <a:spcPct val="90000"/>
              </a:lnSpc>
              <a:buFont typeface="Wingdings" pitchFamily="2" charset="2"/>
              <a:buNone/>
            </a:pPr>
            <a:r>
              <a:rPr lang="en-GB" sz="2000" dirty="0" smtClean="0">
                <a:latin typeface="Arial Rounded MT Bold" pitchFamily="34" charset="0"/>
              </a:rPr>
              <a:t>	A </a:t>
            </a:r>
            <a:r>
              <a:rPr lang="en-GB" sz="2000" b="1" dirty="0" smtClean="0">
                <a:latin typeface="Arial Rounded MT Bold" pitchFamily="34" charset="0"/>
              </a:rPr>
              <a:t>data library</a:t>
            </a:r>
            <a:r>
              <a:rPr lang="en-GB" sz="2000" dirty="0" smtClean="0">
                <a:latin typeface="Arial Rounded MT Bold" pitchFamily="34" charset="0"/>
              </a:rPr>
              <a:t> refers to the services that foster use of collections of numeric and/or geospatial data sets for </a:t>
            </a:r>
            <a:r>
              <a:rPr lang="en-GB" sz="2000" dirty="0" smtClean="0">
                <a:solidFill>
                  <a:srgbClr val="FF0000"/>
                </a:solidFill>
                <a:latin typeface="Arial Rounded MT Bold" pitchFamily="34" charset="0"/>
              </a:rPr>
              <a:t>secondary use </a:t>
            </a:r>
            <a:r>
              <a:rPr lang="en-GB" sz="2000" dirty="0" smtClean="0">
                <a:latin typeface="Arial Rounded MT Bold" pitchFamily="34" charset="0"/>
              </a:rPr>
              <a:t>in research. </a:t>
            </a:r>
          </a:p>
          <a:p>
            <a:pPr eaLnBrk="1" hangingPunct="1">
              <a:lnSpc>
                <a:spcPct val="90000"/>
              </a:lnSpc>
              <a:buFont typeface="Wingdings" pitchFamily="2" charset="2"/>
              <a:buNone/>
            </a:pPr>
            <a:endParaRPr lang="en-GB" sz="1000" dirty="0">
              <a:latin typeface="Arial Rounded MT Bold" pitchFamily="34" charset="0"/>
            </a:endParaRPr>
          </a:p>
          <a:p>
            <a:pPr eaLnBrk="1" hangingPunct="1">
              <a:lnSpc>
                <a:spcPct val="90000"/>
              </a:lnSpc>
              <a:buFont typeface="Wingdings" pitchFamily="2" charset="2"/>
              <a:buNone/>
            </a:pPr>
            <a:r>
              <a:rPr lang="en-GB" sz="2000" dirty="0" smtClean="0">
                <a:latin typeface="Arial Rounded MT Bold" pitchFamily="34" charset="0"/>
              </a:rPr>
              <a:t>	A data library is normally part of a larger institution (academic, scientific, medical, governmental, etc.) established to serve the data users of that organisation. </a:t>
            </a:r>
          </a:p>
          <a:p>
            <a:pPr eaLnBrk="1" hangingPunct="1">
              <a:lnSpc>
                <a:spcPct val="80000"/>
              </a:lnSpc>
              <a:buFont typeface="Wingdings" pitchFamily="2" charset="2"/>
              <a:buNone/>
            </a:pPr>
            <a:endParaRPr lang="en-GB" sz="1000" dirty="0" smtClean="0">
              <a:latin typeface="Arial Rounded MT Bold" pitchFamily="34" charset="0"/>
            </a:endParaRPr>
          </a:p>
          <a:p>
            <a:pPr eaLnBrk="1" hangingPunct="1">
              <a:lnSpc>
                <a:spcPct val="90000"/>
              </a:lnSpc>
              <a:buFont typeface="Wingdings" pitchFamily="2" charset="2"/>
              <a:buNone/>
            </a:pPr>
            <a:r>
              <a:rPr lang="en-GB" sz="2000" dirty="0" smtClean="0">
                <a:latin typeface="Arial Rounded MT Bold" pitchFamily="34" charset="0"/>
              </a:rPr>
              <a:t>	The data  tends to be housed local </a:t>
            </a:r>
            <a:r>
              <a:rPr lang="en-GB" sz="2000" dirty="0" err="1" smtClean="0">
                <a:latin typeface="Arial Rounded MT Bold" pitchFamily="34" charset="0"/>
              </a:rPr>
              <a:t>ly</a:t>
            </a:r>
            <a:r>
              <a:rPr lang="en-GB" sz="2000" dirty="0" smtClean="0">
                <a:latin typeface="Arial Rounded MT Bold" pitchFamily="34" charset="0"/>
              </a:rPr>
              <a:t> or via subscription and accessed through various means (SFTP, CD-/DVD-ROMs or server download). </a:t>
            </a:r>
          </a:p>
          <a:p>
            <a:pPr eaLnBrk="1" hangingPunct="1">
              <a:lnSpc>
                <a:spcPct val="90000"/>
              </a:lnSpc>
              <a:buFont typeface="Wingdings" pitchFamily="2" charset="2"/>
              <a:buNone/>
            </a:pPr>
            <a:r>
              <a:rPr lang="en-GB" sz="1000" dirty="0" smtClean="0">
                <a:latin typeface="Arial Rounded MT Bold" pitchFamily="34" charset="0"/>
              </a:rPr>
              <a:t>	</a:t>
            </a:r>
          </a:p>
          <a:p>
            <a:pPr eaLnBrk="1" hangingPunct="1">
              <a:lnSpc>
                <a:spcPct val="90000"/>
              </a:lnSpc>
              <a:buFont typeface="Wingdings" pitchFamily="2" charset="2"/>
              <a:buNone/>
            </a:pPr>
            <a:r>
              <a:rPr lang="en-GB" sz="2000" dirty="0" smtClean="0">
                <a:latin typeface="Arial Rounded MT Bold" pitchFamily="34" charset="0"/>
              </a:rPr>
              <a:t>	A data library may also maintain subscriptions to licensed data resources.</a:t>
            </a:r>
            <a:endParaRPr lang="en-GB" sz="1800" dirty="0" smtClean="0">
              <a:latin typeface="Arial Rounded MT Bold" pitchFamily="34" charset="0"/>
            </a:endParaRPr>
          </a:p>
        </p:txBody>
      </p:sp>
      <p:pic>
        <p:nvPicPr>
          <p:cNvPr id="5124" name="Picture 4" descr="Wikipedia-shar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39552" y="1508126"/>
            <a:ext cx="5843588" cy="723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611188" y="476250"/>
            <a:ext cx="8229600" cy="1371600"/>
          </a:xfrm>
        </p:spPr>
        <p:txBody>
          <a:bodyPr/>
          <a:lstStyle/>
          <a:p>
            <a:pPr eaLnBrk="1" hangingPunct="1"/>
            <a:r>
              <a:rPr lang="en-GB" sz="3600" dirty="0" smtClean="0">
                <a:latin typeface="Arial Rounded MT Bold" pitchFamily="34" charset="0"/>
              </a:rPr>
              <a:t>Data Library: History</a:t>
            </a:r>
          </a:p>
        </p:txBody>
      </p:sp>
      <p:sp>
        <p:nvSpPr>
          <p:cNvPr id="6147" name="Rectangle 3"/>
          <p:cNvSpPr>
            <a:spLocks noGrp="1" noChangeArrowheads="1"/>
          </p:cNvSpPr>
          <p:nvPr>
            <p:ph type="body" idx="1"/>
          </p:nvPr>
        </p:nvSpPr>
        <p:spPr>
          <a:xfrm>
            <a:off x="539750" y="1916113"/>
            <a:ext cx="7715250" cy="4260850"/>
          </a:xfrm>
        </p:spPr>
        <p:txBody>
          <a:bodyPr/>
          <a:lstStyle/>
          <a:p>
            <a:pPr eaLnBrk="1" hangingPunct="1">
              <a:lnSpc>
                <a:spcPct val="90000"/>
              </a:lnSpc>
            </a:pPr>
            <a:r>
              <a:rPr lang="en-GB" sz="2400" dirty="0" smtClean="0">
                <a:solidFill>
                  <a:srgbClr val="002060"/>
                </a:solidFill>
                <a:latin typeface="Arial Rounded MT Bold" pitchFamily="34" charset="0"/>
              </a:rPr>
              <a:t>Established out of the </a:t>
            </a:r>
            <a:r>
              <a:rPr lang="en-GB" sz="2400" i="1" dirty="0" smtClean="0">
                <a:solidFill>
                  <a:srgbClr val="002060"/>
                </a:solidFill>
                <a:latin typeface="Arial Rounded MT Bold" pitchFamily="34" charset="0"/>
              </a:rPr>
              <a:t>Program Library Unit</a:t>
            </a:r>
            <a:r>
              <a:rPr lang="en-GB" sz="2400" dirty="0" smtClean="0">
                <a:solidFill>
                  <a:srgbClr val="002060"/>
                </a:solidFill>
                <a:latin typeface="Arial Rounded MT Bold" pitchFamily="34" charset="0"/>
              </a:rPr>
              <a:t>  in early 1980s to provide access to data on mainframes, e.g. 1981 population census data. Was part of EUCS, now Information Services</a:t>
            </a:r>
          </a:p>
          <a:p>
            <a:pPr eaLnBrk="1" hangingPunct="1">
              <a:lnSpc>
                <a:spcPct val="90000"/>
              </a:lnSpc>
            </a:pPr>
            <a:endParaRPr lang="en-GB" sz="1200" dirty="0" smtClean="0">
              <a:solidFill>
                <a:srgbClr val="002060"/>
              </a:solidFill>
              <a:latin typeface="Arial Rounded MT Bold" pitchFamily="34" charset="0"/>
            </a:endParaRPr>
          </a:p>
          <a:p>
            <a:pPr eaLnBrk="1" hangingPunct="1">
              <a:lnSpc>
                <a:spcPct val="90000"/>
              </a:lnSpc>
            </a:pPr>
            <a:endParaRPr lang="en-GB" sz="1200" dirty="0" smtClean="0">
              <a:solidFill>
                <a:srgbClr val="002060"/>
              </a:solidFill>
              <a:latin typeface="Arial Rounded MT Bold" pitchFamily="34" charset="0"/>
            </a:endParaRPr>
          </a:p>
          <a:p>
            <a:pPr eaLnBrk="1" hangingPunct="1">
              <a:lnSpc>
                <a:spcPct val="90000"/>
              </a:lnSpc>
            </a:pPr>
            <a:r>
              <a:rPr lang="en-GB" sz="2400" dirty="0" smtClean="0">
                <a:solidFill>
                  <a:srgbClr val="002060"/>
                </a:solidFill>
                <a:latin typeface="Arial Rounded MT Bold" pitchFamily="34" charset="0"/>
              </a:rPr>
              <a:t>Became a </a:t>
            </a:r>
            <a:r>
              <a:rPr lang="en-GB" sz="2400" dirty="0" err="1" smtClean="0">
                <a:solidFill>
                  <a:srgbClr val="002060"/>
                </a:solidFill>
                <a:latin typeface="Arial Rounded MT Bold" pitchFamily="34" charset="0"/>
              </a:rPr>
              <a:t>Jisc</a:t>
            </a:r>
            <a:r>
              <a:rPr lang="en-GB" sz="2400" dirty="0" smtClean="0">
                <a:solidFill>
                  <a:srgbClr val="002060"/>
                </a:solidFill>
                <a:latin typeface="Arial Rounded MT Bold" pitchFamily="34" charset="0"/>
              </a:rPr>
              <a:t> national data centre as EDINA in 1993 </a:t>
            </a:r>
          </a:p>
          <a:p>
            <a:pPr eaLnBrk="1" hangingPunct="1">
              <a:lnSpc>
                <a:spcPct val="90000"/>
              </a:lnSpc>
            </a:pPr>
            <a:endParaRPr lang="en-GB" sz="2400" dirty="0">
              <a:solidFill>
                <a:srgbClr val="002060"/>
              </a:solidFill>
              <a:latin typeface="Arial Rounded MT Bold" pitchFamily="34" charset="0"/>
            </a:endParaRPr>
          </a:p>
          <a:p>
            <a:pPr eaLnBrk="1" hangingPunct="1">
              <a:lnSpc>
                <a:spcPct val="90000"/>
              </a:lnSpc>
            </a:pPr>
            <a:r>
              <a:rPr lang="en-GB" sz="2400" dirty="0" smtClean="0">
                <a:solidFill>
                  <a:srgbClr val="002060"/>
                </a:solidFill>
                <a:latin typeface="Arial Rounded MT Bold" pitchFamily="34" charset="0"/>
              </a:rPr>
              <a:t>Data </a:t>
            </a:r>
            <a:r>
              <a:rPr lang="en-GB" sz="2400" dirty="0">
                <a:solidFill>
                  <a:srgbClr val="002060"/>
                </a:solidFill>
                <a:latin typeface="Arial Rounded MT Bold" pitchFamily="34" charset="0"/>
              </a:rPr>
              <a:t>L</a:t>
            </a:r>
            <a:r>
              <a:rPr lang="en-GB" sz="2400" dirty="0" smtClean="0">
                <a:solidFill>
                  <a:srgbClr val="002060"/>
                </a:solidFill>
                <a:latin typeface="Arial Rounded MT Bold" pitchFamily="34" charset="0"/>
              </a:rPr>
              <a:t>ibrary continues University remit </a:t>
            </a:r>
            <a:endParaRPr lang="en-GB" sz="1200" dirty="0" smtClean="0">
              <a:solidFill>
                <a:srgbClr val="002060"/>
              </a:solidFill>
              <a:latin typeface="Arial Rounded MT Bold" pitchFamily="34" charset="0"/>
            </a:endParaRPr>
          </a:p>
          <a:p>
            <a:pPr lvl="1" eaLnBrk="1" hangingPunct="1">
              <a:lnSpc>
                <a:spcPct val="90000"/>
              </a:lnSpc>
            </a:pPr>
            <a:r>
              <a:rPr lang="en-GB" sz="2400" dirty="0" smtClean="0">
                <a:solidFill>
                  <a:srgbClr val="002060"/>
                </a:solidFill>
                <a:latin typeface="Arial Rounded MT Bold" pitchFamily="34" charset="0"/>
              </a:rPr>
              <a:t>celebrated 30</a:t>
            </a:r>
            <a:r>
              <a:rPr lang="en-GB" sz="2400" baseline="30000" dirty="0" smtClean="0">
                <a:solidFill>
                  <a:srgbClr val="002060"/>
                </a:solidFill>
                <a:latin typeface="Arial Rounded MT Bold" pitchFamily="34" charset="0"/>
              </a:rPr>
              <a:t>th</a:t>
            </a:r>
            <a:r>
              <a:rPr lang="en-GB" sz="2400" dirty="0" smtClean="0">
                <a:solidFill>
                  <a:srgbClr val="002060"/>
                </a:solidFill>
                <a:latin typeface="Arial Rounded MT Bold" pitchFamily="34" charset="0"/>
              </a:rPr>
              <a:t> anniversary in 2013</a:t>
            </a:r>
          </a:p>
          <a:p>
            <a:pPr eaLnBrk="1" hangingPunct="1">
              <a:lnSpc>
                <a:spcPct val="90000"/>
              </a:lnSpc>
            </a:pPr>
            <a:endParaRPr lang="en-GB" sz="2800" dirty="0" smtClean="0">
              <a:solidFill>
                <a:srgbClr val="003399"/>
              </a:solidFill>
              <a:latin typeface="Arial Rounded MT Bold" pitchFamily="34" charset="0"/>
            </a:endParaRPr>
          </a:p>
        </p:txBody>
      </p:sp>
    </p:spTree>
  </p:cSld>
  <p:clrMapOvr>
    <a:masterClrMapping/>
  </p:clrMapOvr>
  <p:transition spd="slow"/>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ext Box 3"/>
          <p:cNvSpPr txBox="1">
            <a:spLocks noChangeArrowheads="1"/>
          </p:cNvSpPr>
          <p:nvPr/>
        </p:nvSpPr>
        <p:spPr bwMode="auto">
          <a:xfrm>
            <a:off x="612921" y="801561"/>
            <a:ext cx="7704137"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GB" sz="3200" dirty="0" smtClean="0">
                <a:solidFill>
                  <a:srgbClr val="990033"/>
                </a:solidFill>
                <a:latin typeface="Arial Rounded MT Bold" pitchFamily="34" charset="0"/>
              </a:rPr>
              <a:t>Edinburgh University Data Library</a:t>
            </a:r>
            <a:endParaRPr lang="en-GB" sz="3200" dirty="0">
              <a:latin typeface="Arial Rounded MT Bold" pitchFamily="34" charset="0"/>
            </a:endParaRP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63688" y="1484784"/>
            <a:ext cx="4611012" cy="4781791"/>
          </a:xfrm>
          <a:prstGeom prst="rect">
            <a:avLst/>
          </a:prstGeom>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4"/>
          <p:cNvSpPr>
            <a:spLocks noGrp="1"/>
          </p:cNvSpPr>
          <p:nvPr>
            <p:ph type="title" idx="4294967295"/>
          </p:nvPr>
        </p:nvSpPr>
        <p:spPr>
          <a:xfrm>
            <a:off x="484257" y="728405"/>
            <a:ext cx="8229600" cy="684371"/>
          </a:xfrm>
        </p:spPr>
        <p:txBody>
          <a:bodyPr tIns="45716" bIns="45716" anchor="t">
            <a:normAutofit/>
          </a:bodyPr>
          <a:lstStyle/>
          <a:p>
            <a:pPr algn="l" eaLnBrk="1" hangingPunct="1"/>
            <a:r>
              <a:rPr lang="en-US" altLang="en-US" sz="3200" b="0" dirty="0" smtClean="0">
                <a:latin typeface="Arial Rounded MT Bold" panose="020F0704030504030204" pitchFamily="34" charset="0"/>
              </a:rPr>
              <a:t>Data Library Consultancy</a:t>
            </a:r>
            <a:endParaRPr lang="en-US" altLang="en-US" sz="3200" b="0" dirty="0">
              <a:latin typeface="Arial Rounded MT Bold" panose="020F0704030504030204" pitchFamily="34" charset="0"/>
            </a:endParaRPr>
          </a:p>
        </p:txBody>
      </p:sp>
      <p:sp>
        <p:nvSpPr>
          <p:cNvPr id="34819" name="Slide Number Placeholder 7"/>
          <p:cNvSpPr txBox="1">
            <a:spLocks noGrp="1"/>
          </p:cNvSpPr>
          <p:nvPr/>
        </p:nvSpPr>
        <p:spPr bwMode="auto">
          <a:xfrm>
            <a:off x="8203883" y="6476525"/>
            <a:ext cx="734378" cy="2757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6" tIns="45716" rIns="91436" bIns="45716" anchor="b"/>
          <a:lstStyle>
            <a:lvl1pPr defTabSz="1016000">
              <a:spcBef>
                <a:spcPct val="20000"/>
              </a:spcBef>
              <a:buChar char="•"/>
              <a:defRPr sz="3200">
                <a:solidFill>
                  <a:schemeClr val="tx1"/>
                </a:solidFill>
                <a:latin typeface="Times New Roman" pitchFamily="18" charset="0"/>
              </a:defRPr>
            </a:lvl1pPr>
            <a:lvl2pPr marL="825500" indent="-317500" defTabSz="1016000">
              <a:spcBef>
                <a:spcPct val="20000"/>
              </a:spcBef>
              <a:buChar char="–"/>
              <a:defRPr sz="2800">
                <a:solidFill>
                  <a:schemeClr val="tx1"/>
                </a:solidFill>
                <a:latin typeface="Times New Roman" pitchFamily="18" charset="0"/>
              </a:defRPr>
            </a:lvl2pPr>
            <a:lvl3pPr marL="1270000" indent="-254000" defTabSz="1016000">
              <a:spcBef>
                <a:spcPct val="20000"/>
              </a:spcBef>
              <a:buChar char="•"/>
              <a:defRPr sz="2400">
                <a:solidFill>
                  <a:schemeClr val="tx1"/>
                </a:solidFill>
                <a:latin typeface="Times New Roman" pitchFamily="18" charset="0"/>
              </a:defRPr>
            </a:lvl3pPr>
            <a:lvl4pPr marL="1778000" indent="-254000" defTabSz="1016000">
              <a:spcBef>
                <a:spcPct val="20000"/>
              </a:spcBef>
              <a:buChar char="–"/>
              <a:defRPr sz="2000">
                <a:solidFill>
                  <a:schemeClr val="tx1"/>
                </a:solidFill>
                <a:latin typeface="Times New Roman" pitchFamily="18" charset="0"/>
              </a:defRPr>
            </a:lvl4pPr>
            <a:lvl5pPr marL="2286000" indent="-254000" defTabSz="1016000">
              <a:spcBef>
                <a:spcPct val="20000"/>
              </a:spcBef>
              <a:buChar char="»"/>
              <a:defRPr sz="2000">
                <a:solidFill>
                  <a:schemeClr val="tx1"/>
                </a:solidFill>
                <a:latin typeface="Times New Roman" pitchFamily="18" charset="0"/>
              </a:defRPr>
            </a:lvl5pPr>
            <a:lvl6pPr marL="2743200" indent="-254000" defTabSz="1016000" eaLnBrk="0" fontAlgn="base" hangingPunct="0">
              <a:spcBef>
                <a:spcPct val="20000"/>
              </a:spcBef>
              <a:spcAft>
                <a:spcPct val="0"/>
              </a:spcAft>
              <a:buChar char="»"/>
              <a:defRPr sz="2000">
                <a:solidFill>
                  <a:schemeClr val="tx1"/>
                </a:solidFill>
                <a:latin typeface="Times New Roman" pitchFamily="18" charset="0"/>
              </a:defRPr>
            </a:lvl6pPr>
            <a:lvl7pPr marL="3200400" indent="-254000" defTabSz="1016000" eaLnBrk="0" fontAlgn="base" hangingPunct="0">
              <a:spcBef>
                <a:spcPct val="20000"/>
              </a:spcBef>
              <a:spcAft>
                <a:spcPct val="0"/>
              </a:spcAft>
              <a:buChar char="»"/>
              <a:defRPr sz="2000">
                <a:solidFill>
                  <a:schemeClr val="tx1"/>
                </a:solidFill>
                <a:latin typeface="Times New Roman" pitchFamily="18" charset="0"/>
              </a:defRPr>
            </a:lvl7pPr>
            <a:lvl8pPr marL="3657600" indent="-254000" defTabSz="1016000" eaLnBrk="0" fontAlgn="base" hangingPunct="0">
              <a:spcBef>
                <a:spcPct val="20000"/>
              </a:spcBef>
              <a:spcAft>
                <a:spcPct val="0"/>
              </a:spcAft>
              <a:buChar char="»"/>
              <a:defRPr sz="2000">
                <a:solidFill>
                  <a:schemeClr val="tx1"/>
                </a:solidFill>
                <a:latin typeface="Times New Roman" pitchFamily="18" charset="0"/>
              </a:defRPr>
            </a:lvl8pPr>
            <a:lvl9pPr marL="4114800" indent="-254000" defTabSz="10160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endParaRPr lang="en-GB" altLang="en-US" sz="1200">
              <a:solidFill>
                <a:schemeClr val="tx2"/>
              </a:solidFill>
              <a:latin typeface="Corbel" pitchFamily="34" charset="0"/>
            </a:endParaRPr>
          </a:p>
        </p:txBody>
      </p:sp>
      <p:sp>
        <p:nvSpPr>
          <p:cNvPr id="34820" name="Text Box 12"/>
          <p:cNvSpPr txBox="1">
            <a:spLocks noChangeArrowheads="1"/>
          </p:cNvSpPr>
          <p:nvPr/>
        </p:nvSpPr>
        <p:spPr bwMode="auto">
          <a:xfrm>
            <a:off x="5200650" y="1937385"/>
            <a:ext cx="2324577" cy="3657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6" tIns="45716" rIns="91436" bIns="45716">
            <a:spAutoFit/>
          </a:bodyPr>
          <a:lstStyle>
            <a:lvl1pPr defTabSz="1016000">
              <a:spcBef>
                <a:spcPct val="20000"/>
              </a:spcBef>
              <a:buChar char="•"/>
              <a:defRPr sz="3200">
                <a:solidFill>
                  <a:schemeClr val="tx1"/>
                </a:solidFill>
                <a:latin typeface="Times New Roman" pitchFamily="18" charset="0"/>
              </a:defRPr>
            </a:lvl1pPr>
            <a:lvl2pPr marL="825500" indent="-317500" defTabSz="1016000">
              <a:spcBef>
                <a:spcPct val="20000"/>
              </a:spcBef>
              <a:buChar char="–"/>
              <a:defRPr sz="2800">
                <a:solidFill>
                  <a:schemeClr val="tx1"/>
                </a:solidFill>
                <a:latin typeface="Times New Roman" pitchFamily="18" charset="0"/>
              </a:defRPr>
            </a:lvl2pPr>
            <a:lvl3pPr marL="1270000" indent="-254000" defTabSz="1016000">
              <a:spcBef>
                <a:spcPct val="20000"/>
              </a:spcBef>
              <a:buChar char="•"/>
              <a:defRPr sz="2400">
                <a:solidFill>
                  <a:schemeClr val="tx1"/>
                </a:solidFill>
                <a:latin typeface="Times New Roman" pitchFamily="18" charset="0"/>
              </a:defRPr>
            </a:lvl3pPr>
            <a:lvl4pPr marL="1778000" indent="-254000" defTabSz="1016000">
              <a:spcBef>
                <a:spcPct val="20000"/>
              </a:spcBef>
              <a:buChar char="–"/>
              <a:defRPr sz="2000">
                <a:solidFill>
                  <a:schemeClr val="tx1"/>
                </a:solidFill>
                <a:latin typeface="Times New Roman" pitchFamily="18" charset="0"/>
              </a:defRPr>
            </a:lvl4pPr>
            <a:lvl5pPr marL="2286000" indent="-254000" defTabSz="1016000">
              <a:spcBef>
                <a:spcPct val="20000"/>
              </a:spcBef>
              <a:buChar char="»"/>
              <a:defRPr sz="2000">
                <a:solidFill>
                  <a:schemeClr val="tx1"/>
                </a:solidFill>
                <a:latin typeface="Times New Roman" pitchFamily="18" charset="0"/>
              </a:defRPr>
            </a:lvl5pPr>
            <a:lvl6pPr marL="2743200" indent="-254000" defTabSz="1016000" eaLnBrk="0" fontAlgn="base" hangingPunct="0">
              <a:spcBef>
                <a:spcPct val="20000"/>
              </a:spcBef>
              <a:spcAft>
                <a:spcPct val="0"/>
              </a:spcAft>
              <a:buChar char="»"/>
              <a:defRPr sz="2000">
                <a:solidFill>
                  <a:schemeClr val="tx1"/>
                </a:solidFill>
                <a:latin typeface="Times New Roman" pitchFamily="18" charset="0"/>
              </a:defRPr>
            </a:lvl6pPr>
            <a:lvl7pPr marL="3200400" indent="-254000" defTabSz="1016000" eaLnBrk="0" fontAlgn="base" hangingPunct="0">
              <a:spcBef>
                <a:spcPct val="20000"/>
              </a:spcBef>
              <a:spcAft>
                <a:spcPct val="0"/>
              </a:spcAft>
              <a:buChar char="»"/>
              <a:defRPr sz="2000">
                <a:solidFill>
                  <a:schemeClr val="tx1"/>
                </a:solidFill>
                <a:latin typeface="Times New Roman" pitchFamily="18" charset="0"/>
              </a:defRPr>
            </a:lvl7pPr>
            <a:lvl8pPr marL="3657600" indent="-254000" defTabSz="1016000" eaLnBrk="0" fontAlgn="base" hangingPunct="0">
              <a:spcBef>
                <a:spcPct val="20000"/>
              </a:spcBef>
              <a:spcAft>
                <a:spcPct val="0"/>
              </a:spcAft>
              <a:buChar char="»"/>
              <a:defRPr sz="2000">
                <a:solidFill>
                  <a:schemeClr val="tx1"/>
                </a:solidFill>
                <a:latin typeface="Times New Roman" pitchFamily="18" charset="0"/>
              </a:defRPr>
            </a:lvl8pPr>
            <a:lvl9pPr marL="4114800" indent="-254000" defTabSz="10160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endParaRPr lang="en-GB" altLang="en-US" sz="1800">
              <a:latin typeface="Corbel" pitchFamily="34" charset="0"/>
            </a:endParaRPr>
          </a:p>
        </p:txBody>
      </p:sp>
      <p:sp>
        <p:nvSpPr>
          <p:cNvPr id="34821" name="Rectangle 9"/>
          <p:cNvSpPr>
            <a:spLocks noChangeArrowheads="1"/>
          </p:cNvSpPr>
          <p:nvPr/>
        </p:nvSpPr>
        <p:spPr bwMode="auto">
          <a:xfrm>
            <a:off x="746076" y="3412807"/>
            <a:ext cx="7705963" cy="288078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0" tIns="0" rIns="0" bIns="0">
            <a:spAutoFit/>
          </a:bodyPr>
          <a:lstStyle>
            <a:lvl1pPr marL="762000" indent="-762000">
              <a:spcBef>
                <a:spcPct val="20000"/>
              </a:spcBef>
              <a:buChar char="•"/>
              <a:defRPr sz="3200">
                <a:solidFill>
                  <a:schemeClr val="tx1"/>
                </a:solidFill>
                <a:latin typeface="Times New Roman" pitchFamily="18" charset="0"/>
              </a:defRPr>
            </a:lvl1pPr>
            <a:lvl2pPr marL="742950" indent="-285750">
              <a:spcBef>
                <a:spcPct val="20000"/>
              </a:spcBef>
              <a:buChar char="–"/>
              <a:defRPr sz="2800">
                <a:solidFill>
                  <a:schemeClr val="tx1"/>
                </a:solidFill>
                <a:latin typeface="Times New Roman" pitchFamily="18" charset="0"/>
              </a:defRPr>
            </a:lvl2pPr>
            <a:lvl3pPr marL="1143000" indent="-228600">
              <a:spcBef>
                <a:spcPct val="20000"/>
              </a:spcBef>
              <a:buChar char="•"/>
              <a:defRPr sz="2400">
                <a:solidFill>
                  <a:schemeClr val="tx1"/>
                </a:solidFill>
                <a:latin typeface="Times New Roman" pitchFamily="18" charset="0"/>
              </a:defRPr>
            </a:lvl3pPr>
            <a:lvl4pPr marL="1600200" indent="-228600">
              <a:spcBef>
                <a:spcPct val="20000"/>
              </a:spcBef>
              <a:buChar char="–"/>
              <a:defRPr sz="2000">
                <a:solidFill>
                  <a:schemeClr val="tx1"/>
                </a:solidFill>
                <a:latin typeface="Times New Roman" pitchFamily="18" charset="0"/>
              </a:defRPr>
            </a:lvl4pPr>
            <a:lvl5pPr marL="2057400" indent="-22860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nSpc>
                <a:spcPct val="90000"/>
              </a:lnSpc>
              <a:spcBef>
                <a:spcPct val="0"/>
              </a:spcBef>
              <a:buFontTx/>
              <a:buNone/>
            </a:pPr>
            <a:r>
              <a:rPr lang="en-GB" altLang="en-US" sz="2200" dirty="0" smtClean="0">
                <a:solidFill>
                  <a:srgbClr val="002060"/>
                </a:solidFill>
                <a:latin typeface="Arial Rounded MT Bold" panose="020F0704030504030204" pitchFamily="34" charset="0"/>
              </a:rPr>
              <a:t>Primarily supporting research in the social sciences but</a:t>
            </a:r>
          </a:p>
          <a:p>
            <a:pPr>
              <a:lnSpc>
                <a:spcPct val="90000"/>
              </a:lnSpc>
              <a:spcBef>
                <a:spcPct val="0"/>
              </a:spcBef>
              <a:buFontTx/>
              <a:buNone/>
            </a:pPr>
            <a:r>
              <a:rPr lang="en-GB" altLang="en-US" sz="2200" dirty="0" smtClean="0">
                <a:solidFill>
                  <a:srgbClr val="002060"/>
                </a:solidFill>
                <a:latin typeface="Arial Rounded MT Bold" panose="020F0704030504030204" pitchFamily="34" charset="0"/>
              </a:rPr>
              <a:t>not exclusively so.</a:t>
            </a:r>
          </a:p>
          <a:p>
            <a:pPr>
              <a:lnSpc>
                <a:spcPct val="90000"/>
              </a:lnSpc>
              <a:spcBef>
                <a:spcPct val="0"/>
              </a:spcBef>
              <a:buFontTx/>
              <a:buNone/>
            </a:pPr>
            <a:endParaRPr lang="en-GB" altLang="en-US" sz="1000" b="1" dirty="0">
              <a:solidFill>
                <a:srgbClr val="002060"/>
              </a:solidFill>
              <a:latin typeface="Arial Rounded MT Bold" panose="020F0704030504030204" pitchFamily="34" charset="0"/>
            </a:endParaRPr>
          </a:p>
          <a:p>
            <a:pPr>
              <a:lnSpc>
                <a:spcPct val="90000"/>
              </a:lnSpc>
              <a:spcBef>
                <a:spcPct val="0"/>
              </a:spcBef>
              <a:buFontTx/>
              <a:buNone/>
            </a:pPr>
            <a:r>
              <a:rPr lang="en-GB" altLang="en-US" sz="2200" i="1" dirty="0" smtClean="0">
                <a:solidFill>
                  <a:srgbClr val="002060"/>
                </a:solidFill>
                <a:latin typeface="Arial Rounded MT Bold" panose="020F0704030504030204" pitchFamily="34" charset="0"/>
              </a:rPr>
              <a:t>Building </a:t>
            </a:r>
            <a:r>
              <a:rPr lang="en-GB" altLang="en-US" sz="2200" i="1" dirty="0">
                <a:solidFill>
                  <a:srgbClr val="002060"/>
                </a:solidFill>
                <a:latin typeface="Arial Rounded MT Bold" panose="020F0704030504030204" pitchFamily="34" charset="0"/>
              </a:rPr>
              <a:t>relationships </a:t>
            </a:r>
            <a:r>
              <a:rPr lang="en-GB" altLang="en-US" sz="2200" dirty="0">
                <a:solidFill>
                  <a:srgbClr val="002060"/>
                </a:solidFill>
                <a:latin typeface="Arial Rounded MT Bold" panose="020F0704030504030204" pitchFamily="34" charset="0"/>
              </a:rPr>
              <a:t>with researchers </a:t>
            </a:r>
            <a:r>
              <a:rPr lang="en-GB" altLang="en-US" sz="2200" dirty="0" smtClean="0">
                <a:solidFill>
                  <a:srgbClr val="002060"/>
                </a:solidFill>
                <a:latin typeface="Arial Rounded MT Bold" panose="020F0704030504030204" pitchFamily="34" charset="0"/>
              </a:rPr>
              <a:t>via:</a:t>
            </a:r>
          </a:p>
          <a:p>
            <a:pPr>
              <a:lnSpc>
                <a:spcPct val="90000"/>
              </a:lnSpc>
              <a:spcBef>
                <a:spcPct val="0"/>
              </a:spcBef>
              <a:buFontTx/>
              <a:buNone/>
            </a:pPr>
            <a:r>
              <a:rPr lang="en-GB" altLang="en-US" sz="2200" dirty="0" smtClean="0">
                <a:solidFill>
                  <a:srgbClr val="002060"/>
                </a:solidFill>
                <a:latin typeface="Arial Rounded MT Bold" panose="020F0704030504030204" pitchFamily="34" charset="0"/>
              </a:rPr>
              <a:t> </a:t>
            </a:r>
          </a:p>
          <a:p>
            <a:pPr>
              <a:lnSpc>
                <a:spcPct val="90000"/>
              </a:lnSpc>
              <a:spcBef>
                <a:spcPct val="0"/>
              </a:spcBef>
            </a:pPr>
            <a:r>
              <a:rPr lang="en-GB" altLang="en-US" sz="2200" dirty="0" smtClean="0">
                <a:solidFill>
                  <a:srgbClr val="002060"/>
                </a:solidFill>
                <a:latin typeface="Arial Rounded MT Bold" panose="020F0704030504030204" pitchFamily="34" charset="0"/>
              </a:rPr>
              <a:t>Postgraduate teaching </a:t>
            </a:r>
            <a:r>
              <a:rPr lang="en-GB" altLang="en-US" sz="2200" dirty="0">
                <a:solidFill>
                  <a:srgbClr val="002060"/>
                </a:solidFill>
                <a:latin typeface="Arial Rounded MT Bold" panose="020F0704030504030204" pitchFamily="34" charset="0"/>
              </a:rPr>
              <a:t>activities, </a:t>
            </a:r>
            <a:endParaRPr lang="en-GB" altLang="en-US" sz="2200" dirty="0" smtClean="0">
              <a:solidFill>
                <a:srgbClr val="002060"/>
              </a:solidFill>
              <a:latin typeface="Arial Rounded MT Bold" panose="020F0704030504030204" pitchFamily="34" charset="0"/>
            </a:endParaRPr>
          </a:p>
          <a:p>
            <a:pPr>
              <a:lnSpc>
                <a:spcPct val="90000"/>
              </a:lnSpc>
              <a:spcBef>
                <a:spcPct val="0"/>
              </a:spcBef>
            </a:pPr>
            <a:r>
              <a:rPr lang="en-GB" altLang="en-US" sz="2200" dirty="0">
                <a:solidFill>
                  <a:srgbClr val="002060"/>
                </a:solidFill>
                <a:latin typeface="Arial Rounded MT Bold" panose="020F0704030504030204" pitchFamily="34" charset="0"/>
              </a:rPr>
              <a:t>R</a:t>
            </a:r>
            <a:r>
              <a:rPr lang="en-GB" altLang="en-US" sz="2200" dirty="0" smtClean="0">
                <a:solidFill>
                  <a:srgbClr val="002060"/>
                </a:solidFill>
                <a:latin typeface="Arial Rounded MT Bold" panose="020F0704030504030204" pitchFamily="34" charset="0"/>
              </a:rPr>
              <a:t>esearch </a:t>
            </a:r>
            <a:r>
              <a:rPr lang="en-GB" altLang="en-US" sz="2200" dirty="0">
                <a:solidFill>
                  <a:srgbClr val="002060"/>
                </a:solidFill>
                <a:latin typeface="Arial Rounded MT Bold" panose="020F0704030504030204" pitchFamily="34" charset="0"/>
              </a:rPr>
              <a:t>support </a:t>
            </a:r>
            <a:r>
              <a:rPr lang="en-GB" altLang="en-US" sz="2200" dirty="0" smtClean="0">
                <a:solidFill>
                  <a:srgbClr val="002060"/>
                </a:solidFill>
                <a:latin typeface="Arial Rounded MT Bold" panose="020F0704030504030204" pitchFamily="34" charset="0"/>
              </a:rPr>
              <a:t>projects</a:t>
            </a:r>
            <a:r>
              <a:rPr lang="en-GB" altLang="en-US" sz="2200" dirty="0">
                <a:solidFill>
                  <a:srgbClr val="002060"/>
                </a:solidFill>
                <a:latin typeface="Arial Rounded MT Bold" panose="020F0704030504030204" pitchFamily="34" charset="0"/>
              </a:rPr>
              <a:t>, </a:t>
            </a:r>
            <a:endParaRPr lang="en-GB" altLang="en-US" sz="2200" dirty="0" smtClean="0">
              <a:solidFill>
                <a:srgbClr val="002060"/>
              </a:solidFill>
              <a:latin typeface="Arial Rounded MT Bold" panose="020F0704030504030204" pitchFamily="34" charset="0"/>
            </a:endParaRPr>
          </a:p>
          <a:p>
            <a:pPr>
              <a:lnSpc>
                <a:spcPct val="90000"/>
              </a:lnSpc>
              <a:spcBef>
                <a:spcPct val="0"/>
              </a:spcBef>
            </a:pPr>
            <a:r>
              <a:rPr lang="en-GB" altLang="en-US" sz="2200" dirty="0" smtClean="0">
                <a:solidFill>
                  <a:srgbClr val="002060"/>
                </a:solidFill>
                <a:latin typeface="Arial Rounded MT Bold" panose="020F0704030504030204" pitchFamily="34" charset="0"/>
              </a:rPr>
              <a:t>IS Skills workshops</a:t>
            </a:r>
            <a:r>
              <a:rPr lang="en-GB" altLang="en-US" sz="2200" dirty="0">
                <a:solidFill>
                  <a:srgbClr val="002060"/>
                </a:solidFill>
                <a:latin typeface="Arial Rounded MT Bold" panose="020F0704030504030204" pitchFamily="34" charset="0"/>
              </a:rPr>
              <a:t>, </a:t>
            </a:r>
            <a:endParaRPr lang="en-GB" altLang="en-US" sz="2200" dirty="0" smtClean="0">
              <a:solidFill>
                <a:srgbClr val="002060"/>
              </a:solidFill>
              <a:latin typeface="Arial Rounded MT Bold" panose="020F0704030504030204" pitchFamily="34" charset="0"/>
            </a:endParaRPr>
          </a:p>
          <a:p>
            <a:pPr>
              <a:lnSpc>
                <a:spcPct val="90000"/>
              </a:lnSpc>
              <a:spcBef>
                <a:spcPct val="0"/>
              </a:spcBef>
            </a:pPr>
            <a:r>
              <a:rPr lang="en-GB" altLang="en-US" sz="2200" dirty="0" smtClean="0">
                <a:solidFill>
                  <a:srgbClr val="002060"/>
                </a:solidFill>
                <a:latin typeface="Arial Rounded MT Bold" panose="020F0704030504030204" pitchFamily="34" charset="0"/>
              </a:rPr>
              <a:t>Research Data Management </a:t>
            </a:r>
            <a:r>
              <a:rPr lang="en-GB" altLang="en-US" sz="2200" dirty="0">
                <a:solidFill>
                  <a:srgbClr val="002060"/>
                </a:solidFill>
                <a:latin typeface="Arial Rounded MT Bold" panose="020F0704030504030204" pitchFamily="34" charset="0"/>
              </a:rPr>
              <a:t>training </a:t>
            </a:r>
            <a:endParaRPr lang="en-GB" altLang="en-US" sz="2200" dirty="0" smtClean="0">
              <a:solidFill>
                <a:srgbClr val="002060"/>
              </a:solidFill>
              <a:latin typeface="Arial Rounded MT Bold" panose="020F0704030504030204" pitchFamily="34" charset="0"/>
            </a:endParaRPr>
          </a:p>
          <a:p>
            <a:pPr>
              <a:lnSpc>
                <a:spcPct val="90000"/>
              </a:lnSpc>
              <a:spcBef>
                <a:spcPct val="0"/>
              </a:spcBef>
            </a:pPr>
            <a:r>
              <a:rPr lang="en-GB" altLang="en-US" sz="2200" dirty="0">
                <a:solidFill>
                  <a:srgbClr val="002060"/>
                </a:solidFill>
                <a:latin typeface="Arial Rounded MT Bold" panose="020F0704030504030204" pitchFamily="34" charset="0"/>
              </a:rPr>
              <a:t>T</a:t>
            </a:r>
            <a:r>
              <a:rPr lang="en-GB" altLang="en-US" sz="2200" dirty="0" smtClean="0">
                <a:solidFill>
                  <a:srgbClr val="002060"/>
                </a:solidFill>
                <a:latin typeface="Arial Rounded MT Bold" panose="020F0704030504030204" pitchFamily="34" charset="0"/>
              </a:rPr>
              <a:t>hrough traditional </a:t>
            </a:r>
            <a:r>
              <a:rPr lang="en-GB" altLang="en-US" sz="2200" dirty="0">
                <a:solidFill>
                  <a:srgbClr val="002060"/>
                </a:solidFill>
                <a:latin typeface="Arial Rounded MT Bold" panose="020F0704030504030204" pitchFamily="34" charset="0"/>
              </a:rPr>
              <a:t>reference </a:t>
            </a:r>
            <a:r>
              <a:rPr lang="en-GB" altLang="en-US" sz="2200" dirty="0" smtClean="0">
                <a:solidFill>
                  <a:srgbClr val="002060"/>
                </a:solidFill>
                <a:latin typeface="Arial Rounded MT Bold" panose="020F0704030504030204" pitchFamily="34" charset="0"/>
              </a:rPr>
              <a:t>interviews</a:t>
            </a:r>
            <a:r>
              <a:rPr lang="en-GB" altLang="en-US" sz="2200" dirty="0">
                <a:solidFill>
                  <a:srgbClr val="002060"/>
                </a:solidFill>
                <a:latin typeface="Arial Rounded MT Bold" panose="020F0704030504030204" pitchFamily="34" charset="0"/>
              </a:rPr>
              <a:t>.</a:t>
            </a:r>
            <a:endParaRPr lang="en-US" altLang="en-US" sz="2200" dirty="0">
              <a:solidFill>
                <a:srgbClr val="002060"/>
              </a:solidFill>
              <a:latin typeface="Arial Rounded MT Bold" panose="020F0704030504030204" pitchFamily="34" charset="0"/>
            </a:endParaRPr>
          </a:p>
        </p:txBody>
      </p:sp>
      <p:sp>
        <p:nvSpPr>
          <p:cNvPr id="34823" name="Rectangle 5"/>
          <p:cNvSpPr>
            <a:spLocks/>
          </p:cNvSpPr>
          <p:nvPr/>
        </p:nvSpPr>
        <p:spPr bwMode="auto">
          <a:xfrm>
            <a:off x="676035" y="1412776"/>
            <a:ext cx="3534013" cy="2219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6" tIns="45716" rIns="91436" bIns="45716"/>
          <a:lstStyle>
            <a:lvl1pPr marL="411163" indent="-342900">
              <a:spcBef>
                <a:spcPct val="20000"/>
              </a:spcBef>
              <a:buChar char="•"/>
              <a:defRPr sz="3200">
                <a:solidFill>
                  <a:schemeClr val="tx1"/>
                </a:solidFill>
                <a:latin typeface="Times New Roman" pitchFamily="18" charset="0"/>
              </a:defRPr>
            </a:lvl1pPr>
            <a:lvl2pPr marL="742950" indent="-285750">
              <a:spcBef>
                <a:spcPct val="20000"/>
              </a:spcBef>
              <a:buChar char="–"/>
              <a:defRPr sz="2800">
                <a:solidFill>
                  <a:schemeClr val="tx1"/>
                </a:solidFill>
                <a:latin typeface="Times New Roman" pitchFamily="18" charset="0"/>
              </a:defRPr>
            </a:lvl2pPr>
            <a:lvl3pPr marL="1143000" indent="-228600">
              <a:spcBef>
                <a:spcPct val="20000"/>
              </a:spcBef>
              <a:buChar char="•"/>
              <a:defRPr sz="2400">
                <a:solidFill>
                  <a:schemeClr val="tx1"/>
                </a:solidFill>
                <a:latin typeface="Times New Roman" pitchFamily="18" charset="0"/>
              </a:defRPr>
            </a:lvl3pPr>
            <a:lvl4pPr marL="1600200" indent="-228600">
              <a:spcBef>
                <a:spcPct val="20000"/>
              </a:spcBef>
              <a:buChar char="–"/>
              <a:defRPr sz="2000">
                <a:solidFill>
                  <a:schemeClr val="tx1"/>
                </a:solidFill>
                <a:latin typeface="Times New Roman" pitchFamily="18" charset="0"/>
              </a:defRPr>
            </a:lvl4pPr>
            <a:lvl5pPr marL="2057400" indent="-22860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r>
              <a:rPr lang="en-GB" altLang="en-US" sz="2400" dirty="0">
                <a:solidFill>
                  <a:srgbClr val="002060"/>
                </a:solidFill>
                <a:latin typeface="Arial Rounded MT Bold" panose="020F0704030504030204" pitchFamily="34" charset="0"/>
              </a:rPr>
              <a:t>finding…</a:t>
            </a:r>
          </a:p>
          <a:p>
            <a:pPr eaLnBrk="1" hangingPunct="1"/>
            <a:r>
              <a:rPr lang="en-GB" altLang="en-US" sz="2400" dirty="0">
                <a:solidFill>
                  <a:srgbClr val="002060"/>
                </a:solidFill>
                <a:latin typeface="Arial Rounded MT Bold" panose="020F0704030504030204" pitchFamily="34" charset="0"/>
              </a:rPr>
              <a:t>accessing …</a:t>
            </a:r>
          </a:p>
          <a:p>
            <a:pPr eaLnBrk="1" hangingPunct="1"/>
            <a:r>
              <a:rPr lang="en-GB" altLang="en-US" sz="2400" dirty="0">
                <a:solidFill>
                  <a:srgbClr val="002060"/>
                </a:solidFill>
                <a:latin typeface="Arial Rounded MT Bold" panose="020F0704030504030204" pitchFamily="34" charset="0"/>
              </a:rPr>
              <a:t>using </a:t>
            </a:r>
            <a:r>
              <a:rPr lang="en-GB" altLang="en-US" sz="2400" dirty="0" smtClean="0">
                <a:solidFill>
                  <a:srgbClr val="002060"/>
                </a:solidFill>
                <a:latin typeface="Arial Rounded MT Bold" panose="020F0704030504030204" pitchFamily="34" charset="0"/>
              </a:rPr>
              <a:t>…</a:t>
            </a:r>
          </a:p>
          <a:p>
            <a:pPr eaLnBrk="1" hangingPunct="1"/>
            <a:r>
              <a:rPr lang="en-GB" altLang="en-US" sz="2400" dirty="0" smtClean="0">
                <a:solidFill>
                  <a:srgbClr val="002060"/>
                </a:solidFill>
                <a:latin typeface="Arial Rounded MT Bold" panose="020F0704030504030204" pitchFamily="34" charset="0"/>
              </a:rPr>
              <a:t>managing …</a:t>
            </a:r>
            <a:endParaRPr lang="en-GB" altLang="en-US" sz="2400" dirty="0">
              <a:solidFill>
                <a:srgbClr val="002060"/>
              </a:solidFill>
              <a:latin typeface="Arial Rounded MT Bold" panose="020F0704030504030204" pitchFamily="34" charset="0"/>
            </a:endParaRPr>
          </a:p>
          <a:p>
            <a:pPr eaLnBrk="1" hangingPunct="1"/>
            <a:endParaRPr lang="en-US" altLang="en-US" sz="2200" dirty="0">
              <a:latin typeface="Arial Rounded MT Bold" pitchFamily="34" charset="0"/>
            </a:endParaRPr>
          </a:p>
        </p:txBody>
      </p:sp>
    </p:spTree>
    <p:extLst>
      <p:ext uri="{BB962C8B-B14F-4D97-AF65-F5344CB8AC3E}">
        <p14:creationId xmlns:p14="http://schemas.microsoft.com/office/powerpoint/2010/main" val="1714746244"/>
      </p:ext>
    </p:extLst>
  </p:cSld>
  <p:clrMapOvr>
    <a:masterClrMapping/>
  </p:clrMapOvr>
  <p:transition advClick="0"/>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23528" y="548680"/>
            <a:ext cx="3892888" cy="5679570"/>
          </a:xfrm>
          <a:prstGeom prst="rect">
            <a:avLst/>
          </a:prstGeom>
        </p:spPr>
      </p:pic>
      <p:sp>
        <p:nvSpPr>
          <p:cNvPr id="6" name="TextBox 5"/>
          <p:cNvSpPr txBox="1"/>
          <p:nvPr/>
        </p:nvSpPr>
        <p:spPr>
          <a:xfrm>
            <a:off x="361363" y="692696"/>
            <a:ext cx="4320480" cy="5535554"/>
          </a:xfrm>
          <a:prstGeom prst="rect">
            <a:avLst/>
          </a:prstGeom>
          <a:noFill/>
        </p:spPr>
        <p:txBody>
          <a:bodyPr wrap="square" rtlCol="0">
            <a:spAutoFit/>
          </a:bodyPr>
          <a:lstStyle/>
          <a:p>
            <a:r>
              <a:rPr lang="en-GB" sz="3200" dirty="0" smtClean="0">
                <a:solidFill>
                  <a:srgbClr val="990033"/>
                </a:solidFill>
                <a:latin typeface="Arial Rounded MT Bold" panose="020F0704030504030204" pitchFamily="34" charset="0"/>
              </a:rPr>
              <a:t>Data Library Resources:</a:t>
            </a:r>
          </a:p>
          <a:p>
            <a:endParaRPr lang="en-GB" sz="3200" dirty="0">
              <a:solidFill>
                <a:srgbClr val="990033"/>
              </a:solidFill>
              <a:latin typeface="Arial Rounded MT Bold" pitchFamily="34" charset="0"/>
            </a:endParaRPr>
          </a:p>
          <a:p>
            <a:pPr marL="342900" indent="-342900">
              <a:lnSpc>
                <a:spcPct val="114000"/>
              </a:lnSpc>
              <a:buFont typeface="Arial" panose="020B0604020202020204" pitchFamily="34" charset="0"/>
              <a:buChar char="•"/>
            </a:pPr>
            <a:r>
              <a:rPr lang="en-GB" sz="2200" dirty="0" smtClean="0">
                <a:solidFill>
                  <a:srgbClr val="002060"/>
                </a:solidFill>
                <a:latin typeface="Arial Rounded MT Bold" pitchFamily="34" charset="0"/>
              </a:rPr>
              <a:t>Large-scale Government  survey data</a:t>
            </a:r>
          </a:p>
          <a:p>
            <a:pPr marL="342900" indent="-342900">
              <a:lnSpc>
                <a:spcPct val="114000"/>
              </a:lnSpc>
              <a:buFont typeface="Arial" panose="020B0604020202020204" pitchFamily="34" charset="0"/>
              <a:buChar char="•"/>
            </a:pPr>
            <a:r>
              <a:rPr lang="en-GB" sz="2200" dirty="0" smtClean="0">
                <a:solidFill>
                  <a:srgbClr val="002060"/>
                </a:solidFill>
                <a:latin typeface="Arial Rounded MT Bold" pitchFamily="34" charset="0"/>
              </a:rPr>
              <a:t>Country </a:t>
            </a:r>
            <a:r>
              <a:rPr lang="en-GB" sz="2200" dirty="0">
                <a:solidFill>
                  <a:srgbClr val="002060"/>
                </a:solidFill>
                <a:latin typeface="Arial Rounded MT Bold" pitchFamily="34" charset="0"/>
              </a:rPr>
              <a:t>and regional level </a:t>
            </a:r>
            <a:r>
              <a:rPr lang="en-GB" sz="2200" dirty="0" smtClean="0">
                <a:solidFill>
                  <a:srgbClr val="002060"/>
                </a:solidFill>
                <a:latin typeface="Arial Rounded MT Bold" pitchFamily="34" charset="0"/>
              </a:rPr>
              <a:t>time-series </a:t>
            </a:r>
            <a:r>
              <a:rPr lang="en-GB" sz="2200" dirty="0">
                <a:solidFill>
                  <a:srgbClr val="002060"/>
                </a:solidFill>
                <a:latin typeface="Arial Rounded MT Bold" pitchFamily="34" charset="0"/>
              </a:rPr>
              <a:t>data</a:t>
            </a:r>
          </a:p>
          <a:p>
            <a:pPr marL="342900" indent="-342900">
              <a:lnSpc>
                <a:spcPct val="114000"/>
              </a:lnSpc>
              <a:buFont typeface="Arial" panose="020B0604020202020204" pitchFamily="34" charset="0"/>
              <a:buChar char="•"/>
            </a:pPr>
            <a:r>
              <a:rPr lang="en-GB" sz="2200" dirty="0">
                <a:solidFill>
                  <a:srgbClr val="002060"/>
                </a:solidFill>
                <a:latin typeface="Arial Rounded MT Bold" pitchFamily="34" charset="0"/>
              </a:rPr>
              <a:t>Population and Agricultural Census data</a:t>
            </a:r>
          </a:p>
          <a:p>
            <a:pPr marL="342900" indent="-342900">
              <a:lnSpc>
                <a:spcPct val="114000"/>
              </a:lnSpc>
              <a:buFont typeface="Arial" panose="020B0604020202020204" pitchFamily="34" charset="0"/>
              <a:buChar char="•"/>
            </a:pPr>
            <a:r>
              <a:rPr lang="en-GB" sz="2200" dirty="0">
                <a:solidFill>
                  <a:srgbClr val="002060"/>
                </a:solidFill>
                <a:latin typeface="Arial Rounded MT Bold" pitchFamily="34" charset="0"/>
              </a:rPr>
              <a:t>Financial and market </a:t>
            </a:r>
            <a:r>
              <a:rPr lang="en-GB" sz="2200" dirty="0" smtClean="0">
                <a:solidFill>
                  <a:srgbClr val="002060"/>
                </a:solidFill>
                <a:latin typeface="Arial Rounded MT Bold" pitchFamily="34" charset="0"/>
              </a:rPr>
              <a:t>data</a:t>
            </a:r>
            <a:endParaRPr lang="en-GB" sz="2200" dirty="0">
              <a:solidFill>
                <a:srgbClr val="002060"/>
              </a:solidFill>
              <a:latin typeface="Arial Rounded MT Bold" pitchFamily="34" charset="0"/>
            </a:endParaRPr>
          </a:p>
          <a:p>
            <a:pPr marL="342900" indent="-342900">
              <a:lnSpc>
                <a:spcPct val="114000"/>
              </a:lnSpc>
              <a:buFont typeface="Arial" panose="020B0604020202020204" pitchFamily="34" charset="0"/>
              <a:buChar char="•"/>
            </a:pPr>
            <a:r>
              <a:rPr lang="en-GB" sz="2200" dirty="0" smtClean="0">
                <a:solidFill>
                  <a:srgbClr val="002060"/>
                </a:solidFill>
                <a:latin typeface="Arial Rounded MT Bold" pitchFamily="34" charset="0"/>
              </a:rPr>
              <a:t>Geospatial data</a:t>
            </a:r>
            <a:endParaRPr lang="en-GB" sz="2200" dirty="0">
              <a:solidFill>
                <a:srgbClr val="002060"/>
              </a:solidFill>
              <a:latin typeface="Arial Rounded MT Bold" pitchFamily="34" charset="0"/>
            </a:endParaRPr>
          </a:p>
          <a:p>
            <a:pPr marL="342900" indent="-342900">
              <a:lnSpc>
                <a:spcPct val="114000"/>
              </a:lnSpc>
              <a:buFont typeface="Arial" panose="020B0604020202020204" pitchFamily="34" charset="0"/>
              <a:buChar char="•"/>
            </a:pPr>
            <a:r>
              <a:rPr lang="en-GB" sz="2200" dirty="0">
                <a:solidFill>
                  <a:srgbClr val="002060"/>
                </a:solidFill>
                <a:latin typeface="Arial Rounded MT Bold" pitchFamily="34" charset="0"/>
              </a:rPr>
              <a:t>Resources for </a:t>
            </a:r>
            <a:r>
              <a:rPr lang="en-GB" sz="2200" dirty="0" smtClean="0">
                <a:solidFill>
                  <a:srgbClr val="002060"/>
                </a:solidFill>
                <a:latin typeface="Arial Rounded MT Bold" pitchFamily="34" charset="0"/>
              </a:rPr>
              <a:t>teaching</a:t>
            </a:r>
          </a:p>
          <a:p>
            <a:endParaRPr lang="en-GB" sz="3200" dirty="0">
              <a:solidFill>
                <a:srgbClr val="990033"/>
              </a:solidFill>
              <a:latin typeface="Arial Rounded MT Bold" pitchFamily="34" charset="0"/>
            </a:endParaRPr>
          </a:p>
        </p:txBody>
      </p:sp>
    </p:spTree>
    <p:extLst>
      <p:ext uri="{BB962C8B-B14F-4D97-AF65-F5344CB8AC3E}">
        <p14:creationId xmlns:p14="http://schemas.microsoft.com/office/powerpoint/2010/main" val="406587068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404664"/>
            <a:ext cx="8229600" cy="864096"/>
          </a:xfrm>
        </p:spPr>
        <p:txBody>
          <a:bodyPr/>
          <a:lstStyle/>
          <a:p>
            <a:r>
              <a:rPr lang="en-GB" sz="3600" dirty="0" smtClean="0">
                <a:latin typeface="Arial Rounded MT Bold" panose="020F0704030504030204" pitchFamily="34" charset="0"/>
              </a:rPr>
              <a:t>Data service delivery models</a:t>
            </a:r>
            <a:endParaRPr lang="en-GB" sz="3600" dirty="0">
              <a:latin typeface="Arial Rounded MT Bold" panose="020F0704030504030204" pitchFamily="34" charset="0"/>
            </a:endParaRPr>
          </a:p>
        </p:txBody>
      </p:sp>
      <p:sp>
        <p:nvSpPr>
          <p:cNvPr id="3" name="Content Placeholder 2"/>
          <p:cNvSpPr>
            <a:spLocks noGrp="1"/>
          </p:cNvSpPr>
          <p:nvPr>
            <p:ph idx="1"/>
          </p:nvPr>
        </p:nvSpPr>
        <p:spPr>
          <a:xfrm>
            <a:off x="395536" y="1340768"/>
            <a:ext cx="8496944" cy="5328592"/>
          </a:xfrm>
        </p:spPr>
        <p:txBody>
          <a:bodyPr/>
          <a:lstStyle/>
          <a:p>
            <a:pPr marL="0" indent="0">
              <a:buNone/>
            </a:pPr>
            <a:r>
              <a:rPr lang="en-GB" sz="2400" dirty="0" smtClean="0">
                <a:latin typeface="Arial Rounded MT Bold" panose="020F0704030504030204" pitchFamily="34" charset="0"/>
              </a:rPr>
              <a:t>3 ‘traditional’ Data Libraries in the UK: Edinburgh University Data Library; London School of Economics; Oxford University</a:t>
            </a:r>
          </a:p>
          <a:p>
            <a:endParaRPr lang="en-GB" sz="800" dirty="0">
              <a:latin typeface="Arial Rounded MT Bold" panose="020F0704030504030204" pitchFamily="34" charset="0"/>
            </a:endParaRPr>
          </a:p>
          <a:p>
            <a:pPr marL="0" indent="0">
              <a:buNone/>
            </a:pPr>
            <a:r>
              <a:rPr lang="en-GB" sz="2400" dirty="0">
                <a:latin typeface="Arial Rounded MT Bold" panose="020F0704030504030204" pitchFamily="34" charset="0"/>
              </a:rPr>
              <a:t>In Europe, model primarily is of National Data </a:t>
            </a:r>
            <a:r>
              <a:rPr lang="en-GB" sz="2400" dirty="0" smtClean="0">
                <a:latin typeface="Arial Rounded MT Bold" panose="020F0704030504030204" pitchFamily="34" charset="0"/>
              </a:rPr>
              <a:t>Archives </a:t>
            </a:r>
            <a:r>
              <a:rPr lang="en-GB" sz="2400" dirty="0">
                <a:latin typeface="Arial Rounded MT Bold" panose="020F0704030504030204" pitchFamily="34" charset="0"/>
              </a:rPr>
              <a:t>in the Social Sciences </a:t>
            </a:r>
            <a:r>
              <a:rPr lang="en-GB" sz="2400" dirty="0" smtClean="0">
                <a:latin typeface="Arial Rounded MT Bold" panose="020F0704030504030204" pitchFamily="34" charset="0"/>
              </a:rPr>
              <a:t>(CESSDA)</a:t>
            </a:r>
          </a:p>
          <a:p>
            <a:pPr marL="0" indent="0">
              <a:buNone/>
            </a:pPr>
            <a:endParaRPr lang="en-GB" sz="800" dirty="0" smtClean="0">
              <a:latin typeface="Arial Rounded MT Bold" panose="020F0704030504030204" pitchFamily="34" charset="0"/>
            </a:endParaRPr>
          </a:p>
          <a:p>
            <a:pPr marL="0" indent="0">
              <a:buNone/>
            </a:pPr>
            <a:r>
              <a:rPr lang="en-GB" sz="2400" dirty="0" smtClean="0">
                <a:latin typeface="Arial Rounded MT Bold" panose="020F0704030504030204" pitchFamily="34" charset="0"/>
              </a:rPr>
              <a:t>In </a:t>
            </a:r>
            <a:r>
              <a:rPr lang="en-GB" sz="2400" dirty="0">
                <a:latin typeface="Arial Rounded MT Bold" panose="020F0704030504030204" pitchFamily="34" charset="0"/>
              </a:rPr>
              <a:t>the US, data libraries at all </a:t>
            </a:r>
            <a:r>
              <a:rPr lang="en-GB" sz="2400" dirty="0" smtClean="0">
                <a:latin typeface="Arial Rounded MT Bold" panose="020F0704030504030204" pitchFamily="34" charset="0"/>
              </a:rPr>
              <a:t>research-intensive </a:t>
            </a:r>
            <a:r>
              <a:rPr lang="en-GB" sz="2400" dirty="0">
                <a:latin typeface="Arial Rounded MT Bold" panose="020F0704030504030204" pitchFamily="34" charset="0"/>
              </a:rPr>
              <a:t>universities, some in research centres (e.g. Cornell), some in libraries (John Hopkins, Michigan</a:t>
            </a:r>
            <a:r>
              <a:rPr lang="en-GB" sz="2400" dirty="0" smtClean="0">
                <a:latin typeface="Arial Rounded MT Bold" panose="020F0704030504030204" pitchFamily="34" charset="0"/>
              </a:rPr>
              <a:t>) – </a:t>
            </a:r>
            <a:r>
              <a:rPr lang="en-GB" sz="2000" dirty="0" smtClean="0">
                <a:latin typeface="Arial Rounded MT Bold" panose="020F0704030504030204" pitchFamily="34" charset="0"/>
              </a:rPr>
              <a:t>broadening out to be RDM services</a:t>
            </a:r>
            <a:endParaRPr lang="en-GB" sz="2000" dirty="0">
              <a:latin typeface="Arial Rounded MT Bold" panose="020F0704030504030204" pitchFamily="34" charset="0"/>
            </a:endParaRPr>
          </a:p>
          <a:p>
            <a:pPr marL="0" indent="0">
              <a:buNone/>
            </a:pPr>
            <a:endParaRPr lang="en-GB" sz="800" dirty="0" smtClean="0">
              <a:latin typeface="Arial Rounded MT Bold" panose="020F0704030504030204" pitchFamily="34" charset="0"/>
            </a:endParaRPr>
          </a:p>
          <a:p>
            <a:pPr marL="0" indent="0">
              <a:buNone/>
            </a:pPr>
            <a:r>
              <a:rPr lang="en-GB" sz="2400" dirty="0" smtClean="0">
                <a:latin typeface="Arial Rounded MT Bold" panose="020F0704030504030204" pitchFamily="34" charset="0"/>
              </a:rPr>
              <a:t>In Canada, data libraries are predominantly situated in University Libraries, manned mainly by librarians</a:t>
            </a:r>
          </a:p>
          <a:p>
            <a:pPr marL="0" indent="0">
              <a:buNone/>
            </a:pPr>
            <a:endParaRPr lang="en-GB" sz="800" dirty="0" smtClean="0"/>
          </a:p>
          <a:p>
            <a:pPr marL="0" indent="0">
              <a:buNone/>
            </a:pPr>
            <a:endParaRPr lang="en-GB" dirty="0"/>
          </a:p>
          <a:p>
            <a:pPr marL="0" indent="0">
              <a:buNone/>
            </a:pPr>
            <a:endParaRPr lang="en-GB" dirty="0"/>
          </a:p>
        </p:txBody>
      </p:sp>
    </p:spTree>
    <p:extLst>
      <p:ext uri="{BB962C8B-B14F-4D97-AF65-F5344CB8AC3E}">
        <p14:creationId xmlns:p14="http://schemas.microsoft.com/office/powerpoint/2010/main" val="57363079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3528" y="620688"/>
            <a:ext cx="8229600" cy="5976664"/>
          </a:xfrm>
        </p:spPr>
        <p:txBody>
          <a:bodyPr/>
          <a:lstStyle/>
          <a:p>
            <a:pPr marL="0" indent="0">
              <a:buNone/>
            </a:pPr>
            <a:r>
              <a:rPr lang="en-GB" dirty="0" smtClean="0">
                <a:solidFill>
                  <a:srgbClr val="990033"/>
                </a:solidFill>
                <a:latin typeface="Arial Rounded MT Bold" panose="020F0704030504030204" pitchFamily="34" charset="0"/>
              </a:rPr>
              <a:t>Data Liberation Initiative (DLI)</a:t>
            </a:r>
          </a:p>
          <a:p>
            <a:pPr marL="0" indent="0">
              <a:buNone/>
            </a:pPr>
            <a:endParaRPr lang="en-GB" sz="1200" dirty="0">
              <a:solidFill>
                <a:srgbClr val="990033"/>
              </a:solidFill>
              <a:latin typeface="Arial Rounded MT Bold" panose="020F0704030504030204" pitchFamily="34" charset="0"/>
            </a:endParaRPr>
          </a:p>
          <a:p>
            <a:r>
              <a:rPr lang="en-GB" sz="2800" dirty="0" smtClean="0">
                <a:latin typeface="Arial Rounded MT Bold" panose="020F0704030504030204" pitchFamily="34" charset="0"/>
              </a:rPr>
              <a:t>Program between Statistics Canada and Canadian Universities to </a:t>
            </a:r>
            <a:r>
              <a:rPr lang="en-GB" sz="2800" dirty="0">
                <a:latin typeface="Arial Rounded MT Bold" panose="020F0704030504030204" pitchFamily="34" charset="0"/>
              </a:rPr>
              <a:t>provide affordable access </a:t>
            </a:r>
            <a:r>
              <a:rPr lang="en-GB" sz="2800" dirty="0" smtClean="0">
                <a:latin typeface="Arial Rounded MT Bold" panose="020F0704030504030204" pitchFamily="34" charset="0"/>
              </a:rPr>
              <a:t>to public data files for researchers</a:t>
            </a:r>
            <a:endParaRPr lang="en-GB" sz="2800" dirty="0">
              <a:latin typeface="Arial Rounded MT Bold" panose="020F0704030504030204" pitchFamily="34" charset="0"/>
            </a:endParaRPr>
          </a:p>
          <a:p>
            <a:pPr lvl="1"/>
            <a:r>
              <a:rPr lang="en-GB" sz="2000" dirty="0">
                <a:solidFill>
                  <a:schemeClr val="bg2"/>
                </a:solidFill>
                <a:latin typeface="Arial Rounded MT Bold" panose="020F0704030504030204" pitchFamily="34" charset="0"/>
              </a:rPr>
              <a:t>S</a:t>
            </a:r>
            <a:r>
              <a:rPr lang="en-GB" sz="2000" dirty="0" smtClean="0">
                <a:solidFill>
                  <a:schemeClr val="bg2"/>
                </a:solidFill>
                <a:latin typeface="Arial Rounded MT Bold" panose="020F0704030504030204" pitchFamily="34" charset="0"/>
              </a:rPr>
              <a:t>ubscription </a:t>
            </a:r>
            <a:r>
              <a:rPr lang="en-GB" sz="2000" dirty="0">
                <a:solidFill>
                  <a:schemeClr val="bg2"/>
                </a:solidFill>
                <a:latin typeface="Arial Rounded MT Bold" panose="020F0704030504030204" pitchFamily="34" charset="0"/>
              </a:rPr>
              <a:t>based</a:t>
            </a:r>
          </a:p>
          <a:p>
            <a:r>
              <a:rPr lang="en-GB" sz="2800" dirty="0" smtClean="0">
                <a:latin typeface="Arial Rounded MT Bold" panose="020F0704030504030204" pitchFamily="34" charset="0"/>
              </a:rPr>
              <a:t>Housed </a:t>
            </a:r>
            <a:r>
              <a:rPr lang="en-GB" sz="2800" dirty="0">
                <a:latin typeface="Arial Rounded MT Bold" panose="020F0704030504030204" pitchFamily="34" charset="0"/>
              </a:rPr>
              <a:t>in academic libraries</a:t>
            </a:r>
          </a:p>
          <a:p>
            <a:pPr lvl="1"/>
            <a:r>
              <a:rPr lang="en-GB" sz="2000" dirty="0" smtClean="0">
                <a:solidFill>
                  <a:schemeClr val="bg2"/>
                </a:solidFill>
                <a:latin typeface="Arial Rounded MT Bold" panose="020F0704030504030204" pitchFamily="34" charset="0"/>
              </a:rPr>
              <a:t>Due campus-wide coverage</a:t>
            </a:r>
          </a:p>
          <a:p>
            <a:r>
              <a:rPr lang="en-GB" sz="2400" dirty="0" smtClean="0">
                <a:latin typeface="Arial Rounded MT Bold" panose="020F0704030504030204" pitchFamily="34" charset="0"/>
              </a:rPr>
              <a:t>Before 1996 </a:t>
            </a:r>
            <a:r>
              <a:rPr lang="en-GB" sz="2400" dirty="0">
                <a:latin typeface="Arial Rounded MT Bold" panose="020F0704030504030204" pitchFamily="34" charset="0"/>
              </a:rPr>
              <a:t>– 9 Universities with Data Library </a:t>
            </a:r>
            <a:r>
              <a:rPr lang="en-GB" sz="2400" dirty="0" smtClean="0">
                <a:latin typeface="Arial Rounded MT Bold" panose="020F0704030504030204" pitchFamily="34" charset="0"/>
              </a:rPr>
              <a:t>facilities</a:t>
            </a:r>
          </a:p>
          <a:p>
            <a:r>
              <a:rPr lang="en-GB" sz="2400" dirty="0" smtClean="0">
                <a:latin typeface="Arial Rounded MT Bold" panose="020F0704030504030204" pitchFamily="34" charset="0"/>
              </a:rPr>
              <a:t>1996 - 50 </a:t>
            </a:r>
            <a:r>
              <a:rPr lang="en-GB" sz="2400" dirty="0">
                <a:latin typeface="Arial Rounded MT Bold" panose="020F0704030504030204" pitchFamily="34" charset="0"/>
              </a:rPr>
              <a:t>became members within the 1st year</a:t>
            </a:r>
          </a:p>
          <a:p>
            <a:r>
              <a:rPr lang="en-GB" sz="2400" dirty="0" smtClean="0">
                <a:latin typeface="Arial Rounded MT Bold" panose="020F0704030504030204" pitchFamily="34" charset="0"/>
              </a:rPr>
              <a:t>2011 </a:t>
            </a:r>
            <a:r>
              <a:rPr lang="en-GB" sz="2400" dirty="0">
                <a:latin typeface="Arial Rounded MT Bold" panose="020F0704030504030204" pitchFamily="34" charset="0"/>
              </a:rPr>
              <a:t>- 75 Universities with data service capability (out of a total of 98)</a:t>
            </a:r>
          </a:p>
          <a:p>
            <a:endParaRPr lang="en-GB" sz="2400" dirty="0"/>
          </a:p>
          <a:p>
            <a:endParaRPr lang="en-GB" sz="2400" dirty="0"/>
          </a:p>
          <a:p>
            <a:pPr marL="0" indent="0">
              <a:buNone/>
            </a:pPr>
            <a:endParaRPr lang="en-GB" sz="2800" dirty="0" smtClean="0"/>
          </a:p>
          <a:p>
            <a:pPr marL="0" indent="0">
              <a:buNone/>
            </a:pPr>
            <a:endParaRPr lang="en-GB" sz="2800" dirty="0"/>
          </a:p>
          <a:p>
            <a:pPr marL="0" indent="0">
              <a:buNone/>
            </a:pPr>
            <a:endParaRPr lang="en-GB" sz="2800" dirty="0" smtClean="0"/>
          </a:p>
          <a:p>
            <a:pPr marL="0" indent="0">
              <a:buNone/>
            </a:pPr>
            <a:r>
              <a:rPr lang="en-GB" sz="2800" dirty="0" smtClean="0"/>
              <a:t>*</a:t>
            </a:r>
            <a:r>
              <a:rPr lang="en-GB" sz="1400" dirty="0" smtClean="0"/>
              <a:t>The Canadian Data Liberation Initiative: http</a:t>
            </a:r>
            <a:r>
              <a:rPr lang="en-GB" sz="1400" dirty="0"/>
              <a:t>://www.ihsn.org/home/sites/default/files/resources/IHSN-WP006.pdf</a:t>
            </a:r>
          </a:p>
        </p:txBody>
      </p:sp>
    </p:spTree>
    <p:extLst>
      <p:ext uri="{BB962C8B-B14F-4D97-AF65-F5344CB8AC3E}">
        <p14:creationId xmlns:p14="http://schemas.microsoft.com/office/powerpoint/2010/main" val="195565612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0149" y="1700808"/>
            <a:ext cx="7704856" cy="2016224"/>
          </a:xfrm>
        </p:spPr>
        <p:txBody>
          <a:bodyPr/>
          <a:lstStyle/>
          <a:p>
            <a:pPr marL="0" indent="0">
              <a:buNone/>
            </a:pPr>
            <a:r>
              <a:rPr lang="en-GB" sz="2400" dirty="0">
                <a:latin typeface="Arial Rounded MT Bold" panose="020F0704030504030204" pitchFamily="34" charset="0"/>
              </a:rPr>
              <a:t>IASSIST is an international organization of professionals working in and with information technology and data services to support research and teaching in the social sciences.</a:t>
            </a:r>
          </a:p>
          <a:p>
            <a:endParaRPr lang="en-GB" sz="800"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40152" y="3212976"/>
            <a:ext cx="3078163" cy="30972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p:cNvSpPr txBox="1"/>
          <p:nvPr/>
        </p:nvSpPr>
        <p:spPr>
          <a:xfrm>
            <a:off x="500149" y="3501008"/>
            <a:ext cx="5184576" cy="3102388"/>
          </a:xfrm>
          <a:prstGeom prst="rect">
            <a:avLst/>
          </a:prstGeom>
          <a:noFill/>
        </p:spPr>
        <p:txBody>
          <a:bodyPr wrap="square" rtlCol="0">
            <a:spAutoFit/>
          </a:bodyPr>
          <a:lstStyle/>
          <a:p>
            <a:pPr lvl="0" eaLnBrk="0" hangingPunct="0">
              <a:spcBef>
                <a:spcPct val="20000"/>
              </a:spcBef>
              <a:buClr>
                <a:srgbClr val="00007D"/>
              </a:buClr>
              <a:buSzPct val="75000"/>
            </a:pPr>
            <a:r>
              <a:rPr lang="en-GB" sz="2400" kern="0" dirty="0" smtClean="0">
                <a:solidFill>
                  <a:srgbClr val="00007D"/>
                </a:solidFill>
                <a:latin typeface="Arial Rounded MT Bold" panose="020F0704030504030204" pitchFamily="34" charset="0"/>
                <a:cs typeface="Arial"/>
              </a:rPr>
              <a:t>Over </a:t>
            </a:r>
            <a:r>
              <a:rPr lang="en-GB" sz="2400" kern="0" dirty="0">
                <a:solidFill>
                  <a:srgbClr val="00007D"/>
                </a:solidFill>
                <a:latin typeface="Arial Rounded MT Bold" panose="020F0704030504030204" pitchFamily="34" charset="0"/>
                <a:cs typeface="Arial"/>
              </a:rPr>
              <a:t>300 </a:t>
            </a:r>
            <a:r>
              <a:rPr lang="en-GB" sz="2400" kern="0" dirty="0" smtClean="0">
                <a:solidFill>
                  <a:srgbClr val="00007D"/>
                </a:solidFill>
                <a:latin typeface="Arial Rounded MT Bold" panose="020F0704030504030204" pitchFamily="34" charset="0"/>
                <a:cs typeface="Arial"/>
              </a:rPr>
              <a:t>members from </a:t>
            </a:r>
            <a:r>
              <a:rPr lang="en-GB" sz="2400" kern="0" dirty="0">
                <a:solidFill>
                  <a:srgbClr val="00007D"/>
                </a:solidFill>
                <a:latin typeface="Arial Rounded MT Bold" panose="020F0704030504030204" pitchFamily="34" charset="0"/>
                <a:cs typeface="Arial"/>
              </a:rPr>
              <a:t>a variety of workplaces, including data archives, statistical agencies, research centres, libraries, academic departments, government departments, and non-profit organizations</a:t>
            </a:r>
            <a:r>
              <a:rPr lang="en-GB" sz="2400" kern="0" dirty="0" smtClean="0">
                <a:solidFill>
                  <a:srgbClr val="00007D"/>
                </a:solidFill>
                <a:latin typeface="Arial Rounded MT Bold" panose="020F0704030504030204" pitchFamily="34" charset="0"/>
                <a:cs typeface="Arial"/>
              </a:rPr>
              <a:t>.</a:t>
            </a:r>
          </a:p>
          <a:p>
            <a:pPr marL="342900" lvl="0" indent="-342900" eaLnBrk="0" hangingPunct="0">
              <a:spcBef>
                <a:spcPct val="20000"/>
              </a:spcBef>
              <a:buClr>
                <a:srgbClr val="00007D"/>
              </a:buClr>
              <a:buSzPct val="75000"/>
              <a:buFont typeface="Wingdings" pitchFamily="2" charset="2"/>
              <a:buChar char="n"/>
            </a:pPr>
            <a:endParaRPr lang="en-GB" sz="800" kern="0" dirty="0" smtClean="0">
              <a:solidFill>
                <a:srgbClr val="00007D"/>
              </a:solidFill>
              <a:latin typeface="Arial"/>
              <a:cs typeface="Arial"/>
            </a:endParaRPr>
          </a:p>
          <a:p>
            <a:pPr marL="285750" indent="-285750">
              <a:buFont typeface="Arial" panose="020B0604020202020204" pitchFamily="34" charset="0"/>
              <a:buChar char="•"/>
            </a:pPr>
            <a:endParaRPr lang="en-GB" dirty="0"/>
          </a:p>
        </p:txBody>
      </p:sp>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5576" y="476672"/>
            <a:ext cx="2808312" cy="93019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41866862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47630" y="553350"/>
            <a:ext cx="6768752" cy="1077218"/>
          </a:xfrm>
          <a:prstGeom prst="rect">
            <a:avLst/>
          </a:prstGeom>
        </p:spPr>
        <p:txBody>
          <a:bodyPr wrap="square">
            <a:spAutoFit/>
          </a:bodyPr>
          <a:lstStyle/>
          <a:p>
            <a:pPr lvl="0">
              <a:lnSpc>
                <a:spcPct val="80000"/>
              </a:lnSpc>
              <a:spcBef>
                <a:spcPct val="20000"/>
              </a:spcBef>
              <a:buClr>
                <a:srgbClr val="00007D"/>
              </a:buClr>
              <a:buSzPct val="75000"/>
            </a:pPr>
            <a:r>
              <a:rPr lang="en-GB" sz="4000" kern="0" dirty="0" smtClean="0">
                <a:solidFill>
                  <a:srgbClr val="990033"/>
                </a:solidFill>
                <a:latin typeface="Arial Rounded MT Bold" pitchFamily="34" charset="0"/>
                <a:cs typeface="Arial"/>
              </a:rPr>
              <a:t>University of Edinburgh RDM Programme</a:t>
            </a:r>
            <a:endParaRPr lang="en-GB" sz="4000" kern="0" dirty="0">
              <a:solidFill>
                <a:srgbClr val="990033"/>
              </a:solidFill>
              <a:latin typeface="Arial Rounded MT Bold" pitchFamily="34" charset="0"/>
              <a:cs typeface="Arial"/>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55044" y="1844824"/>
            <a:ext cx="4741885" cy="4680520"/>
          </a:xfrm>
          <a:prstGeom prst="rect">
            <a:avLst/>
          </a:prstGeom>
        </p:spPr>
      </p:pic>
    </p:spTree>
    <p:extLst>
      <p:ext uri="{BB962C8B-B14F-4D97-AF65-F5344CB8AC3E}">
        <p14:creationId xmlns:p14="http://schemas.microsoft.com/office/powerpoint/2010/main" val="192734318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57200"/>
            <a:ext cx="8229600" cy="883568"/>
          </a:xfrm>
        </p:spPr>
        <p:txBody>
          <a:bodyPr>
            <a:normAutofit/>
          </a:bodyPr>
          <a:lstStyle/>
          <a:p>
            <a:pPr algn="l"/>
            <a:r>
              <a:rPr lang="en-GB" sz="3200" b="0" dirty="0" smtClean="0">
                <a:latin typeface="Arial Rounded MT Bold" panose="020F0704030504030204" pitchFamily="34" charset="0"/>
              </a:rPr>
              <a:t>RDM Services and Support</a:t>
            </a:r>
            <a:endParaRPr lang="en-GB" sz="3200" b="0" dirty="0">
              <a:latin typeface="Arial Rounded MT Bold" panose="020F0704030504030204" pitchFamily="34" charset="0"/>
            </a:endParaRPr>
          </a:p>
        </p:txBody>
      </p:sp>
      <p:sp>
        <p:nvSpPr>
          <p:cNvPr id="3" name="Content Placeholder 2"/>
          <p:cNvSpPr>
            <a:spLocks noGrp="1"/>
          </p:cNvSpPr>
          <p:nvPr>
            <p:ph sz="half" idx="1"/>
          </p:nvPr>
        </p:nvSpPr>
        <p:spPr>
          <a:xfrm>
            <a:off x="107504" y="2852936"/>
            <a:ext cx="8358197" cy="5160260"/>
          </a:xfrm>
        </p:spPr>
        <p:txBody>
          <a:bodyPr>
            <a:normAutofit/>
          </a:bodyPr>
          <a:lstStyle/>
          <a:p>
            <a:pPr>
              <a:spcBef>
                <a:spcPts val="600"/>
              </a:spcBef>
              <a:spcAft>
                <a:spcPts val="600"/>
              </a:spcAft>
              <a:buFont typeface="Wingdings" panose="05000000000000000000" pitchFamily="2" charset="2"/>
              <a:buChar char="§"/>
            </a:pPr>
            <a:r>
              <a:rPr lang="en-GB" sz="2000" dirty="0" smtClean="0">
                <a:solidFill>
                  <a:srgbClr val="002060"/>
                </a:solidFill>
                <a:latin typeface="Arial Rounded MT Bold" panose="020F0704030504030204" pitchFamily="34" charset="0"/>
              </a:rPr>
              <a:t>Services </a:t>
            </a:r>
            <a:r>
              <a:rPr lang="en-GB" sz="2000" dirty="0">
                <a:solidFill>
                  <a:srgbClr val="002060"/>
                </a:solidFill>
                <a:latin typeface="Arial Rounded MT Bold" panose="020F0704030504030204" pitchFamily="34" charset="0"/>
              </a:rPr>
              <a:t>already in place:</a:t>
            </a:r>
          </a:p>
          <a:p>
            <a:pPr lvl="1">
              <a:spcBef>
                <a:spcPts val="600"/>
              </a:spcBef>
              <a:spcAft>
                <a:spcPts val="600"/>
              </a:spcAft>
              <a:buClr>
                <a:schemeClr val="bg2"/>
              </a:buClr>
              <a:buFont typeface="Wingdings" panose="05000000000000000000" pitchFamily="2" charset="2"/>
              <a:buChar char="§"/>
            </a:pPr>
            <a:r>
              <a:rPr lang="en-GB" sz="2000" dirty="0">
                <a:solidFill>
                  <a:srgbClr val="002060"/>
                </a:solidFill>
                <a:latin typeface="Arial Rounded MT Bold" panose="020F0704030504030204" pitchFamily="34" charset="0"/>
              </a:rPr>
              <a:t>Data management </a:t>
            </a:r>
            <a:r>
              <a:rPr lang="en-GB" sz="2000" dirty="0" smtClean="0">
                <a:solidFill>
                  <a:srgbClr val="002060"/>
                </a:solidFill>
                <a:latin typeface="Arial Rounded MT Bold" panose="020F0704030504030204" pitchFamily="34" charset="0"/>
              </a:rPr>
              <a:t>planning (F-2-F, </a:t>
            </a:r>
            <a:r>
              <a:rPr lang="en-GB" sz="2000" b="1" dirty="0" err="1" smtClean="0">
                <a:solidFill>
                  <a:srgbClr val="002060"/>
                </a:solidFill>
                <a:latin typeface="Arial Rounded MT Bold" panose="020F0704030504030204" pitchFamily="34" charset="0"/>
              </a:rPr>
              <a:t>DMPonline</a:t>
            </a:r>
            <a:r>
              <a:rPr lang="en-GB" sz="2000" dirty="0" smtClean="0">
                <a:solidFill>
                  <a:srgbClr val="002060"/>
                </a:solidFill>
                <a:latin typeface="Arial Rounded MT Bold" panose="020F0704030504030204" pitchFamily="34" charset="0"/>
              </a:rPr>
              <a:t>)</a:t>
            </a:r>
            <a:endParaRPr lang="en-GB" sz="2000" dirty="0">
              <a:solidFill>
                <a:srgbClr val="002060"/>
              </a:solidFill>
              <a:latin typeface="Arial Rounded MT Bold" panose="020F0704030504030204" pitchFamily="34" charset="0"/>
            </a:endParaRPr>
          </a:p>
          <a:p>
            <a:pPr lvl="1">
              <a:spcBef>
                <a:spcPts val="600"/>
              </a:spcBef>
              <a:spcAft>
                <a:spcPts val="600"/>
              </a:spcAft>
              <a:buClr>
                <a:schemeClr val="bg2"/>
              </a:buClr>
              <a:buFont typeface="Wingdings" panose="05000000000000000000" pitchFamily="2" charset="2"/>
              <a:buChar char="§"/>
            </a:pPr>
            <a:r>
              <a:rPr lang="en-GB" sz="2000" dirty="0">
                <a:solidFill>
                  <a:srgbClr val="002060"/>
                </a:solidFill>
                <a:latin typeface="Arial Rounded MT Bold" panose="020F0704030504030204" pitchFamily="34" charset="0"/>
              </a:rPr>
              <a:t>Active working file space = </a:t>
            </a:r>
            <a:r>
              <a:rPr lang="en-GB" sz="2000" b="1" dirty="0">
                <a:solidFill>
                  <a:srgbClr val="002060"/>
                </a:solidFill>
                <a:latin typeface="Arial Rounded MT Bold" panose="020F0704030504030204" pitchFamily="34" charset="0"/>
              </a:rPr>
              <a:t>DataStore</a:t>
            </a:r>
          </a:p>
          <a:p>
            <a:pPr lvl="1">
              <a:spcBef>
                <a:spcPts val="600"/>
              </a:spcBef>
              <a:spcAft>
                <a:spcPts val="600"/>
              </a:spcAft>
              <a:buClr>
                <a:schemeClr val="bg2"/>
              </a:buClr>
              <a:buFont typeface="Wingdings" panose="05000000000000000000" pitchFamily="2" charset="2"/>
              <a:buChar char="§"/>
            </a:pPr>
            <a:r>
              <a:rPr lang="en-GB" sz="2000" dirty="0">
                <a:solidFill>
                  <a:srgbClr val="002060"/>
                </a:solidFill>
                <a:latin typeface="Arial Rounded MT Bold" panose="020F0704030504030204" pitchFamily="34" charset="0"/>
              </a:rPr>
              <a:t>Data publication repository = </a:t>
            </a:r>
            <a:r>
              <a:rPr lang="en-GB" sz="2000" b="1" dirty="0" err="1" smtClean="0">
                <a:solidFill>
                  <a:srgbClr val="002060"/>
                </a:solidFill>
                <a:latin typeface="Arial Rounded MT Bold" panose="020F0704030504030204" pitchFamily="34" charset="0"/>
              </a:rPr>
              <a:t>DataShare</a:t>
            </a:r>
            <a:endParaRPr lang="en-GB" sz="2000" b="1" dirty="0">
              <a:solidFill>
                <a:srgbClr val="002060"/>
              </a:solidFill>
              <a:latin typeface="Arial Rounded MT Bold" panose="020F0704030504030204" pitchFamily="34" charset="0"/>
            </a:endParaRPr>
          </a:p>
          <a:p>
            <a:pPr>
              <a:spcBef>
                <a:spcPts val="600"/>
              </a:spcBef>
              <a:spcAft>
                <a:spcPts val="600"/>
              </a:spcAft>
              <a:buFont typeface="Wingdings" panose="05000000000000000000" pitchFamily="2" charset="2"/>
              <a:buChar char="§"/>
            </a:pPr>
            <a:r>
              <a:rPr lang="en-GB" sz="2000" dirty="0">
                <a:solidFill>
                  <a:srgbClr val="002060"/>
                </a:solidFill>
                <a:latin typeface="Arial Rounded MT Bold" panose="020F0704030504030204" pitchFamily="34" charset="0"/>
              </a:rPr>
              <a:t>Services in development:</a:t>
            </a:r>
          </a:p>
          <a:p>
            <a:pPr lvl="1">
              <a:spcBef>
                <a:spcPts val="600"/>
              </a:spcBef>
              <a:spcAft>
                <a:spcPts val="600"/>
              </a:spcAft>
              <a:buClr>
                <a:schemeClr val="bg2"/>
              </a:buClr>
              <a:buFont typeface="Wingdings" panose="05000000000000000000" pitchFamily="2" charset="2"/>
              <a:buChar char="§"/>
            </a:pPr>
            <a:r>
              <a:rPr lang="en-GB" sz="2000" dirty="0">
                <a:solidFill>
                  <a:srgbClr val="002060"/>
                </a:solidFill>
                <a:latin typeface="Arial Rounded MT Bold" panose="020F0704030504030204" pitchFamily="34" charset="0"/>
              </a:rPr>
              <a:t>Long term data archive = </a:t>
            </a:r>
            <a:r>
              <a:rPr lang="en-GB" sz="2000" b="1" dirty="0">
                <a:solidFill>
                  <a:srgbClr val="002060"/>
                </a:solidFill>
                <a:latin typeface="Arial Rounded MT Bold" panose="020F0704030504030204" pitchFamily="34" charset="0"/>
              </a:rPr>
              <a:t>DataVault</a:t>
            </a:r>
          </a:p>
          <a:p>
            <a:pPr lvl="1">
              <a:spcBef>
                <a:spcPts val="600"/>
              </a:spcBef>
              <a:spcAft>
                <a:spcPts val="600"/>
              </a:spcAft>
              <a:buClr>
                <a:schemeClr val="bg2"/>
              </a:buClr>
              <a:buFont typeface="Wingdings" panose="05000000000000000000" pitchFamily="2" charset="2"/>
              <a:buChar char="§"/>
            </a:pPr>
            <a:r>
              <a:rPr lang="en-GB" sz="2000" b="1" dirty="0">
                <a:solidFill>
                  <a:srgbClr val="002060"/>
                </a:solidFill>
                <a:latin typeface="Arial Rounded MT Bold" panose="020F0704030504030204" pitchFamily="34" charset="0"/>
              </a:rPr>
              <a:t>Data Asset </a:t>
            </a:r>
            <a:r>
              <a:rPr lang="en-GB" sz="2000" b="1" dirty="0" smtClean="0">
                <a:solidFill>
                  <a:srgbClr val="002060"/>
                </a:solidFill>
                <a:latin typeface="Arial Rounded MT Bold" panose="020F0704030504030204" pitchFamily="34" charset="0"/>
              </a:rPr>
              <a:t>Register </a:t>
            </a:r>
            <a:r>
              <a:rPr lang="en-GB" sz="2000" dirty="0" smtClean="0">
                <a:solidFill>
                  <a:srgbClr val="002060"/>
                </a:solidFill>
                <a:latin typeface="Arial Rounded MT Bold" panose="020F0704030504030204" pitchFamily="34" charset="0"/>
              </a:rPr>
              <a:t>(DAR)</a:t>
            </a:r>
            <a:endParaRPr lang="en-GB" sz="2000" dirty="0">
              <a:solidFill>
                <a:srgbClr val="002060"/>
              </a:solidFill>
              <a:latin typeface="Arial Rounded MT Bold" panose="020F0704030504030204" pitchFamily="34" charset="0"/>
            </a:endParaRPr>
          </a:p>
          <a:p>
            <a:pPr>
              <a:spcBef>
                <a:spcPts val="600"/>
              </a:spcBef>
              <a:spcAft>
                <a:spcPts val="600"/>
              </a:spcAft>
              <a:buFont typeface="Wingdings" panose="05000000000000000000" pitchFamily="2" charset="2"/>
              <a:buChar char="§"/>
            </a:pPr>
            <a:r>
              <a:rPr lang="en-GB" sz="2000" dirty="0" smtClean="0">
                <a:solidFill>
                  <a:srgbClr val="002060"/>
                </a:solidFill>
                <a:latin typeface="Arial Rounded MT Bold" panose="020F0704030504030204" pitchFamily="34" charset="0"/>
              </a:rPr>
              <a:t>RDM </a:t>
            </a:r>
            <a:r>
              <a:rPr lang="en-GB" sz="2000" dirty="0">
                <a:solidFill>
                  <a:srgbClr val="002060"/>
                </a:solidFill>
                <a:latin typeface="Arial Rounded MT Bold" panose="020F0704030504030204" pitchFamily="34" charset="0"/>
              </a:rPr>
              <a:t>support: Awareness raising, training &amp; consultancy</a:t>
            </a:r>
          </a:p>
          <a:p>
            <a:pPr lvl="0">
              <a:buClr>
                <a:schemeClr val="accent5">
                  <a:lumMod val="75000"/>
                </a:schemeClr>
              </a:buClr>
              <a:buFont typeface="Wingdings" panose="05000000000000000000" pitchFamily="2" charset="2"/>
              <a:buChar char="§"/>
            </a:pPr>
            <a:endParaRPr lang="en-GB" sz="2000" dirty="0">
              <a:solidFill>
                <a:srgbClr val="4C6A4A"/>
              </a:solidFill>
            </a:endParaRPr>
          </a:p>
        </p:txBody>
      </p:sp>
      <p:sp>
        <p:nvSpPr>
          <p:cNvPr id="12" name="TextBox 11"/>
          <p:cNvSpPr txBox="1"/>
          <p:nvPr/>
        </p:nvSpPr>
        <p:spPr>
          <a:xfrm>
            <a:off x="449749" y="1268760"/>
            <a:ext cx="7272347" cy="1631216"/>
          </a:xfrm>
          <a:prstGeom prst="rect">
            <a:avLst/>
          </a:prstGeom>
          <a:noFill/>
        </p:spPr>
        <p:txBody>
          <a:bodyPr wrap="square" rtlCol="0">
            <a:spAutoFit/>
          </a:bodyPr>
          <a:lstStyle/>
          <a:p>
            <a:r>
              <a:rPr lang="en-GB" sz="2000" b="1" dirty="0" smtClean="0">
                <a:solidFill>
                  <a:srgbClr val="002060"/>
                </a:solidFill>
                <a:latin typeface="Arial Rounded MT Bold" panose="020F0704030504030204" pitchFamily="34" charset="0"/>
              </a:rPr>
              <a:t>RDM Roadmap </a:t>
            </a:r>
            <a:r>
              <a:rPr lang="en-GB" sz="2000" dirty="0" smtClean="0">
                <a:solidFill>
                  <a:srgbClr val="002060"/>
                </a:solidFill>
                <a:latin typeface="Arial Rounded MT Bold" panose="020F0704030504030204" pitchFamily="34" charset="0"/>
              </a:rPr>
              <a:t>– sets out a  high-level programme of RDM infrastructure, service and support deliverables to implement Edinburgh’s RDM Policy </a:t>
            </a:r>
          </a:p>
          <a:p>
            <a:endParaRPr lang="en-GB" sz="2000" dirty="0">
              <a:solidFill>
                <a:srgbClr val="002060"/>
              </a:solidFill>
              <a:latin typeface="Arial Rounded MT Bold" panose="020F0704030504030204" pitchFamily="34" charset="0"/>
            </a:endParaRPr>
          </a:p>
          <a:p>
            <a:r>
              <a:rPr lang="en-GB" sz="2000" dirty="0" smtClean="0">
                <a:solidFill>
                  <a:srgbClr val="002060"/>
                </a:solidFill>
                <a:latin typeface="Arial Rounded MT Bold" panose="020F0704030504030204" pitchFamily="34" charset="0"/>
              </a:rPr>
              <a:t>3 phases: August 2012 – May 2015</a:t>
            </a:r>
            <a:endParaRPr lang="en-GB" sz="2000" dirty="0">
              <a:solidFill>
                <a:srgbClr val="002060"/>
              </a:solidFill>
              <a:latin typeface="Arial Rounded MT Bold" panose="020F0704030504030204" pitchFamily="34" charset="0"/>
            </a:endParaRPr>
          </a:p>
        </p:txBody>
      </p:sp>
    </p:spTree>
    <p:extLst>
      <p:ext uri="{BB962C8B-B14F-4D97-AF65-F5344CB8AC3E}">
        <p14:creationId xmlns:p14="http://schemas.microsoft.com/office/powerpoint/2010/main" val="158867827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755576" y="620688"/>
            <a:ext cx="8229600" cy="1371600"/>
          </a:xfrm>
        </p:spPr>
        <p:txBody>
          <a:bodyPr/>
          <a:lstStyle/>
          <a:p>
            <a:pPr eaLnBrk="1" hangingPunct="1"/>
            <a:r>
              <a:rPr lang="en-GB" sz="4000" dirty="0" smtClean="0">
                <a:latin typeface="Arial Rounded MT Bold" pitchFamily="34" charset="0"/>
              </a:rPr>
              <a:t>Data Library &amp; RDM</a:t>
            </a:r>
          </a:p>
        </p:txBody>
      </p:sp>
      <p:sp>
        <p:nvSpPr>
          <p:cNvPr id="10243" name="Rectangle 3"/>
          <p:cNvSpPr>
            <a:spLocks noGrp="1" noChangeArrowheads="1"/>
          </p:cNvSpPr>
          <p:nvPr>
            <p:ph type="body" idx="1"/>
          </p:nvPr>
        </p:nvSpPr>
        <p:spPr>
          <a:xfrm>
            <a:off x="539552" y="2276872"/>
            <a:ext cx="7978775" cy="3915816"/>
          </a:xfrm>
        </p:spPr>
        <p:txBody>
          <a:bodyPr/>
          <a:lstStyle/>
          <a:p>
            <a:pPr eaLnBrk="1" hangingPunct="1">
              <a:lnSpc>
                <a:spcPct val="80000"/>
              </a:lnSpc>
            </a:pPr>
            <a:r>
              <a:rPr lang="en-GB" sz="2400" dirty="0" smtClean="0">
                <a:solidFill>
                  <a:srgbClr val="002060"/>
                </a:solidFill>
                <a:latin typeface="Arial Rounded MT Bold" pitchFamily="34" charset="0"/>
              </a:rPr>
              <a:t>Research data management training:</a:t>
            </a:r>
          </a:p>
          <a:p>
            <a:pPr eaLnBrk="1" hangingPunct="1">
              <a:lnSpc>
                <a:spcPct val="80000"/>
              </a:lnSpc>
              <a:buFont typeface="Wingdings" pitchFamily="2" charset="2"/>
              <a:buNone/>
            </a:pPr>
            <a:endParaRPr lang="en-GB" sz="1000" dirty="0" smtClean="0">
              <a:solidFill>
                <a:srgbClr val="002060"/>
              </a:solidFill>
              <a:latin typeface="Arial Rounded MT Bold" pitchFamily="34" charset="0"/>
            </a:endParaRPr>
          </a:p>
          <a:p>
            <a:pPr lvl="1" eaLnBrk="1" hangingPunct="1">
              <a:spcBef>
                <a:spcPct val="0"/>
              </a:spcBef>
            </a:pPr>
            <a:r>
              <a:rPr lang="en-GB" sz="1800" dirty="0" smtClean="0">
                <a:solidFill>
                  <a:srgbClr val="002060"/>
                </a:solidFill>
                <a:latin typeface="Arial Rounded MT Bold" pitchFamily="34" charset="0"/>
              </a:rPr>
              <a:t>Research Data MANTRA</a:t>
            </a:r>
          </a:p>
          <a:p>
            <a:pPr eaLnBrk="1" hangingPunct="1">
              <a:lnSpc>
                <a:spcPct val="80000"/>
              </a:lnSpc>
            </a:pPr>
            <a:endParaRPr lang="en-GB" sz="2400" dirty="0" smtClean="0">
              <a:solidFill>
                <a:srgbClr val="002060"/>
              </a:solidFill>
              <a:latin typeface="Arial Rounded MT Bold" pitchFamily="34" charset="0"/>
            </a:endParaRPr>
          </a:p>
          <a:p>
            <a:pPr eaLnBrk="1" hangingPunct="1">
              <a:lnSpc>
                <a:spcPct val="80000"/>
              </a:lnSpc>
            </a:pPr>
            <a:r>
              <a:rPr lang="en-GB" sz="2400" dirty="0" smtClean="0">
                <a:solidFill>
                  <a:srgbClr val="002060"/>
                </a:solidFill>
                <a:latin typeface="Arial Rounded MT Bold" pitchFamily="34" charset="0"/>
              </a:rPr>
              <a:t>Institutional data repository provision</a:t>
            </a:r>
          </a:p>
          <a:p>
            <a:pPr lvl="1" eaLnBrk="1" hangingPunct="1">
              <a:lnSpc>
                <a:spcPct val="80000"/>
              </a:lnSpc>
            </a:pPr>
            <a:r>
              <a:rPr lang="en-GB" sz="1800" dirty="0" smtClean="0">
                <a:solidFill>
                  <a:srgbClr val="002060"/>
                </a:solidFill>
                <a:latin typeface="Arial Rounded MT Bold" pitchFamily="34" charset="0"/>
              </a:rPr>
              <a:t>Edinburgh </a:t>
            </a:r>
            <a:r>
              <a:rPr lang="en-GB" sz="1800" dirty="0" err="1" smtClean="0">
                <a:solidFill>
                  <a:srgbClr val="002060"/>
                </a:solidFill>
                <a:latin typeface="Arial Rounded MT Bold" pitchFamily="34" charset="0"/>
              </a:rPr>
              <a:t>Datashare</a:t>
            </a:r>
            <a:endParaRPr lang="en-GB" sz="1800" dirty="0" smtClean="0">
              <a:solidFill>
                <a:srgbClr val="002060"/>
              </a:solidFill>
              <a:latin typeface="Arial Rounded MT Bold" pitchFamily="34" charset="0"/>
            </a:endParaRPr>
          </a:p>
          <a:p>
            <a:pPr marL="457200" lvl="1" indent="0" eaLnBrk="1" hangingPunct="1">
              <a:lnSpc>
                <a:spcPct val="80000"/>
              </a:lnSpc>
              <a:buNone/>
            </a:pPr>
            <a:endParaRPr lang="en-GB" sz="2000" dirty="0" smtClean="0">
              <a:solidFill>
                <a:srgbClr val="002060"/>
              </a:solidFill>
              <a:latin typeface="Arial Rounded MT Bold" pitchFamily="34" charset="0"/>
            </a:endParaRPr>
          </a:p>
          <a:p>
            <a:pPr eaLnBrk="1" hangingPunct="1">
              <a:lnSpc>
                <a:spcPct val="80000"/>
              </a:lnSpc>
            </a:pPr>
            <a:r>
              <a:rPr lang="en-GB" sz="2400" dirty="0" smtClean="0">
                <a:solidFill>
                  <a:srgbClr val="002060"/>
                </a:solidFill>
                <a:latin typeface="Arial Rounded MT Bold" pitchFamily="34" charset="0"/>
              </a:rPr>
              <a:t>Assistance with deposit in national archives to comply with funder requirements</a:t>
            </a:r>
          </a:p>
          <a:p>
            <a:pPr eaLnBrk="1" hangingPunct="1">
              <a:lnSpc>
                <a:spcPct val="80000"/>
              </a:lnSpc>
            </a:pPr>
            <a:endParaRPr lang="en-GB" sz="2400" dirty="0" smtClean="0">
              <a:solidFill>
                <a:srgbClr val="002060"/>
              </a:solidFill>
              <a:latin typeface="Arial Rounded MT Bold" pitchFamily="34" charset="0"/>
            </a:endParaRPr>
          </a:p>
          <a:p>
            <a:pPr eaLnBrk="1" hangingPunct="1">
              <a:lnSpc>
                <a:spcPct val="80000"/>
              </a:lnSpc>
            </a:pPr>
            <a:r>
              <a:rPr lang="en-GB" sz="2400" dirty="0" smtClean="0">
                <a:solidFill>
                  <a:srgbClr val="002060"/>
                </a:solidFill>
                <a:latin typeface="Arial Rounded MT Bold" pitchFamily="34" charset="0"/>
              </a:rPr>
              <a:t>Assistance with Data Management Plans (DMPs</a:t>
            </a:r>
            <a:r>
              <a:rPr lang="en-GB" sz="2400" dirty="0" smtClean="0">
                <a:solidFill>
                  <a:srgbClr val="003399"/>
                </a:solidFill>
                <a:latin typeface="Arial Rounded MT Bold" pitchFamily="34" charset="0"/>
              </a:rPr>
              <a:t>)</a:t>
            </a:r>
          </a:p>
        </p:txBody>
      </p:sp>
    </p:spTree>
    <p:extLst>
      <p:ext uri="{BB962C8B-B14F-4D97-AF65-F5344CB8AC3E}">
        <p14:creationId xmlns:p14="http://schemas.microsoft.com/office/powerpoint/2010/main" val="278439746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title" idx="4294967295"/>
          </p:nvPr>
        </p:nvSpPr>
        <p:spPr>
          <a:xfrm>
            <a:off x="541784" y="339491"/>
            <a:ext cx="7772400" cy="863600"/>
          </a:xfrm>
        </p:spPr>
        <p:txBody>
          <a:bodyPr/>
          <a:lstStyle/>
          <a:p>
            <a:pPr eaLnBrk="1" hangingPunct="1"/>
            <a:r>
              <a:rPr lang="en-GB" sz="4000" dirty="0" smtClean="0">
                <a:latin typeface="Arial Rounded MT Bold" pitchFamily="34" charset="0"/>
              </a:rPr>
              <a:t>Research Data MANTRA</a:t>
            </a:r>
            <a:endParaRPr lang="en-GB" dirty="0" smtClean="0">
              <a:solidFill>
                <a:srgbClr val="333399"/>
              </a:solidFill>
            </a:endParaRPr>
          </a:p>
        </p:txBody>
      </p:sp>
      <p:sp>
        <p:nvSpPr>
          <p:cNvPr id="2051" name="Rectangle 3"/>
          <p:cNvSpPr>
            <a:spLocks noGrp="1" noChangeArrowheads="1"/>
          </p:cNvSpPr>
          <p:nvPr>
            <p:ph type="body" idx="4294967295"/>
          </p:nvPr>
        </p:nvSpPr>
        <p:spPr>
          <a:xfrm>
            <a:off x="395536" y="4365104"/>
            <a:ext cx="7920880" cy="2088232"/>
          </a:xfrm>
        </p:spPr>
        <p:txBody>
          <a:bodyPr/>
          <a:lstStyle/>
          <a:p>
            <a:pPr eaLnBrk="1" hangingPunct="1">
              <a:buFont typeface="Arial" pitchFamily="34" charset="0"/>
              <a:buChar char="•"/>
            </a:pPr>
            <a:r>
              <a:rPr lang="en-GB" sz="2000" i="1" dirty="0" smtClean="0">
                <a:latin typeface="Arial Rounded MT Bold" pitchFamily="34" charset="0"/>
              </a:rPr>
              <a:t>PLUS</a:t>
            </a:r>
            <a:r>
              <a:rPr lang="en-GB" sz="2000" dirty="0" smtClean="0">
                <a:latin typeface="Arial Rounded MT Bold" pitchFamily="34" charset="0"/>
              </a:rPr>
              <a:t> software-specific data handling </a:t>
            </a:r>
            <a:r>
              <a:rPr lang="en-GB" sz="2000" dirty="0" err="1" smtClean="0">
                <a:latin typeface="Arial Rounded MT Bold" pitchFamily="34" charset="0"/>
              </a:rPr>
              <a:t>practicals</a:t>
            </a:r>
            <a:endParaRPr lang="en-GB" sz="2000" dirty="0" smtClean="0">
              <a:latin typeface="Arial Rounded MT Bold" pitchFamily="34" charset="0"/>
            </a:endParaRPr>
          </a:p>
          <a:p>
            <a:pPr eaLnBrk="1" hangingPunct="1">
              <a:buFont typeface="Arial" pitchFamily="34" charset="0"/>
              <a:buChar char="•"/>
            </a:pPr>
            <a:endParaRPr lang="en-GB" sz="1000" dirty="0" smtClean="0">
              <a:latin typeface="Arial Rounded MT Bold" pitchFamily="34" charset="0"/>
            </a:endParaRPr>
          </a:p>
          <a:p>
            <a:pPr eaLnBrk="1" hangingPunct="1">
              <a:buFont typeface="Arial" pitchFamily="34" charset="0"/>
              <a:buChar char="•"/>
            </a:pPr>
            <a:r>
              <a:rPr lang="en-GB" sz="2000" dirty="0" smtClean="0">
                <a:latin typeface="Arial Rounded MT Bold" pitchFamily="34" charset="0"/>
              </a:rPr>
              <a:t>Open online, self-paced course for researchers</a:t>
            </a:r>
          </a:p>
          <a:p>
            <a:pPr eaLnBrk="1" hangingPunct="1">
              <a:buFont typeface="Arial" pitchFamily="34" charset="0"/>
              <a:buChar char="•"/>
            </a:pPr>
            <a:endParaRPr lang="en-GB" sz="1000" dirty="0" smtClean="0">
              <a:latin typeface="Arial Rounded MT Bold" pitchFamily="34" charset="0"/>
            </a:endParaRPr>
          </a:p>
          <a:p>
            <a:pPr eaLnBrk="1" hangingPunct="1">
              <a:buFont typeface="Arial" pitchFamily="34" charset="0"/>
              <a:buChar char="•"/>
            </a:pPr>
            <a:r>
              <a:rPr lang="en-GB" sz="2000" dirty="0" smtClean="0">
                <a:latin typeface="Arial Rounded MT Bold" pitchFamily="34" charset="0"/>
              </a:rPr>
              <a:t>RDM DIY Training Kit for Librarians</a:t>
            </a:r>
          </a:p>
          <a:p>
            <a:pPr eaLnBrk="1" hangingPunct="1">
              <a:buFont typeface="Arial" pitchFamily="34" charset="0"/>
              <a:buChar char="•"/>
            </a:pPr>
            <a:endParaRPr lang="en-GB" sz="1000" dirty="0" smtClean="0">
              <a:latin typeface="Arial Rounded MT Bold" pitchFamily="34" charset="0"/>
            </a:endParaRPr>
          </a:p>
          <a:p>
            <a:pPr eaLnBrk="1" hangingPunct="1">
              <a:buFont typeface="Arial" pitchFamily="34" charset="0"/>
              <a:buChar char="•"/>
            </a:pPr>
            <a:r>
              <a:rPr lang="en-GB" sz="2000" dirty="0">
                <a:latin typeface="Arial Rounded MT Bold" pitchFamily="34" charset="0"/>
              </a:rPr>
              <a:t>CC </a:t>
            </a:r>
            <a:r>
              <a:rPr lang="en-GB" sz="2000" dirty="0" smtClean="0">
                <a:latin typeface="Arial Rounded MT Bold" pitchFamily="34" charset="0"/>
              </a:rPr>
              <a:t>licences</a:t>
            </a:r>
            <a:endParaRPr lang="en-GB" sz="2000" dirty="0">
              <a:latin typeface="Arial Rounded MT Bold" pitchFamily="34" charset="0"/>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004048" y="1556792"/>
            <a:ext cx="3467318" cy="2403307"/>
          </a:xfrm>
          <a:prstGeom prst="rect">
            <a:avLst/>
          </a:prstGeom>
        </p:spPr>
      </p:pic>
      <p:sp>
        <p:nvSpPr>
          <p:cNvPr id="3" name="Rectangle 2"/>
          <p:cNvSpPr/>
          <p:nvPr/>
        </p:nvSpPr>
        <p:spPr>
          <a:xfrm>
            <a:off x="683568" y="1650449"/>
            <a:ext cx="3812232" cy="2092881"/>
          </a:xfrm>
          <a:prstGeom prst="rect">
            <a:avLst/>
          </a:prstGeom>
        </p:spPr>
        <p:txBody>
          <a:bodyPr wrap="square">
            <a:spAutoFit/>
          </a:bodyPr>
          <a:lstStyle/>
          <a:p>
            <a:pPr marL="0" lvl="1" indent="0" eaLnBrk="1" hangingPunct="1">
              <a:buClr>
                <a:schemeClr val="bg2"/>
              </a:buClr>
              <a:buSzPct val="75000"/>
              <a:buNone/>
            </a:pPr>
            <a:r>
              <a:rPr lang="en-GB" sz="2000" dirty="0">
                <a:solidFill>
                  <a:schemeClr val="bg2"/>
                </a:solidFill>
                <a:latin typeface="Arial Rounded MT Bold" pitchFamily="34" charset="0"/>
              </a:rPr>
              <a:t>Open online course aimed at researchers </a:t>
            </a:r>
            <a:r>
              <a:rPr lang="en-GB" sz="2000" dirty="0" smtClean="0">
                <a:solidFill>
                  <a:schemeClr val="bg2"/>
                </a:solidFill>
                <a:latin typeface="Arial Rounded MT Bold" pitchFamily="34" charset="0"/>
              </a:rPr>
              <a:t>managing </a:t>
            </a:r>
            <a:r>
              <a:rPr lang="en-GB" sz="2000" dirty="0">
                <a:solidFill>
                  <a:schemeClr val="bg2"/>
                </a:solidFill>
                <a:latin typeface="Arial Rounded MT Bold" pitchFamily="34" charset="0"/>
              </a:rPr>
              <a:t>digital data as part of the research </a:t>
            </a:r>
            <a:r>
              <a:rPr lang="en-GB" sz="2000" dirty="0" smtClean="0">
                <a:solidFill>
                  <a:schemeClr val="bg2"/>
                </a:solidFill>
                <a:latin typeface="Arial Rounded MT Bold" pitchFamily="34" charset="0"/>
              </a:rPr>
              <a:t>process</a:t>
            </a:r>
          </a:p>
          <a:p>
            <a:pPr marL="0" lvl="1" indent="0" eaLnBrk="1" hangingPunct="1">
              <a:buClr>
                <a:schemeClr val="bg2"/>
              </a:buClr>
              <a:buSzPct val="75000"/>
              <a:buNone/>
            </a:pPr>
            <a:endParaRPr lang="en-GB" sz="1000" dirty="0">
              <a:solidFill>
                <a:schemeClr val="bg2"/>
              </a:solidFill>
              <a:latin typeface="Arial Rounded MT Bold" pitchFamily="34" charset="0"/>
            </a:endParaRPr>
          </a:p>
          <a:p>
            <a:pPr marL="0" indent="0" eaLnBrk="1" hangingPunct="1">
              <a:buNone/>
            </a:pPr>
            <a:r>
              <a:rPr lang="en-GB" sz="2000" dirty="0">
                <a:solidFill>
                  <a:schemeClr val="bg2"/>
                </a:solidFill>
                <a:latin typeface="Arial Rounded MT Bold" pitchFamily="34" charset="0"/>
              </a:rPr>
              <a:t> Units map on the research data lifecycle</a:t>
            </a:r>
          </a:p>
        </p:txBody>
      </p:sp>
    </p:spTree>
    <p:extLst>
      <p:ext uri="{BB962C8B-B14F-4D97-AF65-F5344CB8AC3E}">
        <p14:creationId xmlns:p14="http://schemas.microsoft.com/office/powerpoint/2010/main" val="8300814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051">
                                            <p:txEl>
                                              <p:pRg st="0" end="0"/>
                                            </p:txEl>
                                          </p:spTgt>
                                        </p:tgtEl>
                                        <p:attrNameLst>
                                          <p:attrName>style.visibility</p:attrName>
                                        </p:attrNameLst>
                                      </p:cBhvr>
                                      <p:to>
                                        <p:strVal val="visible"/>
                                      </p:to>
                                    </p:set>
                                    <p:anim calcmode="lin" valueType="num">
                                      <p:cBhvr additive="base">
                                        <p:cTn id="7" dur="500" fill="hold"/>
                                        <p:tgtEl>
                                          <p:spTgt spid="2051">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051">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3"/>
          <p:cNvSpPr>
            <a:spLocks noChangeArrowheads="1"/>
          </p:cNvSpPr>
          <p:nvPr/>
        </p:nvSpPr>
        <p:spPr bwMode="auto">
          <a:xfrm>
            <a:off x="2483768" y="546100"/>
            <a:ext cx="4457567"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GB" sz="3200" dirty="0">
                <a:solidFill>
                  <a:srgbClr val="990033"/>
                </a:solidFill>
                <a:latin typeface="Arial Rounded MT Bold" pitchFamily="34" charset="0"/>
              </a:rPr>
              <a:t>Edinburgh </a:t>
            </a:r>
            <a:r>
              <a:rPr lang="en-GB" sz="3200" dirty="0" err="1" smtClean="0">
                <a:solidFill>
                  <a:srgbClr val="990033"/>
                </a:solidFill>
                <a:latin typeface="Arial Rounded MT Bold" pitchFamily="34" charset="0"/>
              </a:rPr>
              <a:t>DataShare</a:t>
            </a:r>
            <a:endParaRPr lang="en-US" sz="3200" dirty="0">
              <a:solidFill>
                <a:srgbClr val="0033CC"/>
              </a:solidFill>
              <a:latin typeface="Arial Rounded MT Bold" pitchFamily="34" charset="0"/>
            </a:endParaRPr>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851920" y="1268760"/>
            <a:ext cx="4171199" cy="3744416"/>
          </a:xfrm>
          <a:prstGeom prst="rect">
            <a:avLst/>
          </a:prstGeom>
        </p:spPr>
      </p:pic>
      <p:sp>
        <p:nvSpPr>
          <p:cNvPr id="2" name="TextBox 1"/>
          <p:cNvSpPr txBox="1"/>
          <p:nvPr/>
        </p:nvSpPr>
        <p:spPr>
          <a:xfrm>
            <a:off x="280120" y="1844824"/>
            <a:ext cx="3384376" cy="3785652"/>
          </a:xfrm>
          <a:prstGeom prst="rect">
            <a:avLst/>
          </a:prstGeom>
          <a:noFill/>
        </p:spPr>
        <p:txBody>
          <a:bodyPr wrap="square" rtlCol="0">
            <a:spAutoFit/>
          </a:bodyPr>
          <a:lstStyle/>
          <a:p>
            <a:r>
              <a:rPr lang="en-GB" sz="2000" dirty="0" smtClean="0">
                <a:solidFill>
                  <a:srgbClr val="002060"/>
                </a:solidFill>
                <a:latin typeface="Arial Rounded MT Bold" panose="020F0704030504030204" pitchFamily="34" charset="0"/>
              </a:rPr>
              <a:t>Edinburgh </a:t>
            </a:r>
            <a:r>
              <a:rPr lang="en-GB" sz="2000" dirty="0" err="1" smtClean="0">
                <a:solidFill>
                  <a:srgbClr val="002060"/>
                </a:solidFill>
                <a:latin typeface="Arial Rounded MT Bold" panose="020F0704030504030204" pitchFamily="34" charset="0"/>
              </a:rPr>
              <a:t>DataShare</a:t>
            </a:r>
            <a:r>
              <a:rPr lang="en-GB" sz="2000" dirty="0" smtClean="0">
                <a:solidFill>
                  <a:srgbClr val="002060"/>
                </a:solidFill>
                <a:latin typeface="Arial Rounded MT Bold" panose="020F0704030504030204" pitchFamily="34" charset="0"/>
              </a:rPr>
              <a:t> is an online multi-disciplinary data repository for Edinburgh researchers who want to publish and openly share their data .</a:t>
            </a:r>
          </a:p>
          <a:p>
            <a:endParaRPr lang="en-GB" sz="2000" dirty="0">
              <a:solidFill>
                <a:srgbClr val="002060"/>
              </a:solidFill>
              <a:latin typeface="Arial Rounded MT Bold" panose="020F0704030504030204" pitchFamily="34" charset="0"/>
            </a:endParaRPr>
          </a:p>
          <a:p>
            <a:r>
              <a:rPr lang="en-GB" sz="2000" dirty="0" smtClean="0">
                <a:solidFill>
                  <a:srgbClr val="002060"/>
                </a:solidFill>
                <a:latin typeface="Arial Rounded MT Bold" panose="020F0704030504030204" pitchFamily="34" charset="0"/>
              </a:rPr>
              <a:t>Citation</a:t>
            </a:r>
          </a:p>
          <a:p>
            <a:r>
              <a:rPr lang="en-GB" sz="2000" dirty="0" smtClean="0">
                <a:solidFill>
                  <a:srgbClr val="002060"/>
                </a:solidFill>
                <a:latin typeface="Arial Rounded MT Bold" panose="020F0704030504030204" pitchFamily="34" charset="0"/>
              </a:rPr>
              <a:t>ODC Attribution licences</a:t>
            </a:r>
          </a:p>
          <a:p>
            <a:r>
              <a:rPr lang="en-GB" sz="2000" dirty="0" smtClean="0">
                <a:solidFill>
                  <a:srgbClr val="002060"/>
                </a:solidFill>
                <a:latin typeface="Arial Rounded MT Bold" panose="020F0704030504030204" pitchFamily="34" charset="0"/>
              </a:rPr>
              <a:t>Persistent </a:t>
            </a:r>
            <a:r>
              <a:rPr lang="en-GB" sz="2000" dirty="0" err="1" smtClean="0">
                <a:solidFill>
                  <a:srgbClr val="002060"/>
                </a:solidFill>
                <a:latin typeface="Arial Rounded MT Bold" panose="020F0704030504030204" pitchFamily="34" charset="0"/>
              </a:rPr>
              <a:t>Identifers</a:t>
            </a:r>
            <a:endParaRPr lang="en-GB" sz="2000" dirty="0" smtClean="0">
              <a:solidFill>
                <a:srgbClr val="002060"/>
              </a:solidFill>
              <a:latin typeface="Arial Rounded MT Bold" panose="020F0704030504030204" pitchFamily="34" charset="0"/>
            </a:endParaRPr>
          </a:p>
          <a:p>
            <a:r>
              <a:rPr lang="en-GB" sz="2000" dirty="0" smtClean="0">
                <a:solidFill>
                  <a:srgbClr val="002060"/>
                </a:solidFill>
                <a:latin typeface="Arial Rounded MT Bold" panose="020F0704030504030204" pitchFamily="34" charset="0"/>
              </a:rPr>
              <a:t>OAI-PMH</a:t>
            </a:r>
            <a:endParaRPr lang="en-GB" sz="2000" dirty="0">
              <a:solidFill>
                <a:srgbClr val="002060"/>
              </a:solidFill>
              <a:latin typeface="Arial Rounded MT Bold" panose="020F0704030504030204" pitchFamily="34" charset="0"/>
            </a:endParaRPr>
          </a:p>
        </p:txBody>
      </p:sp>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52120" y="2860978"/>
            <a:ext cx="2951565" cy="35832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8035583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9552" y="2268884"/>
            <a:ext cx="8167813" cy="1323439"/>
          </a:xfrm>
          <a:prstGeom prst="rect">
            <a:avLst/>
          </a:prstGeom>
        </p:spPr>
        <p:txBody>
          <a:bodyPr wrap="none">
            <a:spAutoFit/>
          </a:bodyPr>
          <a:lstStyle/>
          <a:p>
            <a:r>
              <a:rPr lang="en-GB" sz="4000" dirty="0" smtClean="0">
                <a:solidFill>
                  <a:srgbClr val="990033"/>
                </a:solidFill>
                <a:latin typeface="Arial Rounded MT Bold" panose="020F0704030504030204" pitchFamily="34" charset="0"/>
              </a:rPr>
              <a:t>Institutional RDM Infrastructure</a:t>
            </a:r>
          </a:p>
          <a:p>
            <a:r>
              <a:rPr lang="en-GB" sz="4000" dirty="0" smtClean="0">
                <a:solidFill>
                  <a:srgbClr val="990033"/>
                </a:solidFill>
                <a:latin typeface="Arial Rounded MT Bold" panose="020F0704030504030204" pitchFamily="34" charset="0"/>
              </a:rPr>
              <a:t>Drivers</a:t>
            </a:r>
            <a:r>
              <a:rPr lang="en-GB" sz="4000" dirty="0">
                <a:solidFill>
                  <a:srgbClr val="990033"/>
                </a:solidFill>
                <a:latin typeface="Arial Rounded MT Bold" panose="020F0704030504030204" pitchFamily="34" charset="0"/>
              </a:rPr>
              <a:t>: Funders &amp; </a:t>
            </a:r>
            <a:r>
              <a:rPr lang="en-GB" sz="4000" dirty="0" err="1">
                <a:solidFill>
                  <a:srgbClr val="990033"/>
                </a:solidFill>
                <a:latin typeface="Arial Rounded MT Bold" panose="020F0704030504030204" pitchFamily="34" charset="0"/>
              </a:rPr>
              <a:t>Jisc</a:t>
            </a:r>
            <a:endParaRPr lang="en-GB" sz="4000" dirty="0">
              <a:solidFill>
                <a:srgbClr val="990033"/>
              </a:solidFill>
              <a:latin typeface="Arial Rounded MT Bold" panose="020F0704030504030204" pitchFamily="34" charset="0"/>
            </a:endParaRP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16440" y="6093296"/>
            <a:ext cx="3590925"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2492724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594418" y="458709"/>
            <a:ext cx="2002971" cy="758952"/>
          </a:xfrm>
          <a:prstGeom prst="rect">
            <a:avLst/>
          </a:prstGeom>
        </p:spPr>
        <p:txBody>
          <a:bodyPr>
            <a:normAutofit/>
          </a:bodyPr>
          <a:lstStyle/>
          <a:p>
            <a:pPr algn="l"/>
            <a:r>
              <a:rPr lang="en-GB" sz="3200" b="0" dirty="0" smtClean="0"/>
              <a:t>DRIVERS</a:t>
            </a:r>
            <a:endParaRPr lang="en-GB" sz="3200" b="0" cap="none" dirty="0"/>
          </a:p>
        </p:txBody>
      </p:sp>
      <p:pic>
        <p:nvPicPr>
          <p:cNvPr id="4" name="Content Placeholder 3"/>
          <p:cNvPicPr>
            <a:picLocks noGrp="1" noChangeAspect="1"/>
          </p:cNvPicPr>
          <p:nvPr>
            <p:ph sz="quarter" idx="4294967295"/>
          </p:nvPr>
        </p:nvPicPr>
        <p:blipFill>
          <a:blip r:embed="rId3">
            <a:extLst>
              <a:ext uri="{28A0092B-C50C-407E-A947-70E740481C1C}">
                <a14:useLocalDpi xmlns:a14="http://schemas.microsoft.com/office/drawing/2010/main" val="0"/>
              </a:ext>
            </a:extLst>
          </a:blip>
          <a:stretch>
            <a:fillRect/>
          </a:stretch>
        </p:blipFill>
        <p:spPr>
          <a:xfrm>
            <a:off x="251518" y="1472208"/>
            <a:ext cx="8626079" cy="4464000"/>
          </a:xfrm>
          <a:prstGeom prst="rect">
            <a:avLst/>
          </a:prstGeom>
        </p:spPr>
      </p:pic>
    </p:spTree>
    <p:extLst>
      <p:ext uri="{BB962C8B-B14F-4D97-AF65-F5344CB8AC3E}">
        <p14:creationId xmlns:p14="http://schemas.microsoft.com/office/powerpoint/2010/main" val="275623823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Title 1"/>
          <p:cNvSpPr>
            <a:spLocks noGrp="1"/>
          </p:cNvSpPr>
          <p:nvPr>
            <p:ph type="title"/>
          </p:nvPr>
        </p:nvSpPr>
        <p:spPr>
          <a:xfrm>
            <a:off x="425768" y="535782"/>
            <a:ext cx="8229600" cy="660970"/>
          </a:xfrm>
        </p:spPr>
        <p:txBody>
          <a:bodyPr/>
          <a:lstStyle/>
          <a:p>
            <a:pPr algn="l"/>
            <a:r>
              <a:rPr lang="en-US" altLang="en-US" sz="2800" b="0" dirty="0" err="1" smtClean="0">
                <a:latin typeface="Arial Rounded MT Bold" panose="020F0704030504030204" pitchFamily="34" charset="0"/>
              </a:rPr>
              <a:t>Jisc</a:t>
            </a:r>
            <a:r>
              <a:rPr lang="en-US" altLang="en-US" sz="2800" b="0" dirty="0" smtClean="0">
                <a:latin typeface="Arial Rounded MT Bold" panose="020F0704030504030204" pitchFamily="34" charset="0"/>
              </a:rPr>
              <a:t>-funded MRD </a:t>
            </a:r>
            <a:r>
              <a:rPr lang="en-US" altLang="en-US" sz="2800" b="0" dirty="0" err="1" smtClean="0">
                <a:latin typeface="Arial Rounded MT Bold" panose="020F0704030504030204" pitchFamily="34" charset="0"/>
              </a:rPr>
              <a:t>Programmes</a:t>
            </a:r>
            <a:r>
              <a:rPr lang="en-US" altLang="en-US" sz="2800" b="0" dirty="0" smtClean="0">
                <a:latin typeface="Arial Rounded MT Bold" panose="020F0704030504030204" pitchFamily="34" charset="0"/>
              </a:rPr>
              <a:t> (UK)</a:t>
            </a:r>
            <a:endParaRPr lang="en-US" altLang="en-US" sz="2800" b="0" dirty="0">
              <a:latin typeface="Arial Rounded MT Bold" panose="020F0704030504030204" pitchFamily="34" charset="0"/>
            </a:endParaRPr>
          </a:p>
        </p:txBody>
      </p:sp>
      <p:sp>
        <p:nvSpPr>
          <p:cNvPr id="60419" name="Content Placeholder 2"/>
          <p:cNvSpPr>
            <a:spLocks noGrp="1"/>
          </p:cNvSpPr>
          <p:nvPr>
            <p:ph idx="1"/>
          </p:nvPr>
        </p:nvSpPr>
        <p:spPr>
          <a:xfrm>
            <a:off x="323528" y="1628800"/>
            <a:ext cx="8568952" cy="4608512"/>
          </a:xfrm>
        </p:spPr>
        <p:txBody>
          <a:bodyPr/>
          <a:lstStyle/>
          <a:p>
            <a:r>
              <a:rPr lang="en-US" altLang="en-US" sz="1800" dirty="0" err="1">
                <a:solidFill>
                  <a:srgbClr val="002060"/>
                </a:solidFill>
                <a:latin typeface="Trebuchet MS" panose="020B0603020202020204" pitchFamily="34" charset="0"/>
              </a:rPr>
              <a:t>Jisc</a:t>
            </a:r>
            <a:r>
              <a:rPr lang="en-US" altLang="en-US" sz="1800" dirty="0">
                <a:solidFill>
                  <a:srgbClr val="002060"/>
                </a:solidFill>
                <a:latin typeface="Trebuchet MS" panose="020B0603020202020204" pitchFamily="34" charset="0"/>
              </a:rPr>
              <a:t> is ‘a registered charity [.. that ..] champions the use of digital technologies in UK education and research.’ </a:t>
            </a:r>
            <a:r>
              <a:rPr lang="en-GB" altLang="en-US" sz="1800" dirty="0" smtClean="0">
                <a:solidFill>
                  <a:srgbClr val="002060"/>
                </a:solidFill>
                <a:latin typeface="Trebuchet MS" panose="020B0603020202020204" pitchFamily="34" charset="0"/>
              </a:rPr>
              <a:t>It is funded by UK </a:t>
            </a:r>
            <a:r>
              <a:rPr lang="en-GB" altLang="en-US" sz="1800" dirty="0">
                <a:solidFill>
                  <a:srgbClr val="002060"/>
                </a:solidFill>
                <a:latin typeface="Trebuchet MS" panose="020B0603020202020204" pitchFamily="34" charset="0"/>
              </a:rPr>
              <a:t>HE and FE funding </a:t>
            </a:r>
            <a:r>
              <a:rPr lang="en-GB" altLang="en-US" sz="1800" dirty="0" smtClean="0">
                <a:solidFill>
                  <a:srgbClr val="002060"/>
                </a:solidFill>
                <a:latin typeface="Trebuchet MS" panose="020B0603020202020204" pitchFamily="34" charset="0"/>
              </a:rPr>
              <a:t>bodies (and from 2014-15 membership subscription) </a:t>
            </a:r>
            <a:endParaRPr lang="en-US" altLang="en-US" sz="1800" dirty="0">
              <a:solidFill>
                <a:srgbClr val="002060"/>
              </a:solidFill>
              <a:latin typeface="Trebuchet MS" panose="020B0603020202020204" pitchFamily="34" charset="0"/>
            </a:endParaRPr>
          </a:p>
          <a:p>
            <a:endParaRPr lang="en-US" altLang="en-US" sz="700" dirty="0">
              <a:solidFill>
                <a:srgbClr val="002060"/>
              </a:solidFill>
              <a:latin typeface="Trebuchet MS" panose="020B0603020202020204" pitchFamily="34" charset="0"/>
            </a:endParaRPr>
          </a:p>
          <a:p>
            <a:r>
              <a:rPr lang="en-US" altLang="en-US" sz="1800" b="1" dirty="0" smtClean="0">
                <a:solidFill>
                  <a:srgbClr val="002060"/>
                </a:solidFill>
                <a:latin typeface="Trebuchet MS" panose="020B0603020202020204" pitchFamily="34" charset="0"/>
              </a:rPr>
              <a:t>Strand </a:t>
            </a:r>
            <a:r>
              <a:rPr lang="en-US" altLang="en-US" sz="1800" b="1" dirty="0">
                <a:solidFill>
                  <a:srgbClr val="002060"/>
                </a:solidFill>
                <a:latin typeface="Trebuchet MS" panose="020B0603020202020204" pitchFamily="34" charset="0"/>
              </a:rPr>
              <a:t>1 </a:t>
            </a:r>
            <a:r>
              <a:rPr lang="en-US" altLang="en-US" sz="1800" b="1" dirty="0" smtClean="0">
                <a:solidFill>
                  <a:srgbClr val="002060"/>
                </a:solidFill>
                <a:latin typeface="Trebuchet MS" panose="020B0603020202020204" pitchFamily="34" charset="0"/>
              </a:rPr>
              <a:t>Projects (Oct</a:t>
            </a:r>
            <a:r>
              <a:rPr lang="en-US" altLang="en-US" sz="1800" b="1" dirty="0">
                <a:solidFill>
                  <a:srgbClr val="002060"/>
                </a:solidFill>
                <a:latin typeface="Trebuchet MS" panose="020B0603020202020204" pitchFamily="34" charset="0"/>
              </a:rPr>
              <a:t>. 2009 – Sept. 2011</a:t>
            </a:r>
            <a:r>
              <a:rPr lang="en-US" altLang="en-US" sz="1800" b="1" dirty="0" smtClean="0">
                <a:solidFill>
                  <a:srgbClr val="002060"/>
                </a:solidFill>
                <a:latin typeface="Trebuchet MS" panose="020B0603020202020204" pitchFamily="34" charset="0"/>
              </a:rPr>
              <a:t>): </a:t>
            </a:r>
            <a:endParaRPr lang="en-US" altLang="en-US" sz="1800" b="1" dirty="0">
              <a:solidFill>
                <a:srgbClr val="002060"/>
              </a:solidFill>
              <a:latin typeface="Trebuchet MS" panose="020B0603020202020204" pitchFamily="34" charset="0"/>
            </a:endParaRPr>
          </a:p>
          <a:p>
            <a:endParaRPr lang="en-US" altLang="en-US" sz="800" dirty="0">
              <a:solidFill>
                <a:srgbClr val="002060"/>
              </a:solidFill>
              <a:latin typeface="Trebuchet MS" panose="020B0603020202020204" pitchFamily="34" charset="0"/>
            </a:endParaRPr>
          </a:p>
          <a:p>
            <a:r>
              <a:rPr lang="en-US" altLang="en-US" sz="1800" dirty="0">
                <a:solidFill>
                  <a:srgbClr val="002060"/>
                </a:solidFill>
                <a:latin typeface="Trebuchet MS" panose="020B0603020202020204" pitchFamily="34" charset="0"/>
              </a:rPr>
              <a:t>Piloting RDM infrastructures within </a:t>
            </a:r>
            <a:r>
              <a:rPr lang="en-US" altLang="en-US" sz="1800" dirty="0" smtClean="0">
                <a:solidFill>
                  <a:srgbClr val="002060"/>
                </a:solidFill>
                <a:latin typeface="Trebuchet MS" panose="020B0603020202020204" pitchFamily="34" charset="0"/>
              </a:rPr>
              <a:t>institutions</a:t>
            </a:r>
          </a:p>
          <a:p>
            <a:r>
              <a:rPr lang="en-US" altLang="en-US" sz="1800" dirty="0" smtClean="0">
                <a:solidFill>
                  <a:srgbClr val="002060"/>
                </a:solidFill>
                <a:latin typeface="Trebuchet MS" panose="020B0603020202020204" pitchFamily="34" charset="0"/>
              </a:rPr>
              <a:t>Developing </a:t>
            </a:r>
            <a:r>
              <a:rPr lang="en-US" altLang="en-US" sz="1800" dirty="0">
                <a:solidFill>
                  <a:srgbClr val="002060"/>
                </a:solidFill>
                <a:latin typeface="Trebuchet MS" panose="020B0603020202020204" pitchFamily="34" charset="0"/>
              </a:rPr>
              <a:t>RDM Training </a:t>
            </a:r>
            <a:r>
              <a:rPr lang="en-US" altLang="en-US" sz="1800" dirty="0" smtClean="0">
                <a:solidFill>
                  <a:srgbClr val="002060"/>
                </a:solidFill>
                <a:latin typeface="Trebuchet MS" panose="020B0603020202020204" pitchFamily="34" charset="0"/>
              </a:rPr>
              <a:t>materials</a:t>
            </a:r>
          </a:p>
          <a:p>
            <a:endParaRPr lang="en-US" altLang="en-US" sz="800" dirty="0" smtClean="0">
              <a:solidFill>
                <a:srgbClr val="002060"/>
              </a:solidFill>
              <a:latin typeface="Trebuchet MS" panose="020B0603020202020204" pitchFamily="34" charset="0"/>
            </a:endParaRPr>
          </a:p>
          <a:p>
            <a:r>
              <a:rPr lang="en-US" sz="1800" b="1" kern="1200" dirty="0" smtClean="0">
                <a:solidFill>
                  <a:srgbClr val="002060"/>
                </a:solidFill>
                <a:latin typeface="Trebuchet MS" panose="020B0603020202020204" pitchFamily="34" charset="0"/>
                <a:cs typeface="Arial" pitchFamily="34" charset="0"/>
              </a:rPr>
              <a:t>Strand </a:t>
            </a:r>
            <a:r>
              <a:rPr lang="en-US" sz="1800" b="1" kern="1200" dirty="0">
                <a:solidFill>
                  <a:srgbClr val="002060"/>
                </a:solidFill>
                <a:latin typeface="Trebuchet MS" panose="020B0603020202020204" pitchFamily="34" charset="0"/>
                <a:cs typeface="Arial" pitchFamily="34" charset="0"/>
              </a:rPr>
              <a:t>2 </a:t>
            </a:r>
            <a:r>
              <a:rPr lang="en-US" sz="1800" b="1" kern="1200" dirty="0" smtClean="0">
                <a:solidFill>
                  <a:srgbClr val="002060"/>
                </a:solidFill>
                <a:latin typeface="Trebuchet MS" panose="020B0603020202020204" pitchFamily="34" charset="0"/>
                <a:cs typeface="Arial" pitchFamily="34" charset="0"/>
              </a:rPr>
              <a:t>Projects (Oct</a:t>
            </a:r>
            <a:r>
              <a:rPr lang="en-US" sz="1800" b="1" kern="1200" dirty="0">
                <a:solidFill>
                  <a:srgbClr val="002060"/>
                </a:solidFill>
                <a:latin typeface="Trebuchet MS" panose="020B0603020202020204" pitchFamily="34" charset="0"/>
                <a:cs typeface="Arial" pitchFamily="34" charset="0"/>
              </a:rPr>
              <a:t>. 2011 – Jul. </a:t>
            </a:r>
            <a:r>
              <a:rPr lang="en-US" sz="1800" b="1" kern="1200" dirty="0" smtClean="0">
                <a:solidFill>
                  <a:srgbClr val="002060"/>
                </a:solidFill>
                <a:latin typeface="Trebuchet MS" panose="020B0603020202020204" pitchFamily="34" charset="0"/>
                <a:cs typeface="Arial" pitchFamily="34" charset="0"/>
              </a:rPr>
              <a:t>2013</a:t>
            </a:r>
            <a:r>
              <a:rPr lang="en-GB" sz="1800" kern="1200" dirty="0" smtClean="0">
                <a:solidFill>
                  <a:srgbClr val="002060"/>
                </a:solidFill>
                <a:latin typeface="Trebuchet MS" panose="020B0603020202020204" pitchFamily="34" charset="0"/>
                <a:cs typeface="Arial" pitchFamily="34" charset="0"/>
              </a:rPr>
              <a:t>:</a:t>
            </a:r>
          </a:p>
          <a:p>
            <a:endParaRPr lang="en-GB" sz="800" kern="1200" dirty="0">
              <a:solidFill>
                <a:srgbClr val="002060"/>
              </a:solidFill>
              <a:latin typeface="Trebuchet MS" panose="020B0603020202020204" pitchFamily="34" charset="0"/>
              <a:cs typeface="Arial" pitchFamily="34" charset="0"/>
            </a:endParaRPr>
          </a:p>
          <a:p>
            <a:r>
              <a:rPr lang="en-GB" sz="1800" kern="1200" dirty="0">
                <a:solidFill>
                  <a:srgbClr val="002060"/>
                </a:solidFill>
                <a:latin typeface="Trebuchet MS" panose="020B0603020202020204" pitchFamily="34" charset="0"/>
                <a:cs typeface="Arial" pitchFamily="34" charset="0"/>
              </a:rPr>
              <a:t>T</a:t>
            </a:r>
            <a:r>
              <a:rPr lang="en-GB" sz="1800" kern="1200" dirty="0" smtClean="0">
                <a:solidFill>
                  <a:srgbClr val="002060"/>
                </a:solidFill>
                <a:latin typeface="Trebuchet MS" panose="020B0603020202020204" pitchFamily="34" charset="0"/>
                <a:cs typeface="Arial" pitchFamily="34" charset="0"/>
              </a:rPr>
              <a:t>o </a:t>
            </a:r>
            <a:r>
              <a:rPr lang="en-GB" sz="1800" kern="1200" dirty="0">
                <a:solidFill>
                  <a:srgbClr val="002060"/>
                </a:solidFill>
                <a:latin typeface="Trebuchet MS" panose="020B0603020202020204" pitchFamily="34" charset="0"/>
                <a:cs typeface="Arial" pitchFamily="34" charset="0"/>
              </a:rPr>
              <a:t>help universities </a:t>
            </a:r>
            <a:r>
              <a:rPr lang="en-GB" sz="1800" kern="1200" dirty="0" smtClean="0">
                <a:solidFill>
                  <a:srgbClr val="002060"/>
                </a:solidFill>
                <a:latin typeface="Trebuchet MS" panose="020B0603020202020204" pitchFamily="34" charset="0"/>
                <a:cs typeface="Arial" pitchFamily="34" charset="0"/>
              </a:rPr>
              <a:t>develop </a:t>
            </a:r>
            <a:r>
              <a:rPr lang="en-GB" sz="1800" kern="1200" dirty="0">
                <a:solidFill>
                  <a:srgbClr val="002060"/>
                </a:solidFill>
                <a:latin typeface="Trebuchet MS" panose="020B0603020202020204" pitchFamily="34" charset="0"/>
                <a:cs typeface="Arial" pitchFamily="34" charset="0"/>
              </a:rPr>
              <a:t>RDM </a:t>
            </a:r>
            <a:r>
              <a:rPr lang="en-GB" sz="1800" kern="1200" dirty="0" smtClean="0">
                <a:solidFill>
                  <a:srgbClr val="002060"/>
                </a:solidFill>
                <a:latin typeface="Trebuchet MS" panose="020B0603020202020204" pitchFamily="34" charset="0"/>
                <a:cs typeface="Arial" pitchFamily="34" charset="0"/>
              </a:rPr>
              <a:t>support infrastructure &amp; build capacity</a:t>
            </a:r>
          </a:p>
          <a:p>
            <a:r>
              <a:rPr lang="en-GB" sz="1800" kern="1200" dirty="0">
                <a:solidFill>
                  <a:srgbClr val="002060"/>
                </a:solidFill>
                <a:latin typeface="Trebuchet MS" panose="020B0603020202020204" pitchFamily="34" charset="0"/>
                <a:cs typeface="Arial" pitchFamily="34" charset="0"/>
              </a:rPr>
              <a:t>T</a:t>
            </a:r>
            <a:r>
              <a:rPr lang="en-GB" sz="1800" kern="1200" dirty="0" smtClean="0">
                <a:solidFill>
                  <a:srgbClr val="002060"/>
                </a:solidFill>
                <a:latin typeface="Trebuchet MS" panose="020B0603020202020204" pitchFamily="34" charset="0"/>
                <a:cs typeface="Arial" pitchFamily="34" charset="0"/>
              </a:rPr>
              <a:t>o </a:t>
            </a:r>
            <a:r>
              <a:rPr lang="en-GB" sz="1800" kern="1200" dirty="0">
                <a:solidFill>
                  <a:srgbClr val="002060"/>
                </a:solidFill>
                <a:latin typeface="Trebuchet MS" panose="020B0603020202020204" pitchFamily="34" charset="0"/>
                <a:cs typeface="Arial" pitchFamily="34" charset="0"/>
              </a:rPr>
              <a:t>customize DCC’s DMP Online tool for institutional </a:t>
            </a:r>
            <a:r>
              <a:rPr lang="en-GB" sz="1800" kern="1200" dirty="0" smtClean="0">
                <a:solidFill>
                  <a:srgbClr val="002060"/>
                </a:solidFill>
                <a:latin typeface="Trebuchet MS" panose="020B0603020202020204" pitchFamily="34" charset="0"/>
                <a:cs typeface="Arial" pitchFamily="34" charset="0"/>
              </a:rPr>
              <a:t>use</a:t>
            </a:r>
          </a:p>
          <a:p>
            <a:endParaRPr lang="en-GB" sz="800" kern="1200" dirty="0" smtClean="0">
              <a:solidFill>
                <a:srgbClr val="002060"/>
              </a:solidFill>
              <a:latin typeface="Trebuchet MS" panose="020B0603020202020204" pitchFamily="34" charset="0"/>
              <a:cs typeface="Arial" pitchFamily="34" charset="0"/>
            </a:endParaRPr>
          </a:p>
          <a:p>
            <a:pPr lvl="1"/>
            <a:endParaRPr lang="en-GB" sz="400" kern="1200" dirty="0">
              <a:solidFill>
                <a:srgbClr val="002060"/>
              </a:solidFill>
              <a:latin typeface="Trebuchet MS" panose="020B0603020202020204" pitchFamily="34" charset="0"/>
              <a:cs typeface="Arial" pitchFamily="34" charset="0"/>
            </a:endParaRPr>
          </a:p>
          <a:p>
            <a:r>
              <a:rPr lang="en-GB" sz="1800" kern="1200" dirty="0" smtClean="0">
                <a:solidFill>
                  <a:srgbClr val="002060"/>
                </a:solidFill>
                <a:latin typeface="Trebuchet MS" panose="020B0603020202020204" pitchFamily="34" charset="0"/>
                <a:cs typeface="Arial" pitchFamily="34" charset="0"/>
              </a:rPr>
              <a:t>Strand 2 </a:t>
            </a:r>
            <a:r>
              <a:rPr lang="en-GB" sz="1800" kern="1200" dirty="0">
                <a:solidFill>
                  <a:srgbClr val="002060"/>
                </a:solidFill>
                <a:latin typeface="Trebuchet MS" panose="020B0603020202020204" pitchFamily="34" charset="0"/>
                <a:cs typeface="Arial" pitchFamily="34" charset="0"/>
              </a:rPr>
              <a:t>activities were complemented by </a:t>
            </a:r>
            <a:r>
              <a:rPr lang="en-GB" sz="1800" kern="1200" dirty="0" smtClean="0">
                <a:solidFill>
                  <a:srgbClr val="002060"/>
                </a:solidFill>
                <a:latin typeface="Trebuchet MS" panose="020B0603020202020204" pitchFamily="34" charset="0"/>
                <a:cs typeface="Arial" pitchFamily="34" charset="0"/>
              </a:rPr>
              <a:t>work to </a:t>
            </a:r>
            <a:r>
              <a:rPr lang="en-GB" sz="1800" kern="1200" dirty="0">
                <a:solidFill>
                  <a:srgbClr val="002060"/>
                </a:solidFill>
                <a:latin typeface="Trebuchet MS" panose="020B0603020202020204" pitchFamily="34" charset="0"/>
                <a:cs typeface="Arial" pitchFamily="34" charset="0"/>
              </a:rPr>
              <a:t>develop </a:t>
            </a:r>
            <a:r>
              <a:rPr lang="en-GB" sz="1800" kern="1200" dirty="0" smtClean="0">
                <a:solidFill>
                  <a:srgbClr val="002060"/>
                </a:solidFill>
                <a:latin typeface="Trebuchet MS" panose="020B0603020202020204" pitchFamily="34" charset="0"/>
                <a:cs typeface="Arial" pitchFamily="34" charset="0"/>
              </a:rPr>
              <a:t>disciplinary-focused </a:t>
            </a:r>
            <a:r>
              <a:rPr lang="en-GB" sz="1800" kern="1200" dirty="0">
                <a:solidFill>
                  <a:srgbClr val="002060"/>
                </a:solidFill>
                <a:latin typeface="Trebuchet MS" panose="020B0603020202020204" pitchFamily="34" charset="0"/>
                <a:cs typeface="Arial" pitchFamily="34" charset="0"/>
              </a:rPr>
              <a:t>RDM training materials for </a:t>
            </a:r>
            <a:r>
              <a:rPr lang="en-GB" sz="1800" kern="1200" dirty="0" smtClean="0">
                <a:solidFill>
                  <a:srgbClr val="002060"/>
                </a:solidFill>
                <a:latin typeface="Trebuchet MS" panose="020B0603020202020204" pitchFamily="34" charset="0"/>
                <a:cs typeface="Arial" pitchFamily="34" charset="0"/>
              </a:rPr>
              <a:t>liaison </a:t>
            </a:r>
            <a:r>
              <a:rPr lang="en-GB" sz="1800" kern="1200" dirty="0">
                <a:solidFill>
                  <a:srgbClr val="002060"/>
                </a:solidFill>
                <a:latin typeface="Trebuchet MS" panose="020B0603020202020204" pitchFamily="34" charset="0"/>
                <a:cs typeface="Arial" pitchFamily="34" charset="0"/>
              </a:rPr>
              <a:t>librarians and research </a:t>
            </a:r>
            <a:r>
              <a:rPr lang="en-GB" sz="1800" kern="1200" dirty="0" smtClean="0">
                <a:solidFill>
                  <a:srgbClr val="002060"/>
                </a:solidFill>
                <a:latin typeface="Trebuchet MS" panose="020B0603020202020204" pitchFamily="34" charset="0"/>
                <a:cs typeface="Arial" pitchFamily="34" charset="0"/>
              </a:rPr>
              <a:t>officers </a:t>
            </a:r>
            <a:r>
              <a:rPr lang="en-GB" sz="1800" kern="1200" dirty="0" err="1" smtClean="0">
                <a:solidFill>
                  <a:srgbClr val="002060"/>
                </a:solidFill>
                <a:latin typeface="Trebuchet MS" panose="020B0603020202020204" pitchFamily="34" charset="0"/>
                <a:cs typeface="Arial" pitchFamily="34" charset="0"/>
              </a:rPr>
              <a:t>etc</a:t>
            </a:r>
            <a:endParaRPr lang="en-GB" sz="1800" kern="1200" dirty="0">
              <a:solidFill>
                <a:srgbClr val="002060"/>
              </a:solidFill>
              <a:latin typeface="Trebuchet MS" panose="020B0603020202020204" pitchFamily="34" charset="0"/>
              <a:cs typeface="Arial" pitchFamily="34" charset="0"/>
            </a:endParaRPr>
          </a:p>
          <a:p>
            <a:endParaRPr lang="en-US" altLang="en-US" sz="2200" dirty="0">
              <a:solidFill>
                <a:srgbClr val="003399"/>
              </a:solidFill>
            </a:endParaRPr>
          </a:p>
        </p:txBody>
      </p:sp>
    </p:spTree>
    <p:extLst>
      <p:ext uri="{BB962C8B-B14F-4D97-AF65-F5344CB8AC3E}">
        <p14:creationId xmlns:p14="http://schemas.microsoft.com/office/powerpoint/2010/main" val="95104454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9082" y="548680"/>
            <a:ext cx="8229600" cy="1027584"/>
          </a:xfrm>
        </p:spPr>
        <p:txBody>
          <a:bodyPr/>
          <a:lstStyle/>
          <a:p>
            <a:r>
              <a:rPr lang="en-GB" sz="4000" dirty="0" smtClean="0">
                <a:latin typeface="Arial Rounded MT Bold" panose="020F0704030504030204" pitchFamily="34" charset="0"/>
              </a:rPr>
              <a:t>DCC RDM 2014 Survey</a:t>
            </a:r>
            <a:endParaRPr lang="en-GB" sz="4000" dirty="0">
              <a:latin typeface="Arial Rounded MT Bold" panose="020F0704030504030204" pitchFamily="34" charset="0"/>
            </a:endParaRPr>
          </a:p>
        </p:txBody>
      </p:sp>
      <p:sp>
        <p:nvSpPr>
          <p:cNvPr id="4" name="TextBox 3"/>
          <p:cNvSpPr txBox="1"/>
          <p:nvPr/>
        </p:nvSpPr>
        <p:spPr>
          <a:xfrm>
            <a:off x="330094" y="5661248"/>
            <a:ext cx="8280920" cy="307777"/>
          </a:xfrm>
          <a:prstGeom prst="rect">
            <a:avLst/>
          </a:prstGeom>
          <a:noFill/>
        </p:spPr>
        <p:txBody>
          <a:bodyPr wrap="square" rtlCol="0">
            <a:spAutoFit/>
          </a:bodyPr>
          <a:lstStyle/>
          <a:p>
            <a:endParaRPr lang="en-GB" sz="1400" dirty="0">
              <a:solidFill>
                <a:schemeClr val="bg2"/>
              </a:solidFill>
            </a:endParaRPr>
          </a:p>
        </p:txBody>
      </p:sp>
      <p:sp>
        <p:nvSpPr>
          <p:cNvPr id="5" name="Content Placeholder 2"/>
          <p:cNvSpPr txBox="1">
            <a:spLocks/>
          </p:cNvSpPr>
          <p:nvPr/>
        </p:nvSpPr>
        <p:spPr bwMode="auto">
          <a:xfrm>
            <a:off x="189898" y="1733020"/>
            <a:ext cx="8562386" cy="3888432"/>
          </a:xfrm>
          <a:prstGeom prst="rect">
            <a:avLst/>
          </a:prstGeom>
          <a:solidFill>
            <a:schemeClr val="bg1">
              <a:alpha val="8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normAutofit/>
          </a:bodyPr>
          <a:lstStyle>
            <a:lvl1pPr marL="342900" indent="-342900" algn="l" rtl="0" eaLnBrk="0" fontAlgn="base" hangingPunct="0">
              <a:spcBef>
                <a:spcPct val="20000"/>
              </a:spcBef>
              <a:spcAft>
                <a:spcPct val="0"/>
              </a:spcAft>
              <a:buClr>
                <a:schemeClr val="bg2"/>
              </a:buClr>
              <a:buSzPct val="75000"/>
              <a:buFont typeface="Wingdings" pitchFamily="2" charset="2"/>
              <a:buChar char="n"/>
              <a:defRPr sz="3200">
                <a:solidFill>
                  <a:schemeClr val="bg2"/>
                </a:solidFill>
                <a:latin typeface="+mn-lt"/>
                <a:ea typeface="+mn-ea"/>
                <a:cs typeface="+mn-cs"/>
              </a:defRPr>
            </a:lvl1pPr>
            <a:lvl2pPr marL="742950" indent="-285750" algn="l" rtl="0" eaLnBrk="0" fontAlgn="base" hangingPunct="0">
              <a:spcBef>
                <a:spcPct val="20000"/>
              </a:spcBef>
              <a:spcAft>
                <a:spcPct val="0"/>
              </a:spcAft>
              <a:buClr>
                <a:schemeClr val="accent2"/>
              </a:buClr>
              <a:buSzPct val="80000"/>
              <a:buFont typeface="Wingdings" pitchFamily="2" charset="2"/>
              <a:buChar char="¨"/>
              <a:defRPr sz="2800">
                <a:solidFill>
                  <a:schemeClr val="accent1"/>
                </a:solidFill>
                <a:latin typeface="+mn-lt"/>
                <a:cs typeface="+mn-cs"/>
              </a:defRPr>
            </a:lvl2pPr>
            <a:lvl3pPr marL="1143000" indent="-228600" algn="l" rtl="0" eaLnBrk="0" fontAlgn="base" hangingPunct="0">
              <a:spcBef>
                <a:spcPct val="20000"/>
              </a:spcBef>
              <a:spcAft>
                <a:spcPct val="0"/>
              </a:spcAft>
              <a:buClr>
                <a:schemeClr val="bg2"/>
              </a:buClr>
              <a:buSzPct val="65000"/>
              <a:buFont typeface="Wingdings" pitchFamily="2" charset="2"/>
              <a:buChar char="n"/>
              <a:defRPr sz="2400">
                <a:solidFill>
                  <a:schemeClr val="accent2"/>
                </a:solidFill>
                <a:latin typeface="+mn-lt"/>
                <a:cs typeface="+mn-cs"/>
              </a:defRPr>
            </a:lvl3pPr>
            <a:lvl4pPr marL="1600200" indent="-228600" algn="l" rtl="0" eaLnBrk="0" fontAlgn="base" hangingPunct="0">
              <a:spcBef>
                <a:spcPct val="20000"/>
              </a:spcBef>
              <a:spcAft>
                <a:spcPct val="0"/>
              </a:spcAft>
              <a:buClr>
                <a:schemeClr val="accent2"/>
              </a:buClr>
              <a:buSzPct val="70000"/>
              <a:buFont typeface="Wingdings" pitchFamily="2" charset="2"/>
              <a:buChar char="¨"/>
              <a:defRPr sz="2000">
                <a:solidFill>
                  <a:schemeClr val="bg2"/>
                </a:solidFill>
                <a:latin typeface="+mn-lt"/>
                <a:cs typeface="+mn-cs"/>
              </a:defRPr>
            </a:lvl4pPr>
            <a:lvl5pPr marL="2057400" indent="-228600" algn="l" rtl="0" eaLnBrk="0" fontAlgn="base" hangingPunct="0">
              <a:spcBef>
                <a:spcPct val="20000"/>
              </a:spcBef>
              <a:spcAft>
                <a:spcPct val="0"/>
              </a:spcAft>
              <a:buClr>
                <a:schemeClr val="bg2"/>
              </a:buClr>
              <a:buFont typeface="Wingdings" pitchFamily="2" charset="2"/>
              <a:buChar char="§"/>
              <a:defRPr sz="2000">
                <a:solidFill>
                  <a:schemeClr val="bg2"/>
                </a:solidFill>
                <a:latin typeface="+mn-lt"/>
                <a:cs typeface="+mn-cs"/>
              </a:defRPr>
            </a:lvl5pPr>
            <a:lvl6pPr marL="2514600" indent="-228600" algn="l" rtl="0" fontAlgn="base">
              <a:spcBef>
                <a:spcPct val="20000"/>
              </a:spcBef>
              <a:spcAft>
                <a:spcPct val="0"/>
              </a:spcAft>
              <a:buClr>
                <a:schemeClr val="bg2"/>
              </a:buClr>
              <a:buFont typeface="Wingdings" pitchFamily="2" charset="2"/>
              <a:buChar char="§"/>
              <a:defRPr sz="2000">
                <a:solidFill>
                  <a:schemeClr val="bg2"/>
                </a:solidFill>
                <a:latin typeface="+mn-lt"/>
                <a:cs typeface="+mn-cs"/>
              </a:defRPr>
            </a:lvl6pPr>
            <a:lvl7pPr marL="2971800" indent="-228600" algn="l" rtl="0" fontAlgn="base">
              <a:spcBef>
                <a:spcPct val="20000"/>
              </a:spcBef>
              <a:spcAft>
                <a:spcPct val="0"/>
              </a:spcAft>
              <a:buClr>
                <a:schemeClr val="bg2"/>
              </a:buClr>
              <a:buFont typeface="Wingdings" pitchFamily="2" charset="2"/>
              <a:buChar char="§"/>
              <a:defRPr sz="2000">
                <a:solidFill>
                  <a:schemeClr val="bg2"/>
                </a:solidFill>
                <a:latin typeface="+mn-lt"/>
                <a:cs typeface="+mn-cs"/>
              </a:defRPr>
            </a:lvl7pPr>
            <a:lvl8pPr marL="3429000" indent="-228600" algn="l" rtl="0" fontAlgn="base">
              <a:spcBef>
                <a:spcPct val="20000"/>
              </a:spcBef>
              <a:spcAft>
                <a:spcPct val="0"/>
              </a:spcAft>
              <a:buClr>
                <a:schemeClr val="bg2"/>
              </a:buClr>
              <a:buFont typeface="Wingdings" pitchFamily="2" charset="2"/>
              <a:buChar char="§"/>
              <a:defRPr sz="2000">
                <a:solidFill>
                  <a:schemeClr val="bg2"/>
                </a:solidFill>
                <a:latin typeface="+mn-lt"/>
                <a:cs typeface="+mn-cs"/>
              </a:defRPr>
            </a:lvl8pPr>
            <a:lvl9pPr marL="3886200" indent="-228600" algn="l" rtl="0" fontAlgn="base">
              <a:spcBef>
                <a:spcPct val="20000"/>
              </a:spcBef>
              <a:spcAft>
                <a:spcPct val="0"/>
              </a:spcAft>
              <a:buClr>
                <a:schemeClr val="bg2"/>
              </a:buClr>
              <a:buFont typeface="Wingdings" pitchFamily="2" charset="2"/>
              <a:buChar char="§"/>
              <a:defRPr sz="2000">
                <a:solidFill>
                  <a:schemeClr val="bg2"/>
                </a:solidFill>
                <a:latin typeface="+mn-lt"/>
                <a:cs typeface="+mn-cs"/>
              </a:defRPr>
            </a:lvl9pPr>
          </a:lstStyle>
          <a:p>
            <a:pPr>
              <a:spcBef>
                <a:spcPts val="1200"/>
              </a:spcBef>
            </a:pPr>
            <a:r>
              <a:rPr lang="en-US" sz="2400" kern="0" dirty="0" smtClean="0">
                <a:latin typeface="Arial Rounded MT Bold" panose="020F0704030504030204" pitchFamily="34" charset="0"/>
              </a:rPr>
              <a:t>National picture of institutional progress in RDM (post- </a:t>
            </a:r>
            <a:r>
              <a:rPr lang="en-US" sz="2400" kern="0" dirty="0" err="1" smtClean="0">
                <a:latin typeface="Arial Rounded MT Bold" panose="020F0704030504030204" pitchFamily="34" charset="0"/>
              </a:rPr>
              <a:t>Jisc</a:t>
            </a:r>
            <a:r>
              <a:rPr lang="en-US" sz="2400" kern="0" dirty="0" smtClean="0">
                <a:latin typeface="Arial Rounded MT Bold" panose="020F0704030504030204" pitchFamily="34" charset="0"/>
              </a:rPr>
              <a:t> MRD)</a:t>
            </a:r>
          </a:p>
          <a:p>
            <a:pPr>
              <a:spcBef>
                <a:spcPts val="1200"/>
              </a:spcBef>
            </a:pPr>
            <a:r>
              <a:rPr lang="en-US" sz="2400" kern="0" dirty="0" smtClean="0">
                <a:latin typeface="Arial Rounded MT Bold" panose="020F0704030504030204" pitchFamily="34" charset="0"/>
              </a:rPr>
              <a:t>Understand barriers, perceived gaps in RDM support </a:t>
            </a:r>
          </a:p>
          <a:p>
            <a:pPr>
              <a:spcBef>
                <a:spcPts val="1200"/>
              </a:spcBef>
            </a:pPr>
            <a:r>
              <a:rPr lang="en-US" sz="2400" kern="0" dirty="0" smtClean="0">
                <a:latin typeface="Arial Rounded MT Bold" panose="020F0704030504030204" pitchFamily="34" charset="0"/>
              </a:rPr>
              <a:t>Pro-VC’s for Research &amp; Heads of Library, IT, Research Support &amp; </a:t>
            </a:r>
            <a:r>
              <a:rPr lang="en-US" sz="2400" kern="0" dirty="0" err="1" smtClean="0">
                <a:latin typeface="Arial Rounded MT Bold" panose="020F0704030504030204" pitchFamily="34" charset="0"/>
              </a:rPr>
              <a:t>Commercialisation</a:t>
            </a:r>
            <a:endParaRPr lang="en-US" sz="2400" kern="0" dirty="0" smtClean="0">
              <a:latin typeface="Arial Rounded MT Bold" panose="020F0704030504030204" pitchFamily="34" charset="0"/>
            </a:endParaRPr>
          </a:p>
          <a:p>
            <a:pPr>
              <a:spcBef>
                <a:spcPts val="1200"/>
              </a:spcBef>
            </a:pPr>
            <a:r>
              <a:rPr lang="en-US" sz="2400" kern="0" dirty="0" smtClean="0">
                <a:latin typeface="Arial Rounded MT Bold" panose="020F0704030504030204" pitchFamily="34" charset="0"/>
              </a:rPr>
              <a:t>Institutions with at least 10% income from research</a:t>
            </a:r>
          </a:p>
          <a:p>
            <a:pPr>
              <a:spcBef>
                <a:spcPts val="1200"/>
              </a:spcBef>
            </a:pPr>
            <a:r>
              <a:rPr lang="en-US" sz="2400" kern="0" dirty="0" smtClean="0">
                <a:latin typeface="Arial Rounded MT Bold" panose="020F0704030504030204" pitchFamily="34" charset="0"/>
              </a:rPr>
              <a:t>87 responses from 61 institutions (incl. all 24 Russell Group* institutions)</a:t>
            </a:r>
            <a:endParaRPr lang="en-US" sz="2400" kern="0" dirty="0">
              <a:latin typeface="Arial Rounded MT Bold" panose="020F0704030504030204" pitchFamily="34" charset="0"/>
            </a:endParaRPr>
          </a:p>
        </p:txBody>
      </p:sp>
      <p:sp>
        <p:nvSpPr>
          <p:cNvPr id="7" name="Rectangle 6"/>
          <p:cNvSpPr/>
          <p:nvPr/>
        </p:nvSpPr>
        <p:spPr>
          <a:xfrm>
            <a:off x="467544" y="5645859"/>
            <a:ext cx="8280920" cy="646331"/>
          </a:xfrm>
          <a:prstGeom prst="rect">
            <a:avLst/>
          </a:prstGeom>
        </p:spPr>
        <p:txBody>
          <a:bodyPr wrap="square">
            <a:spAutoFit/>
          </a:bodyPr>
          <a:lstStyle/>
          <a:p>
            <a:r>
              <a:rPr lang="en-GB" sz="1200" dirty="0" smtClean="0"/>
              <a:t>* The </a:t>
            </a:r>
            <a:r>
              <a:rPr lang="en-GB" sz="1200" dirty="0"/>
              <a:t>Russell Group is an association of 24 British public research universities whose objective is to lead the research efforts of the UK. They receive approximately two-thirds of all university research grant and contract income in the United Kingdom. </a:t>
            </a:r>
          </a:p>
        </p:txBody>
      </p:sp>
    </p:spTree>
    <p:extLst>
      <p:ext uri="{BB962C8B-B14F-4D97-AF65-F5344CB8AC3E}">
        <p14:creationId xmlns:p14="http://schemas.microsoft.com/office/powerpoint/2010/main" val="403246023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260648"/>
            <a:ext cx="8229600" cy="1143000"/>
          </a:xfrm>
        </p:spPr>
        <p:txBody>
          <a:bodyPr>
            <a:normAutofit/>
          </a:bodyPr>
          <a:lstStyle/>
          <a:p>
            <a:pPr algn="l"/>
            <a:r>
              <a:rPr lang="en-GB" sz="4000" dirty="0" smtClean="0">
                <a:solidFill>
                  <a:srgbClr val="C00000"/>
                </a:solidFill>
                <a:latin typeface="Arial Rounded MT Bold" panose="020F0704030504030204" pitchFamily="34" charset="0"/>
              </a:rPr>
              <a:t>Funding &amp; staffing</a:t>
            </a:r>
            <a:endParaRPr lang="en-GB" sz="4000" dirty="0">
              <a:solidFill>
                <a:srgbClr val="C00000"/>
              </a:solidFill>
              <a:latin typeface="Arial Rounded MT Bold" panose="020F0704030504030204" pitchFamily="34" charset="0"/>
            </a:endParaRPr>
          </a:p>
        </p:txBody>
      </p:sp>
      <p:sp>
        <p:nvSpPr>
          <p:cNvPr id="3" name="Content Placeholder 2"/>
          <p:cNvSpPr>
            <a:spLocks noGrp="1"/>
          </p:cNvSpPr>
          <p:nvPr>
            <p:ph idx="1"/>
          </p:nvPr>
        </p:nvSpPr>
        <p:spPr>
          <a:xfrm>
            <a:off x="457200" y="1340768"/>
            <a:ext cx="8229600" cy="5112568"/>
          </a:xfrm>
        </p:spPr>
        <p:txBody>
          <a:bodyPr>
            <a:normAutofit/>
          </a:bodyPr>
          <a:lstStyle/>
          <a:p>
            <a:r>
              <a:rPr lang="en-GB" sz="2200" dirty="0">
                <a:solidFill>
                  <a:srgbClr val="002060"/>
                </a:solidFill>
                <a:latin typeface="Arial Rounded MT Bold" panose="020F0704030504030204" pitchFamily="34" charset="0"/>
              </a:rPr>
              <a:t>c</a:t>
            </a:r>
            <a:r>
              <a:rPr lang="en-GB" sz="2200" dirty="0" smtClean="0">
                <a:solidFill>
                  <a:srgbClr val="002060"/>
                </a:solidFill>
                <a:latin typeface="Arial Rounded MT Bold" panose="020F0704030504030204" pitchFamily="34" charset="0"/>
              </a:rPr>
              <a:t>. 90% </a:t>
            </a:r>
            <a:r>
              <a:rPr lang="en-GB" sz="2200" dirty="0">
                <a:solidFill>
                  <a:srgbClr val="002060"/>
                </a:solidFill>
                <a:latin typeface="Arial Rounded MT Bold" panose="020F0704030504030204" pitchFamily="34" charset="0"/>
              </a:rPr>
              <a:t>of institutions </a:t>
            </a:r>
            <a:r>
              <a:rPr lang="en-GB" sz="2200" dirty="0" smtClean="0">
                <a:solidFill>
                  <a:srgbClr val="002060"/>
                </a:solidFill>
                <a:latin typeface="Arial Rounded MT Bold" panose="020F0704030504030204" pitchFamily="34" charset="0"/>
              </a:rPr>
              <a:t>used </a:t>
            </a:r>
            <a:r>
              <a:rPr lang="en-GB" sz="2200" dirty="0">
                <a:solidFill>
                  <a:srgbClr val="002060"/>
                </a:solidFill>
                <a:latin typeface="Arial Rounded MT Bold" panose="020F0704030504030204" pitchFamily="34" charset="0"/>
              </a:rPr>
              <a:t>internal </a:t>
            </a:r>
            <a:r>
              <a:rPr lang="en-GB" sz="2200" dirty="0" smtClean="0">
                <a:solidFill>
                  <a:srgbClr val="002060"/>
                </a:solidFill>
                <a:latin typeface="Arial Rounded MT Bold" panose="020F0704030504030204" pitchFamily="34" charset="0"/>
              </a:rPr>
              <a:t>funding </a:t>
            </a:r>
            <a:r>
              <a:rPr lang="en-GB" sz="2200" dirty="0">
                <a:solidFill>
                  <a:srgbClr val="002060"/>
                </a:solidFill>
                <a:latin typeface="Arial Rounded MT Bold" panose="020F0704030504030204" pitchFamily="34" charset="0"/>
              </a:rPr>
              <a:t>for new appointments in RDM, for training and </a:t>
            </a:r>
            <a:r>
              <a:rPr lang="en-GB" sz="2200" dirty="0" smtClean="0">
                <a:solidFill>
                  <a:srgbClr val="002060"/>
                </a:solidFill>
                <a:latin typeface="Arial Rounded MT Bold" panose="020F0704030504030204" pitchFamily="34" charset="0"/>
              </a:rPr>
              <a:t>development of researchers and support staff, </a:t>
            </a:r>
            <a:r>
              <a:rPr lang="en-GB" sz="2200" dirty="0">
                <a:solidFill>
                  <a:srgbClr val="002060"/>
                </a:solidFill>
                <a:latin typeface="Arial Rounded MT Bold" panose="020F0704030504030204" pitchFamily="34" charset="0"/>
              </a:rPr>
              <a:t>and for </a:t>
            </a:r>
            <a:r>
              <a:rPr lang="en-GB" sz="2200" dirty="0" smtClean="0">
                <a:solidFill>
                  <a:srgbClr val="002060"/>
                </a:solidFill>
                <a:latin typeface="Arial Rounded MT Bold" panose="020F0704030504030204" pitchFamily="34" charset="0"/>
              </a:rPr>
              <a:t>infrastructure.</a:t>
            </a:r>
          </a:p>
          <a:p>
            <a:endParaRPr lang="en-GB" sz="1200" dirty="0" smtClean="0">
              <a:solidFill>
                <a:srgbClr val="002060"/>
              </a:solidFill>
              <a:latin typeface="Arial Rounded MT Bold" panose="020F0704030504030204" pitchFamily="34" charset="0"/>
            </a:endParaRPr>
          </a:p>
          <a:p>
            <a:r>
              <a:rPr lang="en-GB" sz="2200" dirty="0" smtClean="0">
                <a:solidFill>
                  <a:srgbClr val="002060"/>
                </a:solidFill>
                <a:latin typeface="Arial Rounded MT Bold" panose="020F0704030504030204" pitchFamily="34" charset="0"/>
              </a:rPr>
              <a:t>Almost half </a:t>
            </a:r>
            <a:r>
              <a:rPr lang="en-GB" sz="2200" dirty="0">
                <a:solidFill>
                  <a:srgbClr val="002060"/>
                </a:solidFill>
                <a:latin typeface="Arial Rounded MT Bold" panose="020F0704030504030204" pitchFamily="34" charset="0"/>
              </a:rPr>
              <a:t>of institutions (48%) </a:t>
            </a:r>
            <a:r>
              <a:rPr lang="en-GB" sz="2200" dirty="0" smtClean="0">
                <a:solidFill>
                  <a:srgbClr val="002060"/>
                </a:solidFill>
                <a:latin typeface="Arial Rounded MT Bold" panose="020F0704030504030204" pitchFamily="34" charset="0"/>
              </a:rPr>
              <a:t>expect </a:t>
            </a:r>
            <a:r>
              <a:rPr lang="en-GB" sz="2200" dirty="0">
                <a:solidFill>
                  <a:srgbClr val="002060"/>
                </a:solidFill>
                <a:latin typeface="Arial Rounded MT Bold" panose="020F0704030504030204" pitchFamily="34" charset="0"/>
              </a:rPr>
              <a:t>that 'most' </a:t>
            </a:r>
            <a:r>
              <a:rPr lang="en-GB" sz="2200" dirty="0" smtClean="0">
                <a:solidFill>
                  <a:srgbClr val="002060"/>
                </a:solidFill>
                <a:latin typeface="Arial Rounded MT Bold" panose="020F0704030504030204" pitchFamily="34" charset="0"/>
              </a:rPr>
              <a:t>staffing </a:t>
            </a:r>
            <a:r>
              <a:rPr lang="en-GB" sz="2200" dirty="0">
                <a:solidFill>
                  <a:srgbClr val="002060"/>
                </a:solidFill>
                <a:latin typeface="Arial Rounded MT Bold" panose="020F0704030504030204" pitchFamily="34" charset="0"/>
              </a:rPr>
              <a:t>of RDM roles </a:t>
            </a:r>
            <a:r>
              <a:rPr lang="en-GB" sz="2200" dirty="0" smtClean="0">
                <a:solidFill>
                  <a:srgbClr val="002060"/>
                </a:solidFill>
                <a:latin typeface="Arial Rounded MT Bold" panose="020F0704030504030204" pitchFamily="34" charset="0"/>
              </a:rPr>
              <a:t>in future will </a:t>
            </a:r>
            <a:r>
              <a:rPr lang="en-GB" sz="2200" dirty="0">
                <a:solidFill>
                  <a:srgbClr val="002060"/>
                </a:solidFill>
                <a:latin typeface="Arial Rounded MT Bold" panose="020F0704030504030204" pitchFamily="34" charset="0"/>
              </a:rPr>
              <a:t>be resourced by restructuring existing </a:t>
            </a:r>
            <a:r>
              <a:rPr lang="en-GB" sz="2200" dirty="0" smtClean="0">
                <a:solidFill>
                  <a:srgbClr val="002060"/>
                </a:solidFill>
                <a:latin typeface="Arial Rounded MT Bold" panose="020F0704030504030204" pitchFamily="34" charset="0"/>
              </a:rPr>
              <a:t>roles</a:t>
            </a:r>
          </a:p>
          <a:p>
            <a:endParaRPr lang="en-GB" sz="1200" dirty="0" smtClean="0">
              <a:solidFill>
                <a:srgbClr val="002060"/>
              </a:solidFill>
              <a:latin typeface="Arial Rounded MT Bold" panose="020F0704030504030204" pitchFamily="34" charset="0"/>
            </a:endParaRPr>
          </a:p>
          <a:p>
            <a:pPr marL="285750" indent="-285750">
              <a:buFont typeface="Arial" panose="020B0604020202020204" pitchFamily="34" charset="0"/>
              <a:buChar char="•"/>
            </a:pPr>
            <a:r>
              <a:rPr lang="en-GB" sz="2200" dirty="0">
                <a:solidFill>
                  <a:srgbClr val="002060"/>
                </a:solidFill>
                <a:latin typeface="Arial Rounded MT Bold" panose="020F0704030504030204" pitchFamily="34" charset="0"/>
              </a:rPr>
              <a:t>Overall provision for RDM is currently 4.4 FTE on </a:t>
            </a:r>
            <a:r>
              <a:rPr lang="en-GB" sz="2200" dirty="0" smtClean="0">
                <a:solidFill>
                  <a:srgbClr val="002060"/>
                </a:solidFill>
                <a:latin typeface="Arial Rounded MT Bold" panose="020F0704030504030204" pitchFamily="34" charset="0"/>
              </a:rPr>
              <a:t>average</a:t>
            </a:r>
            <a:endParaRPr lang="en-GB" sz="2200" dirty="0">
              <a:solidFill>
                <a:srgbClr val="002060"/>
              </a:solidFill>
              <a:latin typeface="Arial Rounded MT Bold" panose="020F0704030504030204" pitchFamily="34" charset="0"/>
            </a:endParaRPr>
          </a:p>
          <a:p>
            <a:pPr marL="285750" indent="-285750">
              <a:buFont typeface="Arial" panose="020B0604020202020204" pitchFamily="34" charset="0"/>
              <a:buChar char="•"/>
            </a:pPr>
            <a:endParaRPr lang="en-GB" sz="1200" dirty="0" smtClean="0">
              <a:solidFill>
                <a:srgbClr val="002060"/>
              </a:solidFill>
              <a:latin typeface="Arial Rounded MT Bold" panose="020F0704030504030204" pitchFamily="34" charset="0"/>
            </a:endParaRPr>
          </a:p>
          <a:p>
            <a:pPr marL="285750" indent="-285750">
              <a:buFont typeface="Arial" panose="020B0604020202020204" pitchFamily="34" charset="0"/>
              <a:buChar char="•"/>
            </a:pPr>
            <a:r>
              <a:rPr lang="en-GB" sz="2200" dirty="0" smtClean="0">
                <a:solidFill>
                  <a:srgbClr val="002060"/>
                </a:solidFill>
                <a:latin typeface="Arial Rounded MT Bold" panose="020F0704030504030204" pitchFamily="34" charset="0"/>
              </a:rPr>
              <a:t>4.7 </a:t>
            </a:r>
            <a:r>
              <a:rPr lang="en-GB" sz="2200" dirty="0">
                <a:solidFill>
                  <a:srgbClr val="002060"/>
                </a:solidFill>
                <a:latin typeface="Arial Rounded MT Bold" panose="020F0704030504030204" pitchFamily="34" charset="0"/>
              </a:rPr>
              <a:t>FTE being the average in Russell Group institutions and 2.6FTE the average in other target group institutions</a:t>
            </a:r>
            <a:r>
              <a:rPr lang="en-GB" sz="2200" dirty="0" smtClean="0">
                <a:solidFill>
                  <a:srgbClr val="002060"/>
                </a:solidFill>
                <a:latin typeface="Arial Rounded MT Bold" panose="020F0704030504030204" pitchFamily="34" charset="0"/>
              </a:rPr>
              <a:t>.</a:t>
            </a:r>
          </a:p>
          <a:p>
            <a:pPr marL="0" indent="0">
              <a:buNone/>
            </a:pPr>
            <a:r>
              <a:rPr lang="en-GB" sz="1200" dirty="0" smtClean="0">
                <a:solidFill>
                  <a:srgbClr val="002060"/>
                </a:solidFill>
                <a:latin typeface="Arial Rounded MT Bold" panose="020F0704030504030204" pitchFamily="34" charset="0"/>
              </a:rPr>
              <a:t> </a:t>
            </a:r>
            <a:endParaRPr lang="en-GB" sz="1200" dirty="0">
              <a:solidFill>
                <a:srgbClr val="002060"/>
              </a:solidFill>
              <a:latin typeface="Arial Rounded MT Bold" panose="020F0704030504030204" pitchFamily="34" charset="0"/>
            </a:endParaRPr>
          </a:p>
          <a:p>
            <a:pPr marL="285750" indent="-285750">
              <a:buFont typeface="Arial" panose="020B0604020202020204" pitchFamily="34" charset="0"/>
              <a:buChar char="•"/>
            </a:pPr>
            <a:r>
              <a:rPr lang="en-GB" sz="2200" dirty="0" smtClean="0">
                <a:solidFill>
                  <a:srgbClr val="002060"/>
                </a:solidFill>
                <a:latin typeface="Arial Rounded MT Bold" panose="020F0704030504030204" pitchFamily="34" charset="0"/>
              </a:rPr>
              <a:t>Library </a:t>
            </a:r>
            <a:r>
              <a:rPr lang="en-GB" sz="2200" dirty="0">
                <a:solidFill>
                  <a:srgbClr val="002060"/>
                </a:solidFill>
                <a:latin typeface="Arial Rounded MT Bold" panose="020F0704030504030204" pitchFamily="34" charset="0"/>
              </a:rPr>
              <a:t>roles are prevalent, supporting 1 fixed term and 1 permanent staff member on average. </a:t>
            </a:r>
          </a:p>
          <a:p>
            <a:endParaRPr lang="en-GB" sz="2400" dirty="0" smtClean="0"/>
          </a:p>
          <a:p>
            <a:endParaRPr lang="en-GB" sz="2400" dirty="0"/>
          </a:p>
          <a:p>
            <a:endParaRPr lang="en-GB" sz="2400" dirty="0" smtClean="0"/>
          </a:p>
        </p:txBody>
      </p:sp>
    </p:spTree>
    <p:extLst>
      <p:ext uri="{BB962C8B-B14F-4D97-AF65-F5344CB8AC3E}">
        <p14:creationId xmlns:p14="http://schemas.microsoft.com/office/powerpoint/2010/main" val="83425552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3528" y="908720"/>
            <a:ext cx="8496944" cy="5328592"/>
          </a:xfrm>
        </p:spPr>
        <p:txBody>
          <a:bodyPr>
            <a:normAutofit fontScale="92500" lnSpcReduction="10000"/>
          </a:bodyPr>
          <a:lstStyle/>
          <a:p>
            <a:pPr>
              <a:lnSpc>
                <a:spcPct val="120000"/>
              </a:lnSpc>
            </a:pPr>
            <a:r>
              <a:rPr lang="en-GB" sz="2400" dirty="0" smtClean="0">
                <a:solidFill>
                  <a:srgbClr val="002060"/>
                </a:solidFill>
                <a:latin typeface="Arial Rounded MT Bold" panose="020F0704030504030204" pitchFamily="34" charset="0"/>
              </a:rPr>
              <a:t>RDM </a:t>
            </a:r>
            <a:r>
              <a:rPr lang="en-GB" sz="2400" dirty="0">
                <a:solidFill>
                  <a:srgbClr val="002060"/>
                </a:solidFill>
                <a:latin typeface="Arial Rounded MT Bold" panose="020F0704030504030204" pitchFamily="34" charset="0"/>
              </a:rPr>
              <a:t>staffing is expected to double to 9.5 FTE in Russell Group institutions in next year, </a:t>
            </a:r>
            <a:r>
              <a:rPr lang="en-GB" sz="2400" dirty="0" smtClean="0">
                <a:solidFill>
                  <a:srgbClr val="002060"/>
                </a:solidFill>
                <a:latin typeface="Arial Rounded MT Bold" panose="020F0704030504030204" pitchFamily="34" charset="0"/>
              </a:rPr>
              <a:t>split </a:t>
            </a:r>
            <a:r>
              <a:rPr lang="en-GB" sz="2400" dirty="0">
                <a:solidFill>
                  <a:srgbClr val="002060"/>
                </a:solidFill>
                <a:latin typeface="Arial Rounded MT Bold" panose="020F0704030504030204" pitchFamily="34" charset="0"/>
              </a:rPr>
              <a:t>roughly equally between Library, IT and Research Office staff. </a:t>
            </a:r>
            <a:endParaRPr lang="en-GB" sz="2400" dirty="0" smtClean="0">
              <a:solidFill>
                <a:srgbClr val="002060"/>
              </a:solidFill>
              <a:latin typeface="Arial Rounded MT Bold" panose="020F0704030504030204" pitchFamily="34" charset="0"/>
            </a:endParaRPr>
          </a:p>
          <a:p>
            <a:endParaRPr lang="en-GB" sz="1300" dirty="0" smtClean="0">
              <a:solidFill>
                <a:srgbClr val="002060"/>
              </a:solidFill>
              <a:latin typeface="Arial Rounded MT Bold" panose="020F0704030504030204" pitchFamily="34" charset="0"/>
            </a:endParaRPr>
          </a:p>
          <a:p>
            <a:pPr>
              <a:lnSpc>
                <a:spcPct val="120000"/>
              </a:lnSpc>
            </a:pPr>
            <a:r>
              <a:rPr lang="en-GB" sz="2400" dirty="0" smtClean="0">
                <a:solidFill>
                  <a:srgbClr val="002060"/>
                </a:solidFill>
                <a:latin typeface="Arial Rounded MT Bold" panose="020F0704030504030204" pitchFamily="34" charset="0"/>
              </a:rPr>
              <a:t>For </a:t>
            </a:r>
            <a:r>
              <a:rPr lang="en-GB" sz="2400" dirty="0">
                <a:solidFill>
                  <a:srgbClr val="002060"/>
                </a:solidFill>
                <a:latin typeface="Arial Rounded MT Bold" panose="020F0704030504030204" pitchFamily="34" charset="0"/>
              </a:rPr>
              <a:t>others </a:t>
            </a:r>
            <a:r>
              <a:rPr lang="en-GB" sz="2400" dirty="0" smtClean="0">
                <a:solidFill>
                  <a:srgbClr val="002060"/>
                </a:solidFill>
                <a:latin typeface="Arial Rounded MT Bold" panose="020F0704030504030204" pitchFamily="34" charset="0"/>
              </a:rPr>
              <a:t>institutions in target group RDM staffing </a:t>
            </a:r>
            <a:r>
              <a:rPr lang="en-GB" sz="2400" dirty="0">
                <a:solidFill>
                  <a:srgbClr val="002060"/>
                </a:solidFill>
                <a:latin typeface="Arial Rounded MT Bold" panose="020F0704030504030204" pitchFamily="34" charset="0"/>
              </a:rPr>
              <a:t>is expected to rise only slightly to 3 </a:t>
            </a:r>
            <a:r>
              <a:rPr lang="en-GB" sz="2400" dirty="0" smtClean="0">
                <a:solidFill>
                  <a:srgbClr val="002060"/>
                </a:solidFill>
                <a:latin typeface="Arial Rounded MT Bold" panose="020F0704030504030204" pitchFamily="34" charset="0"/>
              </a:rPr>
              <a:t>FTE</a:t>
            </a:r>
          </a:p>
          <a:p>
            <a:endParaRPr lang="en-GB" sz="1300" dirty="0">
              <a:solidFill>
                <a:srgbClr val="002060"/>
              </a:solidFill>
              <a:latin typeface="Arial Rounded MT Bold" panose="020F0704030504030204" pitchFamily="34" charset="0"/>
            </a:endParaRPr>
          </a:p>
          <a:p>
            <a:pPr>
              <a:lnSpc>
                <a:spcPct val="120000"/>
              </a:lnSpc>
            </a:pPr>
            <a:r>
              <a:rPr lang="en-GB" sz="2400" dirty="0">
                <a:solidFill>
                  <a:srgbClr val="002060"/>
                </a:solidFill>
                <a:latin typeface="Arial Rounded MT Bold" panose="020F0704030504030204" pitchFamily="34" charset="0"/>
              </a:rPr>
              <a:t>Overall, the picture that </a:t>
            </a:r>
            <a:r>
              <a:rPr lang="en-GB" sz="2400" dirty="0" smtClean="0">
                <a:solidFill>
                  <a:srgbClr val="002060"/>
                </a:solidFill>
                <a:latin typeface="Arial Rounded MT Bold" panose="020F0704030504030204" pitchFamily="34" charset="0"/>
              </a:rPr>
              <a:t>emerged </a:t>
            </a:r>
            <a:r>
              <a:rPr lang="en-GB" sz="2400" dirty="0">
                <a:solidFill>
                  <a:srgbClr val="002060"/>
                </a:solidFill>
                <a:latin typeface="Arial Rounded MT Bold" panose="020F0704030504030204" pitchFamily="34" charset="0"/>
              </a:rPr>
              <a:t>is of substantial investment by institutions in staff and infrastructure for RDM, but </a:t>
            </a:r>
            <a:r>
              <a:rPr lang="en-GB" sz="2400" dirty="0" smtClean="0">
                <a:solidFill>
                  <a:srgbClr val="002060"/>
                </a:solidFill>
                <a:latin typeface="Arial Rounded MT Bold" panose="020F0704030504030204" pitchFamily="34" charset="0"/>
              </a:rPr>
              <a:t>much </a:t>
            </a:r>
            <a:r>
              <a:rPr lang="en-GB" sz="2400" dirty="0">
                <a:solidFill>
                  <a:srgbClr val="002060"/>
                </a:solidFill>
                <a:latin typeface="Arial Rounded MT Bold" panose="020F0704030504030204" pitchFamily="34" charset="0"/>
              </a:rPr>
              <a:t>of it concentrated In Russell Group institutions. </a:t>
            </a:r>
            <a:endParaRPr lang="en-GB" sz="2400" dirty="0" smtClean="0">
              <a:solidFill>
                <a:srgbClr val="002060"/>
              </a:solidFill>
              <a:latin typeface="Arial Rounded MT Bold" panose="020F0704030504030204" pitchFamily="34" charset="0"/>
            </a:endParaRPr>
          </a:p>
          <a:p>
            <a:endParaRPr lang="en-GB" sz="1300" dirty="0" smtClean="0">
              <a:solidFill>
                <a:srgbClr val="002060"/>
              </a:solidFill>
              <a:latin typeface="Arial Rounded MT Bold" panose="020F0704030504030204" pitchFamily="34" charset="0"/>
            </a:endParaRPr>
          </a:p>
          <a:p>
            <a:pPr>
              <a:lnSpc>
                <a:spcPct val="120000"/>
              </a:lnSpc>
            </a:pPr>
            <a:r>
              <a:rPr lang="en-GB" sz="2400" dirty="0" smtClean="0">
                <a:solidFill>
                  <a:srgbClr val="002060"/>
                </a:solidFill>
                <a:latin typeface="Arial Rounded MT Bold" panose="020F0704030504030204" pitchFamily="34" charset="0"/>
              </a:rPr>
              <a:t>There </a:t>
            </a:r>
            <a:r>
              <a:rPr lang="en-GB" sz="2400" dirty="0">
                <a:solidFill>
                  <a:srgbClr val="002060"/>
                </a:solidFill>
                <a:latin typeface="Arial Rounded MT Bold" panose="020F0704030504030204" pitchFamily="34" charset="0"/>
              </a:rPr>
              <a:t>is a strong appetite for collaborative solutions </a:t>
            </a:r>
            <a:r>
              <a:rPr lang="en-GB" sz="2400" dirty="0" smtClean="0">
                <a:solidFill>
                  <a:srgbClr val="002060"/>
                </a:solidFill>
                <a:latin typeface="Arial Rounded MT Bold" panose="020F0704030504030204" pitchFamily="34" charset="0"/>
              </a:rPr>
              <a:t>through regional consortia of institutions</a:t>
            </a:r>
          </a:p>
          <a:p>
            <a:endParaRPr lang="en-GB" dirty="0"/>
          </a:p>
        </p:txBody>
      </p:sp>
    </p:spTree>
    <p:extLst>
      <p:ext uri="{BB962C8B-B14F-4D97-AF65-F5344CB8AC3E}">
        <p14:creationId xmlns:p14="http://schemas.microsoft.com/office/powerpoint/2010/main" val="4013609103"/>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67544" y="1749009"/>
            <a:ext cx="7704856" cy="4524315"/>
          </a:xfrm>
          <a:prstGeom prst="rect">
            <a:avLst/>
          </a:prstGeom>
        </p:spPr>
        <p:txBody>
          <a:bodyPr wrap="square">
            <a:spAutoFit/>
          </a:bodyPr>
          <a:lstStyle/>
          <a:p>
            <a:pPr>
              <a:spcBef>
                <a:spcPts val="0"/>
              </a:spcBef>
              <a:spcAft>
                <a:spcPts val="0"/>
              </a:spcAft>
            </a:pPr>
            <a:r>
              <a:rPr lang="en-US" altLang="en-US" sz="2400" dirty="0" smtClean="0">
                <a:solidFill>
                  <a:srgbClr val="002060"/>
                </a:solidFill>
                <a:latin typeface="Arial Rounded MT Bold" panose="020F0704030504030204" pitchFamily="34" charset="0"/>
              </a:rPr>
              <a:t>RDM </a:t>
            </a:r>
            <a:r>
              <a:rPr lang="en-US" altLang="en-US" sz="2400" dirty="0" err="1" smtClean="0">
                <a:solidFill>
                  <a:srgbClr val="002060"/>
                </a:solidFill>
                <a:latin typeface="Arial Rounded MT Bold" panose="020F0704030504030204" pitchFamily="34" charset="0"/>
              </a:rPr>
              <a:t>Programme</a:t>
            </a:r>
            <a:r>
              <a:rPr lang="en-US" altLang="en-US" sz="2400" dirty="0" smtClean="0">
                <a:solidFill>
                  <a:srgbClr val="002060"/>
                </a:solidFill>
                <a:latin typeface="Arial Rounded MT Bold" panose="020F0704030504030204" pitchFamily="34" charset="0"/>
              </a:rPr>
              <a:t>:</a:t>
            </a:r>
          </a:p>
          <a:p>
            <a:pPr>
              <a:spcBef>
                <a:spcPts val="0"/>
              </a:spcBef>
              <a:spcAft>
                <a:spcPts val="0"/>
              </a:spcAft>
            </a:pPr>
            <a:r>
              <a:rPr lang="en-US" altLang="en-US" sz="2000" dirty="0" smtClean="0">
                <a:solidFill>
                  <a:srgbClr val="002060"/>
                </a:solidFill>
                <a:latin typeface="Arial Rounded MT Bold" panose="020F0704030504030204" pitchFamily="34" charset="0"/>
              </a:rPr>
              <a:t>Funded internally (c. 1.5 Million Euros)</a:t>
            </a:r>
          </a:p>
          <a:p>
            <a:pPr>
              <a:spcBef>
                <a:spcPts val="0"/>
              </a:spcBef>
              <a:spcAft>
                <a:spcPts val="0"/>
              </a:spcAft>
            </a:pPr>
            <a:r>
              <a:rPr lang="en-US" altLang="en-US" sz="2000" dirty="0" smtClean="0">
                <a:solidFill>
                  <a:srgbClr val="002060"/>
                </a:solidFill>
                <a:latin typeface="Arial Rounded MT Bold" panose="020F0704030504030204" pitchFamily="34" charset="0"/>
              </a:rPr>
              <a:t>75% - infrastructure / storage </a:t>
            </a:r>
          </a:p>
          <a:p>
            <a:pPr>
              <a:spcBef>
                <a:spcPts val="0"/>
              </a:spcBef>
              <a:spcAft>
                <a:spcPts val="0"/>
              </a:spcAft>
            </a:pPr>
            <a:r>
              <a:rPr lang="en-US" altLang="en-US" sz="2000" dirty="0" smtClean="0">
                <a:solidFill>
                  <a:srgbClr val="002060"/>
                </a:solidFill>
                <a:latin typeface="Arial Rounded MT Bold" panose="020F0704030504030204" pitchFamily="34" charset="0"/>
              </a:rPr>
              <a:t>25% - staffing (recurrent  for 3 years)</a:t>
            </a:r>
          </a:p>
          <a:p>
            <a:pPr>
              <a:spcBef>
                <a:spcPts val="0"/>
              </a:spcBef>
              <a:spcAft>
                <a:spcPts val="0"/>
              </a:spcAft>
            </a:pPr>
            <a:endParaRPr lang="en-US" altLang="en-US" sz="1000" dirty="0">
              <a:solidFill>
                <a:srgbClr val="002060"/>
              </a:solidFill>
              <a:latin typeface="Arial Rounded MT Bold" panose="020F0704030504030204" pitchFamily="34" charset="0"/>
            </a:endParaRPr>
          </a:p>
          <a:p>
            <a:pPr>
              <a:spcBef>
                <a:spcPts val="0"/>
              </a:spcBef>
              <a:spcAft>
                <a:spcPts val="0"/>
              </a:spcAft>
            </a:pPr>
            <a:r>
              <a:rPr lang="en-US" altLang="en-US" sz="2000" dirty="0">
                <a:solidFill>
                  <a:srgbClr val="002060"/>
                </a:solidFill>
                <a:latin typeface="Arial Rounded MT Bold" panose="020F0704030504030204" pitchFamily="34" charset="0"/>
              </a:rPr>
              <a:t>MANTRA and </a:t>
            </a:r>
            <a:r>
              <a:rPr lang="en-US" altLang="en-US" sz="2000" dirty="0" err="1">
                <a:solidFill>
                  <a:srgbClr val="002060"/>
                </a:solidFill>
                <a:latin typeface="Arial Rounded MT Bold" panose="020F0704030504030204" pitchFamily="34" charset="0"/>
              </a:rPr>
              <a:t>DataShare</a:t>
            </a:r>
            <a:r>
              <a:rPr lang="en-US" altLang="en-US" sz="2000" dirty="0">
                <a:solidFill>
                  <a:srgbClr val="002060"/>
                </a:solidFill>
                <a:latin typeface="Arial Rounded MT Bold" panose="020F0704030504030204" pitchFamily="34" charset="0"/>
              </a:rPr>
              <a:t> – </a:t>
            </a:r>
            <a:r>
              <a:rPr lang="en-US" altLang="en-US" sz="2000" dirty="0" smtClean="0">
                <a:solidFill>
                  <a:srgbClr val="002060"/>
                </a:solidFill>
                <a:latin typeface="Arial Rounded MT Bold" panose="020F0704030504030204" pitchFamily="34" charset="0"/>
              </a:rPr>
              <a:t>originally </a:t>
            </a:r>
            <a:r>
              <a:rPr lang="en-US" altLang="en-US" sz="2000" dirty="0" err="1" smtClean="0">
                <a:solidFill>
                  <a:srgbClr val="002060"/>
                </a:solidFill>
                <a:latin typeface="Arial Rounded MT Bold" panose="020F0704030504030204" pitchFamily="34" charset="0"/>
              </a:rPr>
              <a:t>Jisc</a:t>
            </a:r>
            <a:r>
              <a:rPr lang="en-US" altLang="en-US" sz="2000" dirty="0" smtClean="0">
                <a:solidFill>
                  <a:srgbClr val="002060"/>
                </a:solidFill>
                <a:latin typeface="Arial Rounded MT Bold" panose="020F0704030504030204" pitchFamily="34" charset="0"/>
              </a:rPr>
              <a:t> </a:t>
            </a:r>
            <a:r>
              <a:rPr lang="en-US" altLang="en-US" sz="2000" dirty="0">
                <a:solidFill>
                  <a:srgbClr val="002060"/>
                </a:solidFill>
                <a:latin typeface="Arial Rounded MT Bold" panose="020F0704030504030204" pitchFamily="34" charset="0"/>
              </a:rPr>
              <a:t>project </a:t>
            </a:r>
            <a:r>
              <a:rPr lang="en-US" altLang="en-US" sz="2000" dirty="0" smtClean="0">
                <a:solidFill>
                  <a:srgbClr val="002060"/>
                </a:solidFill>
                <a:latin typeface="Arial Rounded MT Bold" panose="020F0704030504030204" pitchFamily="34" charset="0"/>
              </a:rPr>
              <a:t>funding</a:t>
            </a:r>
            <a:endParaRPr lang="en-US" altLang="en-US" sz="2000" dirty="0">
              <a:solidFill>
                <a:srgbClr val="002060"/>
              </a:solidFill>
              <a:latin typeface="Arial Rounded MT Bold" panose="020F0704030504030204" pitchFamily="34" charset="0"/>
            </a:endParaRPr>
          </a:p>
          <a:p>
            <a:pPr>
              <a:spcBef>
                <a:spcPts val="0"/>
              </a:spcBef>
              <a:spcAft>
                <a:spcPts val="0"/>
              </a:spcAft>
            </a:pPr>
            <a:endParaRPr lang="en-US" altLang="en-US" sz="1000" dirty="0" smtClean="0">
              <a:solidFill>
                <a:srgbClr val="002060"/>
              </a:solidFill>
              <a:latin typeface="Arial Rounded MT Bold" panose="020F0704030504030204" pitchFamily="34" charset="0"/>
            </a:endParaRPr>
          </a:p>
          <a:p>
            <a:pPr>
              <a:spcBef>
                <a:spcPts val="0"/>
              </a:spcBef>
              <a:spcAft>
                <a:spcPts val="0"/>
              </a:spcAft>
            </a:pPr>
            <a:r>
              <a:rPr lang="en-US" altLang="en-US" sz="2400" dirty="0" smtClean="0">
                <a:solidFill>
                  <a:srgbClr val="002060"/>
                </a:solidFill>
                <a:latin typeface="Arial Rounded MT Bold" panose="020F0704030504030204" pitchFamily="34" charset="0"/>
              </a:rPr>
              <a:t>Staffing:</a:t>
            </a:r>
          </a:p>
          <a:p>
            <a:pPr>
              <a:spcBef>
                <a:spcPts val="0"/>
              </a:spcBef>
              <a:spcAft>
                <a:spcPts val="0"/>
              </a:spcAft>
            </a:pPr>
            <a:r>
              <a:rPr lang="en-US" altLang="en-US" sz="2000" dirty="0" smtClean="0">
                <a:solidFill>
                  <a:srgbClr val="002060"/>
                </a:solidFill>
                <a:latin typeface="Arial Rounded MT Bold" panose="020F0704030504030204" pitchFamily="34" charset="0"/>
              </a:rPr>
              <a:t>Data Library: 2.5 FTE equivalent </a:t>
            </a:r>
            <a:r>
              <a:rPr lang="en-US" altLang="en-US" sz="2000" dirty="0">
                <a:solidFill>
                  <a:srgbClr val="002060"/>
                </a:solidFill>
                <a:latin typeface="Arial Rounded MT Bold" panose="020F0704030504030204" pitchFamily="34" charset="0"/>
              </a:rPr>
              <a:t> </a:t>
            </a:r>
            <a:r>
              <a:rPr lang="en-US" altLang="en-US" sz="2000" dirty="0" smtClean="0">
                <a:solidFill>
                  <a:srgbClr val="002060"/>
                </a:solidFill>
                <a:latin typeface="Arial Rounded MT Bold" panose="020F0704030504030204" pitchFamily="34" charset="0"/>
              </a:rPr>
              <a:t>core funding + 1.75 FTE  from RDM </a:t>
            </a:r>
            <a:r>
              <a:rPr lang="en-US" altLang="en-US" sz="2000" dirty="0" err="1" smtClean="0">
                <a:solidFill>
                  <a:srgbClr val="002060"/>
                </a:solidFill>
                <a:latin typeface="Arial Rounded MT Bold" panose="020F0704030504030204" pitchFamily="34" charset="0"/>
              </a:rPr>
              <a:t>Programme</a:t>
            </a:r>
            <a:r>
              <a:rPr lang="en-US" altLang="en-US" sz="2000" dirty="0" smtClean="0">
                <a:solidFill>
                  <a:srgbClr val="002060"/>
                </a:solidFill>
                <a:latin typeface="Arial Rounded MT Bold" panose="020F0704030504030204" pitchFamily="34" charset="0"/>
              </a:rPr>
              <a:t> (fixed term)</a:t>
            </a:r>
          </a:p>
          <a:p>
            <a:pPr>
              <a:spcBef>
                <a:spcPts val="0"/>
              </a:spcBef>
              <a:spcAft>
                <a:spcPts val="0"/>
              </a:spcAft>
            </a:pPr>
            <a:r>
              <a:rPr lang="en-US" altLang="en-US" sz="1000" dirty="0" smtClean="0">
                <a:solidFill>
                  <a:srgbClr val="002060"/>
                </a:solidFill>
                <a:latin typeface="Arial Rounded MT Bold" panose="020F0704030504030204" pitchFamily="34" charset="0"/>
              </a:rPr>
              <a:t> </a:t>
            </a:r>
          </a:p>
          <a:p>
            <a:pPr>
              <a:spcBef>
                <a:spcPts val="0"/>
              </a:spcBef>
              <a:spcAft>
                <a:spcPts val="0"/>
              </a:spcAft>
            </a:pPr>
            <a:r>
              <a:rPr lang="en-US" altLang="en-US" sz="2000" dirty="0" smtClean="0">
                <a:solidFill>
                  <a:srgbClr val="002060"/>
                </a:solidFill>
                <a:latin typeface="Arial Rounded MT Bold" panose="020F0704030504030204" pitchFamily="34" charset="0"/>
              </a:rPr>
              <a:t>Research &amp; Library Services: 2 FTE equivalent</a:t>
            </a:r>
          </a:p>
          <a:p>
            <a:pPr>
              <a:spcBef>
                <a:spcPts val="0"/>
              </a:spcBef>
              <a:spcAft>
                <a:spcPts val="0"/>
              </a:spcAft>
            </a:pPr>
            <a:endParaRPr lang="en-US" altLang="en-US" sz="1000" dirty="0" smtClean="0">
              <a:solidFill>
                <a:srgbClr val="002060"/>
              </a:solidFill>
              <a:latin typeface="Arial Rounded MT Bold" panose="020F0704030504030204" pitchFamily="34" charset="0"/>
            </a:endParaRPr>
          </a:p>
          <a:p>
            <a:pPr>
              <a:spcBef>
                <a:spcPts val="0"/>
              </a:spcBef>
              <a:spcAft>
                <a:spcPts val="0"/>
              </a:spcAft>
            </a:pPr>
            <a:r>
              <a:rPr lang="en-US" altLang="en-US" sz="2000" dirty="0" smtClean="0">
                <a:solidFill>
                  <a:srgbClr val="002060"/>
                </a:solidFill>
                <a:latin typeface="Arial Rounded MT Bold" panose="020F0704030504030204" pitchFamily="34" charset="0"/>
              </a:rPr>
              <a:t>Following RDM training (including training on writing DMPs) the job description of all Academic Support Librarians  have been restructured to incorporate RDM as part of their role.</a:t>
            </a:r>
            <a:endParaRPr lang="en-US" altLang="en-US" sz="2000" dirty="0">
              <a:solidFill>
                <a:srgbClr val="002060"/>
              </a:solidFill>
            </a:endParaRPr>
          </a:p>
        </p:txBody>
      </p:sp>
      <p:sp>
        <p:nvSpPr>
          <p:cNvPr id="3" name="TextBox 2"/>
          <p:cNvSpPr txBox="1"/>
          <p:nvPr/>
        </p:nvSpPr>
        <p:spPr>
          <a:xfrm>
            <a:off x="467544" y="548679"/>
            <a:ext cx="8208912" cy="1200329"/>
          </a:xfrm>
          <a:prstGeom prst="rect">
            <a:avLst/>
          </a:prstGeom>
          <a:noFill/>
        </p:spPr>
        <p:txBody>
          <a:bodyPr wrap="square" rtlCol="0">
            <a:spAutoFit/>
          </a:bodyPr>
          <a:lstStyle/>
          <a:p>
            <a:r>
              <a:rPr lang="en-GB" sz="3600" dirty="0" smtClean="0">
                <a:solidFill>
                  <a:srgbClr val="990033"/>
                </a:solidFill>
                <a:latin typeface="Arial Rounded MT Bold" panose="020F0704030504030204" pitchFamily="34" charset="0"/>
              </a:rPr>
              <a:t>How does University of Edinburgh measure up?</a:t>
            </a:r>
            <a:endParaRPr lang="en-GB" sz="3600" dirty="0">
              <a:solidFill>
                <a:srgbClr val="990033"/>
              </a:solidFill>
              <a:latin typeface="Arial Rounded MT Bold" panose="020F0704030504030204" pitchFamily="34" charset="0"/>
            </a:endParaRPr>
          </a:p>
        </p:txBody>
      </p:sp>
    </p:spTree>
    <p:extLst>
      <p:ext uri="{BB962C8B-B14F-4D97-AF65-F5344CB8AC3E}">
        <p14:creationId xmlns:p14="http://schemas.microsoft.com/office/powerpoint/2010/main" val="3643686821"/>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48064" y="6093296"/>
            <a:ext cx="3597275"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1"/>
          <p:cNvSpPr/>
          <p:nvPr/>
        </p:nvSpPr>
        <p:spPr>
          <a:xfrm>
            <a:off x="1187624" y="2564904"/>
            <a:ext cx="6696744" cy="1200329"/>
          </a:xfrm>
          <a:prstGeom prst="rect">
            <a:avLst/>
          </a:prstGeom>
        </p:spPr>
        <p:txBody>
          <a:bodyPr wrap="square">
            <a:spAutoFit/>
          </a:bodyPr>
          <a:lstStyle/>
          <a:p>
            <a:r>
              <a:rPr lang="en-GB" sz="3600" kern="0" dirty="0" smtClean="0">
                <a:solidFill>
                  <a:srgbClr val="990033"/>
                </a:solidFill>
                <a:latin typeface="Arial Rounded MT Bold" panose="020F0704030504030204" pitchFamily="34" charset="0"/>
                <a:ea typeface="+mj-ea"/>
                <a:cs typeface="Arial"/>
              </a:rPr>
              <a:t>Data Services and initiatives at University of Edinburgh </a:t>
            </a:r>
            <a:endParaRPr lang="en-GB" dirty="0"/>
          </a:p>
        </p:txBody>
      </p:sp>
    </p:spTree>
    <p:extLst>
      <p:ext uri="{BB962C8B-B14F-4D97-AF65-F5344CB8AC3E}">
        <p14:creationId xmlns:p14="http://schemas.microsoft.com/office/powerpoint/2010/main" val="501671959"/>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5372" y="501022"/>
            <a:ext cx="8424936" cy="936104"/>
          </a:xfrm>
        </p:spPr>
        <p:txBody>
          <a:bodyPr/>
          <a:lstStyle/>
          <a:p>
            <a:r>
              <a:rPr lang="en-GB" sz="2800" dirty="0" smtClean="0">
                <a:latin typeface="Arial Rounded MT Bold" panose="020F0704030504030204" pitchFamily="34" charset="0"/>
              </a:rPr>
              <a:t>Administrative Data Research Centre Scotland</a:t>
            </a:r>
            <a:endParaRPr lang="en-GB" sz="2800" dirty="0">
              <a:solidFill>
                <a:srgbClr val="003399"/>
              </a:solidFill>
              <a:latin typeface="Arial Rounded MT Bold" panose="020F0704030504030204" pitchFamily="34" charset="0"/>
            </a:endParaRPr>
          </a:p>
        </p:txBody>
      </p:sp>
      <p:sp>
        <p:nvSpPr>
          <p:cNvPr id="5" name="TextBox 4"/>
          <p:cNvSpPr txBox="1"/>
          <p:nvPr/>
        </p:nvSpPr>
        <p:spPr>
          <a:xfrm>
            <a:off x="555576" y="1409270"/>
            <a:ext cx="8142076" cy="923330"/>
          </a:xfrm>
          <a:prstGeom prst="rect">
            <a:avLst/>
          </a:prstGeom>
          <a:noFill/>
        </p:spPr>
        <p:txBody>
          <a:bodyPr wrap="square" rtlCol="0">
            <a:spAutoFit/>
          </a:bodyPr>
          <a:lstStyle/>
          <a:p>
            <a:r>
              <a:rPr lang="en-GB" dirty="0" smtClean="0">
                <a:solidFill>
                  <a:srgbClr val="002060"/>
                </a:solidFill>
                <a:latin typeface="Arial Rounded MT Bold" panose="020F0704030504030204" pitchFamily="34" charset="0"/>
              </a:rPr>
              <a:t>ESRC-funded to provide trusted </a:t>
            </a:r>
            <a:r>
              <a:rPr lang="en-GB" dirty="0">
                <a:solidFill>
                  <a:srgbClr val="002060"/>
                </a:solidFill>
                <a:latin typeface="Arial Rounded MT Bold" panose="020F0704030504030204" pitchFamily="34" charset="0"/>
              </a:rPr>
              <a:t>researchers access to </a:t>
            </a:r>
            <a:r>
              <a:rPr lang="en-GB" dirty="0" smtClean="0">
                <a:solidFill>
                  <a:srgbClr val="002060"/>
                </a:solidFill>
                <a:latin typeface="Arial Rounded MT Bold" panose="020F0704030504030204" pitchFamily="34" charset="0"/>
              </a:rPr>
              <a:t>de-identified </a:t>
            </a:r>
            <a:r>
              <a:rPr lang="en-GB" dirty="0">
                <a:solidFill>
                  <a:srgbClr val="002060"/>
                </a:solidFill>
                <a:latin typeface="Arial Rounded MT Bold" panose="020F0704030504030204" pitchFamily="34" charset="0"/>
              </a:rPr>
              <a:t>administrative data in a secure environment</a:t>
            </a:r>
            <a:r>
              <a:rPr lang="en-GB" dirty="0" smtClean="0">
                <a:solidFill>
                  <a:srgbClr val="002060"/>
                </a:solidFill>
                <a:latin typeface="Arial Rounded MT Bold" panose="020F0704030504030204" pitchFamily="34" charset="0"/>
              </a:rPr>
              <a:t>. Based  at the University of Edinburgh</a:t>
            </a:r>
            <a:endParaRPr lang="en-GB" dirty="0">
              <a:solidFill>
                <a:srgbClr val="002060"/>
              </a:solidFill>
              <a:latin typeface="Arial Rounded MT Bold" panose="020F0704030504030204" pitchFamily="34" charset="0"/>
            </a:endParaRPr>
          </a:p>
        </p:txBody>
      </p:sp>
      <p:sp>
        <p:nvSpPr>
          <p:cNvPr id="6" name="Title 1"/>
          <p:cNvSpPr txBox="1">
            <a:spLocks/>
          </p:cNvSpPr>
          <p:nvPr/>
        </p:nvSpPr>
        <p:spPr bwMode="auto">
          <a:xfrm>
            <a:off x="524744" y="2455710"/>
            <a:ext cx="6189240" cy="6811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eaLnBrk="0" fontAlgn="base" hangingPunct="0">
              <a:spcBef>
                <a:spcPct val="0"/>
              </a:spcBef>
              <a:spcAft>
                <a:spcPct val="0"/>
              </a:spcAft>
              <a:defRPr sz="4400">
                <a:solidFill>
                  <a:srgbClr val="990033"/>
                </a:solidFill>
                <a:latin typeface="+mj-lt"/>
                <a:ea typeface="+mj-ea"/>
                <a:cs typeface="+mj-cs"/>
              </a:defRPr>
            </a:lvl1pPr>
            <a:lvl2pPr algn="l" rtl="0" eaLnBrk="0" fontAlgn="base" hangingPunct="0">
              <a:spcBef>
                <a:spcPct val="0"/>
              </a:spcBef>
              <a:spcAft>
                <a:spcPct val="0"/>
              </a:spcAft>
              <a:defRPr sz="4400">
                <a:solidFill>
                  <a:srgbClr val="990033"/>
                </a:solidFill>
                <a:latin typeface="Arial" charset="0"/>
                <a:cs typeface="Arial" charset="0"/>
              </a:defRPr>
            </a:lvl2pPr>
            <a:lvl3pPr algn="l" rtl="0" eaLnBrk="0" fontAlgn="base" hangingPunct="0">
              <a:spcBef>
                <a:spcPct val="0"/>
              </a:spcBef>
              <a:spcAft>
                <a:spcPct val="0"/>
              </a:spcAft>
              <a:defRPr sz="4400">
                <a:solidFill>
                  <a:srgbClr val="990033"/>
                </a:solidFill>
                <a:latin typeface="Arial" charset="0"/>
                <a:cs typeface="Arial" charset="0"/>
              </a:defRPr>
            </a:lvl3pPr>
            <a:lvl4pPr algn="l" rtl="0" eaLnBrk="0" fontAlgn="base" hangingPunct="0">
              <a:spcBef>
                <a:spcPct val="0"/>
              </a:spcBef>
              <a:spcAft>
                <a:spcPct val="0"/>
              </a:spcAft>
              <a:defRPr sz="4400">
                <a:solidFill>
                  <a:srgbClr val="990033"/>
                </a:solidFill>
                <a:latin typeface="Arial" charset="0"/>
                <a:cs typeface="Arial" charset="0"/>
              </a:defRPr>
            </a:lvl4pPr>
            <a:lvl5pPr algn="l" rtl="0" eaLnBrk="0" fontAlgn="base" hangingPunct="0">
              <a:spcBef>
                <a:spcPct val="0"/>
              </a:spcBef>
              <a:spcAft>
                <a:spcPct val="0"/>
              </a:spcAft>
              <a:defRPr sz="4400">
                <a:solidFill>
                  <a:srgbClr val="990033"/>
                </a:solidFill>
                <a:latin typeface="Arial" charset="0"/>
                <a:cs typeface="Arial" charset="0"/>
              </a:defRPr>
            </a:lvl5pPr>
            <a:lvl6pPr marL="457200" algn="l" rtl="0" fontAlgn="base">
              <a:spcBef>
                <a:spcPct val="0"/>
              </a:spcBef>
              <a:spcAft>
                <a:spcPct val="0"/>
              </a:spcAft>
              <a:defRPr sz="4400">
                <a:solidFill>
                  <a:srgbClr val="990033"/>
                </a:solidFill>
                <a:latin typeface="Arial" charset="0"/>
                <a:cs typeface="Arial" charset="0"/>
              </a:defRPr>
            </a:lvl6pPr>
            <a:lvl7pPr marL="914400" algn="l" rtl="0" fontAlgn="base">
              <a:spcBef>
                <a:spcPct val="0"/>
              </a:spcBef>
              <a:spcAft>
                <a:spcPct val="0"/>
              </a:spcAft>
              <a:defRPr sz="4400">
                <a:solidFill>
                  <a:srgbClr val="990033"/>
                </a:solidFill>
                <a:latin typeface="Arial" charset="0"/>
                <a:cs typeface="Arial" charset="0"/>
              </a:defRPr>
            </a:lvl7pPr>
            <a:lvl8pPr marL="1371600" algn="l" rtl="0" fontAlgn="base">
              <a:spcBef>
                <a:spcPct val="0"/>
              </a:spcBef>
              <a:spcAft>
                <a:spcPct val="0"/>
              </a:spcAft>
              <a:defRPr sz="4400">
                <a:solidFill>
                  <a:srgbClr val="990033"/>
                </a:solidFill>
                <a:latin typeface="Arial" charset="0"/>
                <a:cs typeface="Arial" charset="0"/>
              </a:defRPr>
            </a:lvl8pPr>
            <a:lvl9pPr marL="1828800" algn="l" rtl="0" fontAlgn="base">
              <a:spcBef>
                <a:spcPct val="0"/>
              </a:spcBef>
              <a:spcAft>
                <a:spcPct val="0"/>
              </a:spcAft>
              <a:defRPr sz="4400">
                <a:solidFill>
                  <a:srgbClr val="990033"/>
                </a:solidFill>
                <a:latin typeface="Arial" charset="0"/>
                <a:cs typeface="Arial" charset="0"/>
              </a:defRPr>
            </a:lvl9pPr>
          </a:lstStyle>
          <a:p>
            <a:r>
              <a:rPr lang="en-GB" sz="2800" kern="0" dirty="0" smtClean="0">
                <a:latin typeface="Arial Rounded MT Bold" panose="020F0704030504030204" pitchFamily="34" charset="0"/>
              </a:rPr>
              <a:t>Digital Curation Centre (DCC) </a:t>
            </a:r>
            <a:endParaRPr lang="en-GB" sz="2800" kern="0" dirty="0">
              <a:latin typeface="Arial Rounded MT Bold" panose="020F0704030504030204" pitchFamily="34" charset="0"/>
            </a:endParaRPr>
          </a:p>
        </p:txBody>
      </p:sp>
      <p:sp>
        <p:nvSpPr>
          <p:cNvPr id="4" name="Rectangle 3"/>
          <p:cNvSpPr/>
          <p:nvPr/>
        </p:nvSpPr>
        <p:spPr>
          <a:xfrm>
            <a:off x="524744" y="3140968"/>
            <a:ext cx="8172908" cy="1957459"/>
          </a:xfrm>
          <a:prstGeom prst="rect">
            <a:avLst/>
          </a:prstGeom>
        </p:spPr>
        <p:txBody>
          <a:bodyPr wrap="square">
            <a:spAutoFit/>
          </a:bodyPr>
          <a:lstStyle/>
          <a:p>
            <a:pPr lvl="0" eaLnBrk="0" hangingPunct="0">
              <a:spcBef>
                <a:spcPct val="20000"/>
              </a:spcBef>
              <a:buClr>
                <a:srgbClr val="00007D"/>
              </a:buClr>
              <a:buSzPct val="75000"/>
            </a:pPr>
            <a:r>
              <a:rPr lang="en-GB" kern="0" dirty="0" smtClean="0">
                <a:solidFill>
                  <a:srgbClr val="002060"/>
                </a:solidFill>
                <a:latin typeface="Arial Rounded MT Bold" panose="020F0704030504030204" pitchFamily="34" charset="0"/>
                <a:cs typeface="Arial"/>
              </a:rPr>
              <a:t>A renowned </a:t>
            </a:r>
            <a:r>
              <a:rPr lang="en-GB" kern="0" dirty="0">
                <a:solidFill>
                  <a:srgbClr val="002060"/>
                </a:solidFill>
                <a:latin typeface="Arial Rounded MT Bold" panose="020F0704030504030204" pitchFamily="34" charset="0"/>
                <a:cs typeface="Arial"/>
              </a:rPr>
              <a:t>centre of expertise in digital </a:t>
            </a:r>
            <a:r>
              <a:rPr lang="en-GB" kern="0" dirty="0" smtClean="0">
                <a:solidFill>
                  <a:srgbClr val="002060"/>
                </a:solidFill>
                <a:latin typeface="Arial Rounded MT Bold" panose="020F0704030504030204" pitchFamily="34" charset="0"/>
                <a:cs typeface="Arial"/>
              </a:rPr>
              <a:t>curation </a:t>
            </a:r>
            <a:r>
              <a:rPr lang="en-GB" kern="0" dirty="0">
                <a:solidFill>
                  <a:srgbClr val="002060"/>
                </a:solidFill>
                <a:latin typeface="Arial Rounded MT Bold" panose="020F0704030504030204" pitchFamily="34" charset="0"/>
                <a:cs typeface="Arial"/>
              </a:rPr>
              <a:t>with a focus on building capacity, capability and skills for </a:t>
            </a:r>
            <a:r>
              <a:rPr lang="en-GB" kern="0" dirty="0" smtClean="0">
                <a:solidFill>
                  <a:srgbClr val="002060"/>
                </a:solidFill>
                <a:latin typeface="Arial Rounded MT Bold" panose="020F0704030504030204" pitchFamily="34" charset="0"/>
                <a:cs typeface="Arial"/>
              </a:rPr>
              <a:t>RDM across </a:t>
            </a:r>
            <a:r>
              <a:rPr lang="en-GB" kern="0" dirty="0">
                <a:solidFill>
                  <a:srgbClr val="002060"/>
                </a:solidFill>
                <a:latin typeface="Arial Rounded MT Bold" panose="020F0704030504030204" pitchFamily="34" charset="0"/>
                <a:cs typeface="Arial"/>
              </a:rPr>
              <a:t>the UK's higher education research community.</a:t>
            </a:r>
          </a:p>
          <a:p>
            <a:pPr lvl="0" eaLnBrk="0" hangingPunct="0">
              <a:spcBef>
                <a:spcPct val="20000"/>
              </a:spcBef>
              <a:buClr>
                <a:srgbClr val="00007D"/>
              </a:buClr>
              <a:buSzPct val="75000"/>
            </a:pPr>
            <a:endParaRPr lang="en-GB" sz="800" kern="0" dirty="0">
              <a:solidFill>
                <a:srgbClr val="002060"/>
              </a:solidFill>
              <a:latin typeface="Arial Rounded MT Bold" panose="020F0704030504030204" pitchFamily="34" charset="0"/>
              <a:cs typeface="Arial"/>
            </a:endParaRPr>
          </a:p>
          <a:p>
            <a:pPr lvl="0" eaLnBrk="0" hangingPunct="0">
              <a:spcBef>
                <a:spcPct val="20000"/>
              </a:spcBef>
              <a:buClr>
                <a:srgbClr val="00007D"/>
              </a:buClr>
              <a:buSzPct val="75000"/>
            </a:pPr>
            <a:r>
              <a:rPr lang="en-GB" kern="0" dirty="0">
                <a:solidFill>
                  <a:srgbClr val="002060"/>
                </a:solidFill>
                <a:latin typeface="Arial Rounded MT Bold" panose="020F0704030504030204" pitchFamily="34" charset="0"/>
                <a:cs typeface="Arial"/>
              </a:rPr>
              <a:t>DCC provides expert advice and practical help to anyone in UK higher education and research wanting to store, manage, protect and share digital research data</a:t>
            </a:r>
            <a:endParaRPr lang="en-GB" dirty="0">
              <a:solidFill>
                <a:srgbClr val="002060"/>
              </a:solidFill>
              <a:latin typeface="Arial Rounded MT Bold" panose="020F0704030504030204" pitchFamily="34" charset="0"/>
            </a:endParaRPr>
          </a:p>
        </p:txBody>
      </p:sp>
      <p:sp>
        <p:nvSpPr>
          <p:cNvPr id="7" name="TextBox 6"/>
          <p:cNvSpPr txBox="1"/>
          <p:nvPr/>
        </p:nvSpPr>
        <p:spPr>
          <a:xfrm>
            <a:off x="540396" y="5301208"/>
            <a:ext cx="7488832" cy="800219"/>
          </a:xfrm>
          <a:prstGeom prst="rect">
            <a:avLst/>
          </a:prstGeom>
          <a:noFill/>
        </p:spPr>
        <p:txBody>
          <a:bodyPr wrap="square" rtlCol="0">
            <a:spAutoFit/>
          </a:bodyPr>
          <a:lstStyle/>
          <a:p>
            <a:r>
              <a:rPr lang="en-GB" sz="2800" dirty="0" smtClean="0">
                <a:solidFill>
                  <a:srgbClr val="990033"/>
                </a:solidFill>
                <a:latin typeface="Arial Rounded MT Bold" panose="020F0704030504030204" pitchFamily="34" charset="0"/>
              </a:rPr>
              <a:t>EDINA </a:t>
            </a:r>
            <a:r>
              <a:rPr lang="en-GB" dirty="0" smtClean="0">
                <a:solidFill>
                  <a:srgbClr val="002060"/>
                </a:solidFill>
                <a:latin typeface="Arial Rounded MT Bold" panose="020F0704030504030204" pitchFamily="34" charset="0"/>
              </a:rPr>
              <a:t>– a </a:t>
            </a:r>
            <a:r>
              <a:rPr lang="en-GB" dirty="0" err="1" smtClean="0">
                <a:solidFill>
                  <a:srgbClr val="002060"/>
                </a:solidFill>
                <a:latin typeface="Arial Rounded MT Bold" panose="020F0704030504030204" pitchFamily="34" charset="0"/>
              </a:rPr>
              <a:t>Jisc</a:t>
            </a:r>
            <a:r>
              <a:rPr lang="en-GB" dirty="0" smtClean="0">
                <a:solidFill>
                  <a:srgbClr val="002060"/>
                </a:solidFill>
                <a:latin typeface="Arial Rounded MT Bold" panose="020F0704030504030204" pitchFamily="34" charset="0"/>
              </a:rPr>
              <a:t>-designated national centre of expertise in digital innovation and data service delivery </a:t>
            </a:r>
            <a:endParaRPr lang="en-GB" dirty="0">
              <a:solidFill>
                <a:srgbClr val="002060"/>
              </a:solidFill>
              <a:latin typeface="Arial Rounded MT Bold" panose="020F0704030504030204" pitchFamily="34" charset="0"/>
            </a:endParaRPr>
          </a:p>
        </p:txBody>
      </p:sp>
    </p:spTree>
    <p:extLst>
      <p:ext uri="{BB962C8B-B14F-4D97-AF65-F5344CB8AC3E}">
        <p14:creationId xmlns:p14="http://schemas.microsoft.com/office/powerpoint/2010/main" val="2854100334"/>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620688"/>
            <a:ext cx="8229600" cy="1027584"/>
          </a:xfrm>
        </p:spPr>
        <p:txBody>
          <a:bodyPr/>
          <a:lstStyle/>
          <a:p>
            <a:r>
              <a:rPr lang="en-GB" sz="3600" dirty="0" smtClean="0">
                <a:latin typeface="Arial Rounded MT Bold" panose="020F0704030504030204" pitchFamily="34" charset="0"/>
              </a:rPr>
              <a:t>Centre </a:t>
            </a:r>
            <a:r>
              <a:rPr lang="en-GB" sz="3600" dirty="0">
                <a:latin typeface="Arial Rounded MT Bold" panose="020F0704030504030204" pitchFamily="34" charset="0"/>
              </a:rPr>
              <a:t>for Doctoral </a:t>
            </a:r>
            <a:r>
              <a:rPr lang="en-GB" sz="3600" dirty="0" smtClean="0">
                <a:latin typeface="Arial Rounded MT Bold" panose="020F0704030504030204" pitchFamily="34" charset="0"/>
              </a:rPr>
              <a:t>Training </a:t>
            </a:r>
            <a:r>
              <a:rPr lang="en-GB" sz="3600" dirty="0">
                <a:latin typeface="Arial Rounded MT Bold" panose="020F0704030504030204" pitchFamily="34" charset="0"/>
              </a:rPr>
              <a:t>in Data Science </a:t>
            </a:r>
          </a:p>
        </p:txBody>
      </p:sp>
      <p:sp>
        <p:nvSpPr>
          <p:cNvPr id="3" name="Content Placeholder 2"/>
          <p:cNvSpPr>
            <a:spLocks noGrp="1"/>
          </p:cNvSpPr>
          <p:nvPr>
            <p:ph idx="1"/>
          </p:nvPr>
        </p:nvSpPr>
        <p:spPr>
          <a:xfrm>
            <a:off x="251520" y="1844824"/>
            <a:ext cx="8229600" cy="4680520"/>
          </a:xfrm>
        </p:spPr>
        <p:txBody>
          <a:bodyPr/>
          <a:lstStyle/>
          <a:p>
            <a:r>
              <a:rPr lang="en-GB" sz="2200" dirty="0" smtClean="0">
                <a:latin typeface="Arial Rounded MT Bold" panose="020F0704030504030204" pitchFamily="34" charset="0"/>
              </a:rPr>
              <a:t>EPSRC </a:t>
            </a:r>
            <a:r>
              <a:rPr lang="en-GB" sz="2200" dirty="0">
                <a:latin typeface="Arial Rounded MT Bold" panose="020F0704030504030204" pitchFamily="34" charset="0"/>
              </a:rPr>
              <a:t>Centre for Doctoral Training (CDT) in Data </a:t>
            </a:r>
            <a:r>
              <a:rPr lang="en-GB" sz="2200" dirty="0" smtClean="0">
                <a:latin typeface="Arial Rounded MT Bold" panose="020F0704030504030204" pitchFamily="34" charset="0"/>
              </a:rPr>
              <a:t>Science will be hosted </a:t>
            </a:r>
            <a:r>
              <a:rPr lang="en-GB" sz="2200" dirty="0">
                <a:latin typeface="Arial Rounded MT Bold" panose="020F0704030504030204" pitchFamily="34" charset="0"/>
              </a:rPr>
              <a:t>by </a:t>
            </a:r>
            <a:r>
              <a:rPr lang="en-GB" sz="2200" dirty="0" smtClean="0">
                <a:latin typeface="Arial Rounded MT Bold" panose="020F0704030504030204" pitchFamily="34" charset="0"/>
              </a:rPr>
              <a:t>the </a:t>
            </a:r>
            <a:r>
              <a:rPr lang="en-GB" sz="2200" dirty="0">
                <a:latin typeface="Arial Rounded MT Bold" panose="020F0704030504030204" pitchFamily="34" charset="0"/>
              </a:rPr>
              <a:t>School of Informatics </a:t>
            </a:r>
            <a:endParaRPr lang="en-GB" sz="2200" dirty="0" smtClean="0">
              <a:latin typeface="Arial Rounded MT Bold" panose="020F0704030504030204" pitchFamily="34" charset="0"/>
            </a:endParaRPr>
          </a:p>
          <a:p>
            <a:endParaRPr lang="en-GB" sz="800" dirty="0" smtClean="0">
              <a:latin typeface="Arial Rounded MT Bold" panose="020F0704030504030204" pitchFamily="34" charset="0"/>
            </a:endParaRPr>
          </a:p>
          <a:p>
            <a:r>
              <a:rPr lang="en-GB" sz="2200" dirty="0" smtClean="0">
                <a:latin typeface="Arial Rounded MT Bold" panose="020F0704030504030204" pitchFamily="34" charset="0"/>
              </a:rPr>
              <a:t>The CDT in </a:t>
            </a:r>
            <a:r>
              <a:rPr lang="en-GB" sz="2200" dirty="0">
                <a:latin typeface="Arial Rounded MT Bold" panose="020F0704030504030204" pitchFamily="34" charset="0"/>
              </a:rPr>
              <a:t>Data Science will train a new generation of data </a:t>
            </a:r>
            <a:r>
              <a:rPr lang="en-GB" sz="2200" dirty="0" smtClean="0">
                <a:latin typeface="Arial Rounded MT Bold" panose="020F0704030504030204" pitchFamily="34" charset="0"/>
              </a:rPr>
              <a:t>scientists </a:t>
            </a:r>
            <a:r>
              <a:rPr lang="en-GB" sz="2200" dirty="0">
                <a:latin typeface="Arial Rounded MT Bold" panose="020F0704030504030204" pitchFamily="34" charset="0"/>
              </a:rPr>
              <a:t>with the technical skills and interdisciplinary awareness necessary to become </a:t>
            </a:r>
            <a:r>
              <a:rPr lang="en-GB" sz="2200" dirty="0" smtClean="0">
                <a:latin typeface="Arial Rounded MT Bold" panose="020F0704030504030204" pitchFamily="34" charset="0"/>
              </a:rPr>
              <a:t>research </a:t>
            </a:r>
            <a:r>
              <a:rPr lang="en-GB" sz="2200" dirty="0">
                <a:latin typeface="Arial Rounded MT Bold" panose="020F0704030504030204" pitchFamily="34" charset="0"/>
              </a:rPr>
              <a:t>leaders in </a:t>
            </a:r>
            <a:r>
              <a:rPr lang="en-GB" sz="2200" dirty="0" smtClean="0">
                <a:latin typeface="Arial Rounded MT Bold" panose="020F0704030504030204" pitchFamily="34" charset="0"/>
              </a:rPr>
              <a:t>Data Science. </a:t>
            </a:r>
          </a:p>
          <a:p>
            <a:endParaRPr lang="en-GB" sz="800" dirty="0">
              <a:latin typeface="Arial Rounded MT Bold" panose="020F0704030504030204" pitchFamily="34" charset="0"/>
            </a:endParaRPr>
          </a:p>
          <a:p>
            <a:r>
              <a:rPr lang="en-GB" sz="2200" dirty="0" smtClean="0">
                <a:latin typeface="Arial Rounded MT Bold" panose="020F0704030504030204" pitchFamily="34" charset="0"/>
              </a:rPr>
              <a:t>Comprising </a:t>
            </a:r>
            <a:r>
              <a:rPr lang="en-GB" sz="2200" dirty="0">
                <a:latin typeface="Arial Rounded MT Bold" panose="020F0704030504030204" pitchFamily="34" charset="0"/>
              </a:rPr>
              <a:t>50 PhDs over five intake years </a:t>
            </a:r>
            <a:r>
              <a:rPr lang="en-GB" sz="2200" dirty="0" smtClean="0">
                <a:latin typeface="Arial Rounded MT Bold" panose="020F0704030504030204" pitchFamily="34" charset="0"/>
              </a:rPr>
              <a:t> - the </a:t>
            </a:r>
            <a:r>
              <a:rPr lang="en-GB" sz="2200" dirty="0">
                <a:latin typeface="Arial Rounded MT Bold" panose="020F0704030504030204" pitchFamily="34" charset="0"/>
              </a:rPr>
              <a:t>first cohort will start in the programme in September </a:t>
            </a:r>
            <a:r>
              <a:rPr lang="en-GB" sz="2200" dirty="0" smtClean="0">
                <a:latin typeface="Arial Rounded MT Bold" panose="020F0704030504030204" pitchFamily="34" charset="0"/>
              </a:rPr>
              <a:t>2014</a:t>
            </a:r>
            <a:endParaRPr lang="en-GB" sz="2200" dirty="0">
              <a:latin typeface="Arial Rounded MT Bold" panose="020F0704030504030204" pitchFamily="34" charset="0"/>
            </a:endParaRPr>
          </a:p>
          <a:p>
            <a:endParaRPr lang="en-GB" sz="800" dirty="0" smtClean="0">
              <a:latin typeface="Arial Rounded MT Bold" panose="020F0704030504030204" pitchFamily="34" charset="0"/>
            </a:endParaRPr>
          </a:p>
          <a:p>
            <a:r>
              <a:rPr lang="en-GB" sz="2200" dirty="0" smtClean="0">
                <a:latin typeface="Arial Rounded MT Bold" panose="020F0704030504030204" pitchFamily="34" charset="0"/>
              </a:rPr>
              <a:t>CDT </a:t>
            </a:r>
            <a:r>
              <a:rPr lang="en-GB" sz="2200" dirty="0">
                <a:latin typeface="Arial Rounded MT Bold" panose="020F0704030504030204" pitchFamily="34" charset="0"/>
              </a:rPr>
              <a:t>a</a:t>
            </a:r>
            <a:r>
              <a:rPr lang="en-GB" sz="2200" dirty="0" smtClean="0">
                <a:latin typeface="Arial Rounded MT Bold" panose="020F0704030504030204" pitchFamily="34" charset="0"/>
              </a:rPr>
              <a:t>pplications </a:t>
            </a:r>
            <a:r>
              <a:rPr lang="en-GB" sz="2200" dirty="0">
                <a:latin typeface="Arial Rounded MT Bold" panose="020F0704030504030204" pitchFamily="34" charset="0"/>
              </a:rPr>
              <a:t>will automatically be considered for the full 1 year MSc by Research + 3 year PhD programme.</a:t>
            </a:r>
          </a:p>
        </p:txBody>
      </p:sp>
    </p:spTree>
    <p:extLst>
      <p:ext uri="{BB962C8B-B14F-4D97-AF65-F5344CB8AC3E}">
        <p14:creationId xmlns:p14="http://schemas.microsoft.com/office/powerpoint/2010/main" val="1843254574"/>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71600" y="2060848"/>
            <a:ext cx="1584176" cy="576064"/>
          </a:xfrm>
        </p:spPr>
        <p:txBody>
          <a:bodyPr/>
          <a:lstStyle/>
          <a:p>
            <a:r>
              <a:rPr lang="en-GB" dirty="0" smtClean="0"/>
              <a:t/>
            </a:r>
            <a:br>
              <a:rPr lang="en-GB" dirty="0" smtClean="0"/>
            </a:br>
            <a:r>
              <a:rPr lang="en-GB" sz="2800" dirty="0" smtClean="0">
                <a:latin typeface="Arial Rounded MT Bold" panose="020F0704030504030204" pitchFamily="34" charset="0"/>
              </a:rPr>
              <a:t>Links</a:t>
            </a:r>
            <a:r>
              <a:rPr lang="en-GB" sz="2800" dirty="0" smtClean="0"/>
              <a:t/>
            </a:r>
            <a:br>
              <a:rPr lang="en-GB" sz="2800" dirty="0" smtClean="0"/>
            </a:br>
            <a:endParaRPr lang="en-GB" sz="2800" dirty="0"/>
          </a:p>
        </p:txBody>
      </p:sp>
      <p:sp>
        <p:nvSpPr>
          <p:cNvPr id="4" name="Content Placeholder 3"/>
          <p:cNvSpPr>
            <a:spLocks noGrp="1"/>
          </p:cNvSpPr>
          <p:nvPr>
            <p:ph idx="1"/>
          </p:nvPr>
        </p:nvSpPr>
        <p:spPr>
          <a:xfrm>
            <a:off x="287016" y="2780928"/>
            <a:ext cx="8856984" cy="3096344"/>
          </a:xfrm>
        </p:spPr>
        <p:txBody>
          <a:bodyPr/>
          <a:lstStyle/>
          <a:p>
            <a:pPr lvl="1" eaLnBrk="1" hangingPunct="1">
              <a:lnSpc>
                <a:spcPct val="95000"/>
              </a:lnSpc>
              <a:spcBef>
                <a:spcPct val="0"/>
              </a:spcBef>
              <a:buClr>
                <a:schemeClr val="bg2"/>
              </a:buClr>
              <a:buSzTx/>
              <a:buFont typeface="Wingdings" panose="05000000000000000000" pitchFamily="2" charset="2"/>
              <a:buChar char="§"/>
              <a:defRPr/>
            </a:pPr>
            <a:r>
              <a:rPr lang="en-GB" altLang="en-US" sz="1400" kern="1200" dirty="0">
                <a:solidFill>
                  <a:srgbClr val="003399"/>
                </a:solidFill>
                <a:latin typeface="Arial Rounded MT Bold" panose="020F0704030504030204" pitchFamily="34" charset="0"/>
                <a:ea typeface="+mn-ea"/>
                <a:cs typeface="Arial" charset="0"/>
              </a:rPr>
              <a:t>Data Library Services:  </a:t>
            </a:r>
            <a:r>
              <a:rPr lang="en-GB" altLang="en-US" sz="1400" kern="1200" dirty="0">
                <a:solidFill>
                  <a:srgbClr val="003399"/>
                </a:solidFill>
                <a:latin typeface="Arial Rounded MT Bold" panose="020F0704030504030204" pitchFamily="34" charset="0"/>
                <a:ea typeface="+mn-ea"/>
                <a:cs typeface="Arial" charset="0"/>
                <a:hlinkClick r:id="rId2"/>
              </a:rPr>
              <a:t>http://</a:t>
            </a:r>
            <a:r>
              <a:rPr lang="en-GB" altLang="en-US" sz="1400" kern="1200" dirty="0" smtClean="0">
                <a:solidFill>
                  <a:srgbClr val="003399"/>
                </a:solidFill>
                <a:latin typeface="Arial Rounded MT Bold" panose="020F0704030504030204" pitchFamily="34" charset="0"/>
                <a:ea typeface="+mn-ea"/>
                <a:cs typeface="Arial" charset="0"/>
                <a:hlinkClick r:id="rId2"/>
              </a:rPr>
              <a:t>www.ed.ac.uk/is/data-library</a:t>
            </a:r>
            <a:r>
              <a:rPr lang="en-GB" altLang="en-US" sz="1400" kern="1200" dirty="0" smtClean="0">
                <a:solidFill>
                  <a:srgbClr val="003399"/>
                </a:solidFill>
                <a:latin typeface="Arial Rounded MT Bold" panose="020F0704030504030204" pitchFamily="34" charset="0"/>
                <a:ea typeface="+mn-ea"/>
                <a:cs typeface="Arial" charset="0"/>
              </a:rPr>
              <a:t> </a:t>
            </a:r>
            <a:endParaRPr lang="en-GB" altLang="en-US" sz="1400" kern="1200" dirty="0">
              <a:solidFill>
                <a:srgbClr val="003399"/>
              </a:solidFill>
              <a:latin typeface="Arial Rounded MT Bold" panose="020F0704030504030204" pitchFamily="34" charset="0"/>
              <a:ea typeface="+mn-ea"/>
              <a:cs typeface="Arial" charset="0"/>
            </a:endParaRPr>
          </a:p>
          <a:p>
            <a:pPr lvl="1" eaLnBrk="1" hangingPunct="1">
              <a:lnSpc>
                <a:spcPct val="95000"/>
              </a:lnSpc>
              <a:spcBef>
                <a:spcPct val="0"/>
              </a:spcBef>
              <a:buClr>
                <a:schemeClr val="bg2"/>
              </a:buClr>
              <a:buSzTx/>
              <a:buFont typeface="Wingdings" panose="05000000000000000000" pitchFamily="2" charset="2"/>
              <a:buChar char="§"/>
              <a:defRPr/>
            </a:pPr>
            <a:r>
              <a:rPr lang="en-GB" altLang="en-US" sz="1400" kern="1200" dirty="0" smtClean="0">
                <a:solidFill>
                  <a:srgbClr val="003399"/>
                </a:solidFill>
                <a:latin typeface="Arial Rounded MT Bold" panose="020F0704030504030204" pitchFamily="34" charset="0"/>
                <a:ea typeface="+mn-ea"/>
                <a:cs typeface="Arial" charset="0"/>
              </a:rPr>
              <a:t>EDINA</a:t>
            </a:r>
            <a:r>
              <a:rPr lang="en-GB" altLang="en-US" sz="1400" kern="1200" dirty="0">
                <a:solidFill>
                  <a:srgbClr val="003399"/>
                </a:solidFill>
                <a:latin typeface="Arial Rounded MT Bold" panose="020F0704030504030204" pitchFamily="34" charset="0"/>
                <a:ea typeface="+mn-ea"/>
                <a:cs typeface="Arial" charset="0"/>
              </a:rPr>
              <a:t>: </a:t>
            </a:r>
            <a:r>
              <a:rPr lang="en-GB" altLang="en-US" sz="1400" kern="1200" dirty="0" smtClean="0">
                <a:solidFill>
                  <a:srgbClr val="003399"/>
                </a:solidFill>
                <a:latin typeface="Arial Rounded MT Bold" panose="020F0704030504030204" pitchFamily="34" charset="0"/>
                <a:ea typeface="+mn-ea"/>
                <a:cs typeface="Arial" charset="0"/>
              </a:rPr>
              <a:t> </a:t>
            </a:r>
            <a:r>
              <a:rPr lang="en-GB" altLang="en-US" sz="1400" kern="1200" dirty="0" smtClean="0">
                <a:solidFill>
                  <a:srgbClr val="003399"/>
                </a:solidFill>
                <a:latin typeface="Arial Rounded MT Bold" panose="020F0704030504030204" pitchFamily="34" charset="0"/>
                <a:ea typeface="+mn-ea"/>
                <a:cs typeface="Arial" charset="0"/>
                <a:hlinkClick r:id="rId3"/>
              </a:rPr>
              <a:t>http</a:t>
            </a:r>
            <a:r>
              <a:rPr lang="en-GB" altLang="en-US" sz="1400" kern="1200" dirty="0">
                <a:solidFill>
                  <a:srgbClr val="003399"/>
                </a:solidFill>
                <a:latin typeface="Arial Rounded MT Bold" panose="020F0704030504030204" pitchFamily="34" charset="0"/>
                <a:ea typeface="+mn-ea"/>
                <a:cs typeface="Arial" charset="0"/>
                <a:hlinkClick r:id="rId3"/>
              </a:rPr>
              <a:t>://edina.ac.uk</a:t>
            </a:r>
            <a:r>
              <a:rPr lang="en-GB" altLang="en-US" sz="1400" kern="1200" dirty="0" smtClean="0">
                <a:solidFill>
                  <a:srgbClr val="003399"/>
                </a:solidFill>
                <a:latin typeface="Arial Rounded MT Bold" panose="020F0704030504030204" pitchFamily="34" charset="0"/>
                <a:ea typeface="+mn-ea"/>
                <a:cs typeface="Arial" charset="0"/>
                <a:hlinkClick r:id="rId3"/>
              </a:rPr>
              <a:t>/</a:t>
            </a:r>
            <a:r>
              <a:rPr lang="en-GB" altLang="en-US" sz="1400" kern="1200" dirty="0" smtClean="0">
                <a:solidFill>
                  <a:srgbClr val="003399"/>
                </a:solidFill>
                <a:latin typeface="Arial Rounded MT Bold" panose="020F0704030504030204" pitchFamily="34" charset="0"/>
                <a:ea typeface="+mn-ea"/>
                <a:cs typeface="Arial" charset="0"/>
              </a:rPr>
              <a:t>  </a:t>
            </a:r>
          </a:p>
          <a:p>
            <a:pPr lvl="1" eaLnBrk="1" hangingPunct="1">
              <a:lnSpc>
                <a:spcPct val="95000"/>
              </a:lnSpc>
              <a:spcBef>
                <a:spcPct val="0"/>
              </a:spcBef>
              <a:buClr>
                <a:schemeClr val="bg2"/>
              </a:buClr>
              <a:buSzTx/>
              <a:buFont typeface="Wingdings" panose="05000000000000000000" pitchFamily="2" charset="2"/>
              <a:buChar char="§"/>
              <a:defRPr/>
            </a:pPr>
            <a:r>
              <a:rPr lang="en-GB" altLang="en-US" sz="1400" kern="1200" dirty="0" smtClean="0">
                <a:solidFill>
                  <a:srgbClr val="003399"/>
                </a:solidFill>
                <a:latin typeface="Arial Rounded MT Bold" panose="020F0704030504030204" pitchFamily="34" charset="0"/>
                <a:ea typeface="+mn-ea"/>
                <a:cs typeface="Arial" charset="0"/>
              </a:rPr>
              <a:t>IASSIST: </a:t>
            </a:r>
            <a:r>
              <a:rPr lang="en-GB" sz="1400" dirty="0" smtClean="0">
                <a:solidFill>
                  <a:srgbClr val="003399"/>
                </a:solidFill>
                <a:latin typeface="Arial Rounded MT Bold" panose="020F0704030504030204" pitchFamily="34" charset="0"/>
                <a:hlinkClick r:id="rId4"/>
              </a:rPr>
              <a:t>http</a:t>
            </a:r>
            <a:r>
              <a:rPr lang="en-GB" sz="1400" dirty="0">
                <a:solidFill>
                  <a:srgbClr val="003399"/>
                </a:solidFill>
                <a:latin typeface="Arial Rounded MT Bold" panose="020F0704030504030204" pitchFamily="34" charset="0"/>
                <a:hlinkClick r:id="rId4"/>
              </a:rPr>
              <a:t>://www.iassistdata.org/</a:t>
            </a:r>
            <a:r>
              <a:rPr lang="en-GB" sz="1400" dirty="0">
                <a:solidFill>
                  <a:srgbClr val="003399"/>
                </a:solidFill>
                <a:latin typeface="Arial Rounded MT Bold" panose="020F0704030504030204" pitchFamily="34" charset="0"/>
              </a:rPr>
              <a:t> </a:t>
            </a:r>
          </a:p>
          <a:p>
            <a:pPr lvl="1" eaLnBrk="1" hangingPunct="1">
              <a:lnSpc>
                <a:spcPct val="95000"/>
              </a:lnSpc>
              <a:spcBef>
                <a:spcPct val="0"/>
              </a:spcBef>
              <a:buClr>
                <a:schemeClr val="bg2"/>
              </a:buClr>
              <a:buSzTx/>
              <a:buFont typeface="Wingdings" panose="05000000000000000000" pitchFamily="2" charset="2"/>
              <a:buChar char="§"/>
              <a:defRPr/>
            </a:pPr>
            <a:r>
              <a:rPr lang="en-GB" altLang="en-US" sz="1400" kern="1200" dirty="0" err="1" smtClean="0">
                <a:solidFill>
                  <a:srgbClr val="003399"/>
                </a:solidFill>
                <a:latin typeface="Arial Rounded MT Bold" panose="020F0704030504030204" pitchFamily="34" charset="0"/>
                <a:ea typeface="+mn-ea"/>
                <a:cs typeface="Arial" charset="0"/>
              </a:rPr>
              <a:t>Univ.of</a:t>
            </a:r>
            <a:r>
              <a:rPr lang="en-GB" altLang="en-US" sz="1400" kern="1200" dirty="0" smtClean="0">
                <a:solidFill>
                  <a:srgbClr val="003399"/>
                </a:solidFill>
                <a:latin typeface="Arial Rounded MT Bold" panose="020F0704030504030204" pitchFamily="34" charset="0"/>
                <a:ea typeface="+mn-ea"/>
                <a:cs typeface="Arial" charset="0"/>
              </a:rPr>
              <a:t> </a:t>
            </a:r>
            <a:r>
              <a:rPr lang="en-GB" altLang="en-US" sz="1400" kern="1200" dirty="0">
                <a:solidFill>
                  <a:srgbClr val="003399"/>
                </a:solidFill>
                <a:latin typeface="Arial Rounded MT Bold" panose="020F0704030504030204" pitchFamily="34" charset="0"/>
                <a:ea typeface="+mn-ea"/>
                <a:cs typeface="Arial" charset="0"/>
              </a:rPr>
              <a:t>E</a:t>
            </a:r>
            <a:r>
              <a:rPr lang="en-GB" altLang="en-US" sz="1400" kern="1200" dirty="0" smtClean="0">
                <a:solidFill>
                  <a:srgbClr val="003399"/>
                </a:solidFill>
                <a:latin typeface="Arial Rounded MT Bold" panose="020F0704030504030204" pitchFamily="34" charset="0"/>
                <a:ea typeface="+mn-ea"/>
                <a:cs typeface="Arial" charset="0"/>
              </a:rPr>
              <a:t>dinburgh RDM Programme:  </a:t>
            </a:r>
            <a:r>
              <a:rPr lang="en-GB" altLang="en-US" sz="1400" kern="1200" dirty="0" smtClean="0">
                <a:solidFill>
                  <a:srgbClr val="003399"/>
                </a:solidFill>
                <a:latin typeface="Arial Rounded MT Bold" panose="020F0704030504030204" pitchFamily="34" charset="0"/>
                <a:ea typeface="+mn-ea"/>
                <a:cs typeface="Arial" charset="0"/>
                <a:hlinkClick r:id="rId5"/>
              </a:rPr>
              <a:t>http</a:t>
            </a:r>
            <a:r>
              <a:rPr lang="en-GB" altLang="en-US" sz="1400" kern="1200" dirty="0">
                <a:solidFill>
                  <a:srgbClr val="003399"/>
                </a:solidFill>
                <a:latin typeface="Arial Rounded MT Bold" panose="020F0704030504030204" pitchFamily="34" charset="0"/>
                <a:ea typeface="+mn-ea"/>
                <a:cs typeface="Arial" charset="0"/>
                <a:hlinkClick r:id="rId5"/>
              </a:rPr>
              <a:t>://</a:t>
            </a:r>
            <a:r>
              <a:rPr lang="en-GB" altLang="en-US" sz="1400" kern="1200" dirty="0" smtClean="0">
                <a:solidFill>
                  <a:srgbClr val="003399"/>
                </a:solidFill>
                <a:latin typeface="Arial Rounded MT Bold" panose="020F0704030504030204" pitchFamily="34" charset="0"/>
                <a:ea typeface="+mn-ea"/>
                <a:cs typeface="Arial" charset="0"/>
                <a:hlinkClick r:id="rId5"/>
              </a:rPr>
              <a:t>www.ed.ac.uk/is/data-management</a:t>
            </a:r>
            <a:r>
              <a:rPr lang="en-GB" altLang="en-US" sz="1400" kern="1200" dirty="0" smtClean="0">
                <a:solidFill>
                  <a:srgbClr val="003399"/>
                </a:solidFill>
                <a:latin typeface="Arial Rounded MT Bold" panose="020F0704030504030204" pitchFamily="34" charset="0"/>
                <a:ea typeface="+mn-ea"/>
                <a:cs typeface="Arial" charset="0"/>
              </a:rPr>
              <a:t> </a:t>
            </a:r>
          </a:p>
          <a:p>
            <a:pPr lvl="1" eaLnBrk="1" hangingPunct="1">
              <a:lnSpc>
                <a:spcPct val="95000"/>
              </a:lnSpc>
              <a:spcBef>
                <a:spcPct val="0"/>
              </a:spcBef>
              <a:buClr>
                <a:schemeClr val="bg2"/>
              </a:buClr>
              <a:buSzTx/>
              <a:buFont typeface="Wingdings" panose="05000000000000000000" pitchFamily="2" charset="2"/>
              <a:buChar char="§"/>
              <a:defRPr/>
            </a:pPr>
            <a:r>
              <a:rPr lang="en-GB" altLang="en-US" sz="1400" kern="1200" dirty="0" smtClean="0">
                <a:solidFill>
                  <a:srgbClr val="003399"/>
                </a:solidFill>
                <a:latin typeface="Arial Rounded MT Bold" panose="020F0704030504030204" pitchFamily="34" charset="0"/>
                <a:ea typeface="+mn-ea"/>
                <a:cs typeface="Arial" charset="0"/>
              </a:rPr>
              <a:t>RDM Roadmap: </a:t>
            </a:r>
            <a:r>
              <a:rPr lang="en-GB" sz="1400" dirty="0">
                <a:solidFill>
                  <a:srgbClr val="003399"/>
                </a:solidFill>
                <a:latin typeface="Arial Rounded MT Bold" panose="020F0704030504030204" pitchFamily="34" charset="0"/>
                <a:hlinkClick r:id="rId6"/>
              </a:rPr>
              <a:t>http://</a:t>
            </a:r>
            <a:r>
              <a:rPr lang="en-GB" sz="1400" dirty="0" smtClean="0">
                <a:solidFill>
                  <a:srgbClr val="003399"/>
                </a:solidFill>
                <a:latin typeface="Arial Rounded MT Bold" panose="020F0704030504030204" pitchFamily="34" charset="0"/>
                <a:hlinkClick r:id="rId6"/>
              </a:rPr>
              <a:t>edin.ac/1u3sKqy</a:t>
            </a:r>
            <a:endParaRPr lang="en-GB" sz="1400" dirty="0" smtClean="0">
              <a:solidFill>
                <a:srgbClr val="003399"/>
              </a:solidFill>
              <a:latin typeface="Arial Rounded MT Bold" panose="020F0704030504030204" pitchFamily="34" charset="0"/>
            </a:endParaRPr>
          </a:p>
          <a:p>
            <a:pPr lvl="1" eaLnBrk="1" hangingPunct="1">
              <a:lnSpc>
                <a:spcPct val="95000"/>
              </a:lnSpc>
              <a:spcBef>
                <a:spcPct val="0"/>
              </a:spcBef>
              <a:buClr>
                <a:schemeClr val="bg2"/>
              </a:buClr>
              <a:buSzTx/>
              <a:buFont typeface="Wingdings" panose="05000000000000000000" pitchFamily="2" charset="2"/>
              <a:buChar char="§"/>
              <a:defRPr/>
            </a:pPr>
            <a:r>
              <a:rPr lang="en-GB" sz="1400" dirty="0">
                <a:solidFill>
                  <a:srgbClr val="003399"/>
                </a:solidFill>
                <a:latin typeface="Arial Rounded MT Bold" pitchFamily="34" charset="0"/>
              </a:rPr>
              <a:t>Edinburgh </a:t>
            </a:r>
            <a:r>
              <a:rPr lang="en-GB" sz="1400" dirty="0" err="1">
                <a:solidFill>
                  <a:srgbClr val="003399"/>
                </a:solidFill>
                <a:latin typeface="Arial Rounded MT Bold" pitchFamily="34" charset="0"/>
              </a:rPr>
              <a:t>DataShare</a:t>
            </a:r>
            <a:r>
              <a:rPr lang="en-GB" sz="1400" dirty="0">
                <a:solidFill>
                  <a:srgbClr val="003399"/>
                </a:solidFill>
                <a:latin typeface="Arial Rounded MT Bold" pitchFamily="34" charset="0"/>
              </a:rPr>
              <a:t> - </a:t>
            </a:r>
            <a:r>
              <a:rPr lang="en-GB" sz="1400" dirty="0">
                <a:solidFill>
                  <a:srgbClr val="003399"/>
                </a:solidFill>
                <a:latin typeface="Arial Rounded MT Bold" pitchFamily="34" charset="0"/>
                <a:hlinkClick r:id="rId7"/>
              </a:rPr>
              <a:t>http://datashare.is.ed.ac.uk/</a:t>
            </a:r>
            <a:r>
              <a:rPr lang="en-GB" sz="1400" dirty="0">
                <a:solidFill>
                  <a:srgbClr val="003399"/>
                </a:solidFill>
                <a:latin typeface="Arial Rounded MT Bold" pitchFamily="34" charset="0"/>
              </a:rPr>
              <a:t> </a:t>
            </a:r>
            <a:endParaRPr lang="en-GB" sz="1400" dirty="0" smtClean="0">
              <a:solidFill>
                <a:srgbClr val="003399"/>
              </a:solidFill>
              <a:latin typeface="Arial Rounded MT Bold" pitchFamily="34" charset="0"/>
            </a:endParaRPr>
          </a:p>
          <a:p>
            <a:pPr lvl="1" eaLnBrk="1" hangingPunct="1">
              <a:lnSpc>
                <a:spcPct val="95000"/>
              </a:lnSpc>
              <a:spcBef>
                <a:spcPct val="0"/>
              </a:spcBef>
              <a:buClr>
                <a:schemeClr val="bg2"/>
              </a:buClr>
              <a:buSzTx/>
              <a:buFont typeface="Wingdings" panose="05000000000000000000" pitchFamily="2" charset="2"/>
              <a:buChar char="§"/>
              <a:defRPr/>
            </a:pPr>
            <a:r>
              <a:rPr lang="en-GB" sz="1400" dirty="0" smtClean="0">
                <a:solidFill>
                  <a:srgbClr val="003399"/>
                </a:solidFill>
                <a:latin typeface="Arial Rounded MT Bold" pitchFamily="34" charset="0"/>
              </a:rPr>
              <a:t>MANTRA - </a:t>
            </a:r>
            <a:r>
              <a:rPr lang="en-GB" sz="1400" dirty="0">
                <a:solidFill>
                  <a:srgbClr val="003399"/>
                </a:solidFill>
                <a:latin typeface="Arial Rounded MT Bold" pitchFamily="34" charset="0"/>
                <a:hlinkClick r:id="rId8"/>
              </a:rPr>
              <a:t>http://datalib.edina.ac.uk/mantra</a:t>
            </a:r>
            <a:endParaRPr lang="en-GB" sz="1400" dirty="0">
              <a:solidFill>
                <a:srgbClr val="003399"/>
              </a:solidFill>
              <a:latin typeface="Arial Rounded MT Bold" pitchFamily="34" charset="0"/>
            </a:endParaRPr>
          </a:p>
          <a:p>
            <a:pPr lvl="1" eaLnBrk="1" hangingPunct="1">
              <a:lnSpc>
                <a:spcPct val="95000"/>
              </a:lnSpc>
              <a:spcBef>
                <a:spcPct val="0"/>
              </a:spcBef>
              <a:buClr>
                <a:schemeClr val="bg2"/>
              </a:buClr>
              <a:buSzTx/>
              <a:buFont typeface="Wingdings" panose="05000000000000000000" pitchFamily="2" charset="2"/>
              <a:buChar char="§"/>
              <a:defRPr/>
            </a:pPr>
            <a:r>
              <a:rPr lang="en-GB" altLang="en-US" sz="1400" kern="1200" dirty="0" smtClean="0">
                <a:solidFill>
                  <a:srgbClr val="003399"/>
                </a:solidFill>
                <a:latin typeface="Arial Rounded MT Bold" panose="020F0704030504030204" pitchFamily="34" charset="0"/>
                <a:cs typeface="Arial" charset="0"/>
              </a:rPr>
              <a:t>RDM Guidance: </a:t>
            </a:r>
            <a:r>
              <a:rPr lang="en-GB" sz="1400" dirty="0">
                <a:solidFill>
                  <a:srgbClr val="003399"/>
                </a:solidFill>
                <a:latin typeface="Arial Rounded MT Bold" pitchFamily="34" charset="0"/>
                <a:hlinkClick r:id="rId9"/>
              </a:rPr>
              <a:t>http://tinyurl.com/pq3szvf</a:t>
            </a:r>
            <a:r>
              <a:rPr lang="en-GB" sz="1400" dirty="0">
                <a:solidFill>
                  <a:srgbClr val="003399"/>
                </a:solidFill>
                <a:latin typeface="Arial Rounded MT Bold" pitchFamily="34" charset="0"/>
              </a:rPr>
              <a:t> </a:t>
            </a:r>
          </a:p>
          <a:p>
            <a:pPr lvl="1" eaLnBrk="1" hangingPunct="1">
              <a:lnSpc>
                <a:spcPct val="95000"/>
              </a:lnSpc>
              <a:spcBef>
                <a:spcPct val="0"/>
              </a:spcBef>
              <a:buClr>
                <a:schemeClr val="bg2"/>
              </a:buClr>
              <a:buSzTx/>
              <a:buFont typeface="Wingdings" panose="05000000000000000000" pitchFamily="2" charset="2"/>
              <a:buChar char="§"/>
              <a:defRPr/>
            </a:pPr>
            <a:r>
              <a:rPr lang="en-GB" altLang="en-US" sz="1400" kern="1200" dirty="0" err="1" smtClean="0">
                <a:solidFill>
                  <a:srgbClr val="003399"/>
                </a:solidFill>
                <a:latin typeface="Arial Rounded MT Bold" panose="020F0704030504030204" pitchFamily="34" charset="0"/>
                <a:ea typeface="+mn-ea"/>
                <a:cs typeface="Arial" charset="0"/>
              </a:rPr>
              <a:t>Jisc</a:t>
            </a:r>
            <a:r>
              <a:rPr lang="en-GB" altLang="en-US" sz="1400" kern="1200" dirty="0" smtClean="0">
                <a:solidFill>
                  <a:srgbClr val="003399"/>
                </a:solidFill>
                <a:latin typeface="Arial Rounded MT Bold" panose="020F0704030504030204" pitchFamily="34" charset="0"/>
                <a:ea typeface="+mn-ea"/>
                <a:cs typeface="Arial" charset="0"/>
              </a:rPr>
              <a:t> Managing </a:t>
            </a:r>
            <a:r>
              <a:rPr lang="en-GB" altLang="en-US" sz="1400" kern="1200" dirty="0">
                <a:solidFill>
                  <a:srgbClr val="003399"/>
                </a:solidFill>
                <a:latin typeface="Arial Rounded MT Bold" panose="020F0704030504030204" pitchFamily="34" charset="0"/>
                <a:ea typeface="+mn-ea"/>
                <a:cs typeface="Arial" charset="0"/>
              </a:rPr>
              <a:t>Research Data Strand 1: </a:t>
            </a:r>
            <a:r>
              <a:rPr lang="en-GB" altLang="en-US" sz="1400" kern="1200" dirty="0">
                <a:solidFill>
                  <a:srgbClr val="003399"/>
                </a:solidFill>
                <a:latin typeface="Arial Rounded MT Bold" panose="020F0704030504030204" pitchFamily="34" charset="0"/>
                <a:ea typeface="+mn-ea"/>
                <a:cs typeface="Arial" charset="0"/>
                <a:hlinkClick r:id="rId10"/>
              </a:rPr>
              <a:t>http://www.jisc.ac.uk/whatwedo/programmes/mrd.aspx</a:t>
            </a:r>
            <a:endParaRPr lang="en-GB" altLang="en-US" sz="1400" kern="1200" dirty="0">
              <a:solidFill>
                <a:srgbClr val="003399"/>
              </a:solidFill>
              <a:latin typeface="Arial Rounded MT Bold" panose="020F0704030504030204" pitchFamily="34" charset="0"/>
              <a:ea typeface="+mn-ea"/>
              <a:cs typeface="Arial" charset="0"/>
            </a:endParaRPr>
          </a:p>
          <a:p>
            <a:pPr lvl="1" eaLnBrk="1" hangingPunct="1">
              <a:lnSpc>
                <a:spcPct val="95000"/>
              </a:lnSpc>
              <a:spcBef>
                <a:spcPct val="0"/>
              </a:spcBef>
              <a:buClr>
                <a:schemeClr val="bg2"/>
              </a:buClr>
              <a:buSzTx/>
              <a:buFont typeface="Wingdings" panose="05000000000000000000" pitchFamily="2" charset="2"/>
              <a:buChar char="§"/>
              <a:defRPr/>
            </a:pPr>
            <a:r>
              <a:rPr lang="en-GB" altLang="en-US" sz="1400" kern="1200" dirty="0" err="1" smtClean="0">
                <a:solidFill>
                  <a:srgbClr val="003399"/>
                </a:solidFill>
                <a:latin typeface="Arial Rounded MT Bold" panose="020F0704030504030204" pitchFamily="34" charset="0"/>
                <a:ea typeface="+mn-ea"/>
                <a:cs typeface="Arial" charset="0"/>
              </a:rPr>
              <a:t>Jisc</a:t>
            </a:r>
            <a:r>
              <a:rPr lang="en-GB" altLang="en-US" sz="1400" kern="1200" dirty="0" smtClean="0">
                <a:solidFill>
                  <a:srgbClr val="003399"/>
                </a:solidFill>
                <a:latin typeface="Arial Rounded MT Bold" panose="020F0704030504030204" pitchFamily="34" charset="0"/>
                <a:ea typeface="+mn-ea"/>
                <a:cs typeface="Arial" charset="0"/>
              </a:rPr>
              <a:t> Managing </a:t>
            </a:r>
            <a:r>
              <a:rPr lang="en-GB" altLang="en-US" sz="1400" kern="1200" dirty="0">
                <a:solidFill>
                  <a:srgbClr val="003399"/>
                </a:solidFill>
                <a:latin typeface="Arial Rounded MT Bold" panose="020F0704030504030204" pitchFamily="34" charset="0"/>
                <a:ea typeface="+mn-ea"/>
                <a:cs typeface="Arial" charset="0"/>
              </a:rPr>
              <a:t>Research Data Strand 2: </a:t>
            </a:r>
            <a:r>
              <a:rPr lang="en-GB" altLang="en-US" sz="1400" kern="1200" dirty="0">
                <a:solidFill>
                  <a:srgbClr val="003399"/>
                </a:solidFill>
                <a:latin typeface="Arial Rounded MT Bold" panose="020F0704030504030204" pitchFamily="34" charset="0"/>
                <a:ea typeface="+mn-ea"/>
                <a:cs typeface="Arial" charset="0"/>
                <a:hlinkClick r:id="rId11"/>
              </a:rPr>
              <a:t>http://</a:t>
            </a:r>
            <a:r>
              <a:rPr lang="en-GB" altLang="en-US" sz="1400" kern="1200" dirty="0" smtClean="0">
                <a:solidFill>
                  <a:srgbClr val="003399"/>
                </a:solidFill>
                <a:latin typeface="Arial Rounded MT Bold" panose="020F0704030504030204" pitchFamily="34" charset="0"/>
                <a:ea typeface="+mn-ea"/>
                <a:cs typeface="Arial" charset="0"/>
                <a:hlinkClick r:id="rId11"/>
              </a:rPr>
              <a:t>tinyurl.com/6w6g6qx</a:t>
            </a:r>
            <a:endParaRPr lang="en-GB" altLang="en-US" sz="1400" kern="1200" dirty="0" smtClean="0">
              <a:solidFill>
                <a:srgbClr val="003399"/>
              </a:solidFill>
              <a:latin typeface="Arial Rounded MT Bold" panose="020F0704030504030204" pitchFamily="34" charset="0"/>
              <a:ea typeface="+mn-ea"/>
              <a:cs typeface="Arial" charset="0"/>
            </a:endParaRPr>
          </a:p>
          <a:p>
            <a:pPr lvl="1" eaLnBrk="1" hangingPunct="1">
              <a:lnSpc>
                <a:spcPct val="95000"/>
              </a:lnSpc>
              <a:spcBef>
                <a:spcPct val="0"/>
              </a:spcBef>
              <a:buClr>
                <a:schemeClr val="bg2"/>
              </a:buClr>
              <a:buSzTx/>
              <a:buFont typeface="Wingdings" panose="05000000000000000000" pitchFamily="2" charset="2"/>
              <a:buChar char="§"/>
              <a:defRPr/>
            </a:pPr>
            <a:r>
              <a:rPr lang="en-GB" altLang="en-US" sz="1400" kern="1200" dirty="0" smtClean="0">
                <a:solidFill>
                  <a:srgbClr val="003399"/>
                </a:solidFill>
                <a:latin typeface="Arial Rounded MT Bold" panose="020F0704030504030204" pitchFamily="34" charset="0"/>
                <a:ea typeface="+mn-ea"/>
                <a:cs typeface="Arial" charset="0"/>
              </a:rPr>
              <a:t>Final Results from the DCC </a:t>
            </a:r>
            <a:r>
              <a:rPr lang="en-GB" altLang="en-US" sz="1400" kern="1200" dirty="0">
                <a:solidFill>
                  <a:srgbClr val="003399"/>
                </a:solidFill>
                <a:latin typeface="Arial Rounded MT Bold" panose="020F0704030504030204" pitchFamily="34" charset="0"/>
                <a:ea typeface="+mn-ea"/>
                <a:cs typeface="Arial" charset="0"/>
              </a:rPr>
              <a:t>RDM Survey 2014 - </a:t>
            </a:r>
            <a:r>
              <a:rPr lang="en-GB" altLang="en-US" sz="1400" kern="1200" dirty="0">
                <a:solidFill>
                  <a:srgbClr val="003399"/>
                </a:solidFill>
                <a:latin typeface="Arial Rounded MT Bold" panose="020F0704030504030204" pitchFamily="34" charset="0"/>
                <a:ea typeface="+mn-ea"/>
                <a:cs typeface="Arial" charset="0"/>
                <a:hlinkClick r:id="rId12"/>
              </a:rPr>
              <a:t>https://</a:t>
            </a:r>
            <a:r>
              <a:rPr lang="en-GB" altLang="en-US" sz="1400" kern="1200" dirty="0" smtClean="0">
                <a:solidFill>
                  <a:srgbClr val="003399"/>
                </a:solidFill>
                <a:latin typeface="Arial Rounded MT Bold" panose="020F0704030504030204" pitchFamily="34" charset="0"/>
                <a:ea typeface="+mn-ea"/>
                <a:cs typeface="Arial" charset="0"/>
                <a:hlinkClick r:id="rId12"/>
              </a:rPr>
              <a:t>www.zotero.org/groups/jhu_dms/items/itemKey/BNRG25T3</a:t>
            </a:r>
            <a:r>
              <a:rPr lang="en-GB" altLang="en-US" sz="1400" kern="1200" dirty="0" smtClean="0">
                <a:solidFill>
                  <a:srgbClr val="003399"/>
                </a:solidFill>
                <a:latin typeface="Arial Rounded MT Bold" panose="020F0704030504030204" pitchFamily="34" charset="0"/>
                <a:ea typeface="+mn-ea"/>
                <a:cs typeface="Arial" charset="0"/>
              </a:rPr>
              <a:t> </a:t>
            </a:r>
            <a:endParaRPr lang="en-GB" altLang="en-US" sz="1400" kern="1200" dirty="0" smtClean="0">
              <a:solidFill>
                <a:srgbClr val="003399"/>
              </a:solidFill>
              <a:latin typeface="Arial Rounded MT Bold" panose="020F0704030504030204" pitchFamily="34" charset="0"/>
              <a:ea typeface="+mn-ea"/>
              <a:cs typeface="Arial" charset="0"/>
            </a:endParaRPr>
          </a:p>
          <a:p>
            <a:pPr lvl="1" eaLnBrk="1" hangingPunct="1">
              <a:lnSpc>
                <a:spcPct val="95000"/>
              </a:lnSpc>
              <a:spcBef>
                <a:spcPct val="0"/>
              </a:spcBef>
              <a:buClr>
                <a:schemeClr val="bg2"/>
              </a:buClr>
              <a:buSzTx/>
              <a:buFont typeface="Wingdings" panose="05000000000000000000" pitchFamily="2" charset="2"/>
              <a:buChar char="§"/>
              <a:defRPr/>
            </a:pPr>
            <a:r>
              <a:rPr lang="en-GB" altLang="en-US" sz="1400" kern="1200" dirty="0" smtClean="0">
                <a:solidFill>
                  <a:srgbClr val="003399"/>
                </a:solidFill>
                <a:latin typeface="Arial Rounded MT Bold" panose="020F0704030504030204" pitchFamily="34" charset="0"/>
                <a:ea typeface="+mn-ea"/>
                <a:cs typeface="Arial" charset="0"/>
              </a:rPr>
              <a:t>ADRC Scotland - </a:t>
            </a:r>
            <a:r>
              <a:rPr lang="en-GB" sz="1400" dirty="0">
                <a:solidFill>
                  <a:srgbClr val="003399"/>
                </a:solidFill>
                <a:latin typeface="Arial Rounded MT Bold" panose="020F0704030504030204" pitchFamily="34" charset="0"/>
              </a:rPr>
              <a:t>- </a:t>
            </a:r>
            <a:r>
              <a:rPr lang="en-GB" sz="1400" dirty="0">
                <a:solidFill>
                  <a:srgbClr val="003399"/>
                </a:solidFill>
                <a:latin typeface="Arial Rounded MT Bold" panose="020F0704030504030204" pitchFamily="34" charset="0"/>
                <a:hlinkClick r:id="rId13"/>
              </a:rPr>
              <a:t>http://adrn.ac.uk/centres/scotland</a:t>
            </a:r>
            <a:r>
              <a:rPr lang="en-GB" altLang="en-US" sz="1400" kern="1200" dirty="0" smtClean="0">
                <a:solidFill>
                  <a:srgbClr val="003399"/>
                </a:solidFill>
                <a:latin typeface="Arial Rounded MT Bold" panose="020F0704030504030204" pitchFamily="34" charset="0"/>
                <a:ea typeface="+mn-ea"/>
                <a:cs typeface="Arial" charset="0"/>
              </a:rPr>
              <a:t> </a:t>
            </a:r>
          </a:p>
          <a:p>
            <a:pPr lvl="1" eaLnBrk="1" hangingPunct="1">
              <a:lnSpc>
                <a:spcPct val="95000"/>
              </a:lnSpc>
              <a:spcBef>
                <a:spcPct val="0"/>
              </a:spcBef>
              <a:buClr>
                <a:schemeClr val="bg2"/>
              </a:buClr>
              <a:buSzTx/>
              <a:buFont typeface="Wingdings" panose="05000000000000000000" pitchFamily="2" charset="2"/>
              <a:buChar char="§"/>
              <a:defRPr/>
            </a:pPr>
            <a:r>
              <a:rPr lang="en-GB" sz="1400" dirty="0" smtClean="0">
                <a:solidFill>
                  <a:srgbClr val="003399"/>
                </a:solidFill>
                <a:latin typeface="Arial Rounded MT Bold" panose="020F0704030504030204" pitchFamily="34" charset="0"/>
              </a:rPr>
              <a:t>EPSRC </a:t>
            </a:r>
            <a:r>
              <a:rPr lang="en-GB" sz="1400" dirty="0">
                <a:solidFill>
                  <a:srgbClr val="003399"/>
                </a:solidFill>
                <a:latin typeface="Arial Rounded MT Bold" panose="020F0704030504030204" pitchFamily="34" charset="0"/>
              </a:rPr>
              <a:t>Centre for Doctoral Training (CDT) in Data Science: </a:t>
            </a:r>
            <a:r>
              <a:rPr lang="en-GB" sz="1400" dirty="0">
                <a:solidFill>
                  <a:srgbClr val="003399"/>
                </a:solidFill>
                <a:latin typeface="Arial Rounded MT Bold" panose="020F0704030504030204" pitchFamily="34" charset="0"/>
                <a:hlinkClick r:id="rId14"/>
              </a:rPr>
              <a:t>http://datascience.inf.ed.ac.uk</a:t>
            </a:r>
            <a:r>
              <a:rPr lang="en-GB" sz="1400" dirty="0" smtClean="0">
                <a:solidFill>
                  <a:srgbClr val="003399"/>
                </a:solidFill>
                <a:latin typeface="Arial Rounded MT Bold" panose="020F0704030504030204" pitchFamily="34" charset="0"/>
                <a:hlinkClick r:id="rId14"/>
              </a:rPr>
              <a:t>/</a:t>
            </a:r>
            <a:r>
              <a:rPr lang="en-GB" sz="1400" dirty="0" smtClean="0">
                <a:solidFill>
                  <a:srgbClr val="003399"/>
                </a:solidFill>
                <a:latin typeface="Arial Rounded MT Bold" panose="020F0704030504030204" pitchFamily="34" charset="0"/>
              </a:rPr>
              <a:t> </a:t>
            </a:r>
          </a:p>
          <a:p>
            <a:pPr lvl="1" eaLnBrk="1" hangingPunct="1">
              <a:lnSpc>
                <a:spcPct val="95000"/>
              </a:lnSpc>
              <a:spcBef>
                <a:spcPct val="0"/>
              </a:spcBef>
              <a:buClr>
                <a:schemeClr val="bg2"/>
              </a:buClr>
              <a:buSzTx/>
              <a:buFont typeface="Wingdings" panose="05000000000000000000" pitchFamily="2" charset="2"/>
              <a:buChar char="§"/>
              <a:defRPr/>
            </a:pPr>
            <a:r>
              <a:rPr lang="en-GB" sz="1400" dirty="0" smtClean="0">
                <a:solidFill>
                  <a:srgbClr val="003399"/>
                </a:solidFill>
                <a:latin typeface="Arial Rounded MT Bold" panose="020F0704030504030204" pitchFamily="34" charset="0"/>
              </a:rPr>
              <a:t>Digital </a:t>
            </a:r>
            <a:r>
              <a:rPr lang="en-GB" sz="1400" dirty="0">
                <a:solidFill>
                  <a:srgbClr val="003399"/>
                </a:solidFill>
                <a:latin typeface="Arial Rounded MT Bold" panose="020F0704030504030204" pitchFamily="34" charset="0"/>
              </a:rPr>
              <a:t>Curation Centre: </a:t>
            </a:r>
            <a:r>
              <a:rPr lang="en-GB" sz="1400" dirty="0">
                <a:solidFill>
                  <a:srgbClr val="003399"/>
                </a:solidFill>
                <a:latin typeface="Arial Rounded MT Bold" panose="020F0704030504030204" pitchFamily="34" charset="0"/>
                <a:hlinkClick r:id="rId15"/>
              </a:rPr>
              <a:t>http://www.dcc.ac.uk</a:t>
            </a:r>
            <a:r>
              <a:rPr lang="en-GB" sz="1400" dirty="0" smtClean="0">
                <a:solidFill>
                  <a:srgbClr val="003399"/>
                </a:solidFill>
                <a:latin typeface="Arial Rounded MT Bold" panose="020F0704030504030204" pitchFamily="34" charset="0"/>
                <a:hlinkClick r:id="rId15"/>
              </a:rPr>
              <a:t>/</a:t>
            </a:r>
            <a:r>
              <a:rPr lang="en-GB" sz="1400" dirty="0" smtClean="0">
                <a:solidFill>
                  <a:srgbClr val="003399"/>
                </a:solidFill>
                <a:latin typeface="Arial Rounded MT Bold" panose="020F0704030504030204" pitchFamily="34" charset="0"/>
              </a:rPr>
              <a:t>   </a:t>
            </a:r>
            <a:endParaRPr lang="en-GB" sz="1400" dirty="0">
              <a:solidFill>
                <a:srgbClr val="003399"/>
              </a:solidFill>
              <a:latin typeface="Arial Rounded MT Bold" panose="020F0704030504030204" pitchFamily="34" charset="0"/>
            </a:endParaRPr>
          </a:p>
          <a:p>
            <a:pPr marL="457200" lvl="1" indent="0" eaLnBrk="1" hangingPunct="1">
              <a:lnSpc>
                <a:spcPct val="95000"/>
              </a:lnSpc>
              <a:spcBef>
                <a:spcPct val="0"/>
              </a:spcBef>
              <a:buClr>
                <a:schemeClr val="bg2"/>
              </a:buClr>
              <a:buSzTx/>
              <a:buNone/>
              <a:defRPr/>
            </a:pPr>
            <a:endParaRPr lang="en-GB" sz="1600" dirty="0"/>
          </a:p>
        </p:txBody>
      </p:sp>
      <p:sp>
        <p:nvSpPr>
          <p:cNvPr id="5" name="Rectangle 2"/>
          <p:cNvSpPr txBox="1">
            <a:spLocks noChangeArrowheads="1"/>
          </p:cNvSpPr>
          <p:nvPr/>
        </p:nvSpPr>
        <p:spPr bwMode="auto">
          <a:xfrm>
            <a:off x="683568" y="836712"/>
            <a:ext cx="2808312" cy="7200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lr>
                <a:schemeClr val="bg2"/>
              </a:buClr>
              <a:buSzPct val="75000"/>
              <a:buFont typeface="Wingdings" pitchFamily="2" charset="2"/>
              <a:buChar char="n"/>
              <a:defRPr sz="3200">
                <a:solidFill>
                  <a:schemeClr val="bg2"/>
                </a:solidFill>
                <a:latin typeface="+mn-lt"/>
                <a:ea typeface="+mn-ea"/>
                <a:cs typeface="+mn-cs"/>
              </a:defRPr>
            </a:lvl1pPr>
            <a:lvl2pPr marL="742950" indent="-285750" algn="l" rtl="0" eaLnBrk="0" fontAlgn="base" hangingPunct="0">
              <a:spcBef>
                <a:spcPct val="20000"/>
              </a:spcBef>
              <a:spcAft>
                <a:spcPct val="0"/>
              </a:spcAft>
              <a:buClr>
                <a:schemeClr val="accent2"/>
              </a:buClr>
              <a:buSzPct val="80000"/>
              <a:buFont typeface="Wingdings" pitchFamily="2" charset="2"/>
              <a:buChar char="¨"/>
              <a:defRPr sz="2800">
                <a:solidFill>
                  <a:schemeClr val="accent1"/>
                </a:solidFill>
                <a:latin typeface="+mn-lt"/>
                <a:cs typeface="+mn-cs"/>
              </a:defRPr>
            </a:lvl2pPr>
            <a:lvl3pPr marL="1143000" indent="-228600" algn="l" rtl="0" eaLnBrk="0" fontAlgn="base" hangingPunct="0">
              <a:spcBef>
                <a:spcPct val="20000"/>
              </a:spcBef>
              <a:spcAft>
                <a:spcPct val="0"/>
              </a:spcAft>
              <a:buClr>
                <a:schemeClr val="bg2"/>
              </a:buClr>
              <a:buSzPct val="65000"/>
              <a:buFont typeface="Wingdings" pitchFamily="2" charset="2"/>
              <a:buChar char="n"/>
              <a:defRPr sz="2400">
                <a:solidFill>
                  <a:schemeClr val="accent2"/>
                </a:solidFill>
                <a:latin typeface="+mn-lt"/>
                <a:cs typeface="+mn-cs"/>
              </a:defRPr>
            </a:lvl3pPr>
            <a:lvl4pPr marL="1600200" indent="-228600" algn="l" rtl="0" eaLnBrk="0" fontAlgn="base" hangingPunct="0">
              <a:spcBef>
                <a:spcPct val="20000"/>
              </a:spcBef>
              <a:spcAft>
                <a:spcPct val="0"/>
              </a:spcAft>
              <a:buClr>
                <a:schemeClr val="accent2"/>
              </a:buClr>
              <a:buSzPct val="70000"/>
              <a:buFont typeface="Wingdings" pitchFamily="2" charset="2"/>
              <a:buChar char="¨"/>
              <a:defRPr sz="2000">
                <a:solidFill>
                  <a:schemeClr val="bg2"/>
                </a:solidFill>
                <a:latin typeface="+mn-lt"/>
                <a:cs typeface="+mn-cs"/>
              </a:defRPr>
            </a:lvl4pPr>
            <a:lvl5pPr marL="2057400" indent="-228600" algn="l" rtl="0" eaLnBrk="0" fontAlgn="base" hangingPunct="0">
              <a:spcBef>
                <a:spcPct val="20000"/>
              </a:spcBef>
              <a:spcAft>
                <a:spcPct val="0"/>
              </a:spcAft>
              <a:buClr>
                <a:schemeClr val="bg2"/>
              </a:buClr>
              <a:buFont typeface="Wingdings" pitchFamily="2" charset="2"/>
              <a:buChar char="§"/>
              <a:defRPr sz="2000">
                <a:solidFill>
                  <a:schemeClr val="bg2"/>
                </a:solidFill>
                <a:latin typeface="+mn-lt"/>
                <a:cs typeface="+mn-cs"/>
              </a:defRPr>
            </a:lvl5pPr>
            <a:lvl6pPr marL="2514600" indent="-228600" algn="l" rtl="0" fontAlgn="base">
              <a:spcBef>
                <a:spcPct val="20000"/>
              </a:spcBef>
              <a:spcAft>
                <a:spcPct val="0"/>
              </a:spcAft>
              <a:buClr>
                <a:schemeClr val="bg2"/>
              </a:buClr>
              <a:buFont typeface="Wingdings" pitchFamily="2" charset="2"/>
              <a:buChar char="§"/>
              <a:defRPr sz="2000">
                <a:solidFill>
                  <a:schemeClr val="bg2"/>
                </a:solidFill>
                <a:latin typeface="+mn-lt"/>
                <a:cs typeface="+mn-cs"/>
              </a:defRPr>
            </a:lvl6pPr>
            <a:lvl7pPr marL="2971800" indent="-228600" algn="l" rtl="0" fontAlgn="base">
              <a:spcBef>
                <a:spcPct val="20000"/>
              </a:spcBef>
              <a:spcAft>
                <a:spcPct val="0"/>
              </a:spcAft>
              <a:buClr>
                <a:schemeClr val="bg2"/>
              </a:buClr>
              <a:buFont typeface="Wingdings" pitchFamily="2" charset="2"/>
              <a:buChar char="§"/>
              <a:defRPr sz="2000">
                <a:solidFill>
                  <a:schemeClr val="bg2"/>
                </a:solidFill>
                <a:latin typeface="+mn-lt"/>
                <a:cs typeface="+mn-cs"/>
              </a:defRPr>
            </a:lvl7pPr>
            <a:lvl8pPr marL="3429000" indent="-228600" algn="l" rtl="0" fontAlgn="base">
              <a:spcBef>
                <a:spcPct val="20000"/>
              </a:spcBef>
              <a:spcAft>
                <a:spcPct val="0"/>
              </a:spcAft>
              <a:buClr>
                <a:schemeClr val="bg2"/>
              </a:buClr>
              <a:buFont typeface="Wingdings" pitchFamily="2" charset="2"/>
              <a:buChar char="§"/>
              <a:defRPr sz="2000">
                <a:solidFill>
                  <a:schemeClr val="bg2"/>
                </a:solidFill>
                <a:latin typeface="+mn-lt"/>
                <a:cs typeface="+mn-cs"/>
              </a:defRPr>
            </a:lvl8pPr>
            <a:lvl9pPr marL="3886200" indent="-228600" algn="l" rtl="0" fontAlgn="base">
              <a:spcBef>
                <a:spcPct val="20000"/>
              </a:spcBef>
              <a:spcAft>
                <a:spcPct val="0"/>
              </a:spcAft>
              <a:buClr>
                <a:schemeClr val="bg2"/>
              </a:buClr>
              <a:buFont typeface="Wingdings" pitchFamily="2" charset="2"/>
              <a:buChar char="§"/>
              <a:defRPr sz="2000">
                <a:solidFill>
                  <a:schemeClr val="bg2"/>
                </a:solidFill>
                <a:latin typeface="+mn-lt"/>
                <a:cs typeface="+mn-cs"/>
              </a:defRPr>
            </a:lvl9pPr>
          </a:lstStyle>
          <a:p>
            <a:pPr eaLnBrk="1" hangingPunct="1">
              <a:buFont typeface="Wingdings" pitchFamily="2" charset="2"/>
              <a:buNone/>
            </a:pPr>
            <a:r>
              <a:rPr lang="en-GB" sz="4800" kern="0" dirty="0" err="1" smtClean="0">
                <a:solidFill>
                  <a:srgbClr val="990033"/>
                </a:solidFill>
                <a:latin typeface="Arial Rounded MT Bold" panose="020F0704030504030204" pitchFamily="34" charset="0"/>
              </a:rPr>
              <a:t>Aitäh</a:t>
            </a:r>
            <a:r>
              <a:rPr lang="en-GB" sz="4800" kern="0" dirty="0" smtClean="0">
                <a:solidFill>
                  <a:srgbClr val="990033"/>
                </a:solidFill>
              </a:rPr>
              <a:t>!</a:t>
            </a:r>
          </a:p>
          <a:p>
            <a:pPr eaLnBrk="1" hangingPunct="1"/>
            <a:endParaRPr lang="en-GB" sz="2800" kern="0" dirty="0" smtClean="0"/>
          </a:p>
        </p:txBody>
      </p:sp>
      <p:pic>
        <p:nvPicPr>
          <p:cNvPr id="2050" name="Picture 2"/>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5652120" y="6174631"/>
            <a:ext cx="3086869" cy="4981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07522091"/>
      </p:ext>
    </p:extLst>
  </p:cSld>
  <p:clrMapOvr>
    <a:masterClrMapping/>
  </p:clrMapOvr>
  <p:timing>
    <p:tnLst>
      <p:par>
        <p:cTn id="1" dur="indefinite" restart="never" nodeType="tmRoot"/>
      </p:par>
    </p:tnLst>
  </p:timing>
</p:sld>
</file>

<file path=ppt/theme/theme1.xml><?xml version="1.0" encoding="utf-8"?>
<a:theme xmlns:a="http://schemas.openxmlformats.org/drawingml/2006/main" name="Pixel">
  <a:themeElements>
    <a:clrScheme name="Pixel 12">
      <a:dk1>
        <a:srgbClr val="000000"/>
      </a:dk1>
      <a:lt1>
        <a:srgbClr val="FFFFFF"/>
      </a:lt1>
      <a:dk2>
        <a:srgbClr val="000000"/>
      </a:dk2>
      <a:lt2>
        <a:srgbClr val="00007D"/>
      </a:lt2>
      <a:accent1>
        <a:srgbClr val="9999FF"/>
      </a:accent1>
      <a:accent2>
        <a:srgbClr val="9999CC"/>
      </a:accent2>
      <a:accent3>
        <a:srgbClr val="FFFFFF"/>
      </a:accent3>
      <a:accent4>
        <a:srgbClr val="000000"/>
      </a:accent4>
      <a:accent5>
        <a:srgbClr val="CACAFF"/>
      </a:accent5>
      <a:accent6>
        <a:srgbClr val="8A8AB9"/>
      </a:accent6>
      <a:hlink>
        <a:srgbClr val="666699"/>
      </a:hlink>
      <a:folHlink>
        <a:srgbClr val="CCCCE6"/>
      </a:folHlink>
    </a:clrScheme>
    <a:fontScheme name="Pixel">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Pixel 1">
        <a:dk1>
          <a:srgbClr val="0066FF"/>
        </a:dk1>
        <a:lt1>
          <a:srgbClr val="FFFFFF"/>
        </a:lt1>
        <a:dk2>
          <a:srgbClr val="000066"/>
        </a:dk2>
        <a:lt2>
          <a:srgbClr val="FFFFFF"/>
        </a:lt2>
        <a:accent1>
          <a:srgbClr val="6699FF"/>
        </a:accent1>
        <a:accent2>
          <a:srgbClr val="3333FF"/>
        </a:accent2>
        <a:accent3>
          <a:srgbClr val="AAAAB8"/>
        </a:accent3>
        <a:accent4>
          <a:srgbClr val="DADADA"/>
        </a:accent4>
        <a:accent5>
          <a:srgbClr val="B8CAFF"/>
        </a:accent5>
        <a:accent6>
          <a:srgbClr val="2D2DE7"/>
        </a:accent6>
        <a:hlink>
          <a:srgbClr val="FFCC00"/>
        </a:hlink>
        <a:folHlink>
          <a:srgbClr val="0000CC"/>
        </a:folHlink>
      </a:clrScheme>
      <a:clrMap bg1="dk2" tx1="lt1" bg2="dk1" tx2="lt2" accent1="accent1" accent2="accent2" accent3="accent3" accent4="accent4" accent5="accent5" accent6="accent6" hlink="hlink" folHlink="folHlink"/>
    </a:extraClrScheme>
    <a:extraClrScheme>
      <a:clrScheme name="Pixel 2">
        <a:dk1>
          <a:srgbClr val="009999"/>
        </a:dk1>
        <a:lt1>
          <a:srgbClr val="FFFFFF"/>
        </a:lt1>
        <a:dk2>
          <a:srgbClr val="334B49"/>
        </a:dk2>
        <a:lt2>
          <a:srgbClr val="FFFFFF"/>
        </a:lt2>
        <a:accent1>
          <a:srgbClr val="33CCCC"/>
        </a:accent1>
        <a:accent2>
          <a:srgbClr val="008080"/>
        </a:accent2>
        <a:accent3>
          <a:srgbClr val="ADB1B1"/>
        </a:accent3>
        <a:accent4>
          <a:srgbClr val="DADADA"/>
        </a:accent4>
        <a:accent5>
          <a:srgbClr val="ADE2E2"/>
        </a:accent5>
        <a:accent6>
          <a:srgbClr val="007373"/>
        </a:accent6>
        <a:hlink>
          <a:srgbClr val="FFCC00"/>
        </a:hlink>
        <a:folHlink>
          <a:srgbClr val="006666"/>
        </a:folHlink>
      </a:clrScheme>
      <a:clrMap bg1="dk2" tx1="lt1" bg2="dk1" tx2="lt2" accent1="accent1" accent2="accent2" accent3="accent3" accent4="accent4" accent5="accent5" accent6="accent6" hlink="hlink" folHlink="folHlink"/>
    </a:extraClrScheme>
    <a:extraClrScheme>
      <a:clrScheme name="Pixel 3">
        <a:dk1>
          <a:srgbClr val="006699"/>
        </a:dk1>
        <a:lt1>
          <a:srgbClr val="FFFFFF"/>
        </a:lt1>
        <a:dk2>
          <a:srgbClr val="333399"/>
        </a:dk2>
        <a:lt2>
          <a:srgbClr val="FFFFFF"/>
        </a:lt2>
        <a:accent1>
          <a:srgbClr val="0099CC"/>
        </a:accent1>
        <a:accent2>
          <a:srgbClr val="0386AF"/>
        </a:accent2>
        <a:accent3>
          <a:srgbClr val="ADADCA"/>
        </a:accent3>
        <a:accent4>
          <a:srgbClr val="DADADA"/>
        </a:accent4>
        <a:accent5>
          <a:srgbClr val="AACAE2"/>
        </a:accent5>
        <a:accent6>
          <a:srgbClr val="02799E"/>
        </a:accent6>
        <a:hlink>
          <a:srgbClr val="FFCC00"/>
        </a:hlink>
        <a:folHlink>
          <a:srgbClr val="6699FF"/>
        </a:folHlink>
      </a:clrScheme>
      <a:clrMap bg1="dk2" tx1="lt1" bg2="dk1" tx2="lt2" accent1="accent1" accent2="accent2" accent3="accent3" accent4="accent4" accent5="accent5" accent6="accent6" hlink="hlink" folHlink="folHlink"/>
    </a:extraClrScheme>
    <a:extraClrScheme>
      <a:clrScheme name="Pixel 4">
        <a:dk1>
          <a:srgbClr val="008080"/>
        </a:dk1>
        <a:lt1>
          <a:srgbClr val="FFFFFF"/>
        </a:lt1>
        <a:dk2>
          <a:srgbClr val="2F978D"/>
        </a:dk2>
        <a:lt2>
          <a:srgbClr val="FFFFFF"/>
        </a:lt2>
        <a:accent1>
          <a:srgbClr val="0099FF"/>
        </a:accent1>
        <a:accent2>
          <a:srgbClr val="009999"/>
        </a:accent2>
        <a:accent3>
          <a:srgbClr val="ADC9C5"/>
        </a:accent3>
        <a:accent4>
          <a:srgbClr val="DADADA"/>
        </a:accent4>
        <a:accent5>
          <a:srgbClr val="AACAFF"/>
        </a:accent5>
        <a:accent6>
          <a:srgbClr val="008A8A"/>
        </a:accent6>
        <a:hlink>
          <a:srgbClr val="FFFFCC"/>
        </a:hlink>
        <a:folHlink>
          <a:srgbClr val="70CAC6"/>
        </a:folHlink>
      </a:clrScheme>
      <a:clrMap bg1="dk2" tx1="lt1" bg2="dk1" tx2="lt2" accent1="accent1" accent2="accent2" accent3="accent3" accent4="accent4" accent5="accent5" accent6="accent6" hlink="hlink" folHlink="folHlink"/>
    </a:extraClrScheme>
    <a:extraClrScheme>
      <a:clrScheme name="Pixel 5">
        <a:dk1>
          <a:srgbClr val="822504"/>
        </a:dk1>
        <a:lt1>
          <a:srgbClr val="FFFFFF"/>
        </a:lt1>
        <a:dk2>
          <a:srgbClr val="330000"/>
        </a:dk2>
        <a:lt2>
          <a:srgbClr val="FFFFFF"/>
        </a:lt2>
        <a:accent1>
          <a:srgbClr val="FF9900"/>
        </a:accent1>
        <a:accent2>
          <a:srgbClr val="9E2A06"/>
        </a:accent2>
        <a:accent3>
          <a:srgbClr val="ADAAAA"/>
        </a:accent3>
        <a:accent4>
          <a:srgbClr val="DADADA"/>
        </a:accent4>
        <a:accent5>
          <a:srgbClr val="FFCAAA"/>
        </a:accent5>
        <a:accent6>
          <a:srgbClr val="8F2505"/>
        </a:accent6>
        <a:hlink>
          <a:srgbClr val="FF3300"/>
        </a:hlink>
        <a:folHlink>
          <a:srgbClr val="7C0704"/>
        </a:folHlink>
      </a:clrScheme>
      <a:clrMap bg1="dk2" tx1="lt1" bg2="dk1" tx2="lt2" accent1="accent1" accent2="accent2" accent3="accent3" accent4="accent4" accent5="accent5" accent6="accent6" hlink="hlink" folHlink="folHlink"/>
    </a:extraClrScheme>
    <a:extraClrScheme>
      <a:clrScheme name="Pixel 6">
        <a:dk1>
          <a:srgbClr val="336600"/>
        </a:dk1>
        <a:lt1>
          <a:srgbClr val="FFFFFF"/>
        </a:lt1>
        <a:dk2>
          <a:srgbClr val="4A7911"/>
        </a:dk2>
        <a:lt2>
          <a:srgbClr val="FFFFFF"/>
        </a:lt2>
        <a:accent1>
          <a:srgbClr val="666633"/>
        </a:accent1>
        <a:accent2>
          <a:srgbClr val="669900"/>
        </a:accent2>
        <a:accent3>
          <a:srgbClr val="B1BEAA"/>
        </a:accent3>
        <a:accent4>
          <a:srgbClr val="DADADA"/>
        </a:accent4>
        <a:accent5>
          <a:srgbClr val="B8B8AD"/>
        </a:accent5>
        <a:accent6>
          <a:srgbClr val="5C8A00"/>
        </a:accent6>
        <a:hlink>
          <a:srgbClr val="FFCC00"/>
        </a:hlink>
        <a:folHlink>
          <a:srgbClr val="99CC00"/>
        </a:folHlink>
      </a:clrScheme>
      <a:clrMap bg1="dk2" tx1="lt1" bg2="dk1" tx2="lt2" accent1="accent1" accent2="accent2" accent3="accent3" accent4="accent4" accent5="accent5" accent6="accent6" hlink="hlink" folHlink="folHlink"/>
    </a:extraClrScheme>
    <a:extraClrScheme>
      <a:clrScheme name="Pixel 7">
        <a:dk1>
          <a:srgbClr val="000000"/>
        </a:dk1>
        <a:lt1>
          <a:srgbClr val="FFFFFF"/>
        </a:lt1>
        <a:dk2>
          <a:srgbClr val="000000"/>
        </a:dk2>
        <a:lt2>
          <a:srgbClr val="CC3300"/>
        </a:lt2>
        <a:accent1>
          <a:srgbClr val="FFCC00"/>
        </a:accent1>
        <a:accent2>
          <a:srgbClr val="CC6600"/>
        </a:accent2>
        <a:accent3>
          <a:srgbClr val="FFFFFF"/>
        </a:accent3>
        <a:accent4>
          <a:srgbClr val="000000"/>
        </a:accent4>
        <a:accent5>
          <a:srgbClr val="FFE2AA"/>
        </a:accent5>
        <a:accent6>
          <a:srgbClr val="B95C00"/>
        </a:accent6>
        <a:hlink>
          <a:srgbClr val="663300"/>
        </a:hlink>
        <a:folHlink>
          <a:srgbClr val="CC9900"/>
        </a:folHlink>
      </a:clrScheme>
      <a:clrMap bg1="lt1" tx1="dk1" bg2="lt2" tx2="dk2" accent1="accent1" accent2="accent2" accent3="accent3" accent4="accent4" accent5="accent5" accent6="accent6" hlink="hlink" folHlink="folHlink"/>
    </a:extraClrScheme>
    <a:extraClrScheme>
      <a:clrScheme name="Pixel 8">
        <a:dk1>
          <a:srgbClr val="003300"/>
        </a:dk1>
        <a:lt1>
          <a:srgbClr val="FFFFFF"/>
        </a:lt1>
        <a:dk2>
          <a:srgbClr val="000000"/>
        </a:dk2>
        <a:lt2>
          <a:srgbClr val="336600"/>
        </a:lt2>
        <a:accent1>
          <a:srgbClr val="CCCC00"/>
        </a:accent1>
        <a:accent2>
          <a:srgbClr val="669900"/>
        </a:accent2>
        <a:accent3>
          <a:srgbClr val="FFFFFF"/>
        </a:accent3>
        <a:accent4>
          <a:srgbClr val="002A00"/>
        </a:accent4>
        <a:accent5>
          <a:srgbClr val="E2E2AA"/>
        </a:accent5>
        <a:accent6>
          <a:srgbClr val="5C8A00"/>
        </a:accent6>
        <a:hlink>
          <a:srgbClr val="333300"/>
        </a:hlink>
        <a:folHlink>
          <a:srgbClr val="99CC00"/>
        </a:folHlink>
      </a:clrScheme>
      <a:clrMap bg1="lt1" tx1="dk1" bg2="lt2" tx2="dk2" accent1="accent1" accent2="accent2" accent3="accent3" accent4="accent4" accent5="accent5" accent6="accent6" hlink="hlink" folHlink="folHlink"/>
    </a:extraClrScheme>
    <a:extraClrScheme>
      <a:clrScheme name="Pixel 9">
        <a:dk1>
          <a:srgbClr val="000000"/>
        </a:dk1>
        <a:lt1>
          <a:srgbClr val="FFFFFF"/>
        </a:lt1>
        <a:dk2>
          <a:srgbClr val="000000"/>
        </a:dk2>
        <a:lt2>
          <a:srgbClr val="440044"/>
        </a:lt2>
        <a:accent1>
          <a:srgbClr val="FFCCCC"/>
        </a:accent1>
        <a:accent2>
          <a:srgbClr val="790571"/>
        </a:accent2>
        <a:accent3>
          <a:srgbClr val="FFFFFF"/>
        </a:accent3>
        <a:accent4>
          <a:srgbClr val="000000"/>
        </a:accent4>
        <a:accent5>
          <a:srgbClr val="FFE2E2"/>
        </a:accent5>
        <a:accent6>
          <a:srgbClr val="6D0466"/>
        </a:accent6>
        <a:hlink>
          <a:srgbClr val="993366"/>
        </a:hlink>
        <a:folHlink>
          <a:srgbClr val="9F839F"/>
        </a:folHlink>
      </a:clrScheme>
      <a:clrMap bg1="lt1" tx1="dk1" bg2="lt2" tx2="dk2" accent1="accent1" accent2="accent2" accent3="accent3" accent4="accent4" accent5="accent5" accent6="accent6" hlink="hlink" folHlink="folHlink"/>
    </a:extraClrScheme>
    <a:extraClrScheme>
      <a:clrScheme name="Pixel 10">
        <a:dk1>
          <a:srgbClr val="000000"/>
        </a:dk1>
        <a:lt1>
          <a:srgbClr val="FFFFFF"/>
        </a:lt1>
        <a:dk2>
          <a:srgbClr val="000000"/>
        </a:dk2>
        <a:lt2>
          <a:srgbClr val="FF9900"/>
        </a:lt2>
        <a:accent1>
          <a:srgbClr val="FFCC99"/>
        </a:accent1>
        <a:accent2>
          <a:srgbClr val="FBA313"/>
        </a:accent2>
        <a:accent3>
          <a:srgbClr val="FFFFFF"/>
        </a:accent3>
        <a:accent4>
          <a:srgbClr val="000000"/>
        </a:accent4>
        <a:accent5>
          <a:srgbClr val="FFE2CA"/>
        </a:accent5>
        <a:accent6>
          <a:srgbClr val="E39310"/>
        </a:accent6>
        <a:hlink>
          <a:srgbClr val="CC3300"/>
        </a:hlink>
        <a:folHlink>
          <a:srgbClr val="FCC66E"/>
        </a:folHlink>
      </a:clrScheme>
      <a:clrMap bg1="lt1" tx1="dk1" bg2="lt2" tx2="dk2" accent1="accent1" accent2="accent2" accent3="accent3" accent4="accent4" accent5="accent5" accent6="accent6" hlink="hlink" folHlink="folHlink"/>
    </a:extraClrScheme>
    <a:extraClrScheme>
      <a:clrScheme name="Pixel 11">
        <a:dk1>
          <a:srgbClr val="000000"/>
        </a:dk1>
        <a:lt1>
          <a:srgbClr val="FFFFFF"/>
        </a:lt1>
        <a:dk2>
          <a:srgbClr val="000000"/>
        </a:dk2>
        <a:lt2>
          <a:srgbClr val="779F92"/>
        </a:lt2>
        <a:accent1>
          <a:srgbClr val="33CCCC"/>
        </a:accent1>
        <a:accent2>
          <a:srgbClr val="9DC2D7"/>
        </a:accent2>
        <a:accent3>
          <a:srgbClr val="FFFFFF"/>
        </a:accent3>
        <a:accent4>
          <a:srgbClr val="000000"/>
        </a:accent4>
        <a:accent5>
          <a:srgbClr val="ADE2E2"/>
        </a:accent5>
        <a:accent6>
          <a:srgbClr val="8EB0C3"/>
        </a:accent6>
        <a:hlink>
          <a:srgbClr val="006666"/>
        </a:hlink>
        <a:folHlink>
          <a:srgbClr val="CCCCFF"/>
        </a:folHlink>
      </a:clrScheme>
      <a:clrMap bg1="lt1" tx1="dk1" bg2="lt2" tx2="dk2" accent1="accent1" accent2="accent2" accent3="accent3" accent4="accent4" accent5="accent5" accent6="accent6" hlink="hlink" folHlink="folHlink"/>
    </a:extraClrScheme>
    <a:extraClrScheme>
      <a:clrScheme name="Pixel 12">
        <a:dk1>
          <a:srgbClr val="000000"/>
        </a:dk1>
        <a:lt1>
          <a:srgbClr val="FFFFFF"/>
        </a:lt1>
        <a:dk2>
          <a:srgbClr val="000000"/>
        </a:dk2>
        <a:lt2>
          <a:srgbClr val="00007D"/>
        </a:lt2>
        <a:accent1>
          <a:srgbClr val="9999FF"/>
        </a:accent1>
        <a:accent2>
          <a:srgbClr val="9999CC"/>
        </a:accent2>
        <a:accent3>
          <a:srgbClr val="FFFFFF"/>
        </a:accent3>
        <a:accent4>
          <a:srgbClr val="000000"/>
        </a:accent4>
        <a:accent5>
          <a:srgbClr val="CACAFF"/>
        </a:accent5>
        <a:accent6>
          <a:srgbClr val="8A8AB9"/>
        </a:accent6>
        <a:hlink>
          <a:srgbClr val="666699"/>
        </a:hlink>
        <a:folHlink>
          <a:srgbClr val="CCCCE6"/>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Pixel</Template>
  <TotalTime>4783</TotalTime>
  <Words>1876</Words>
  <Application>Microsoft Office PowerPoint</Application>
  <PresentationFormat>On-screen Show (4:3)</PresentationFormat>
  <Paragraphs>249</Paragraphs>
  <Slides>28</Slides>
  <Notes>8</Notes>
  <HiddenSlides>1</HiddenSlides>
  <MMClips>0</MMClips>
  <ScaleCrop>false</ScaleCrop>
  <HeadingPairs>
    <vt:vector size="4" baseType="variant">
      <vt:variant>
        <vt:lpstr>Theme</vt:lpstr>
      </vt:variant>
      <vt:variant>
        <vt:i4>2</vt:i4>
      </vt:variant>
      <vt:variant>
        <vt:lpstr>Slide Titles</vt:lpstr>
      </vt:variant>
      <vt:variant>
        <vt:i4>28</vt:i4>
      </vt:variant>
    </vt:vector>
  </HeadingPairs>
  <TitlesOfParts>
    <vt:vector size="30" baseType="lpstr">
      <vt:lpstr>Pixel</vt:lpstr>
      <vt:lpstr>Office Theme</vt:lpstr>
      <vt:lpstr>RDM through a UK lens - New Roles for Librarians?  </vt:lpstr>
      <vt:lpstr>Outline</vt:lpstr>
      <vt:lpstr>Background</vt:lpstr>
      <vt:lpstr>‘Traditional’ Data Library Services</vt:lpstr>
      <vt:lpstr>What is a data library? </vt:lpstr>
      <vt:lpstr>Data Library: History</vt:lpstr>
      <vt:lpstr>PowerPoint Presentation</vt:lpstr>
      <vt:lpstr>Data Library Consultancy</vt:lpstr>
      <vt:lpstr>PowerPoint Presentation</vt:lpstr>
      <vt:lpstr>Data service delivery models</vt:lpstr>
      <vt:lpstr>PowerPoint Presentation</vt:lpstr>
      <vt:lpstr>PowerPoint Presentation</vt:lpstr>
      <vt:lpstr>PowerPoint Presentation</vt:lpstr>
      <vt:lpstr>RDM Services and Support</vt:lpstr>
      <vt:lpstr>Data Library &amp; RDM</vt:lpstr>
      <vt:lpstr>Research Data MANTRA</vt:lpstr>
      <vt:lpstr>PowerPoint Presentation</vt:lpstr>
      <vt:lpstr>PowerPoint Presentation</vt:lpstr>
      <vt:lpstr>DRIVERS</vt:lpstr>
      <vt:lpstr>Jisc-funded MRD Programmes (UK)</vt:lpstr>
      <vt:lpstr>DCC RDM 2014 Survey</vt:lpstr>
      <vt:lpstr>Funding &amp; staffing</vt:lpstr>
      <vt:lpstr>PowerPoint Presentation</vt:lpstr>
      <vt:lpstr>PowerPoint Presentation</vt:lpstr>
      <vt:lpstr>PowerPoint Presentation</vt:lpstr>
      <vt:lpstr>Administrative Data Research Centre Scotland</vt:lpstr>
      <vt:lpstr>Centre for Doctoral Training in Data Science </vt:lpstr>
      <vt:lpstr> Links </vt:lpstr>
    </vt:vector>
  </TitlesOfParts>
  <Company>University Of Edinburgh</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Fdfdf</dc:title>
  <dc:creator>Robin Rice</dc:creator>
  <cp:lastModifiedBy>pc</cp:lastModifiedBy>
  <cp:revision>211</cp:revision>
  <dcterms:created xsi:type="dcterms:W3CDTF">2006-09-04T15:52:44Z</dcterms:created>
  <dcterms:modified xsi:type="dcterms:W3CDTF">2014-10-23T04:34:52Z</dcterms:modified>
</cp:coreProperties>
</file>