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  <p:sldMasterId id="2147483766" r:id="rId2"/>
    <p:sldMasterId id="2147483779" r:id="rId3"/>
    <p:sldMasterId id="2147483800" r:id="rId4"/>
    <p:sldMasterId id="2147483813" r:id="rId5"/>
  </p:sldMasterIdLst>
  <p:notesMasterIdLst>
    <p:notesMasterId r:id="rId31"/>
  </p:notesMasterIdLst>
  <p:handoutMasterIdLst>
    <p:handoutMasterId r:id="rId32"/>
  </p:handoutMasterIdLst>
  <p:sldIdLst>
    <p:sldId id="346" r:id="rId6"/>
    <p:sldId id="365" r:id="rId7"/>
    <p:sldId id="366" r:id="rId8"/>
    <p:sldId id="367" r:id="rId9"/>
    <p:sldId id="387" r:id="rId10"/>
    <p:sldId id="384" r:id="rId11"/>
    <p:sldId id="383" r:id="rId12"/>
    <p:sldId id="386" r:id="rId13"/>
    <p:sldId id="389" r:id="rId14"/>
    <p:sldId id="382" r:id="rId15"/>
    <p:sldId id="388" r:id="rId16"/>
    <p:sldId id="390" r:id="rId17"/>
    <p:sldId id="356" r:id="rId18"/>
    <p:sldId id="368" r:id="rId19"/>
    <p:sldId id="393" r:id="rId20"/>
    <p:sldId id="394" r:id="rId21"/>
    <p:sldId id="369" r:id="rId22"/>
    <p:sldId id="391" r:id="rId23"/>
    <p:sldId id="370" r:id="rId24"/>
    <p:sldId id="371" r:id="rId25"/>
    <p:sldId id="372" r:id="rId26"/>
    <p:sldId id="373" r:id="rId27"/>
    <p:sldId id="374" r:id="rId28"/>
    <p:sldId id="375" r:id="rId29"/>
    <p:sldId id="392" r:id="rId30"/>
  </p:sldIdLst>
  <p:sldSz cx="9144000" cy="6858000" type="screen4x3"/>
  <p:notesSz cx="6805613" cy="99441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494"/>
    <a:srgbClr val="F6800A"/>
    <a:srgbClr val="E88840"/>
    <a:srgbClr val="AB5515"/>
    <a:srgbClr val="FFD624"/>
    <a:srgbClr val="3166CF"/>
    <a:srgbClr val="2D5EC1"/>
    <a:srgbClr val="3E6FD2"/>
    <a:srgbClr val="BDDE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7" autoAdjust="0"/>
    <p:restoredTop sz="90511" autoAdjust="0"/>
  </p:normalViewPr>
  <p:slideViewPr>
    <p:cSldViewPr>
      <p:cViewPr varScale="1">
        <p:scale>
          <a:sx n="63" d="100"/>
          <a:sy n="63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172" y="-90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5FACB4-8969-4C17-8EDD-A7ED2113B5A5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13E2B98-0E31-4B6D-B33D-B1FF60D7C75C}">
      <dgm:prSet phldrT="[Text]" custT="1"/>
      <dgm:spPr/>
      <dgm:t>
        <a:bodyPr/>
        <a:lstStyle/>
        <a:p>
          <a:r>
            <a:rPr lang="fr-BE" sz="1400" b="1" dirty="0" smtClean="0">
              <a:solidFill>
                <a:srgbClr val="0F5494"/>
              </a:solidFill>
            </a:rPr>
            <a:t>FP7</a:t>
          </a:r>
        </a:p>
        <a:p>
          <a:r>
            <a:rPr lang="fr-BE" sz="1400" dirty="0" smtClean="0">
              <a:solidFill>
                <a:srgbClr val="0F5494"/>
              </a:solidFill>
            </a:rPr>
            <a:t>OA </a:t>
          </a:r>
          <a:r>
            <a:rPr lang="fr-BE" sz="1400" b="1" dirty="0" smtClean="0">
              <a:solidFill>
                <a:srgbClr val="00B0F0"/>
              </a:solidFill>
            </a:rPr>
            <a:t>Pilot</a:t>
          </a:r>
        </a:p>
        <a:p>
          <a:r>
            <a:rPr lang="fr-BE" sz="1400" b="0" dirty="0" smtClean="0">
              <a:solidFill>
                <a:schemeClr val="accent6"/>
              </a:solidFill>
            </a:rPr>
            <a:t>Deposit and open access</a:t>
          </a:r>
          <a:endParaRPr lang="en-GB" sz="1400" b="0" dirty="0">
            <a:solidFill>
              <a:schemeClr val="accent6"/>
            </a:solidFill>
          </a:endParaRPr>
        </a:p>
      </dgm:t>
    </dgm:pt>
    <dgm:pt modelId="{E549E5BE-149C-4823-863C-10ECA627EE3B}" type="parTrans" cxnId="{0E95B327-E65C-4C64-959F-2DF726D85328}">
      <dgm:prSet/>
      <dgm:spPr/>
      <dgm:t>
        <a:bodyPr/>
        <a:lstStyle/>
        <a:p>
          <a:endParaRPr lang="en-GB"/>
        </a:p>
      </dgm:t>
    </dgm:pt>
    <dgm:pt modelId="{9932FCC9-7EC9-4B97-A75D-11612A5D56FE}" type="sibTrans" cxnId="{0E95B327-E65C-4C64-959F-2DF726D85328}">
      <dgm:prSet/>
      <dgm:spPr/>
      <dgm:t>
        <a:bodyPr/>
        <a:lstStyle/>
        <a:p>
          <a:endParaRPr lang="en-GB"/>
        </a:p>
      </dgm:t>
    </dgm:pt>
    <dgm:pt modelId="{FBE439DE-74BE-4E8B-8EA4-946F833CA123}">
      <dgm:prSet phldrT="[Text]" custT="1"/>
      <dgm:spPr/>
      <dgm:t>
        <a:bodyPr/>
        <a:lstStyle/>
        <a:p>
          <a:r>
            <a:rPr lang="fr-BE" sz="1400" b="1" dirty="0" smtClean="0">
              <a:solidFill>
                <a:srgbClr val="0F5494"/>
              </a:solidFill>
            </a:rPr>
            <a:t>Horizon 2020</a:t>
          </a:r>
        </a:p>
        <a:p>
          <a:r>
            <a:rPr lang="fr-BE" sz="1400" dirty="0" smtClean="0">
              <a:solidFill>
                <a:srgbClr val="0F5494"/>
              </a:solidFill>
            </a:rPr>
            <a:t>OA </a:t>
          </a:r>
          <a:r>
            <a:rPr lang="fr-BE" sz="1400" b="1" dirty="0" smtClean="0">
              <a:solidFill>
                <a:srgbClr val="FF0000"/>
              </a:solidFill>
            </a:rPr>
            <a:t>Mandatory</a:t>
          </a:r>
        </a:p>
        <a:p>
          <a:r>
            <a:rPr lang="fr-BE" sz="1400" dirty="0" smtClean="0">
              <a:solidFill>
                <a:srgbClr val="0F5494"/>
              </a:solidFill>
            </a:rPr>
            <a:t>Deposit and open access</a:t>
          </a:r>
        </a:p>
        <a:p>
          <a:endParaRPr lang="fr-BE" sz="1400" b="1" dirty="0" smtClean="0">
            <a:solidFill>
              <a:srgbClr val="FFC000"/>
            </a:solidFill>
          </a:endParaRPr>
        </a:p>
        <a:p>
          <a:r>
            <a:rPr lang="fr-BE" sz="1400" dirty="0" smtClean="0">
              <a:solidFill>
                <a:srgbClr val="0F5494"/>
              </a:solidFill>
            </a:rPr>
            <a:t>&amp; ORD/DMP </a:t>
          </a:r>
          <a:r>
            <a:rPr lang="fr-BE" sz="1400" b="1" dirty="0" smtClean="0">
              <a:solidFill>
                <a:srgbClr val="00B0F0"/>
              </a:solidFill>
            </a:rPr>
            <a:t>Pilot</a:t>
          </a:r>
          <a:endParaRPr lang="en-GB" sz="1400" b="1" dirty="0">
            <a:solidFill>
              <a:srgbClr val="00B0F0"/>
            </a:solidFill>
          </a:endParaRPr>
        </a:p>
      </dgm:t>
    </dgm:pt>
    <dgm:pt modelId="{26167E22-B667-4347-A1D6-AC3D6E2611C5}" type="parTrans" cxnId="{9B095AB0-A72F-4567-A725-08B060DDD42C}">
      <dgm:prSet/>
      <dgm:spPr/>
      <dgm:t>
        <a:bodyPr/>
        <a:lstStyle/>
        <a:p>
          <a:endParaRPr lang="en-GB"/>
        </a:p>
      </dgm:t>
    </dgm:pt>
    <dgm:pt modelId="{1D9835A8-1455-4021-BF4C-4D26DD9783E0}" type="sibTrans" cxnId="{9B095AB0-A72F-4567-A725-08B060DDD42C}">
      <dgm:prSet/>
      <dgm:spPr/>
      <dgm:t>
        <a:bodyPr/>
        <a:lstStyle/>
        <a:p>
          <a:endParaRPr lang="en-GB"/>
        </a:p>
      </dgm:t>
    </dgm:pt>
    <dgm:pt modelId="{0DC698D1-0C48-4289-8DDA-6E3233970A0E}">
      <dgm:prSet phldrT="[Text]" custT="1"/>
      <dgm:spPr/>
      <dgm:t>
        <a:bodyPr/>
        <a:lstStyle/>
        <a:p>
          <a:pPr>
            <a:spcAft>
              <a:spcPct val="35000"/>
            </a:spcAft>
          </a:pPr>
          <a:r>
            <a:rPr lang="fr-BE" sz="1400" b="1" dirty="0" smtClean="0">
              <a:solidFill>
                <a:srgbClr val="0F5494"/>
              </a:solidFill>
            </a:rPr>
            <a:t>Horizon 2020</a:t>
          </a:r>
        </a:p>
        <a:p>
          <a:pPr>
            <a:spcAft>
              <a:spcPct val="35000"/>
            </a:spcAft>
          </a:pPr>
          <a:r>
            <a:rPr lang="fr-BE" sz="1400" dirty="0" smtClean="0">
              <a:solidFill>
                <a:srgbClr val="0F5494"/>
              </a:solidFill>
            </a:rPr>
            <a:t>OA </a:t>
          </a:r>
          <a:r>
            <a:rPr lang="fr-BE" sz="1400" b="1" dirty="0" smtClean="0">
              <a:solidFill>
                <a:srgbClr val="FF0000"/>
              </a:solidFill>
            </a:rPr>
            <a:t>Mandatory</a:t>
          </a:r>
        </a:p>
        <a:p>
          <a:pPr>
            <a:spcAft>
              <a:spcPct val="35000"/>
            </a:spcAft>
          </a:pPr>
          <a:r>
            <a:rPr lang="fr-BE" sz="1400" dirty="0" smtClean="0">
              <a:solidFill>
                <a:srgbClr val="0F5494"/>
              </a:solidFill>
            </a:rPr>
            <a:t>Deposit and open access</a:t>
          </a:r>
        </a:p>
        <a:p>
          <a:pPr>
            <a:spcAft>
              <a:spcPct val="35000"/>
            </a:spcAft>
          </a:pPr>
          <a:endParaRPr lang="fr-BE" sz="1400" b="1" dirty="0" smtClean="0">
            <a:solidFill>
              <a:srgbClr val="FFC000"/>
            </a:solidFill>
          </a:endParaRPr>
        </a:p>
        <a:p>
          <a:pPr>
            <a:spcAft>
              <a:spcPts val="0"/>
            </a:spcAft>
          </a:pPr>
          <a:r>
            <a:rPr lang="fr-BE" sz="1400" dirty="0" smtClean="0">
              <a:solidFill>
                <a:srgbClr val="0F5494"/>
              </a:solidFill>
            </a:rPr>
            <a:t>&amp; ORD/DMP </a:t>
          </a:r>
          <a:r>
            <a:rPr lang="fr-BE" sz="1400" b="1" dirty="0" smtClean="0">
              <a:solidFill>
                <a:schemeClr val="accent6">
                  <a:lumMod val="60000"/>
                  <a:lumOff val="40000"/>
                </a:schemeClr>
              </a:solidFill>
            </a:rPr>
            <a:t>by default </a:t>
          </a:r>
        </a:p>
        <a:p>
          <a:pPr>
            <a:spcAft>
              <a:spcPts val="0"/>
            </a:spcAft>
          </a:pPr>
          <a:r>
            <a:rPr lang="fr-BE" sz="1400" b="1" dirty="0" smtClean="0">
              <a:solidFill>
                <a:schemeClr val="accent6">
                  <a:lumMod val="60000"/>
                  <a:lumOff val="40000"/>
                </a:schemeClr>
              </a:solidFill>
            </a:rPr>
            <a:t>(</a:t>
          </a:r>
          <a:r>
            <a:rPr lang="fr-BE" sz="1400" b="1" dirty="0" err="1" smtClean="0">
              <a:solidFill>
                <a:schemeClr val="accent6">
                  <a:lumMod val="60000"/>
                  <a:lumOff val="40000"/>
                </a:schemeClr>
              </a:solidFill>
            </a:rPr>
            <a:t>opt</a:t>
          </a:r>
          <a:r>
            <a:rPr lang="fr-BE" sz="1400" b="1" dirty="0" smtClean="0">
              <a:solidFill>
                <a:schemeClr val="accent6">
                  <a:lumMod val="60000"/>
                  <a:lumOff val="40000"/>
                </a:schemeClr>
              </a:solidFill>
            </a:rPr>
            <a:t>-out)</a:t>
          </a:r>
          <a:endParaRPr lang="en-GB" sz="1400" b="1" dirty="0">
            <a:solidFill>
              <a:schemeClr val="accent6">
                <a:lumMod val="60000"/>
                <a:lumOff val="40000"/>
              </a:schemeClr>
            </a:solidFill>
          </a:endParaRPr>
        </a:p>
      </dgm:t>
    </dgm:pt>
    <dgm:pt modelId="{7B853194-41FC-444C-908B-A7E26AB2F0D4}" type="parTrans" cxnId="{551AEE50-9D93-42DC-A81F-3D7F10B8BB5D}">
      <dgm:prSet/>
      <dgm:spPr/>
      <dgm:t>
        <a:bodyPr/>
        <a:lstStyle/>
        <a:p>
          <a:endParaRPr lang="en-GB"/>
        </a:p>
      </dgm:t>
    </dgm:pt>
    <dgm:pt modelId="{3C07DC83-3848-41B0-A68D-8F962CF84C3C}" type="sibTrans" cxnId="{551AEE50-9D93-42DC-A81F-3D7F10B8BB5D}">
      <dgm:prSet/>
      <dgm:spPr/>
      <dgm:t>
        <a:bodyPr/>
        <a:lstStyle/>
        <a:p>
          <a:endParaRPr lang="en-GB"/>
        </a:p>
      </dgm:t>
    </dgm:pt>
    <dgm:pt modelId="{BABB4441-26FD-47F1-B93A-6012AE95FB53}">
      <dgm:prSet/>
      <dgm:spPr/>
      <dgm:t>
        <a:bodyPr/>
        <a:lstStyle/>
        <a:p>
          <a:endParaRPr lang="en-GB" dirty="0"/>
        </a:p>
      </dgm:t>
    </dgm:pt>
    <dgm:pt modelId="{A3633E0D-4FDE-4982-8DE1-62DEF3C4EA71}" type="parTrans" cxnId="{A82F7B99-D43E-441A-BEA8-9EF158CEC3A6}">
      <dgm:prSet/>
      <dgm:spPr/>
      <dgm:t>
        <a:bodyPr/>
        <a:lstStyle/>
        <a:p>
          <a:endParaRPr lang="en-GB"/>
        </a:p>
      </dgm:t>
    </dgm:pt>
    <dgm:pt modelId="{BAC21ED4-348A-4305-9E4B-7EF31588801B}" type="sibTrans" cxnId="{A82F7B99-D43E-441A-BEA8-9EF158CEC3A6}">
      <dgm:prSet/>
      <dgm:spPr/>
      <dgm:t>
        <a:bodyPr/>
        <a:lstStyle/>
        <a:p>
          <a:endParaRPr lang="en-GB"/>
        </a:p>
      </dgm:t>
    </dgm:pt>
    <dgm:pt modelId="{B1B74C23-F771-4CEB-A78E-510788D9F43F}" type="pres">
      <dgm:prSet presAssocID="{265FACB4-8969-4C17-8EDD-A7ED2113B5A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D1B692B9-E15E-4CAE-83F7-3AEE4BC7CE7D}" type="pres">
      <dgm:prSet presAssocID="{E13E2B98-0E31-4B6D-B33D-B1FF60D7C75C}" presName="composite" presStyleCnt="0"/>
      <dgm:spPr/>
    </dgm:pt>
    <dgm:pt modelId="{565D68B4-403F-48A1-B4D8-98727D0D8967}" type="pres">
      <dgm:prSet presAssocID="{E13E2B98-0E31-4B6D-B33D-B1FF60D7C75C}" presName="LShape" presStyleLbl="alignNode1" presStyleIdx="0" presStyleCnt="7"/>
      <dgm:spPr/>
    </dgm:pt>
    <dgm:pt modelId="{4A5C3141-D612-4D29-9C64-8E11F18AD33F}" type="pres">
      <dgm:prSet presAssocID="{E13E2B98-0E31-4B6D-B33D-B1FF60D7C75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D2BFD1-F5E2-448E-873D-BD4112695BC1}" type="pres">
      <dgm:prSet presAssocID="{E13E2B98-0E31-4B6D-B33D-B1FF60D7C75C}" presName="Triangle" presStyleLbl="alignNode1" presStyleIdx="1" presStyleCnt="7"/>
      <dgm:spPr/>
    </dgm:pt>
    <dgm:pt modelId="{C0F1B38D-0F91-479B-8807-0066B3829D41}" type="pres">
      <dgm:prSet presAssocID="{9932FCC9-7EC9-4B97-A75D-11612A5D56FE}" presName="sibTrans" presStyleCnt="0"/>
      <dgm:spPr/>
    </dgm:pt>
    <dgm:pt modelId="{59776241-E25D-416C-9E90-7244E667AE28}" type="pres">
      <dgm:prSet presAssocID="{9932FCC9-7EC9-4B97-A75D-11612A5D56FE}" presName="space" presStyleCnt="0"/>
      <dgm:spPr/>
    </dgm:pt>
    <dgm:pt modelId="{D2AE7E04-E772-474D-A539-B58D05AF740A}" type="pres">
      <dgm:prSet presAssocID="{FBE439DE-74BE-4E8B-8EA4-946F833CA123}" presName="composite" presStyleCnt="0"/>
      <dgm:spPr/>
    </dgm:pt>
    <dgm:pt modelId="{C19A2BD2-FDDE-45A9-9BB8-992F6CC2D038}" type="pres">
      <dgm:prSet presAssocID="{FBE439DE-74BE-4E8B-8EA4-946F833CA123}" presName="LShape" presStyleLbl="alignNode1" presStyleIdx="2" presStyleCnt="7"/>
      <dgm:spPr/>
    </dgm:pt>
    <dgm:pt modelId="{C3E04CB7-442A-437E-BCD0-E51137A49033}" type="pres">
      <dgm:prSet presAssocID="{FBE439DE-74BE-4E8B-8EA4-946F833CA123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BD1A5A7-DF3D-4E91-8DA0-05F43D168E80}" type="pres">
      <dgm:prSet presAssocID="{FBE439DE-74BE-4E8B-8EA4-946F833CA123}" presName="Triangle" presStyleLbl="alignNode1" presStyleIdx="3" presStyleCnt="7"/>
      <dgm:spPr/>
    </dgm:pt>
    <dgm:pt modelId="{B71C8C35-64F7-4BF2-B9F6-5C684E2181E4}" type="pres">
      <dgm:prSet presAssocID="{1D9835A8-1455-4021-BF4C-4D26DD9783E0}" presName="sibTrans" presStyleCnt="0"/>
      <dgm:spPr/>
    </dgm:pt>
    <dgm:pt modelId="{7981E711-A535-40D7-8741-3F5E3A57363C}" type="pres">
      <dgm:prSet presAssocID="{1D9835A8-1455-4021-BF4C-4D26DD9783E0}" presName="space" presStyleCnt="0"/>
      <dgm:spPr/>
    </dgm:pt>
    <dgm:pt modelId="{597E94B1-4A86-4B26-8783-38860E6B0C5E}" type="pres">
      <dgm:prSet presAssocID="{0DC698D1-0C48-4289-8DDA-6E3233970A0E}" presName="composite" presStyleCnt="0"/>
      <dgm:spPr/>
    </dgm:pt>
    <dgm:pt modelId="{823B1718-8BCA-402D-8E35-77EBBA1D4AFE}" type="pres">
      <dgm:prSet presAssocID="{0DC698D1-0C48-4289-8DDA-6E3233970A0E}" presName="LShape" presStyleLbl="alignNode1" presStyleIdx="4" presStyleCnt="7" custLinFactNeighborX="753" custLinFactNeighborY="3721"/>
      <dgm:spPr/>
    </dgm:pt>
    <dgm:pt modelId="{5B85BB5C-8F27-45F9-954D-D44A942FEC49}" type="pres">
      <dgm:prSet presAssocID="{0DC698D1-0C48-4289-8DDA-6E3233970A0E}" presName="ParentText" presStyleLbl="revTx" presStyleIdx="2" presStyleCnt="4" custScaleX="99429" custLinFactNeighborX="155" custLinFactNeighborY="57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C2C18E0-A8B7-431B-9F90-885E4B4A426B}" type="pres">
      <dgm:prSet presAssocID="{0DC698D1-0C48-4289-8DDA-6E3233970A0E}" presName="Triangle" presStyleLbl="alignNode1" presStyleIdx="5" presStyleCnt="7"/>
      <dgm:spPr/>
    </dgm:pt>
    <dgm:pt modelId="{99073267-8B78-45D4-88E6-DB05FF6E56CD}" type="pres">
      <dgm:prSet presAssocID="{3C07DC83-3848-41B0-A68D-8F962CF84C3C}" presName="sibTrans" presStyleCnt="0"/>
      <dgm:spPr/>
    </dgm:pt>
    <dgm:pt modelId="{81472A63-F552-4C7F-8CF8-C73023B9327D}" type="pres">
      <dgm:prSet presAssocID="{3C07DC83-3848-41B0-A68D-8F962CF84C3C}" presName="space" presStyleCnt="0"/>
      <dgm:spPr/>
    </dgm:pt>
    <dgm:pt modelId="{A8CEB2C6-7D55-48C7-85A9-29023DBA930C}" type="pres">
      <dgm:prSet presAssocID="{BABB4441-26FD-47F1-B93A-6012AE95FB53}" presName="composite" presStyleCnt="0"/>
      <dgm:spPr/>
    </dgm:pt>
    <dgm:pt modelId="{66795283-61C8-4927-864F-77B9DAB72824}" type="pres">
      <dgm:prSet presAssocID="{BABB4441-26FD-47F1-B93A-6012AE95FB53}" presName="LShape" presStyleLbl="alignNode1" presStyleIdx="6" presStyleCnt="7"/>
      <dgm:spPr/>
    </dgm:pt>
    <dgm:pt modelId="{99B82E22-B053-4E92-876B-DF794DB4385B}" type="pres">
      <dgm:prSet presAssocID="{BABB4441-26FD-47F1-B93A-6012AE95FB53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6B0B07C-EB75-4457-B987-C3CB6FBB2FE8}" type="presOf" srcId="{E13E2B98-0E31-4B6D-B33D-B1FF60D7C75C}" destId="{4A5C3141-D612-4D29-9C64-8E11F18AD33F}" srcOrd="0" destOrd="0" presId="urn:microsoft.com/office/officeart/2009/3/layout/StepUpProcess"/>
    <dgm:cxn modelId="{14C6B809-FFF6-4905-905F-DCFE7265A6FA}" type="presOf" srcId="{0DC698D1-0C48-4289-8DDA-6E3233970A0E}" destId="{5B85BB5C-8F27-45F9-954D-D44A942FEC49}" srcOrd="0" destOrd="0" presId="urn:microsoft.com/office/officeart/2009/3/layout/StepUpProcess"/>
    <dgm:cxn modelId="{551AEE50-9D93-42DC-A81F-3D7F10B8BB5D}" srcId="{265FACB4-8969-4C17-8EDD-A7ED2113B5A5}" destId="{0DC698D1-0C48-4289-8DDA-6E3233970A0E}" srcOrd="2" destOrd="0" parTransId="{7B853194-41FC-444C-908B-A7E26AB2F0D4}" sibTransId="{3C07DC83-3848-41B0-A68D-8F962CF84C3C}"/>
    <dgm:cxn modelId="{0657D820-6978-42A1-A787-DDEDB1955D89}" type="presOf" srcId="{BABB4441-26FD-47F1-B93A-6012AE95FB53}" destId="{99B82E22-B053-4E92-876B-DF794DB4385B}" srcOrd="0" destOrd="0" presId="urn:microsoft.com/office/officeart/2009/3/layout/StepUpProcess"/>
    <dgm:cxn modelId="{533C00CA-2116-4A9F-9022-E5CB38B659B7}" type="presOf" srcId="{265FACB4-8969-4C17-8EDD-A7ED2113B5A5}" destId="{B1B74C23-F771-4CEB-A78E-510788D9F43F}" srcOrd="0" destOrd="0" presId="urn:microsoft.com/office/officeart/2009/3/layout/StepUpProcess"/>
    <dgm:cxn modelId="{0E95B327-E65C-4C64-959F-2DF726D85328}" srcId="{265FACB4-8969-4C17-8EDD-A7ED2113B5A5}" destId="{E13E2B98-0E31-4B6D-B33D-B1FF60D7C75C}" srcOrd="0" destOrd="0" parTransId="{E549E5BE-149C-4823-863C-10ECA627EE3B}" sibTransId="{9932FCC9-7EC9-4B97-A75D-11612A5D56FE}"/>
    <dgm:cxn modelId="{9B095AB0-A72F-4567-A725-08B060DDD42C}" srcId="{265FACB4-8969-4C17-8EDD-A7ED2113B5A5}" destId="{FBE439DE-74BE-4E8B-8EA4-946F833CA123}" srcOrd="1" destOrd="0" parTransId="{26167E22-B667-4347-A1D6-AC3D6E2611C5}" sibTransId="{1D9835A8-1455-4021-BF4C-4D26DD9783E0}"/>
    <dgm:cxn modelId="{1BE0E4CB-FD84-44E2-9EB6-173922728603}" type="presOf" srcId="{FBE439DE-74BE-4E8B-8EA4-946F833CA123}" destId="{C3E04CB7-442A-437E-BCD0-E51137A49033}" srcOrd="0" destOrd="0" presId="urn:microsoft.com/office/officeart/2009/3/layout/StepUpProcess"/>
    <dgm:cxn modelId="{A82F7B99-D43E-441A-BEA8-9EF158CEC3A6}" srcId="{265FACB4-8969-4C17-8EDD-A7ED2113B5A5}" destId="{BABB4441-26FD-47F1-B93A-6012AE95FB53}" srcOrd="3" destOrd="0" parTransId="{A3633E0D-4FDE-4982-8DE1-62DEF3C4EA71}" sibTransId="{BAC21ED4-348A-4305-9E4B-7EF31588801B}"/>
    <dgm:cxn modelId="{F1BDD38B-EB65-4C6E-BFC5-796B046780CF}" type="presParOf" srcId="{B1B74C23-F771-4CEB-A78E-510788D9F43F}" destId="{D1B692B9-E15E-4CAE-83F7-3AEE4BC7CE7D}" srcOrd="0" destOrd="0" presId="urn:microsoft.com/office/officeart/2009/3/layout/StepUpProcess"/>
    <dgm:cxn modelId="{232F81D5-99AF-42E7-9BCA-C0E46C6E6DD1}" type="presParOf" srcId="{D1B692B9-E15E-4CAE-83F7-3AEE4BC7CE7D}" destId="{565D68B4-403F-48A1-B4D8-98727D0D8967}" srcOrd="0" destOrd="0" presId="urn:microsoft.com/office/officeart/2009/3/layout/StepUpProcess"/>
    <dgm:cxn modelId="{E92B1982-449B-472A-9EFA-AC821EF7CA8F}" type="presParOf" srcId="{D1B692B9-E15E-4CAE-83F7-3AEE4BC7CE7D}" destId="{4A5C3141-D612-4D29-9C64-8E11F18AD33F}" srcOrd="1" destOrd="0" presId="urn:microsoft.com/office/officeart/2009/3/layout/StepUpProcess"/>
    <dgm:cxn modelId="{54246B45-B00A-493F-A24B-8F4FF5D3BFEA}" type="presParOf" srcId="{D1B692B9-E15E-4CAE-83F7-3AEE4BC7CE7D}" destId="{89D2BFD1-F5E2-448E-873D-BD4112695BC1}" srcOrd="2" destOrd="0" presId="urn:microsoft.com/office/officeart/2009/3/layout/StepUpProcess"/>
    <dgm:cxn modelId="{67473CFA-3D33-44E1-936F-B1752EE1953E}" type="presParOf" srcId="{B1B74C23-F771-4CEB-A78E-510788D9F43F}" destId="{C0F1B38D-0F91-479B-8807-0066B3829D41}" srcOrd="1" destOrd="0" presId="urn:microsoft.com/office/officeart/2009/3/layout/StepUpProcess"/>
    <dgm:cxn modelId="{32BA22C6-7980-4F90-85DD-5B65060E7A61}" type="presParOf" srcId="{C0F1B38D-0F91-479B-8807-0066B3829D41}" destId="{59776241-E25D-416C-9E90-7244E667AE28}" srcOrd="0" destOrd="0" presId="urn:microsoft.com/office/officeart/2009/3/layout/StepUpProcess"/>
    <dgm:cxn modelId="{761E1F13-3854-41FF-B22E-B9806D399358}" type="presParOf" srcId="{B1B74C23-F771-4CEB-A78E-510788D9F43F}" destId="{D2AE7E04-E772-474D-A539-B58D05AF740A}" srcOrd="2" destOrd="0" presId="urn:microsoft.com/office/officeart/2009/3/layout/StepUpProcess"/>
    <dgm:cxn modelId="{0D333E06-909C-4E31-8E9B-5E0EB40489DB}" type="presParOf" srcId="{D2AE7E04-E772-474D-A539-B58D05AF740A}" destId="{C19A2BD2-FDDE-45A9-9BB8-992F6CC2D038}" srcOrd="0" destOrd="0" presId="urn:microsoft.com/office/officeart/2009/3/layout/StepUpProcess"/>
    <dgm:cxn modelId="{1D1E240E-9BB8-4919-B6EA-F3BB1867415A}" type="presParOf" srcId="{D2AE7E04-E772-474D-A539-B58D05AF740A}" destId="{C3E04CB7-442A-437E-BCD0-E51137A49033}" srcOrd="1" destOrd="0" presId="urn:microsoft.com/office/officeart/2009/3/layout/StepUpProcess"/>
    <dgm:cxn modelId="{C4BBEC97-5B09-45EB-9ABB-9EE170CE51D3}" type="presParOf" srcId="{D2AE7E04-E772-474D-A539-B58D05AF740A}" destId="{5BD1A5A7-DF3D-4E91-8DA0-05F43D168E80}" srcOrd="2" destOrd="0" presId="urn:microsoft.com/office/officeart/2009/3/layout/StepUpProcess"/>
    <dgm:cxn modelId="{68F83972-6D08-4E8A-9BAC-35632C32949B}" type="presParOf" srcId="{B1B74C23-F771-4CEB-A78E-510788D9F43F}" destId="{B71C8C35-64F7-4BF2-B9F6-5C684E2181E4}" srcOrd="3" destOrd="0" presId="urn:microsoft.com/office/officeart/2009/3/layout/StepUpProcess"/>
    <dgm:cxn modelId="{8239B05C-98A2-429D-8482-42A61F860D28}" type="presParOf" srcId="{B71C8C35-64F7-4BF2-B9F6-5C684E2181E4}" destId="{7981E711-A535-40D7-8741-3F5E3A57363C}" srcOrd="0" destOrd="0" presId="urn:microsoft.com/office/officeart/2009/3/layout/StepUpProcess"/>
    <dgm:cxn modelId="{E506D5CD-8723-4B9A-B68F-82FCE087465A}" type="presParOf" srcId="{B1B74C23-F771-4CEB-A78E-510788D9F43F}" destId="{597E94B1-4A86-4B26-8783-38860E6B0C5E}" srcOrd="4" destOrd="0" presId="urn:microsoft.com/office/officeart/2009/3/layout/StepUpProcess"/>
    <dgm:cxn modelId="{3C33A792-ABDA-4AD8-AB09-E2B5D491B601}" type="presParOf" srcId="{597E94B1-4A86-4B26-8783-38860E6B0C5E}" destId="{823B1718-8BCA-402D-8E35-77EBBA1D4AFE}" srcOrd="0" destOrd="0" presId="urn:microsoft.com/office/officeart/2009/3/layout/StepUpProcess"/>
    <dgm:cxn modelId="{6B4AFF5D-7B12-4EE3-A263-412731FC4D90}" type="presParOf" srcId="{597E94B1-4A86-4B26-8783-38860E6B0C5E}" destId="{5B85BB5C-8F27-45F9-954D-D44A942FEC49}" srcOrd="1" destOrd="0" presId="urn:microsoft.com/office/officeart/2009/3/layout/StepUpProcess"/>
    <dgm:cxn modelId="{D9745656-A921-4744-AD51-E96B532BF2B7}" type="presParOf" srcId="{597E94B1-4A86-4B26-8783-38860E6B0C5E}" destId="{DC2C18E0-A8B7-431B-9F90-885E4B4A426B}" srcOrd="2" destOrd="0" presId="urn:microsoft.com/office/officeart/2009/3/layout/StepUpProcess"/>
    <dgm:cxn modelId="{E272FF56-3CBD-4BDA-83F4-6A1E9F8F6B03}" type="presParOf" srcId="{B1B74C23-F771-4CEB-A78E-510788D9F43F}" destId="{99073267-8B78-45D4-88E6-DB05FF6E56CD}" srcOrd="5" destOrd="0" presId="urn:microsoft.com/office/officeart/2009/3/layout/StepUpProcess"/>
    <dgm:cxn modelId="{EF656443-0BD3-4364-BB99-4CC82958FBAC}" type="presParOf" srcId="{99073267-8B78-45D4-88E6-DB05FF6E56CD}" destId="{81472A63-F552-4C7F-8CF8-C73023B9327D}" srcOrd="0" destOrd="0" presId="urn:microsoft.com/office/officeart/2009/3/layout/StepUpProcess"/>
    <dgm:cxn modelId="{1B283A18-178D-44DE-856A-DC51FDA02A2C}" type="presParOf" srcId="{B1B74C23-F771-4CEB-A78E-510788D9F43F}" destId="{A8CEB2C6-7D55-48C7-85A9-29023DBA930C}" srcOrd="6" destOrd="0" presId="urn:microsoft.com/office/officeart/2009/3/layout/StepUpProcess"/>
    <dgm:cxn modelId="{F7F0C57E-40C3-4851-8387-6E2E5D6E0B1C}" type="presParOf" srcId="{A8CEB2C6-7D55-48C7-85A9-29023DBA930C}" destId="{66795283-61C8-4927-864F-77B9DAB72824}" srcOrd="0" destOrd="0" presId="urn:microsoft.com/office/officeart/2009/3/layout/StepUpProcess"/>
    <dgm:cxn modelId="{A3F781A5-D5E2-4E90-AC24-312E909CFDB4}" type="presParOf" srcId="{A8CEB2C6-7D55-48C7-85A9-29023DBA930C}" destId="{99B82E22-B053-4E92-876B-DF794DB4385B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5D68B4-403F-48A1-B4D8-98727D0D8967}">
      <dsp:nvSpPr>
        <dsp:cNvPr id="0" name=""/>
        <dsp:cNvSpPr/>
      </dsp:nvSpPr>
      <dsp:spPr>
        <a:xfrm rot="5400000">
          <a:off x="285340" y="1047348"/>
          <a:ext cx="859066" cy="142946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5C3141-D612-4D29-9C64-8E11F18AD33F}">
      <dsp:nvSpPr>
        <dsp:cNvPr id="0" name=""/>
        <dsp:cNvSpPr/>
      </dsp:nvSpPr>
      <dsp:spPr>
        <a:xfrm>
          <a:off x="141941" y="1474451"/>
          <a:ext cx="1290531" cy="113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b="1" kern="1200" dirty="0" smtClean="0">
              <a:solidFill>
                <a:srgbClr val="0F5494"/>
              </a:solidFill>
            </a:rPr>
            <a:t>FP7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kern="1200" dirty="0" smtClean="0">
              <a:solidFill>
                <a:srgbClr val="0F5494"/>
              </a:solidFill>
            </a:rPr>
            <a:t>OA </a:t>
          </a:r>
          <a:r>
            <a:rPr lang="fr-BE" sz="1400" b="1" kern="1200" dirty="0" smtClean="0">
              <a:solidFill>
                <a:srgbClr val="00B0F0"/>
              </a:solidFill>
            </a:rPr>
            <a:t>Pilot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b="0" kern="1200" dirty="0" smtClean="0">
              <a:solidFill>
                <a:schemeClr val="accent6"/>
              </a:solidFill>
            </a:rPr>
            <a:t>Deposit and open access</a:t>
          </a:r>
          <a:endParaRPr lang="en-GB" sz="1400" b="0" kern="1200" dirty="0">
            <a:solidFill>
              <a:schemeClr val="accent6"/>
            </a:solidFill>
          </a:endParaRPr>
        </a:p>
      </dsp:txBody>
      <dsp:txXfrm>
        <a:off x="141941" y="1474451"/>
        <a:ext cx="1290531" cy="1131226"/>
      </dsp:txXfrm>
    </dsp:sp>
    <dsp:sp modelId="{89D2BFD1-F5E2-448E-873D-BD4112695BC1}">
      <dsp:nvSpPr>
        <dsp:cNvPr id="0" name=""/>
        <dsp:cNvSpPr/>
      </dsp:nvSpPr>
      <dsp:spPr>
        <a:xfrm>
          <a:off x="1188976" y="942109"/>
          <a:ext cx="243496" cy="243496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9A2BD2-FDDE-45A9-9BB8-992F6CC2D038}">
      <dsp:nvSpPr>
        <dsp:cNvPr id="0" name=""/>
        <dsp:cNvSpPr/>
      </dsp:nvSpPr>
      <dsp:spPr>
        <a:xfrm rot="5400000">
          <a:off x="1865203" y="656410"/>
          <a:ext cx="859066" cy="142946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E04CB7-442A-437E-BCD0-E51137A49033}">
      <dsp:nvSpPr>
        <dsp:cNvPr id="0" name=""/>
        <dsp:cNvSpPr/>
      </dsp:nvSpPr>
      <dsp:spPr>
        <a:xfrm>
          <a:off x="1721803" y="1083513"/>
          <a:ext cx="1290531" cy="113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b="1" kern="1200" dirty="0" smtClean="0">
              <a:solidFill>
                <a:srgbClr val="0F5494"/>
              </a:solidFill>
            </a:rPr>
            <a:t>Horizon 2020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kern="1200" dirty="0" smtClean="0">
              <a:solidFill>
                <a:srgbClr val="0F5494"/>
              </a:solidFill>
            </a:rPr>
            <a:t>OA </a:t>
          </a:r>
          <a:r>
            <a:rPr lang="fr-BE" sz="1400" b="1" kern="1200" dirty="0" smtClean="0">
              <a:solidFill>
                <a:srgbClr val="FF0000"/>
              </a:solidFill>
            </a:rPr>
            <a:t>Mandatory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kern="1200" dirty="0" smtClean="0">
              <a:solidFill>
                <a:srgbClr val="0F5494"/>
              </a:solidFill>
            </a:rPr>
            <a:t>Deposit and open access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BE" sz="1400" b="1" kern="1200" dirty="0" smtClean="0">
            <a:solidFill>
              <a:srgbClr val="FFC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kern="1200" dirty="0" smtClean="0">
              <a:solidFill>
                <a:srgbClr val="0F5494"/>
              </a:solidFill>
            </a:rPr>
            <a:t>&amp; ORD/DMP </a:t>
          </a:r>
          <a:r>
            <a:rPr lang="fr-BE" sz="1400" b="1" kern="1200" dirty="0" smtClean="0">
              <a:solidFill>
                <a:srgbClr val="00B0F0"/>
              </a:solidFill>
            </a:rPr>
            <a:t>Pilot</a:t>
          </a:r>
          <a:endParaRPr lang="en-GB" sz="1400" b="1" kern="1200" dirty="0">
            <a:solidFill>
              <a:srgbClr val="00B0F0"/>
            </a:solidFill>
          </a:endParaRPr>
        </a:p>
      </dsp:txBody>
      <dsp:txXfrm>
        <a:off x="1721803" y="1083513"/>
        <a:ext cx="1290531" cy="1131226"/>
      </dsp:txXfrm>
    </dsp:sp>
    <dsp:sp modelId="{5BD1A5A7-DF3D-4E91-8DA0-05F43D168E80}">
      <dsp:nvSpPr>
        <dsp:cNvPr id="0" name=""/>
        <dsp:cNvSpPr/>
      </dsp:nvSpPr>
      <dsp:spPr>
        <a:xfrm>
          <a:off x="2768838" y="551171"/>
          <a:ext cx="243496" cy="243496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B1718-8BCA-402D-8E35-77EBBA1D4AFE}">
      <dsp:nvSpPr>
        <dsp:cNvPr id="0" name=""/>
        <dsp:cNvSpPr/>
      </dsp:nvSpPr>
      <dsp:spPr>
        <a:xfrm rot="5400000">
          <a:off x="3455829" y="297437"/>
          <a:ext cx="859066" cy="142946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5BB5C-8F27-45F9-954D-D44A942FEC49}">
      <dsp:nvSpPr>
        <dsp:cNvPr id="0" name=""/>
        <dsp:cNvSpPr/>
      </dsp:nvSpPr>
      <dsp:spPr>
        <a:xfrm>
          <a:off x="3307350" y="757224"/>
          <a:ext cx="1283162" cy="113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b="1" kern="1200" dirty="0" smtClean="0">
              <a:solidFill>
                <a:srgbClr val="0F5494"/>
              </a:solidFill>
            </a:rPr>
            <a:t>Horizon 2020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kern="1200" dirty="0" smtClean="0">
              <a:solidFill>
                <a:srgbClr val="0F5494"/>
              </a:solidFill>
            </a:rPr>
            <a:t>OA </a:t>
          </a:r>
          <a:r>
            <a:rPr lang="fr-BE" sz="1400" b="1" kern="1200" dirty="0" smtClean="0">
              <a:solidFill>
                <a:srgbClr val="FF0000"/>
              </a:solidFill>
            </a:rPr>
            <a:t>Mandatory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400" kern="1200" dirty="0" smtClean="0">
              <a:solidFill>
                <a:srgbClr val="0F5494"/>
              </a:solidFill>
            </a:rPr>
            <a:t>Deposit and open access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BE" sz="1400" b="1" kern="1200" dirty="0" smtClean="0">
            <a:solidFill>
              <a:srgbClr val="FFC000"/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fr-BE" sz="1400" kern="1200" dirty="0" smtClean="0">
              <a:solidFill>
                <a:srgbClr val="0F5494"/>
              </a:solidFill>
            </a:rPr>
            <a:t>&amp; ORD/DMP </a:t>
          </a:r>
          <a:r>
            <a:rPr lang="fr-BE" sz="1400" b="1" kern="1200" dirty="0" smtClean="0">
              <a:solidFill>
                <a:schemeClr val="accent6">
                  <a:lumMod val="60000"/>
                  <a:lumOff val="40000"/>
                </a:schemeClr>
              </a:solidFill>
            </a:rPr>
            <a:t>by default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fr-BE" sz="1400" b="1" kern="1200" dirty="0" smtClean="0">
              <a:solidFill>
                <a:schemeClr val="accent6">
                  <a:lumMod val="60000"/>
                  <a:lumOff val="40000"/>
                </a:schemeClr>
              </a:solidFill>
            </a:rPr>
            <a:t>(</a:t>
          </a:r>
          <a:r>
            <a:rPr lang="fr-BE" sz="1400" b="1" kern="1200" dirty="0" err="1" smtClean="0">
              <a:solidFill>
                <a:schemeClr val="accent6">
                  <a:lumMod val="60000"/>
                  <a:lumOff val="40000"/>
                </a:schemeClr>
              </a:solidFill>
            </a:rPr>
            <a:t>opt</a:t>
          </a:r>
          <a:r>
            <a:rPr lang="fr-BE" sz="1400" b="1" kern="1200" dirty="0" smtClean="0">
              <a:solidFill>
                <a:schemeClr val="accent6">
                  <a:lumMod val="60000"/>
                  <a:lumOff val="40000"/>
                </a:schemeClr>
              </a:solidFill>
            </a:rPr>
            <a:t>-out)</a:t>
          </a:r>
          <a:endParaRPr lang="en-GB" sz="1400" b="1" kern="1200" dirty="0">
            <a:solidFill>
              <a:schemeClr val="accent6">
                <a:lumMod val="60000"/>
                <a:lumOff val="40000"/>
              </a:schemeClr>
            </a:solidFill>
          </a:endParaRPr>
        </a:p>
      </dsp:txBody>
      <dsp:txXfrm>
        <a:off x="3307350" y="757224"/>
        <a:ext cx="1283162" cy="1131226"/>
      </dsp:txXfrm>
    </dsp:sp>
    <dsp:sp modelId="{DC2C18E0-A8B7-431B-9F90-885E4B4A426B}">
      <dsp:nvSpPr>
        <dsp:cNvPr id="0" name=""/>
        <dsp:cNvSpPr/>
      </dsp:nvSpPr>
      <dsp:spPr>
        <a:xfrm>
          <a:off x="4348700" y="160232"/>
          <a:ext cx="243496" cy="243496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95283-61C8-4927-864F-77B9DAB72824}">
      <dsp:nvSpPr>
        <dsp:cNvPr id="0" name=""/>
        <dsp:cNvSpPr/>
      </dsp:nvSpPr>
      <dsp:spPr>
        <a:xfrm rot="5400000">
          <a:off x="5024927" y="-125466"/>
          <a:ext cx="859066" cy="142946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B82E22-B053-4E92-876B-DF794DB4385B}">
      <dsp:nvSpPr>
        <dsp:cNvPr id="0" name=""/>
        <dsp:cNvSpPr/>
      </dsp:nvSpPr>
      <dsp:spPr>
        <a:xfrm>
          <a:off x="4881528" y="301636"/>
          <a:ext cx="1290531" cy="113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t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200" kern="1200" dirty="0"/>
        </a:p>
      </dsp:txBody>
      <dsp:txXfrm>
        <a:off x="4881528" y="301636"/>
        <a:ext cx="1290531" cy="11312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184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184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EC7A9CE-B5D3-4830-AA57-DD8049CE9F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7662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184" y="0"/>
            <a:ext cx="2949841" cy="49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72050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3" y="4723171"/>
            <a:ext cx="5445127" cy="447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184" y="9444750"/>
            <a:ext cx="2949841" cy="49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8" tIns="45780" rIns="91558" bIns="4578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6441B25-C4D1-47DB-817D-B9C4FC5392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923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6441B25-C4D1-47DB-817D-B9C4FC5392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347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441B25-C4D1-47DB-817D-B9C4FC5392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9467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30525" y="541338"/>
            <a:ext cx="3603625" cy="2701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43202C-362B-49BC-A38A-6B5CDA6D61D3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8486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441B25-C4D1-47DB-817D-B9C4FC5392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7429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441B25-C4D1-47DB-817D-B9C4FC5392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287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681D366-1AC9-41C6-A555-F9189920BB4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8260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441B25-C4D1-47DB-817D-B9C4FC5392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1126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441B25-C4D1-47DB-817D-B9C4FC5392FB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95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4" b="-2"/>
          <a:stretch>
            <a:fillRect/>
          </a:stretch>
        </p:blipFill>
        <p:spPr bwMode="auto">
          <a:xfrm>
            <a:off x="-17463" y="1104900"/>
            <a:ext cx="9197976" cy="580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DOCUME~1\lenain\LOCALS~1\Temp\7zECB.tmp\LOGO-CE for RTD EN Positive Cyan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38" y="323850"/>
            <a:ext cx="18113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6430963"/>
            <a:ext cx="68580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ontent Placeholder 2"/>
          <p:cNvSpPr>
            <a:spLocks noGrp="1"/>
          </p:cNvSpPr>
          <p:nvPr>
            <p:ph idx="10"/>
          </p:nvPr>
        </p:nvSpPr>
        <p:spPr>
          <a:xfrm>
            <a:off x="4122000" y="3212976"/>
            <a:ext cx="4536504" cy="1872208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2000" b="1" i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3pPr marL="228600" indent="-228600" algn="l">
              <a:defRPr sz="300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251520" y="1951427"/>
            <a:ext cx="8640960" cy="2088232"/>
          </a:xfrm>
          <a:prstGeom prst="rect">
            <a:avLst/>
          </a:prstGeom>
        </p:spPr>
        <p:txBody>
          <a:bodyPr/>
          <a:lstStyle>
            <a:lvl1pPr algn="ctr">
              <a:defRPr sz="5400">
                <a:solidFill>
                  <a:srgbClr val="FFD624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0" name="Content Placeholder 2"/>
          <p:cNvSpPr>
            <a:spLocks noGrp="1"/>
          </p:cNvSpPr>
          <p:nvPr>
            <p:ph idx="11"/>
          </p:nvPr>
        </p:nvSpPr>
        <p:spPr>
          <a:xfrm>
            <a:off x="4122000" y="5301208"/>
            <a:ext cx="4456881" cy="72008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spcAft>
                <a:spcPts val="300"/>
              </a:spcAft>
              <a:buNone/>
              <a:defRPr sz="1600" b="0" i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3pPr marL="228600" indent="-228600" algn="l">
              <a:defRPr sz="300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4809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111"/>
            <a:ext cx="8229600" cy="648593"/>
          </a:xfrm>
        </p:spPr>
        <p:txBody>
          <a:bodyPr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184676"/>
          </a:xfrm>
        </p:spPr>
        <p:txBody>
          <a:bodyPr/>
          <a:lstStyle>
            <a:lvl1pPr marL="361950" indent="-361950">
              <a:spcBef>
                <a:spcPts val="0"/>
              </a:spcBef>
              <a:spcAft>
                <a:spcPts val="600"/>
              </a:spcAft>
              <a:buClr>
                <a:srgbClr val="FF9900"/>
              </a:buClr>
              <a:buSzPct val="120000"/>
              <a:buFont typeface="Wingdings" panose="05000000000000000000" pitchFamily="2" charset="2"/>
              <a:buChar char="§"/>
              <a:defRPr sz="1800" b="1" i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spcBef>
                <a:spcPts val="0"/>
              </a:spcBef>
              <a:spcAft>
                <a:spcPts val="600"/>
              </a:spcAft>
              <a:buClr>
                <a:srgbClr val="00B0F0"/>
              </a:buClr>
              <a:tabLst>
                <a:tab pos="7623175" algn="l"/>
              </a:tabLst>
              <a:defRPr sz="1600" b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143000" indent="-228600"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Verdana" panose="020B0604030504040204" pitchFamily="34" charset="0"/>
              <a:buChar char="▪"/>
              <a:defRPr b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2"/>
            <a:endParaRPr lang="en-US" dirty="0"/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5118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65118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9" name="Picture 2" descr="C:\DOCUME~1\lenain\LOCALS~1\Temp\7zECF.tmp\LOGO-CE for RTD EN Landscape Positive Cyan.png"/>
          <p:cNvPicPr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7200" y="5940000"/>
            <a:ext cx="2242800" cy="5976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 userDrawn="1"/>
        </p:nvSpPr>
        <p:spPr>
          <a:xfrm>
            <a:off x="445989" y="6309320"/>
            <a:ext cx="187191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solidFill>
                  <a:srgbClr val="808080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HORIZON 2020</a:t>
            </a:r>
          </a:p>
        </p:txBody>
      </p:sp>
      <p:sp>
        <p:nvSpPr>
          <p:cNvPr id="12" name="Rectangle 6"/>
          <p:cNvSpPr txBox="1">
            <a:spLocks noChangeArrowheads="1"/>
          </p:cNvSpPr>
          <p:nvPr userDrawn="1"/>
        </p:nvSpPr>
        <p:spPr bwMode="auto">
          <a:xfrm>
            <a:off x="-31427" y="6499820"/>
            <a:ext cx="477416" cy="368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100" b="0" kern="1200" smtClean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7600" b="1" kern="1200">
                <a:solidFill>
                  <a:srgbClr val="FFD624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 algn="l">
              <a:defRPr/>
            </a:pPr>
            <a:fld id="{2BB59E6E-B967-488E-B209-8B7FA0D7AF99}" type="slidenum">
              <a:rPr lang="en-GB" i="1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algn="l">
                <a:defRPr/>
              </a:pPr>
              <a:t>‹#›</a:t>
            </a:fld>
            <a:endParaRPr lang="en-GB" i="1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858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4" b="-2"/>
          <a:stretch>
            <a:fillRect/>
          </a:stretch>
        </p:blipFill>
        <p:spPr bwMode="auto">
          <a:xfrm>
            <a:off x="-17463" y="1104900"/>
            <a:ext cx="9197976" cy="580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16832"/>
            <a:ext cx="7772400" cy="1362075"/>
          </a:xfrm>
        </p:spPr>
        <p:txBody>
          <a:bodyPr anchor="t"/>
          <a:lstStyle>
            <a:lvl1pPr marL="0" indent="0" algn="ctr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56992"/>
            <a:ext cx="7772400" cy="720080"/>
          </a:xfrm>
        </p:spPr>
        <p:txBody>
          <a:bodyPr anchor="ctr" anchorCtr="0"/>
          <a:lstStyle>
            <a:lvl1pPr marL="0" indent="0" algn="ctr">
              <a:buNone/>
              <a:defRPr sz="3200" b="1" i="0" cap="all" baseline="0">
                <a:solidFill>
                  <a:srgbClr val="FFC000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5118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65118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9" name="Picture 2" descr="C:\DOCUME~1\lenain\LOCALS~1\Temp\7zECB.tmp\LOGO-CE for RTD EN Positive Cyan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38" y="323850"/>
            <a:ext cx="18113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2004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65118"/>
            <a:ext cx="2133600" cy="476250"/>
          </a:xfrm>
        </p:spPr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65118"/>
            <a:ext cx="2133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900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8177A-0CE3-43B6-B11B-ED2E8AEAD8D3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2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55DDF-6655-40F2-8D9E-CA15739A7EC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29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BFC62-E3CF-4012-8A8B-ABF1C18EA02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10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800BF-55FD-4017-8F82-94A8DE4F5750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496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47253-C9BC-4251-8AE3-8910CE9253F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796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98375-5C84-4176-84A5-B6A3E0825F02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006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1123950"/>
            <a:ext cx="2058988" cy="48974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23950"/>
            <a:ext cx="6029325" cy="48974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C7773-6390-40B5-8F3A-46FD9E5B7090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823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5" name="Picture 6" descr="LOGO CE-EN-quadri.eps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6000" y="309600"/>
            <a:ext cx="158432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4230000" y="6669360"/>
            <a:ext cx="684213" cy="215900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139952" y="1700808"/>
            <a:ext cx="4536504" cy="2016224"/>
          </a:xfrm>
        </p:spPr>
        <p:txBody>
          <a:bodyPr/>
          <a:lstStyle>
            <a:lvl1pPr indent="0">
              <a:defRPr sz="4800">
                <a:solidFill>
                  <a:srgbClr val="FFD624"/>
                </a:solidFill>
              </a:defRPr>
            </a:lvl1pPr>
          </a:lstStyle>
          <a:p>
            <a:r>
              <a:rPr lang="en-GB" dirty="0"/>
              <a:t>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3933056"/>
            <a:ext cx="3744416" cy="1872208"/>
          </a:xfrm>
        </p:spPr>
        <p:txBody>
          <a:bodyPr/>
          <a:lstStyle>
            <a:lvl1pPr marL="0" indent="0">
              <a:buNone/>
              <a:defRPr sz="3000" b="1" i="0">
                <a:solidFill>
                  <a:schemeClr val="bg1"/>
                </a:solidFill>
              </a:defRPr>
            </a:lvl1pPr>
            <a:lvl3pPr marL="228600" indent="-228600" algn="l">
              <a:defRPr sz="300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782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981075"/>
            <a:ext cx="9180513" cy="5876925"/>
          </a:xfrm>
          <a:prstGeom prst="rect">
            <a:avLst/>
          </a:prstGeom>
          <a:solidFill>
            <a:srgbClr val="0F5494"/>
          </a:solidFill>
          <a:ln w="25400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  <a:latin typeface="Verdana"/>
              <a:cs typeface="+mn-cs"/>
            </a:endParaRPr>
          </a:p>
        </p:txBody>
      </p:sp>
      <p:pic>
        <p:nvPicPr>
          <p:cNvPr id="3086" name="Picture 6" descr="LOGO CE-EN-quadri.ep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638" y="258763"/>
            <a:ext cx="14366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95738" y="2565400"/>
            <a:ext cx="5040312" cy="790575"/>
          </a:xfrm>
        </p:spPr>
        <p:txBody>
          <a:bodyPr/>
          <a:lstStyle>
            <a:lvl1pPr marL="3175">
              <a:defRPr sz="7600">
                <a:solidFill>
                  <a:srgbClr val="FFD624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11188" y="3716338"/>
            <a:ext cx="8532812" cy="1728787"/>
          </a:xfrm>
        </p:spPr>
        <p:txBody>
          <a:bodyPr/>
          <a:lstStyle>
            <a:lvl1pPr marL="0" indent="0">
              <a:buFontTx/>
              <a:buNone/>
              <a:defRPr sz="3000" b="1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sz="1200" b="1">
                <a:solidFill>
                  <a:schemeClr val="bg1"/>
                </a:solidFill>
                <a:latin typeface="+mn-lt"/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267200" y="6659563"/>
            <a:ext cx="611188" cy="215900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327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8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742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492375"/>
            <a:ext cx="4038600" cy="352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92375"/>
            <a:ext cx="4038600" cy="352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54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11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5768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7675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3256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2571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3102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4336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5113" y="1339850"/>
            <a:ext cx="2071687" cy="46815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5288" y="1339850"/>
            <a:ext cx="6067425" cy="46815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1778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1"/>
            <a:ext cx="9144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9144000" cy="5779827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00" y="258042"/>
            <a:ext cx="1244845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803513" y="1992573"/>
            <a:ext cx="7548918" cy="2149523"/>
          </a:xfrm>
        </p:spPr>
        <p:txBody>
          <a:bodyPr wrap="none" anchor="t">
            <a:noAutofit/>
          </a:bodyPr>
          <a:lstStyle>
            <a:lvl1pPr algn="l">
              <a:defRPr sz="45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28650" y="1978926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4305869" y="6619164"/>
            <a:ext cx="530557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803513" y="4418049"/>
            <a:ext cx="7548918" cy="897754"/>
          </a:xfrm>
        </p:spPr>
        <p:txBody>
          <a:bodyPr>
            <a:noAutofit/>
          </a:bodyPr>
          <a:lstStyle>
            <a:lvl1pPr marL="0" indent="0" algn="l">
              <a:buNone/>
              <a:defRPr sz="2100" i="0">
                <a:solidFill>
                  <a:schemeClr val="accent5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4572000" y="5557903"/>
            <a:ext cx="3780235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165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058590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0289"/>
            <a:ext cx="9144000" cy="501834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1"/>
            <a:ext cx="9144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4"/>
            <a:ext cx="9144000" cy="2890800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00" y="258042"/>
            <a:ext cx="1244845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803513" y="1992573"/>
            <a:ext cx="7548918" cy="872647"/>
          </a:xfrm>
        </p:spPr>
        <p:txBody>
          <a:bodyPr anchor="t">
            <a:normAutofit/>
          </a:bodyPr>
          <a:lstStyle>
            <a:lvl1pPr algn="l">
              <a:defRPr sz="45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28650" y="1978926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4305869" y="6619164"/>
            <a:ext cx="530557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803513" y="3067468"/>
            <a:ext cx="7548918" cy="897754"/>
          </a:xfrm>
        </p:spPr>
        <p:txBody>
          <a:bodyPr>
            <a:noAutofit/>
          </a:bodyPr>
          <a:lstStyle>
            <a:lvl1pPr marL="0" indent="0" algn="l">
              <a:buNone/>
              <a:defRPr sz="2100" i="0">
                <a:solidFill>
                  <a:schemeClr val="accent5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4572000" y="5783535"/>
            <a:ext cx="3780235" cy="528998"/>
          </a:xfrm>
        </p:spPr>
        <p:txBody>
          <a:bodyPr anchor="b" anchorCtr="0">
            <a:noAutofit/>
          </a:bodyPr>
          <a:lstStyle>
            <a:lvl1pPr marL="0" indent="0" algn="r">
              <a:buFontTx/>
              <a:buNone/>
              <a:defRPr sz="165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692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02219"/>
            <a:ext cx="9144000" cy="605919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3967" y="1078174"/>
            <a:ext cx="9148010" cy="5783239"/>
          </a:xfrm>
          <a:prstGeom prst="rect">
            <a:avLst/>
          </a:prstGeom>
          <a:solidFill>
            <a:srgbClr val="024E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1"/>
            <a:ext cx="9144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803513" y="1992573"/>
            <a:ext cx="7548918" cy="2149523"/>
          </a:xfrm>
        </p:spPr>
        <p:txBody>
          <a:bodyPr wrap="none" anchor="t">
            <a:noAutofit/>
          </a:bodyPr>
          <a:lstStyle>
            <a:lvl1pPr algn="l">
              <a:defRPr sz="4500" b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28650" y="1978926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4305869" y="6619164"/>
            <a:ext cx="530557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803513" y="4418049"/>
            <a:ext cx="7548918" cy="897754"/>
          </a:xfrm>
        </p:spPr>
        <p:txBody>
          <a:bodyPr wrap="none">
            <a:noAutofit/>
          </a:bodyPr>
          <a:lstStyle>
            <a:lvl1pPr marL="0" indent="0" algn="l">
              <a:buNone/>
              <a:defRPr sz="2100" i="0">
                <a:solidFill>
                  <a:schemeClr val="accent5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00" y="258042"/>
            <a:ext cx="1244845" cy="1152460"/>
          </a:xfrm>
          <a:prstGeom prst="rect">
            <a:avLst/>
          </a:prstGeom>
        </p:spPr>
      </p:pic>
      <p:sp>
        <p:nvSpPr>
          <p:cNvPr id="16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4572000" y="5557903"/>
            <a:ext cx="3780235" cy="528998"/>
          </a:xfrm>
        </p:spPr>
        <p:txBody>
          <a:bodyPr wrap="none">
            <a:noAutofit/>
          </a:bodyPr>
          <a:lstStyle>
            <a:lvl1pPr marL="0" indent="0" algn="r">
              <a:buFontTx/>
              <a:buNone/>
              <a:defRPr sz="165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87242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642" y="1122363"/>
            <a:ext cx="8007029" cy="2387600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accent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642" y="3602038"/>
            <a:ext cx="8007029" cy="1655762"/>
          </a:xfrm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28650" y="0"/>
            <a:ext cx="0" cy="3295934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0786" y="6045258"/>
            <a:ext cx="1288884" cy="45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2034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389" y="6045865"/>
            <a:ext cx="1287150" cy="450546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7760" y="1122363"/>
            <a:ext cx="7617223" cy="2387600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628650" y="0"/>
            <a:ext cx="0" cy="3295934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802642" y="3602038"/>
            <a:ext cx="7617223" cy="1655762"/>
          </a:xfrm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80157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9144000" cy="3428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7760" y="1122363"/>
            <a:ext cx="7617223" cy="1240348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628650" y="1"/>
            <a:ext cx="0" cy="2362711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28651" y="4160827"/>
            <a:ext cx="8167079" cy="1620145"/>
          </a:xfrm>
        </p:spPr>
        <p:txBody>
          <a:bodyPr>
            <a:noAutofit/>
          </a:bodyPr>
          <a:lstStyle>
            <a:lvl1pPr marL="0" indent="0" algn="l">
              <a:buNone/>
              <a:defRPr sz="10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4714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 (option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9144000" cy="3428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 sz="57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807760" y="1122363"/>
            <a:ext cx="7617223" cy="1240348"/>
          </a:xfrm>
        </p:spPr>
        <p:txBody>
          <a:bodyPr anchor="b">
            <a:noAutofit/>
          </a:bodyPr>
          <a:lstStyle>
            <a:lvl1pPr algn="l">
              <a:defRPr sz="4500">
                <a:solidFill>
                  <a:schemeClr val="accent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628650" y="1"/>
            <a:ext cx="0" cy="2362711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28651" y="4160827"/>
            <a:ext cx="8167079" cy="1620145"/>
          </a:xfrm>
        </p:spPr>
        <p:txBody>
          <a:bodyPr>
            <a:noAutofit/>
          </a:bodyPr>
          <a:lstStyle>
            <a:lvl1pPr marL="0" indent="0" algn="l">
              <a:buNone/>
              <a:defRPr sz="10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79678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179274" cy="388190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1350"/>
              </a:spcAft>
              <a:defRPr/>
            </a:lvl1pPr>
            <a:lvl2pPr>
              <a:lnSpc>
                <a:spcPct val="100000"/>
              </a:lnSpc>
              <a:spcAft>
                <a:spcPts val="1350"/>
              </a:spcAft>
              <a:defRPr/>
            </a:lvl2pPr>
            <a:lvl3pPr>
              <a:lnSpc>
                <a:spcPct val="100000"/>
              </a:lnSpc>
              <a:spcAft>
                <a:spcPts val="1350"/>
              </a:spcAft>
              <a:defRPr/>
            </a:lvl3pPr>
            <a:lvl4pPr>
              <a:lnSpc>
                <a:spcPct val="100000"/>
              </a:lnSpc>
              <a:spcAft>
                <a:spcPts val="1350"/>
              </a:spcAft>
              <a:defRPr/>
            </a:lvl4pPr>
            <a:lvl5pPr>
              <a:lnSpc>
                <a:spcPct val="100000"/>
              </a:lnSpc>
              <a:spcAft>
                <a:spcPts val="1350"/>
              </a:spcAft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7590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49" y="1825626"/>
            <a:ext cx="3996000" cy="3906435"/>
          </a:xfrm>
        </p:spPr>
        <p:txBody>
          <a:bodyPr>
            <a:noAutofit/>
          </a:bodyPr>
          <a:lstStyle>
            <a:lvl1pPr>
              <a:spcAft>
                <a:spcPts val="1350"/>
              </a:spcAft>
              <a:defRPr/>
            </a:lvl1pPr>
            <a:lvl2pPr>
              <a:spcAft>
                <a:spcPts val="1350"/>
              </a:spcAft>
              <a:defRPr/>
            </a:lvl2pPr>
            <a:lvl3pPr>
              <a:spcAft>
                <a:spcPts val="1350"/>
              </a:spcAft>
              <a:defRPr/>
            </a:lvl3pPr>
            <a:lvl4pPr>
              <a:spcAft>
                <a:spcPts val="1350"/>
              </a:spcAft>
              <a:defRPr/>
            </a:lvl4pPr>
            <a:lvl5pPr>
              <a:spcAft>
                <a:spcPts val="1350"/>
              </a:spcAft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1688" y="1825626"/>
            <a:ext cx="3996000" cy="3906435"/>
          </a:xfrm>
          <a:noFill/>
        </p:spPr>
        <p:txBody>
          <a:bodyPr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02997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49" y="1825626"/>
            <a:ext cx="3996000" cy="3906435"/>
          </a:xfrm>
        </p:spPr>
        <p:txBody>
          <a:bodyPr>
            <a:noAutofit/>
          </a:bodyPr>
          <a:lstStyle>
            <a:lvl3pPr>
              <a:spcBef>
                <a:spcPts val="0"/>
              </a:spcBef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1688" y="1825626"/>
            <a:ext cx="3996000" cy="3906435"/>
          </a:xfrm>
        </p:spPr>
        <p:txBody>
          <a:bodyPr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87299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49" y="1825626"/>
            <a:ext cx="2518867" cy="3763134"/>
          </a:xfrm>
        </p:spPr>
        <p:txBody>
          <a:bodyPr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3453735" y="1825625"/>
            <a:ext cx="2518867" cy="3763134"/>
          </a:xfrm>
        </p:spPr>
        <p:txBody>
          <a:bodyPr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6278821" y="1825625"/>
            <a:ext cx="2518867" cy="3763134"/>
          </a:xfrm>
        </p:spPr>
        <p:txBody>
          <a:bodyPr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8095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wrap="square" anchor="b">
            <a:noAutofit/>
          </a:bodyPr>
          <a:lstStyle>
            <a:lvl1pPr marL="0" indent="0">
              <a:buNone/>
              <a:defRPr sz="2100" b="1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6"/>
            <a:ext cx="3868340" cy="3097331"/>
          </a:xfrm>
        </p:spPr>
        <p:txBody>
          <a:bodyPr wrap="square"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noFill/>
        </p:spPr>
        <p:txBody>
          <a:bodyPr wrap="square" anchor="b">
            <a:noAutofit/>
          </a:bodyPr>
          <a:lstStyle>
            <a:lvl1pPr marL="0" indent="0">
              <a:buNone/>
              <a:defRPr sz="2100" b="1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887391" cy="3097331"/>
          </a:xfrm>
        </p:spPr>
        <p:txBody>
          <a:bodyPr wrap="square"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12" name="Straight Connector 11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44716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4283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44726" y="-59635"/>
            <a:ext cx="4616726" cy="6983896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endParaRPr lang="en-GB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2410536" y="1992574"/>
            <a:ext cx="6412742" cy="3616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7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586" y="743803"/>
            <a:ext cx="408692" cy="54492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3748" y="1992573"/>
            <a:ext cx="6169530" cy="3616657"/>
          </a:xfrm>
          <a:solidFill>
            <a:schemeClr val="bg1"/>
          </a:solidFill>
        </p:spPr>
        <p:txBody>
          <a:bodyPr lIns="360000" tIns="360000" rIns="360000" bIns="360000" anchor="ctr" anchorCtr="0">
            <a:noAutofit/>
          </a:bodyPr>
          <a:lstStyle>
            <a:lvl1pPr marL="0" indent="0">
              <a:buFontTx/>
              <a:buNone/>
              <a:defRPr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783041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ontent (half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2792" y="1825626"/>
            <a:ext cx="3695131" cy="3769957"/>
          </a:xfrm>
        </p:spPr>
        <p:txBody>
          <a:bodyPr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5112792" y="482861"/>
            <a:ext cx="350195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-34787" y="0"/>
            <a:ext cx="4606787" cy="6858000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39435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and Content (half p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27664"/>
            <a:ext cx="3695131" cy="3769957"/>
          </a:xfrm>
        </p:spPr>
        <p:txBody>
          <a:bodyPr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628650" y="435727"/>
            <a:ext cx="350195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4537213" y="1"/>
            <a:ext cx="4606787" cy="6858000"/>
          </a:xfrm>
          <a:solidFill>
            <a:schemeClr val="bg2"/>
          </a:solidFill>
          <a:ln w="28575">
            <a:solidFill>
              <a:schemeClr val="accent5"/>
            </a:solidFill>
          </a:ln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66226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28042" y="2284668"/>
            <a:ext cx="2356247" cy="2090737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926089" y="2284669"/>
            <a:ext cx="2356247" cy="2090737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327065" y="2284668"/>
            <a:ext cx="2356247" cy="2090737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905080" y="4038685"/>
            <a:ext cx="2002169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3504104" y="4041945"/>
            <a:ext cx="2002169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6103127" y="4037438"/>
            <a:ext cx="2002169" cy="1524235"/>
          </a:xfrm>
          <a:solidFill>
            <a:schemeClr val="bg1"/>
          </a:solidFill>
        </p:spPr>
        <p:txBody>
          <a:bodyPr tIns="90000"/>
          <a:lstStyle>
            <a:lvl1pPr marL="0" indent="0" algn="ctr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9852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628650" y="1"/>
            <a:ext cx="1" cy="1276357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728042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785402" y="2159957"/>
            <a:ext cx="1846193" cy="1638158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785402" y="3968881"/>
            <a:ext cx="1846193" cy="1638158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743411" y="2159957"/>
            <a:ext cx="1846195" cy="1638159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6701420" y="3968880"/>
            <a:ext cx="1890000" cy="1638158"/>
          </a:xfrm>
          <a:noFill/>
        </p:spPr>
        <p:txBody>
          <a:bodyPr tIns="90000"/>
          <a:lstStyle>
            <a:lvl1pPr marL="0" indent="0" algn="l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775213" y="2159958"/>
            <a:ext cx="1890000" cy="1638159"/>
          </a:xfrm>
          <a:noFill/>
        </p:spPr>
        <p:txBody>
          <a:bodyPr tIns="90000"/>
          <a:lstStyle>
            <a:lvl1pPr marL="0" indent="0" algn="r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4743412" y="3968880"/>
            <a:ext cx="1846193" cy="1638158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20"/>
          </p:nvPr>
        </p:nvSpPr>
        <p:spPr>
          <a:xfrm>
            <a:off x="775213" y="3968881"/>
            <a:ext cx="1890000" cy="1638158"/>
          </a:xfrm>
          <a:noFill/>
        </p:spPr>
        <p:txBody>
          <a:bodyPr tIns="90000"/>
          <a:lstStyle>
            <a:lvl1pPr marL="0" indent="0" algn="r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21"/>
          </p:nvPr>
        </p:nvSpPr>
        <p:spPr>
          <a:xfrm>
            <a:off x="6724742" y="2159957"/>
            <a:ext cx="1890000" cy="1638159"/>
          </a:xfrm>
          <a:noFill/>
        </p:spPr>
        <p:txBody>
          <a:bodyPr tIns="90000"/>
          <a:lstStyle>
            <a:lvl1pPr marL="0" indent="0" algn="l">
              <a:buNone/>
              <a:defRPr sz="15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47473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3429000"/>
          </a:xfrm>
          <a:solidFill>
            <a:schemeClr val="bg2"/>
          </a:solidFill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46644"/>
            <a:ext cx="7886700" cy="782357"/>
          </a:xfrm>
          <a:solidFill>
            <a:schemeClr val="bg1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628650" y="3630614"/>
            <a:ext cx="7886700" cy="2035175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8378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3848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 b="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5" name="Picture 6" descr="LOGO CE-EN-quadri.eps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6001" y="309600"/>
            <a:ext cx="158432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4230001" y="6669360"/>
            <a:ext cx="684213" cy="215900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 b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139952" y="1700808"/>
            <a:ext cx="4536504" cy="2016224"/>
          </a:xfrm>
        </p:spPr>
        <p:txBody>
          <a:bodyPr/>
          <a:lstStyle>
            <a:lvl1pPr indent="0">
              <a:defRPr sz="3600">
                <a:solidFill>
                  <a:srgbClr val="FFD624"/>
                </a:solidFill>
              </a:defRPr>
            </a:lvl1pPr>
          </a:lstStyle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5" y="3933056"/>
            <a:ext cx="3744416" cy="1872208"/>
          </a:xfrm>
        </p:spPr>
        <p:txBody>
          <a:bodyPr/>
          <a:lstStyle>
            <a:lvl1pPr marL="0" indent="0">
              <a:buNone/>
              <a:defRPr sz="2250" b="1" i="0">
                <a:solidFill>
                  <a:schemeClr val="bg1"/>
                </a:solidFill>
              </a:defRPr>
            </a:lvl1pPr>
            <a:lvl3pPr marL="171450" indent="-171450" algn="l">
              <a:defRPr sz="225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608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7014" y="6145213"/>
            <a:ext cx="2243137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980730"/>
            <a:ext cx="8229600" cy="936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577013" y="116632"/>
            <a:ext cx="2133600" cy="476250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37126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467544" y="6297439"/>
            <a:ext cx="2133600" cy="47625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37EC8A20-BA03-4FF7-8742-03D8AD4CA4F4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633788"/>
          </a:xfrm>
        </p:spPr>
        <p:txBody>
          <a:bodyPr/>
          <a:lstStyle>
            <a:lvl1pPr marL="257175" indent="-257175">
              <a:buClr>
                <a:srgbClr val="0F5494"/>
              </a:buClr>
              <a:buFont typeface="Arial" pitchFamily="34" charset="0"/>
              <a:buChar char="•"/>
              <a:defRPr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28125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88F9B-71EE-4D5C-B44E-012EF44E925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9009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87600"/>
            <a:ext cx="4038600" cy="363378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387600"/>
            <a:ext cx="4038600" cy="363378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CDD1B-50E0-44E8-82B7-F85F69F6D4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150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8177A-0CE3-43B6-B11B-ED2E8AEAD8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8910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55DDF-6655-40F2-8D9E-CA15739A7E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0093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BFC62-E3CF-4012-8A8B-ABF1C18EA0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8718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800BF-55FD-4017-8F82-94A8DE4F57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2555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47253-C9BC-4251-8AE3-8910CE9253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7056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98375-5C84-4176-84A5-B6A3E0825F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95488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1123950"/>
            <a:ext cx="2058988" cy="4897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1" y="1123950"/>
            <a:ext cx="6029325" cy="48974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C7773-6390-40B5-8F3A-46FD9E5B70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96580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641" y="330559"/>
            <a:ext cx="7338160" cy="12257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4010" y="404665"/>
            <a:ext cx="7142790" cy="1060693"/>
          </a:xfrm>
        </p:spPr>
        <p:txBody>
          <a:bodyPr/>
          <a:lstStyle>
            <a:lvl1pPr>
              <a:defRPr b="0" cap="all" baseline="0">
                <a:solidFill>
                  <a:srgbClr val="595959"/>
                </a:solidFill>
                <a:latin typeface="EC Square Sans Pro" panose="020B05060400000200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2708192"/>
            <a:ext cx="8229600" cy="3230772"/>
          </a:xfrm>
        </p:spPr>
        <p:txBody>
          <a:bodyPr/>
          <a:lstStyle>
            <a:lvl1pPr marL="0" indent="-257175">
              <a:buClr>
                <a:schemeClr val="tx2">
                  <a:lumMod val="65000"/>
                  <a:lumOff val="35000"/>
                </a:schemeClr>
              </a:buClr>
              <a:buSzPct val="120000"/>
              <a:buFont typeface="Arial"/>
              <a:buChar char="•"/>
              <a:defRPr sz="1200">
                <a:solidFill>
                  <a:schemeClr val="tx2">
                    <a:lumMod val="65000"/>
                    <a:lumOff val="35000"/>
                  </a:schemeClr>
                </a:solidFill>
                <a:latin typeface="EC Square Sans Pro" panose="020B0506040000020004" pitchFamily="34" charset="0"/>
              </a:defRPr>
            </a:lvl1pPr>
            <a:lvl2pPr>
              <a:buClr>
                <a:srgbClr val="FAA826"/>
              </a:buClr>
              <a:tabLst>
                <a:tab pos="5717381" algn="l"/>
              </a:tabLst>
              <a:defRPr sz="1200">
                <a:solidFill>
                  <a:srgbClr val="0070C0"/>
                </a:solidFill>
                <a:latin typeface="EC Square Sans Pro" panose="020B0506040000020004" pitchFamily="34" charset="0"/>
              </a:defRPr>
            </a:lvl2pPr>
            <a:lvl3pPr>
              <a:buFontTx/>
              <a:buChar char="-"/>
              <a:defRPr sz="1200">
                <a:solidFill>
                  <a:srgbClr val="595959"/>
                </a:solidFill>
                <a:latin typeface="EC Square Sans Pro" panose="020B0506040000020004" pitchFamily="34" charset="0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2"/>
            <a:endParaRPr lang="en-US" dirty="0" smtClean="0"/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820001" y="6265118"/>
            <a:ext cx="361070" cy="309794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BB59E6E-B967-488E-B209-8B7FA0D7AF9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pic>
        <p:nvPicPr>
          <p:cNvPr id="9" name="Picture 2" descr="C:\DOCUME~1\lenain\LOCALS~1\Temp\7zECF.tmp\LOGO-CE for RTD EN Landscape Positive Cyan.png"/>
          <p:cNvPicPr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7200" y="5940000"/>
            <a:ext cx="2242800" cy="597600"/>
          </a:xfrm>
          <a:prstGeom prst="rect">
            <a:avLst/>
          </a:prstGeom>
          <a:noFill/>
        </p:spPr>
      </p:pic>
      <p:pic>
        <p:nvPicPr>
          <p:cNvPr id="10" name="Picture 9" descr="R&amp;ItextGrey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67544" y="6381328"/>
            <a:ext cx="1828800" cy="1935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232329"/>
            <a:ext cx="827963" cy="1286448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8314" y="1844677"/>
            <a:ext cx="8218487" cy="747307"/>
          </a:xfrm>
          <a:solidFill>
            <a:srgbClr val="C7DA6C"/>
          </a:solidFill>
        </p:spPr>
        <p:txBody>
          <a:bodyPr lIns="144000" tIns="216000" rIns="144000" bIns="216000" anchor="ctr"/>
          <a:lstStyle>
            <a:lvl1pPr marL="0" indent="0">
              <a:buNone/>
              <a:defRPr i="0">
                <a:solidFill>
                  <a:schemeClr val="tx2">
                    <a:lumMod val="75000"/>
                    <a:lumOff val="25000"/>
                  </a:schemeClr>
                </a:solidFill>
                <a:latin typeface="EC Square Sans Pro Medium" panose="020B0500000000020004" pitchFamily="34" charset="0"/>
              </a:defRPr>
            </a:lvl1pPr>
          </a:lstStyle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936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3376"/>
            <a:ext cx="9144000" cy="5754624"/>
          </a:xfrm>
          <a:prstGeom prst="rect">
            <a:avLst/>
          </a:prstGeom>
        </p:spPr>
      </p:pic>
      <p:pic>
        <p:nvPicPr>
          <p:cNvPr id="5" name="Picture 6" descr="LOGO CE-EN-quadri.eps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6001" y="332656"/>
            <a:ext cx="158432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4230001" y="6429118"/>
            <a:ext cx="684213" cy="456142"/>
          </a:xfrm>
          <a:prstGeom prst="rect">
            <a:avLst/>
          </a:prstGeom>
          <a:solidFill>
            <a:srgbClr val="13317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350" b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4173093" y="6388471"/>
            <a:ext cx="84605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675" b="0" i="1" dirty="0" err="1" smtClean="0">
                <a:solidFill>
                  <a:schemeClr val="bg1"/>
                </a:solidFill>
                <a:latin typeface="EC Square Sans Pro Light" panose="020B0506000000020004" pitchFamily="34" charset="0"/>
              </a:rPr>
              <a:t>Research</a:t>
            </a:r>
            <a:r>
              <a:rPr lang="fr-BE" sz="675" b="0" i="1" dirty="0" smtClean="0">
                <a:solidFill>
                  <a:schemeClr val="bg1"/>
                </a:solidFill>
                <a:latin typeface="EC Square Sans Pro Light" panose="020B0506000000020004" pitchFamily="34" charset="0"/>
              </a:rPr>
              <a:t> and Innovation </a:t>
            </a:r>
            <a:endParaRPr lang="en-GB" sz="675" b="0" i="1" dirty="0" err="1" smtClean="0">
              <a:solidFill>
                <a:schemeClr val="bg1"/>
              </a:solidFill>
              <a:latin typeface="EC Square Sans Pro Light" panose="020B0506000000020004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1" y="4723547"/>
            <a:ext cx="2051720" cy="323165"/>
          </a:xfrm>
          <a:prstGeom prst="rect">
            <a:avLst/>
          </a:prstGeom>
          <a:solidFill>
            <a:schemeClr val="accent6"/>
          </a:solidFill>
        </p:spPr>
        <p:txBody>
          <a:bodyPr wrap="square" lIns="0" rtlCol="0" anchor="ctr" anchorCtr="0">
            <a:spAutoFit/>
          </a:bodyPr>
          <a:lstStyle/>
          <a:p>
            <a:pPr marL="333375"/>
            <a:r>
              <a:rPr lang="en-GB" sz="1500" b="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</a:t>
            </a:r>
            <a:r>
              <a:rPr lang="en-GB" sz="1500" b="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HorizonEU</a:t>
            </a:r>
            <a:r>
              <a:rPr lang="en-GB" sz="1500" b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5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361628" y="3645024"/>
            <a:ext cx="465751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25" dirty="0">
                <a:solidFill>
                  <a:srgbClr val="00B0F0"/>
                </a:solidFill>
                <a:latin typeface="+mn-lt"/>
              </a:rPr>
              <a:t>THE NEXT EU RESEARCH &amp; </a:t>
            </a:r>
            <a:r>
              <a:rPr lang="en-US" sz="1125" dirty="0" smtClean="0">
                <a:solidFill>
                  <a:srgbClr val="00B0F0"/>
                </a:solidFill>
                <a:latin typeface="+mn-lt"/>
              </a:rPr>
              <a:t>INNOVATION INVESTMENT PROGRAMME (2021 – 2027)</a:t>
            </a:r>
            <a:endParaRPr lang="en-GB" sz="1125" dirty="0" err="1" smtClean="0">
              <a:solidFill>
                <a:srgbClr val="00B0F0"/>
              </a:solidFill>
              <a:latin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367913" y="5351663"/>
            <a:ext cx="4914642" cy="2524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 b="0" i="0" baseline="0"/>
            </a:lvl1pPr>
            <a:lvl5pPr>
              <a:defRPr/>
            </a:lvl5pPr>
          </a:lstStyle>
          <a:p>
            <a:pPr lvl="0"/>
            <a:r>
              <a:rPr lang="fr-BE" dirty="0" smtClean="0"/>
              <a:t>Speaker Name</a:t>
            </a:r>
          </a:p>
          <a:p>
            <a:pPr lvl="0"/>
            <a:endParaRPr lang="fr-BE" dirty="0" smtClean="0"/>
          </a:p>
          <a:p>
            <a:pPr lvl="0"/>
            <a:endParaRPr lang="en-GB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370664" y="5604099"/>
            <a:ext cx="4914642" cy="2086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 i="0" baseline="0"/>
            </a:lvl1pPr>
            <a:lvl5pPr>
              <a:defRPr/>
            </a:lvl5pPr>
          </a:lstStyle>
          <a:p>
            <a:pPr lvl="0"/>
            <a:r>
              <a:rPr lang="fr-BE" dirty="0" smtClean="0"/>
              <a:t>Name of the Event</a:t>
            </a:r>
          </a:p>
          <a:p>
            <a:pPr lvl="0"/>
            <a:endParaRPr lang="fr-BE" dirty="0" smtClean="0"/>
          </a:p>
          <a:p>
            <a:pPr lvl="0"/>
            <a:endParaRPr lang="en-GB" dirty="0"/>
          </a:p>
        </p:txBody>
      </p:sp>
      <p:sp>
        <p:nvSpPr>
          <p:cNvPr id="17" name="TextBox 16"/>
          <p:cNvSpPr txBox="1"/>
          <p:nvPr userDrawn="1"/>
        </p:nvSpPr>
        <p:spPr>
          <a:xfrm>
            <a:off x="355803" y="2892670"/>
            <a:ext cx="4319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accent6"/>
                </a:solidFill>
                <a:latin typeface="+mj-lt"/>
              </a:rPr>
              <a:t>Horizon Europe</a:t>
            </a:r>
            <a:endParaRPr lang="en-GB" sz="3000" b="0" dirty="0" err="1" smtClean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370664" y="5843366"/>
            <a:ext cx="4914642" cy="353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 i="0" baseline="0"/>
            </a:lvl1pPr>
            <a:lvl5pPr>
              <a:defRPr/>
            </a:lvl5pPr>
          </a:lstStyle>
          <a:p>
            <a:pPr lvl="0"/>
            <a:r>
              <a:rPr lang="fr-BE" dirty="0" smtClean="0"/>
              <a:t>Date of the Event</a:t>
            </a:r>
          </a:p>
          <a:p>
            <a:pPr lvl="0"/>
            <a:endParaRPr lang="fr-BE" dirty="0" smtClean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088960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95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7014" y="6021288"/>
            <a:ext cx="2243137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8998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300"/>
            <a:ext cx="9144000" cy="6858000"/>
          </a:xfrm>
          <a:prstGeom prst="rect">
            <a:avLst/>
          </a:prstGeom>
        </p:spPr>
      </p:pic>
      <p:pic>
        <p:nvPicPr>
          <p:cNvPr id="4" name="Picture 17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7014" y="6021288"/>
            <a:ext cx="2243137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611561" y="1071026"/>
            <a:ext cx="7920880" cy="343809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100" b="1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Enter your testimonial here</a:t>
            </a:r>
            <a:endParaRPr lang="en-GB" dirty="0"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3745336" y="4888209"/>
            <a:ext cx="5074815" cy="9890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sz="1800" b="0" i="1" dirty="0" smtClean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 of the speaker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763999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" y="-99392"/>
            <a:ext cx="9143184" cy="6858000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0" y="5805264"/>
            <a:ext cx="9143592" cy="10527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GB" sz="1350" b="0"/>
          </a:p>
        </p:txBody>
      </p:sp>
      <p:pic>
        <p:nvPicPr>
          <p:cNvPr id="4" name="Picture 17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7014" y="6021288"/>
            <a:ext cx="2243137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3897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LOGO CE-EN-quadri.eps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1514" y="548680"/>
            <a:ext cx="2304256" cy="16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111127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7014" y="6145213"/>
            <a:ext cx="2243137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980730"/>
            <a:ext cx="8229600" cy="936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577013" y="116632"/>
            <a:ext cx="2133600" cy="476250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37126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467544" y="6297439"/>
            <a:ext cx="2133600" cy="47625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37EC8A20-BA03-4FF7-8742-03D8AD4CA4F4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633788"/>
          </a:xfrm>
        </p:spPr>
        <p:txBody>
          <a:bodyPr/>
          <a:lstStyle>
            <a:lvl1pPr marL="257175" indent="-257175">
              <a:buClr>
                <a:srgbClr val="0F5494"/>
              </a:buClr>
              <a:buFont typeface="Arial" pitchFamily="34" charset="0"/>
              <a:buChar char="•"/>
              <a:defRPr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27064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26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2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3.xml"/><Relationship Id="rId19" Type="http://schemas.openxmlformats.org/officeDocument/2006/relationships/slideLayout" Target="../slideLayouts/slideLayout42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Relationship Id="rId22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1239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Lorem ipsum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3876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dirty="0"/>
              <a:t>Et </a:t>
            </a:r>
            <a:r>
              <a:rPr lang="fr-BE" dirty="0" err="1"/>
              <a:t>dolor</a:t>
            </a:r>
            <a:r>
              <a:rPr lang="fr-BE" dirty="0"/>
              <a:t> </a:t>
            </a:r>
            <a:r>
              <a:rPr lang="fr-BE" dirty="0" err="1"/>
              <a:t>fragum</a:t>
            </a:r>
            <a:endParaRPr lang="en-GB" dirty="0"/>
          </a:p>
          <a:p>
            <a:pPr lvl="1"/>
            <a:r>
              <a:rPr lang="en-GB" dirty="0"/>
              <a:t>Et </a:t>
            </a:r>
            <a:r>
              <a:rPr lang="en-GB" dirty="0" err="1"/>
              <a:t>dolor</a:t>
            </a:r>
            <a:r>
              <a:rPr lang="en-GB" dirty="0"/>
              <a:t> </a:t>
            </a:r>
            <a:r>
              <a:rPr lang="en-GB" dirty="0" err="1"/>
              <a:t>fragum</a:t>
            </a:r>
            <a:endParaRPr lang="en-GB" dirty="0"/>
          </a:p>
          <a:p>
            <a:pPr lvl="2"/>
            <a:r>
              <a:rPr lang="en-GB" dirty="0"/>
              <a:t>- Et </a:t>
            </a:r>
            <a:r>
              <a:rPr lang="en-GB" dirty="0" err="1"/>
              <a:t>dolor</a:t>
            </a:r>
            <a:r>
              <a:rPr lang="en-GB" dirty="0"/>
              <a:t> </a:t>
            </a:r>
            <a:r>
              <a:rPr lang="en-GB" dirty="0" err="1"/>
              <a:t>fragum</a:t>
            </a:r>
            <a:endParaRPr lang="en-GB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3712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00" b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endParaRPr lang="en-GB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3712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1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C8D21B7-B314-438C-91E9-7FF9087DC078}" type="slidenum">
              <a:rPr lang="en-GB" smtClean="0">
                <a:solidFill>
                  <a:srgbClr val="000000"/>
                </a:solidFill>
                <a:cs typeface="+mn-cs"/>
              </a:rPr>
              <a:pPr>
                <a:defRPr/>
              </a:pPr>
              <a:t>‹#›</a:t>
            </a:fld>
            <a:endParaRPr lang="en-GB" dirty="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40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78" r:id="rId12"/>
  </p:sldLayoutIdLst>
  <p:txStyles>
    <p:titleStyle>
      <a:lvl1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+mj-lt"/>
          <a:ea typeface="+mj-ea"/>
          <a:cs typeface="+mj-cs"/>
        </a:defRPr>
      </a:lvl1pPr>
      <a:lvl2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2pPr>
      <a:lvl3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3pPr>
      <a:lvl4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4pPr>
      <a:lvl5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5pPr>
      <a:lvl6pPr marL="8159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F5494"/>
        </a:buClr>
        <a:buChar char="•"/>
        <a:defRPr sz="2400" i="1">
          <a:solidFill>
            <a:srgbClr val="0F5494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AEF0"/>
        </a:buClr>
        <a:buChar char="•"/>
        <a:defRPr sz="2000" b="1">
          <a:solidFill>
            <a:srgbClr val="0F5494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339850"/>
            <a:ext cx="82296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Title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492375"/>
            <a:ext cx="8229600" cy="352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/>
              <a:t>Second level</a:t>
            </a:r>
            <a:endParaRPr lang="en-GB"/>
          </a:p>
          <a:p>
            <a:pPr lvl="1"/>
            <a:r>
              <a:rPr lang="en-GB"/>
              <a:t>Third level</a:t>
            </a:r>
          </a:p>
          <a:p>
            <a:pPr lvl="2"/>
            <a:r>
              <a:rPr lang="en-GB"/>
              <a:t>- Fourth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GB">
              <a:solidFill>
                <a:srgbClr val="000000"/>
              </a:solidFill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9144000" cy="957263"/>
          </a:xfrm>
          <a:prstGeom prst="rect">
            <a:avLst/>
          </a:prstGeom>
          <a:solidFill>
            <a:srgbClr val="0F5494"/>
          </a:solidFill>
          <a:ln>
            <a:solidFill>
              <a:srgbClr val="0F549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62438" y="6659563"/>
            <a:ext cx="611187" cy="198437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pic>
        <p:nvPicPr>
          <p:cNvPr id="1041" name="Picture 17" descr="LOGO CE_Vertical_EN_NEG_quadri_HR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638" y="258763"/>
            <a:ext cx="1436687" cy="100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lide Number Placeholder 6"/>
          <p:cNvSpPr txBox="1">
            <a:spLocks/>
          </p:cNvSpPr>
          <p:nvPr userDrawn="1"/>
        </p:nvSpPr>
        <p:spPr bwMode="auto">
          <a:xfrm>
            <a:off x="3491880" y="6381328"/>
            <a:ext cx="21336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8A87AEA0-9CAD-4034-9CC9-561F15602780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347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hf sldNum="0" hdr="0" ftr="0" dt="0"/>
  <p:txStyles>
    <p:titleStyle>
      <a:lvl1pPr marL="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+mj-lt"/>
          <a:ea typeface="+mj-ea"/>
          <a:cs typeface="+mj-cs"/>
        </a:defRPr>
      </a:lvl1pPr>
      <a:lvl2pPr marL="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2pPr>
      <a:lvl3pPr marL="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3pPr>
      <a:lvl4pPr marL="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4pPr>
      <a:lvl5pPr marL="3587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5pPr>
      <a:lvl6pPr marL="8159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1"/>
        </a:buClr>
        <a:buChar char="•"/>
        <a:defRPr sz="2400" i="1">
          <a:solidFill>
            <a:srgbClr val="0F5494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9FBA"/>
        </a:buClr>
        <a:buChar char="•"/>
        <a:defRPr sz="2000" b="1">
          <a:solidFill>
            <a:srgbClr val="0F5494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82861"/>
            <a:ext cx="7886700" cy="782357"/>
          </a:xfrm>
          <a:prstGeom prst="rect">
            <a:avLst/>
          </a:prstGeom>
        </p:spPr>
        <p:txBody>
          <a:bodyPr vert="horz" lIns="91440" tIns="45720" rIns="91440" bIns="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881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650" y="613128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79FD-C571-418B-AB0F-5EE936C85276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389" y="6045989"/>
            <a:ext cx="1286800" cy="45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48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  <p:sldLayoutId id="2147483796" r:id="rId17"/>
    <p:sldLayoutId id="2147483797" r:id="rId18"/>
    <p:sldLayoutId id="2147483798" r:id="rId19"/>
    <p:sldLayoutId id="2147483799" r:id="rId20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0"/>
        </a:spcBef>
        <a:spcAft>
          <a:spcPts val="1350"/>
        </a:spcAft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375"/>
        </a:spcBef>
        <a:spcAft>
          <a:spcPts val="1350"/>
        </a:spcAft>
        <a:buClr>
          <a:schemeClr val="tx2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375"/>
        </a:spcBef>
        <a:spcAft>
          <a:spcPts val="1350"/>
        </a:spcAft>
        <a:buClr>
          <a:schemeClr val="tx2"/>
        </a:buClr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375"/>
        </a:spcBef>
        <a:spcAft>
          <a:spcPts val="1350"/>
        </a:spcAft>
        <a:buClr>
          <a:schemeClr val="tx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00000"/>
        </a:lnSpc>
        <a:spcBef>
          <a:spcPts val="375"/>
        </a:spcBef>
        <a:spcAft>
          <a:spcPts val="1350"/>
        </a:spcAft>
        <a:buClr>
          <a:schemeClr val="tx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123952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Lorem ipsum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3876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dirty="0" smtClean="0"/>
              <a:t>Et dolor fragum</a:t>
            </a:r>
            <a:endParaRPr lang="en-GB" dirty="0" smtClean="0"/>
          </a:p>
          <a:p>
            <a:pPr lvl="1"/>
            <a:r>
              <a:rPr lang="en-GB" dirty="0" smtClean="0"/>
              <a:t>Et </a:t>
            </a:r>
            <a:r>
              <a:rPr lang="en-GB" dirty="0" err="1" smtClean="0"/>
              <a:t>dolor</a:t>
            </a:r>
            <a:r>
              <a:rPr lang="en-GB" dirty="0" smtClean="0"/>
              <a:t> </a:t>
            </a:r>
            <a:r>
              <a:rPr lang="en-GB" dirty="0" err="1" smtClean="0"/>
              <a:t>fragum</a:t>
            </a:r>
            <a:endParaRPr lang="en-GB" dirty="0" smtClean="0"/>
          </a:p>
          <a:p>
            <a:pPr lvl="2"/>
            <a:r>
              <a:rPr lang="en-GB" dirty="0" smtClean="0"/>
              <a:t>- Et </a:t>
            </a:r>
            <a:r>
              <a:rPr lang="en-GB" dirty="0" err="1" smtClean="0"/>
              <a:t>dolor</a:t>
            </a:r>
            <a:r>
              <a:rPr lang="en-GB" dirty="0" smtClean="0"/>
              <a:t> </a:t>
            </a:r>
            <a:r>
              <a:rPr lang="en-GB" dirty="0" err="1" smtClean="0"/>
              <a:t>fragum</a:t>
            </a:r>
            <a:endParaRPr lang="en-GB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 b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lang="en-GB" sz="1050" b="0" kern="1200" dirty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C8D21B7-B314-438C-91E9-7FF9087DC07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35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</p:sldLayoutIdLst>
  <p:hf sldNum="0" hdr="0" ftr="0" dt="0"/>
  <p:txStyles>
    <p:titleStyle>
      <a:lvl1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+mj-lt"/>
          <a:ea typeface="+mj-ea"/>
          <a:cs typeface="+mj-cs"/>
        </a:defRPr>
      </a:lvl1pPr>
      <a:lvl2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2pPr>
      <a:lvl3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3pPr>
      <a:lvl4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4pPr>
      <a:lvl5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5pPr>
      <a:lvl6pPr marL="6119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6pPr>
      <a:lvl7pPr marL="9548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7pPr>
      <a:lvl8pPr marL="12977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8pPr>
      <a:lvl9pPr marL="16406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bg1"/>
        </a:buClr>
        <a:buChar char="•"/>
        <a:defRPr sz="1800" i="1">
          <a:solidFill>
            <a:srgbClr val="0F5494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rgbClr val="009FBA"/>
        </a:buClr>
        <a:buChar char="•"/>
        <a:defRPr sz="1500" b="1">
          <a:solidFill>
            <a:srgbClr val="0F5494"/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defRPr sz="1050">
          <a:solidFill>
            <a:srgbClr val="0F5494"/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1752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</p:sldLayoutIdLst>
  <p:timing>
    <p:tnLst>
      <p:par>
        <p:cTn id="1" dur="indefinite" restart="never" nodeType="tmRoot"/>
      </p:par>
    </p:tnLst>
  </p:timing>
  <p:hf hdr="0"/>
  <p:txStyles>
    <p:titleStyle>
      <a:lvl1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chemeClr val="tx1"/>
          </a:solidFill>
          <a:latin typeface="+mj-lt"/>
          <a:ea typeface="+mj-ea"/>
          <a:cs typeface="+mj-cs"/>
        </a:defRPr>
      </a:lvl1pPr>
      <a:lvl2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2pPr>
      <a:lvl3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3pPr>
      <a:lvl4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4pPr>
      <a:lvl5pPr marL="269081" indent="-2690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5pPr>
      <a:lvl6pPr marL="6119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6pPr>
      <a:lvl7pPr marL="9548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7pPr>
      <a:lvl8pPr marL="12977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8pPr>
      <a:lvl9pPr marL="1640681" algn="l" rtl="0" eaLnBrk="1" fontAlgn="base" hangingPunct="1">
        <a:spcBef>
          <a:spcPct val="0"/>
        </a:spcBef>
        <a:spcAft>
          <a:spcPct val="0"/>
        </a:spcAft>
        <a:defRPr sz="2250" b="1">
          <a:solidFill>
            <a:srgbClr val="0F5494"/>
          </a:solidFill>
          <a:latin typeface="Verdana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bg1"/>
        </a:buClr>
        <a:buChar char="•"/>
        <a:defRPr sz="1800" i="1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rgbClr val="009FBA"/>
        </a:buClr>
        <a:buChar char="•"/>
        <a:defRPr sz="1500" b="1">
          <a:solidFill>
            <a:schemeClr val="accent2">
              <a:lumMod val="50000"/>
            </a:schemeClr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defRPr sz="1050">
          <a:solidFill>
            <a:schemeClr val="accent2">
              <a:lumMod val="50000"/>
            </a:schemeClr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Arial" charset="0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6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45.xml"/><Relationship Id="rId1" Type="http://schemas.openxmlformats.org/officeDocument/2006/relationships/themeOverride" Target="../theme/themeOverride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digital-single-market/en/european-cloud-initiative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39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31.xml"/><Relationship Id="rId1" Type="http://schemas.openxmlformats.org/officeDocument/2006/relationships/tags" Target="../tags/tag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5283" y="2564904"/>
            <a:ext cx="9252520" cy="2016224"/>
          </a:xfrm>
        </p:spPr>
        <p:txBody>
          <a:bodyPr/>
          <a:lstStyle/>
          <a:p>
            <a:pPr algn="ctr"/>
            <a:r>
              <a:rPr lang="en-GB" sz="4200" b="0" noProof="0" dirty="0" smtClean="0"/>
              <a:t>Open Science and the European Open Science Cloud</a:t>
            </a:r>
            <a:endParaRPr lang="en-GB" sz="4200" noProof="0" dirty="0"/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395536" y="5301208"/>
            <a:ext cx="8640960" cy="792088"/>
          </a:xfrm>
          <a:prstGeom prst="rect">
            <a:avLst/>
          </a:prstGeom>
        </p:spPr>
        <p:txBody>
          <a:bodyPr/>
          <a:lstStyle/>
          <a:p>
            <a:pPr marL="0" indent="0" algn="r">
              <a:buNone/>
            </a:pPr>
            <a:r>
              <a:rPr lang="en-IE" sz="2000" dirty="0">
                <a:solidFill>
                  <a:schemeClr val="bg1"/>
                </a:solidFill>
              </a:rPr>
              <a:t>Andreas Veispak</a:t>
            </a:r>
          </a:p>
          <a:p>
            <a:pPr marL="0" indent="0" algn="r">
              <a:buNone/>
            </a:pPr>
            <a:r>
              <a:rPr lang="en-IE" altLang="en-US" sz="2000" b="0" noProof="0" dirty="0">
                <a:solidFill>
                  <a:schemeClr val="bg1"/>
                </a:solidFill>
              </a:rPr>
              <a:t>European Commission, </a:t>
            </a:r>
            <a:r>
              <a:rPr lang="en-GB" altLang="en-US" sz="2000" b="0" noProof="0" dirty="0">
                <a:solidFill>
                  <a:schemeClr val="bg1"/>
                </a:solidFill>
              </a:rPr>
              <a:t>DG CONNECT</a:t>
            </a:r>
          </a:p>
          <a:p>
            <a:pPr marL="0" indent="0">
              <a:buNone/>
            </a:pPr>
            <a:endParaRPr lang="en-GB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42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526" y="1027939"/>
            <a:ext cx="6172200" cy="702469"/>
          </a:xfrm>
        </p:spPr>
        <p:txBody>
          <a:bodyPr/>
          <a:lstStyle/>
          <a:p>
            <a:r>
              <a:rPr lang="en-GB" sz="2700" dirty="0"/>
              <a:t>Why do we need </a:t>
            </a:r>
            <a:r>
              <a:rPr lang="en-US" sz="2700" dirty="0"/>
              <a:t>Open Science?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2107815"/>
            <a:ext cx="7161712" cy="3481425"/>
          </a:xfrm>
        </p:spPr>
        <p:txBody>
          <a:bodyPr/>
          <a:lstStyle/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n-US" dirty="0" smtClean="0">
                <a:solidFill>
                  <a:srgbClr val="0F5494"/>
                </a:solidFill>
              </a:rPr>
              <a:t>Open Science means sharing</a:t>
            </a:r>
          </a:p>
          <a:p>
            <a:pPr lvl="1">
              <a:spcBef>
                <a:spcPts val="450"/>
              </a:spcBef>
              <a:spcAft>
                <a:spcPts val="450"/>
              </a:spcAft>
            </a:pPr>
            <a:r>
              <a:rPr lang="en-US" dirty="0" smtClean="0">
                <a:solidFill>
                  <a:srgbClr val="0F5494"/>
                </a:solidFill>
              </a:rPr>
              <a:t>knowledge and tools </a:t>
            </a:r>
          </a:p>
          <a:p>
            <a:pPr lvl="1">
              <a:spcBef>
                <a:spcPts val="450"/>
              </a:spcBef>
              <a:spcAft>
                <a:spcPts val="450"/>
              </a:spcAft>
            </a:pPr>
            <a:r>
              <a:rPr lang="en-US" dirty="0" smtClean="0">
                <a:solidFill>
                  <a:srgbClr val="0F5494"/>
                </a:solidFill>
              </a:rPr>
              <a:t>as early as possible</a:t>
            </a:r>
          </a:p>
          <a:p>
            <a:pPr lvl="1">
              <a:spcBef>
                <a:spcPts val="450"/>
              </a:spcBef>
              <a:spcAft>
                <a:spcPts val="450"/>
              </a:spcAft>
            </a:pPr>
            <a:r>
              <a:rPr lang="en-US" dirty="0" smtClean="0">
                <a:solidFill>
                  <a:srgbClr val="0F5494"/>
                </a:solidFill>
              </a:rPr>
              <a:t>between </a:t>
            </a:r>
            <a:r>
              <a:rPr lang="en-US" dirty="0">
                <a:solidFill>
                  <a:srgbClr val="0F5494"/>
                </a:solidFill>
              </a:rPr>
              <a:t>researchers and between disciplines, </a:t>
            </a:r>
            <a:r>
              <a:rPr lang="en-US" dirty="0" smtClean="0">
                <a:solidFill>
                  <a:srgbClr val="0F5494"/>
                </a:solidFill>
              </a:rPr>
              <a:t>and </a:t>
            </a:r>
            <a:r>
              <a:rPr lang="en-US" dirty="0">
                <a:solidFill>
                  <a:srgbClr val="0F5494"/>
                </a:solidFill>
              </a:rPr>
              <a:t>also with society at </a:t>
            </a:r>
            <a:r>
              <a:rPr lang="en-US" dirty="0" smtClean="0">
                <a:solidFill>
                  <a:srgbClr val="0F5494"/>
                </a:solidFill>
              </a:rPr>
              <a:t>large </a:t>
            </a:r>
          </a:p>
          <a:p>
            <a:pPr>
              <a:spcBef>
                <a:spcPts val="450"/>
              </a:spcBef>
              <a:spcAft>
                <a:spcPts val="450"/>
              </a:spcAft>
            </a:pPr>
            <a:r>
              <a:rPr lang="en-US" dirty="0" smtClean="0">
                <a:solidFill>
                  <a:srgbClr val="0F5494"/>
                </a:solidFill>
              </a:rPr>
              <a:t>Open Science has the potential to increase:</a:t>
            </a:r>
            <a:endParaRPr lang="en-US" dirty="0">
              <a:solidFill>
                <a:srgbClr val="0F5494"/>
              </a:solidFill>
            </a:endParaRPr>
          </a:p>
          <a:p>
            <a:pPr lvl="1">
              <a:spcBef>
                <a:spcPts val="450"/>
              </a:spcBef>
              <a:spcAft>
                <a:spcPts val="450"/>
              </a:spcAft>
            </a:pPr>
            <a:r>
              <a:rPr lang="en-US" sz="1350" dirty="0">
                <a:solidFill>
                  <a:srgbClr val="0F5494"/>
                </a:solidFill>
              </a:rPr>
              <a:t>Quality and efficiency of R&amp;I, if all the produced results are shared, made reusable, and if their reproducibility is improved;</a:t>
            </a:r>
          </a:p>
          <a:p>
            <a:pPr lvl="1">
              <a:spcBef>
                <a:spcPts val="450"/>
              </a:spcBef>
              <a:spcAft>
                <a:spcPts val="450"/>
              </a:spcAft>
            </a:pPr>
            <a:r>
              <a:rPr lang="en-US" sz="1350" dirty="0">
                <a:solidFill>
                  <a:srgbClr val="0F5494"/>
                </a:solidFill>
              </a:rPr>
              <a:t>Creativity, through collective intelligence and cross-disciplinary research that does not require laborious data wrangling;</a:t>
            </a:r>
          </a:p>
          <a:p>
            <a:pPr lvl="1">
              <a:spcBef>
                <a:spcPts val="450"/>
              </a:spcBef>
              <a:spcAft>
                <a:spcPts val="450"/>
              </a:spcAft>
            </a:pPr>
            <a:r>
              <a:rPr lang="en-US" sz="1350" dirty="0">
                <a:solidFill>
                  <a:srgbClr val="0F5494"/>
                </a:solidFill>
              </a:rPr>
              <a:t>Trust in the science system, engaging both researchers and citizens.</a:t>
            </a:r>
          </a:p>
        </p:txBody>
      </p:sp>
    </p:spTree>
    <p:extLst>
      <p:ext uri="{BB962C8B-B14F-4D97-AF65-F5344CB8AC3E}">
        <p14:creationId xmlns:p14="http://schemas.microsoft.com/office/powerpoint/2010/main" val="20697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43" y="1013549"/>
            <a:ext cx="6172200" cy="702469"/>
          </a:xfrm>
        </p:spPr>
        <p:txBody>
          <a:bodyPr/>
          <a:lstStyle/>
          <a:p>
            <a:r>
              <a:rPr lang="en-GB" sz="2700" dirty="0"/>
              <a:t>Main challenges and priorities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881743" y="2078850"/>
            <a:ext cx="3546566" cy="3132348"/>
          </a:xfrm>
        </p:spPr>
        <p:txBody>
          <a:bodyPr/>
          <a:lstStyle/>
          <a:p>
            <a:pPr marL="0" indent="0">
              <a:buNone/>
            </a:pPr>
            <a:r>
              <a:rPr lang="en-GB" sz="1500" b="1" dirty="0">
                <a:solidFill>
                  <a:srgbClr val="0F5494"/>
                </a:solidFill>
              </a:rPr>
              <a:t>Improve the practice of research and innovation</a:t>
            </a:r>
          </a:p>
          <a:p>
            <a:r>
              <a:rPr lang="en-GB" sz="1500" dirty="0">
                <a:solidFill>
                  <a:srgbClr val="0F5494"/>
                </a:solidFill>
              </a:rPr>
              <a:t>Openly accessible scholarly publications</a:t>
            </a:r>
          </a:p>
          <a:p>
            <a:r>
              <a:rPr lang="en-GB" sz="1500" dirty="0">
                <a:solidFill>
                  <a:srgbClr val="0F5494"/>
                </a:solidFill>
              </a:rPr>
              <a:t>Early sharing of all research outputs</a:t>
            </a:r>
          </a:p>
          <a:p>
            <a:r>
              <a:rPr lang="en-GB" sz="1500" dirty="0">
                <a:solidFill>
                  <a:srgbClr val="0F5494"/>
                </a:solidFill>
              </a:rPr>
              <a:t>All data FAIR, RDM</a:t>
            </a:r>
          </a:p>
          <a:p>
            <a:r>
              <a:rPr lang="en-US" sz="1500" dirty="0">
                <a:solidFill>
                  <a:srgbClr val="0F5494"/>
                </a:solidFill>
              </a:rPr>
              <a:t>Reproducible results</a:t>
            </a:r>
            <a:endParaRPr lang="en-GB" sz="1500" dirty="0">
              <a:solidFill>
                <a:srgbClr val="0F5494"/>
              </a:solidFill>
            </a:endParaRPr>
          </a:p>
          <a:p>
            <a:r>
              <a:rPr lang="en-GB" sz="1500" dirty="0">
                <a:solidFill>
                  <a:srgbClr val="0F5494"/>
                </a:solidFill>
              </a:rPr>
              <a:t>Societal engagement and responsibility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253429" y="2078850"/>
            <a:ext cx="3162317" cy="3402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F5494"/>
              </a:buClr>
              <a:buFont typeface="Arial" pitchFamily="34" charset="0"/>
              <a:buChar char="•"/>
              <a:defRPr sz="2400" i="1">
                <a:solidFill>
                  <a:srgbClr val="0F5494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F5494"/>
              </a:buClr>
              <a:buChar char="•"/>
              <a:defRPr sz="2000" b="1">
                <a:solidFill>
                  <a:srgbClr val="0F5494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rgbClr val="0F5494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defTabSz="685800">
              <a:buNone/>
            </a:pPr>
            <a:r>
              <a:rPr lang="en-GB" sz="1500" kern="0" dirty="0">
                <a:latin typeface="Arial"/>
              </a:rPr>
              <a:t>Develop proper enablers</a:t>
            </a:r>
          </a:p>
          <a:p>
            <a:pPr marL="0" indent="0" defTabSz="685800">
              <a:buNone/>
            </a:pPr>
            <a:endParaRPr lang="en-GB" sz="1950" b="0" kern="0" dirty="0">
              <a:latin typeface="Arial"/>
            </a:endParaRPr>
          </a:p>
          <a:p>
            <a:pPr marL="257175" indent="-257175" defTabSz="685800">
              <a:spcAft>
                <a:spcPts val="900"/>
              </a:spcAft>
            </a:pPr>
            <a:r>
              <a:rPr lang="en-US" sz="1500" b="0" dirty="0">
                <a:latin typeface="Arial"/>
              </a:rPr>
              <a:t>Rewards and incentives to adopt Open Science practices, with appropriate metrics</a:t>
            </a:r>
          </a:p>
          <a:p>
            <a:pPr marL="257175" indent="-257175" defTabSz="685800">
              <a:spcAft>
                <a:spcPts val="900"/>
              </a:spcAft>
            </a:pPr>
            <a:r>
              <a:rPr lang="en-US" sz="1500" b="0" dirty="0">
                <a:latin typeface="Arial"/>
              </a:rPr>
              <a:t>Infrastructures (including EOSC) </a:t>
            </a:r>
          </a:p>
          <a:p>
            <a:pPr marL="257175" indent="-257175" defTabSz="685800">
              <a:spcAft>
                <a:spcPts val="900"/>
              </a:spcAft>
            </a:pPr>
            <a:r>
              <a:rPr lang="en-US" sz="1500" b="0" dirty="0">
                <a:latin typeface="Arial"/>
              </a:rPr>
              <a:t>Appropriate skills and education, including for research integrity</a:t>
            </a:r>
          </a:p>
        </p:txBody>
      </p:sp>
    </p:spTree>
    <p:extLst>
      <p:ext uri="{BB962C8B-B14F-4D97-AF65-F5344CB8AC3E}">
        <p14:creationId xmlns:p14="http://schemas.microsoft.com/office/powerpoint/2010/main" val="379457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4381" y="961628"/>
            <a:ext cx="7886700" cy="586768"/>
          </a:xfrm>
        </p:spPr>
        <p:txBody>
          <a:bodyPr/>
          <a:lstStyle/>
          <a:p>
            <a:r>
              <a:rPr lang="en-IE" dirty="0" smtClean="0"/>
              <a:t>Progress thus far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88105" y="2520243"/>
            <a:ext cx="8045649" cy="2944726"/>
            <a:chOff x="250807" y="2640235"/>
            <a:chExt cx="10727532" cy="3346481"/>
          </a:xfrm>
        </p:grpSpPr>
        <p:sp>
          <p:nvSpPr>
            <p:cNvPr id="6" name="Freeform 5"/>
            <p:cNvSpPr/>
            <p:nvPr/>
          </p:nvSpPr>
          <p:spPr>
            <a:xfrm>
              <a:off x="250807" y="2640235"/>
              <a:ext cx="1601124" cy="299531"/>
            </a:xfrm>
            <a:custGeom>
              <a:avLst/>
              <a:gdLst>
                <a:gd name="connsiteX0" fmla="*/ 0 w 1601124"/>
                <a:gd name="connsiteY0" fmla="*/ 0 h 299531"/>
                <a:gd name="connsiteX1" fmla="*/ 1601124 w 1601124"/>
                <a:gd name="connsiteY1" fmla="*/ 0 h 299531"/>
                <a:gd name="connsiteX2" fmla="*/ 1601124 w 1601124"/>
                <a:gd name="connsiteY2" fmla="*/ 299531 h 299531"/>
                <a:gd name="connsiteX3" fmla="*/ 0 w 1601124"/>
                <a:gd name="connsiteY3" fmla="*/ 299531 h 299531"/>
                <a:gd name="connsiteX4" fmla="*/ 0 w 1601124"/>
                <a:gd name="connsiteY4" fmla="*/ 0 h 29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299531">
                  <a:moveTo>
                    <a:pt x="0" y="0"/>
                  </a:moveTo>
                  <a:lnTo>
                    <a:pt x="1601124" y="0"/>
                  </a:lnTo>
                  <a:lnTo>
                    <a:pt x="1601124" y="299531"/>
                  </a:lnTo>
                  <a:lnTo>
                    <a:pt x="0" y="2995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76" tIns="42672" rIns="74676" bIns="42672" numCol="1" spcCol="1270" anchor="ctr" anchorCtr="0">
              <a:noAutofit/>
            </a:bodyPr>
            <a:lstStyle/>
            <a:p>
              <a:pPr algn="ctr" defTabSz="466725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b="0" dirty="0">
                  <a:solidFill>
                    <a:srgbClr val="FFFFFF"/>
                  </a:solidFill>
                  <a:latin typeface="Arial"/>
                </a:rPr>
                <a:t>2015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250807" y="2939766"/>
              <a:ext cx="1601124" cy="3046950"/>
            </a:xfrm>
            <a:custGeom>
              <a:avLst/>
              <a:gdLst>
                <a:gd name="connsiteX0" fmla="*/ 0 w 1601124"/>
                <a:gd name="connsiteY0" fmla="*/ 0 h 3046950"/>
                <a:gd name="connsiteX1" fmla="*/ 1601124 w 1601124"/>
                <a:gd name="connsiteY1" fmla="*/ 0 h 3046950"/>
                <a:gd name="connsiteX2" fmla="*/ 1601124 w 1601124"/>
                <a:gd name="connsiteY2" fmla="*/ 3046950 h 3046950"/>
                <a:gd name="connsiteX3" fmla="*/ 0 w 1601124"/>
                <a:gd name="connsiteY3" fmla="*/ 3046950 h 3046950"/>
                <a:gd name="connsiteX4" fmla="*/ 0 w 1601124"/>
                <a:gd name="connsiteY4" fmla="*/ 0 h 304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3046950">
                  <a:moveTo>
                    <a:pt x="0" y="0"/>
                  </a:moveTo>
                  <a:lnTo>
                    <a:pt x="1601124" y="0"/>
                  </a:lnTo>
                  <a:lnTo>
                    <a:pt x="1601124" y="3046950"/>
                  </a:lnTo>
                  <a:lnTo>
                    <a:pt x="0" y="304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6007" tIns="56007" rIns="74676" bIns="84011" numCol="1" spcCol="1270" anchor="t" anchorCtr="0">
              <a:noAutofit/>
            </a:bodyPr>
            <a:lstStyle/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GB" sz="1050" dirty="0">
                  <a:solidFill>
                    <a:srgbClr val="024EA2"/>
                  </a:solidFill>
                  <a:latin typeface="Arial"/>
                </a:rPr>
                <a:t>European Code of Conduct </a:t>
              </a:r>
              <a:r>
                <a:rPr lang="en-GB" sz="1050" b="0" dirty="0">
                  <a:solidFill>
                    <a:srgbClr val="024EA2"/>
                  </a:solidFill>
                  <a:latin typeface="Arial"/>
                </a:rPr>
                <a:t>implemented under Grant Agreement H2020</a:t>
              </a:r>
              <a:endParaRPr lang="en-US" sz="1050" b="0" dirty="0">
                <a:solidFill>
                  <a:srgbClr val="024EA2"/>
                </a:solidFill>
                <a:latin typeface="Arial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076089" y="2640235"/>
              <a:ext cx="1601124" cy="299531"/>
            </a:xfrm>
            <a:custGeom>
              <a:avLst/>
              <a:gdLst>
                <a:gd name="connsiteX0" fmla="*/ 0 w 1601124"/>
                <a:gd name="connsiteY0" fmla="*/ 0 h 299531"/>
                <a:gd name="connsiteX1" fmla="*/ 1601124 w 1601124"/>
                <a:gd name="connsiteY1" fmla="*/ 0 h 299531"/>
                <a:gd name="connsiteX2" fmla="*/ 1601124 w 1601124"/>
                <a:gd name="connsiteY2" fmla="*/ 299531 h 299531"/>
                <a:gd name="connsiteX3" fmla="*/ 0 w 1601124"/>
                <a:gd name="connsiteY3" fmla="*/ 299531 h 299531"/>
                <a:gd name="connsiteX4" fmla="*/ 0 w 1601124"/>
                <a:gd name="connsiteY4" fmla="*/ 0 h 29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299531">
                  <a:moveTo>
                    <a:pt x="0" y="0"/>
                  </a:moveTo>
                  <a:lnTo>
                    <a:pt x="1601124" y="0"/>
                  </a:lnTo>
                  <a:lnTo>
                    <a:pt x="1601124" y="299531"/>
                  </a:lnTo>
                  <a:lnTo>
                    <a:pt x="0" y="2995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76" tIns="42672" rIns="74676" bIns="42672" numCol="1" spcCol="1270" anchor="ctr" anchorCtr="0">
              <a:noAutofit/>
            </a:bodyPr>
            <a:lstStyle/>
            <a:p>
              <a:pPr algn="ctr" defTabSz="466725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b="0" dirty="0">
                  <a:solidFill>
                    <a:srgbClr val="FFFFFF"/>
                  </a:solidFill>
                  <a:latin typeface="Arial"/>
                </a:rPr>
                <a:t>2016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076089" y="2939766"/>
              <a:ext cx="1601124" cy="3046950"/>
            </a:xfrm>
            <a:custGeom>
              <a:avLst/>
              <a:gdLst>
                <a:gd name="connsiteX0" fmla="*/ 0 w 1601124"/>
                <a:gd name="connsiteY0" fmla="*/ 0 h 3046950"/>
                <a:gd name="connsiteX1" fmla="*/ 1601124 w 1601124"/>
                <a:gd name="connsiteY1" fmla="*/ 0 h 3046950"/>
                <a:gd name="connsiteX2" fmla="*/ 1601124 w 1601124"/>
                <a:gd name="connsiteY2" fmla="*/ 3046950 h 3046950"/>
                <a:gd name="connsiteX3" fmla="*/ 0 w 1601124"/>
                <a:gd name="connsiteY3" fmla="*/ 3046950 h 3046950"/>
                <a:gd name="connsiteX4" fmla="*/ 0 w 1601124"/>
                <a:gd name="connsiteY4" fmla="*/ 0 h 304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3046950">
                  <a:moveTo>
                    <a:pt x="0" y="0"/>
                  </a:moveTo>
                  <a:lnTo>
                    <a:pt x="1601124" y="0"/>
                  </a:lnTo>
                  <a:lnTo>
                    <a:pt x="1601124" y="3046950"/>
                  </a:lnTo>
                  <a:lnTo>
                    <a:pt x="0" y="304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6007" tIns="56007" rIns="74676" bIns="84011" numCol="1" spcCol="1270" anchor="t" anchorCtr="0">
              <a:noAutofit/>
            </a:bodyPr>
            <a:lstStyle/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Launch </a:t>
              </a: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OSPP  </a:t>
              </a: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901370" y="2640235"/>
              <a:ext cx="1601124" cy="299531"/>
            </a:xfrm>
            <a:custGeom>
              <a:avLst/>
              <a:gdLst>
                <a:gd name="connsiteX0" fmla="*/ 0 w 1601124"/>
                <a:gd name="connsiteY0" fmla="*/ 0 h 299531"/>
                <a:gd name="connsiteX1" fmla="*/ 1601124 w 1601124"/>
                <a:gd name="connsiteY1" fmla="*/ 0 h 299531"/>
                <a:gd name="connsiteX2" fmla="*/ 1601124 w 1601124"/>
                <a:gd name="connsiteY2" fmla="*/ 299531 h 299531"/>
                <a:gd name="connsiteX3" fmla="*/ 0 w 1601124"/>
                <a:gd name="connsiteY3" fmla="*/ 299531 h 299531"/>
                <a:gd name="connsiteX4" fmla="*/ 0 w 1601124"/>
                <a:gd name="connsiteY4" fmla="*/ 0 h 29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299531">
                  <a:moveTo>
                    <a:pt x="0" y="0"/>
                  </a:moveTo>
                  <a:lnTo>
                    <a:pt x="1601124" y="0"/>
                  </a:lnTo>
                  <a:lnTo>
                    <a:pt x="1601124" y="299531"/>
                  </a:lnTo>
                  <a:lnTo>
                    <a:pt x="0" y="2995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76" tIns="42672" rIns="74676" bIns="42672" numCol="1" spcCol="1270" anchor="ctr" anchorCtr="0">
              <a:noAutofit/>
            </a:bodyPr>
            <a:lstStyle/>
            <a:p>
              <a:pPr algn="ctr" defTabSz="466725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b="0">
                  <a:solidFill>
                    <a:srgbClr val="FFFFFF"/>
                  </a:solidFill>
                  <a:latin typeface="Arial"/>
                </a:rPr>
                <a:t>2017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901370" y="2939766"/>
              <a:ext cx="1601124" cy="3046950"/>
            </a:xfrm>
            <a:custGeom>
              <a:avLst/>
              <a:gdLst>
                <a:gd name="connsiteX0" fmla="*/ 0 w 1601124"/>
                <a:gd name="connsiteY0" fmla="*/ 0 h 3046950"/>
                <a:gd name="connsiteX1" fmla="*/ 1601124 w 1601124"/>
                <a:gd name="connsiteY1" fmla="*/ 0 h 3046950"/>
                <a:gd name="connsiteX2" fmla="*/ 1601124 w 1601124"/>
                <a:gd name="connsiteY2" fmla="*/ 3046950 h 3046950"/>
                <a:gd name="connsiteX3" fmla="*/ 0 w 1601124"/>
                <a:gd name="connsiteY3" fmla="*/ 3046950 h 3046950"/>
                <a:gd name="connsiteX4" fmla="*/ 0 w 1601124"/>
                <a:gd name="connsiteY4" fmla="*/ 0 h 304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3046950">
                  <a:moveTo>
                    <a:pt x="0" y="0"/>
                  </a:moveTo>
                  <a:lnTo>
                    <a:pt x="1601124" y="0"/>
                  </a:lnTo>
                  <a:lnTo>
                    <a:pt x="1601124" y="3046950"/>
                  </a:lnTo>
                  <a:lnTo>
                    <a:pt x="0" y="304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6007" tIns="56007" rIns="74676" bIns="84011" numCol="1" spcCol="1270" anchor="t" anchorCtr="0">
              <a:noAutofit/>
            </a:bodyPr>
            <a:lstStyle/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OD mandatory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in H2020 (with exceptions)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5726652" y="2640235"/>
              <a:ext cx="1601124" cy="299531"/>
            </a:xfrm>
            <a:custGeom>
              <a:avLst/>
              <a:gdLst>
                <a:gd name="connsiteX0" fmla="*/ 0 w 1601124"/>
                <a:gd name="connsiteY0" fmla="*/ 0 h 299531"/>
                <a:gd name="connsiteX1" fmla="*/ 1601124 w 1601124"/>
                <a:gd name="connsiteY1" fmla="*/ 0 h 299531"/>
                <a:gd name="connsiteX2" fmla="*/ 1601124 w 1601124"/>
                <a:gd name="connsiteY2" fmla="*/ 299531 h 299531"/>
                <a:gd name="connsiteX3" fmla="*/ 0 w 1601124"/>
                <a:gd name="connsiteY3" fmla="*/ 299531 h 299531"/>
                <a:gd name="connsiteX4" fmla="*/ 0 w 1601124"/>
                <a:gd name="connsiteY4" fmla="*/ 0 h 29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299531">
                  <a:moveTo>
                    <a:pt x="0" y="0"/>
                  </a:moveTo>
                  <a:lnTo>
                    <a:pt x="1601124" y="0"/>
                  </a:lnTo>
                  <a:lnTo>
                    <a:pt x="1601124" y="299531"/>
                  </a:lnTo>
                  <a:lnTo>
                    <a:pt x="0" y="2995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76" tIns="42672" rIns="74676" bIns="42672" numCol="1" spcCol="1270" anchor="ctr" anchorCtr="0">
              <a:noAutofit/>
            </a:bodyPr>
            <a:lstStyle/>
            <a:p>
              <a:pPr algn="ctr" defTabSz="466725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b="0">
                  <a:solidFill>
                    <a:srgbClr val="FFFFFF"/>
                  </a:solidFill>
                  <a:latin typeface="Arial"/>
                </a:rPr>
                <a:t>2018</a:t>
              </a:r>
            </a:p>
          </p:txBody>
        </p:sp>
        <p:sp>
          <p:nvSpPr>
            <p:cNvPr id="15" name="Freeform 14"/>
            <p:cNvSpPr/>
            <p:nvPr/>
          </p:nvSpPr>
          <p:spPr>
            <a:xfrm>
              <a:off x="5726652" y="2939766"/>
              <a:ext cx="1601124" cy="3046950"/>
            </a:xfrm>
            <a:custGeom>
              <a:avLst/>
              <a:gdLst>
                <a:gd name="connsiteX0" fmla="*/ 0 w 1601124"/>
                <a:gd name="connsiteY0" fmla="*/ 0 h 3046950"/>
                <a:gd name="connsiteX1" fmla="*/ 1601124 w 1601124"/>
                <a:gd name="connsiteY1" fmla="*/ 0 h 3046950"/>
                <a:gd name="connsiteX2" fmla="*/ 1601124 w 1601124"/>
                <a:gd name="connsiteY2" fmla="*/ 3046950 h 3046950"/>
                <a:gd name="connsiteX3" fmla="*/ 0 w 1601124"/>
                <a:gd name="connsiteY3" fmla="*/ 3046950 h 3046950"/>
                <a:gd name="connsiteX4" fmla="*/ 0 w 1601124"/>
                <a:gd name="connsiteY4" fmla="*/ 0 h 304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3046950">
                  <a:moveTo>
                    <a:pt x="0" y="0"/>
                  </a:moveTo>
                  <a:lnTo>
                    <a:pt x="1601124" y="0"/>
                  </a:lnTo>
                  <a:lnTo>
                    <a:pt x="1601124" y="3046950"/>
                  </a:lnTo>
                  <a:lnTo>
                    <a:pt x="0" y="304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6007" tIns="56007" rIns="74676" bIns="84011" numCol="1" spcCol="1270" anchor="t" anchorCtr="0">
              <a:noAutofit/>
            </a:bodyPr>
            <a:lstStyle/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HE Regulation 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Launch EOSC 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GB" sz="1050" b="0" dirty="0">
                  <a:solidFill>
                    <a:srgbClr val="024EA2"/>
                  </a:solidFill>
                  <a:latin typeface="Arial"/>
                </a:rPr>
                <a:t>OSPP: </a:t>
              </a: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integrated advice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(new metrics to be developed; rewards for OS a priority)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Revised recommendation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on access to scientific information 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Plan S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launch</a:t>
              </a:r>
            </a:p>
          </p:txBody>
        </p:sp>
        <p:sp>
          <p:nvSpPr>
            <p:cNvPr id="16" name="Freeform 15"/>
            <p:cNvSpPr/>
            <p:nvPr/>
          </p:nvSpPr>
          <p:spPr>
            <a:xfrm>
              <a:off x="7551933" y="2640235"/>
              <a:ext cx="1601124" cy="299531"/>
            </a:xfrm>
            <a:custGeom>
              <a:avLst/>
              <a:gdLst>
                <a:gd name="connsiteX0" fmla="*/ 0 w 1601124"/>
                <a:gd name="connsiteY0" fmla="*/ 0 h 299531"/>
                <a:gd name="connsiteX1" fmla="*/ 1601124 w 1601124"/>
                <a:gd name="connsiteY1" fmla="*/ 0 h 299531"/>
                <a:gd name="connsiteX2" fmla="*/ 1601124 w 1601124"/>
                <a:gd name="connsiteY2" fmla="*/ 299531 h 299531"/>
                <a:gd name="connsiteX3" fmla="*/ 0 w 1601124"/>
                <a:gd name="connsiteY3" fmla="*/ 299531 h 299531"/>
                <a:gd name="connsiteX4" fmla="*/ 0 w 1601124"/>
                <a:gd name="connsiteY4" fmla="*/ 0 h 29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299531">
                  <a:moveTo>
                    <a:pt x="0" y="0"/>
                  </a:moveTo>
                  <a:lnTo>
                    <a:pt x="1601124" y="0"/>
                  </a:lnTo>
                  <a:lnTo>
                    <a:pt x="1601124" y="299531"/>
                  </a:lnTo>
                  <a:lnTo>
                    <a:pt x="0" y="2995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76" tIns="42672" rIns="74676" bIns="42672" numCol="1" spcCol="1270" anchor="ctr" anchorCtr="0">
              <a:noAutofit/>
            </a:bodyPr>
            <a:lstStyle/>
            <a:p>
              <a:pPr algn="ctr" defTabSz="466725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b="0">
                  <a:solidFill>
                    <a:srgbClr val="FFFFFF"/>
                  </a:solidFill>
                  <a:latin typeface="Arial"/>
                </a:rPr>
                <a:t>2019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7551933" y="2939766"/>
              <a:ext cx="1601124" cy="3046950"/>
            </a:xfrm>
            <a:custGeom>
              <a:avLst/>
              <a:gdLst>
                <a:gd name="connsiteX0" fmla="*/ 0 w 1601124"/>
                <a:gd name="connsiteY0" fmla="*/ 0 h 3046950"/>
                <a:gd name="connsiteX1" fmla="*/ 1601124 w 1601124"/>
                <a:gd name="connsiteY1" fmla="*/ 0 h 3046950"/>
                <a:gd name="connsiteX2" fmla="*/ 1601124 w 1601124"/>
                <a:gd name="connsiteY2" fmla="*/ 3046950 h 3046950"/>
                <a:gd name="connsiteX3" fmla="*/ 0 w 1601124"/>
                <a:gd name="connsiteY3" fmla="*/ 3046950 h 3046950"/>
                <a:gd name="connsiteX4" fmla="*/ 0 w 1601124"/>
                <a:gd name="connsiteY4" fmla="*/ 0 h 304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3046950">
                  <a:moveTo>
                    <a:pt x="0" y="0"/>
                  </a:moveTo>
                  <a:lnTo>
                    <a:pt x="1601124" y="0"/>
                  </a:lnTo>
                  <a:lnTo>
                    <a:pt x="1601124" y="3046950"/>
                  </a:lnTo>
                  <a:lnTo>
                    <a:pt x="0" y="304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6007" tIns="56007" rIns="74676" bIns="84011" numCol="1" spcCol="1270" anchor="t" anchorCtr="0">
              <a:noAutofit/>
            </a:bodyPr>
            <a:lstStyle/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Copyright Directive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Open Data  Directive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Horizon Europe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preparations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endParaRPr lang="en-US" sz="1050" dirty="0">
                <a:solidFill>
                  <a:srgbClr val="024EA2"/>
                </a:solidFill>
                <a:latin typeface="Arial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9377215" y="2640235"/>
              <a:ext cx="1601124" cy="299531"/>
            </a:xfrm>
            <a:custGeom>
              <a:avLst/>
              <a:gdLst>
                <a:gd name="connsiteX0" fmla="*/ 0 w 1601124"/>
                <a:gd name="connsiteY0" fmla="*/ 0 h 299531"/>
                <a:gd name="connsiteX1" fmla="*/ 1601124 w 1601124"/>
                <a:gd name="connsiteY1" fmla="*/ 0 h 299531"/>
                <a:gd name="connsiteX2" fmla="*/ 1601124 w 1601124"/>
                <a:gd name="connsiteY2" fmla="*/ 299531 h 299531"/>
                <a:gd name="connsiteX3" fmla="*/ 0 w 1601124"/>
                <a:gd name="connsiteY3" fmla="*/ 299531 h 299531"/>
                <a:gd name="connsiteX4" fmla="*/ 0 w 1601124"/>
                <a:gd name="connsiteY4" fmla="*/ 0 h 29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299531">
                  <a:moveTo>
                    <a:pt x="0" y="0"/>
                  </a:moveTo>
                  <a:lnTo>
                    <a:pt x="1601124" y="0"/>
                  </a:lnTo>
                  <a:lnTo>
                    <a:pt x="1601124" y="299531"/>
                  </a:lnTo>
                  <a:lnTo>
                    <a:pt x="0" y="2995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76" tIns="42672" rIns="74676" bIns="42672" numCol="1" spcCol="1270" anchor="ctr" anchorCtr="0">
              <a:noAutofit/>
            </a:bodyPr>
            <a:lstStyle/>
            <a:p>
              <a:pPr algn="ctr" defTabSz="466725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n-US" sz="1050" b="0">
                  <a:solidFill>
                    <a:srgbClr val="FFFFFF"/>
                  </a:solidFill>
                  <a:latin typeface="Arial"/>
                </a:rPr>
                <a:t>2020</a:t>
              </a:r>
            </a:p>
          </p:txBody>
        </p:sp>
        <p:sp>
          <p:nvSpPr>
            <p:cNvPr id="19" name="Freeform 18"/>
            <p:cNvSpPr/>
            <p:nvPr/>
          </p:nvSpPr>
          <p:spPr>
            <a:xfrm>
              <a:off x="9377215" y="2939766"/>
              <a:ext cx="1601124" cy="3046950"/>
            </a:xfrm>
            <a:custGeom>
              <a:avLst/>
              <a:gdLst>
                <a:gd name="connsiteX0" fmla="*/ 0 w 1601124"/>
                <a:gd name="connsiteY0" fmla="*/ 0 h 3046950"/>
                <a:gd name="connsiteX1" fmla="*/ 1601124 w 1601124"/>
                <a:gd name="connsiteY1" fmla="*/ 0 h 3046950"/>
                <a:gd name="connsiteX2" fmla="*/ 1601124 w 1601124"/>
                <a:gd name="connsiteY2" fmla="*/ 3046950 h 3046950"/>
                <a:gd name="connsiteX3" fmla="*/ 0 w 1601124"/>
                <a:gd name="connsiteY3" fmla="*/ 3046950 h 3046950"/>
                <a:gd name="connsiteX4" fmla="*/ 0 w 1601124"/>
                <a:gd name="connsiteY4" fmla="*/ 0 h 304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1124" h="3046950">
                  <a:moveTo>
                    <a:pt x="0" y="0"/>
                  </a:moveTo>
                  <a:lnTo>
                    <a:pt x="1601124" y="0"/>
                  </a:lnTo>
                  <a:lnTo>
                    <a:pt x="1601124" y="3046950"/>
                  </a:lnTo>
                  <a:lnTo>
                    <a:pt x="0" y="304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6007" tIns="56007" rIns="74676" bIns="84011" numCol="1" spcCol="1270" anchor="t" anchorCtr="0">
              <a:noAutofit/>
            </a:bodyPr>
            <a:lstStyle/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EOSC first iteration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(2018- 20): governance and operations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Data Strategy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Communication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Horizon Europe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preparations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Launch </a:t>
              </a: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ORE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24 projects, 74 million EU contribution on </a:t>
              </a: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citizen science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projects</a:t>
              </a: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(</a:t>
              </a:r>
              <a:r>
                <a:rPr lang="en-US" sz="1050" b="0" dirty="0" err="1">
                  <a:solidFill>
                    <a:srgbClr val="024EA2"/>
                  </a:solidFill>
                  <a:latin typeface="Arial"/>
                </a:rPr>
                <a:t>SwafS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)</a:t>
              </a:r>
            </a:p>
            <a:p>
              <a:pPr marL="85725" lvl="1" indent="-85725" defTabSz="466725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</a:pPr>
              <a:r>
                <a:rPr lang="en-US" sz="1050" dirty="0">
                  <a:solidFill>
                    <a:srgbClr val="024EA2"/>
                  </a:solidFill>
                  <a:latin typeface="Arial"/>
                </a:rPr>
                <a:t>OSPP report </a:t>
              </a:r>
              <a:r>
                <a:rPr lang="en-US" sz="1050" b="0" dirty="0">
                  <a:solidFill>
                    <a:srgbClr val="024EA2"/>
                  </a:solidFill>
                  <a:latin typeface="Arial"/>
                </a:rPr>
                <a:t>to COMP Council?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619054" y="1718820"/>
            <a:ext cx="1057274" cy="738664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IE" sz="1050" dirty="0">
                <a:solidFill>
                  <a:srgbClr val="024EA2"/>
                </a:solidFill>
                <a:latin typeface="Arial"/>
              </a:rPr>
              <a:t>Council Conclusions </a:t>
            </a:r>
            <a:br>
              <a:rPr lang="en-IE" sz="1050" dirty="0">
                <a:solidFill>
                  <a:srgbClr val="024EA2"/>
                </a:solidFill>
                <a:latin typeface="Arial"/>
              </a:rPr>
            </a:br>
            <a:r>
              <a:rPr lang="en-IE" sz="1050" dirty="0">
                <a:solidFill>
                  <a:srgbClr val="024EA2"/>
                </a:solidFill>
                <a:latin typeface="Arial"/>
              </a:rPr>
              <a:t>(Open Science)</a:t>
            </a:r>
            <a:endParaRPr lang="en-GB" sz="1050" dirty="0">
              <a:solidFill>
                <a:srgbClr val="024EA2"/>
              </a:solidFill>
              <a:latin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192" y="1557237"/>
            <a:ext cx="1039727" cy="900246"/>
          </a:xfrm>
          <a:prstGeom prst="rect">
            <a:avLst/>
          </a:prstGeom>
          <a:noFill/>
          <a:ln w="41275">
            <a:noFill/>
          </a:ln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IE" sz="1050" dirty="0">
                <a:solidFill>
                  <a:srgbClr val="024EA2"/>
                </a:solidFill>
                <a:latin typeface="Arial"/>
              </a:rPr>
              <a:t>Council Conclusions </a:t>
            </a:r>
            <a:br>
              <a:rPr lang="en-IE" sz="1050" dirty="0">
                <a:solidFill>
                  <a:srgbClr val="024EA2"/>
                </a:solidFill>
                <a:latin typeface="Arial"/>
              </a:rPr>
            </a:br>
            <a:r>
              <a:rPr lang="en-IE" sz="1050" dirty="0">
                <a:solidFill>
                  <a:srgbClr val="024EA2"/>
                </a:solidFill>
                <a:latin typeface="Arial"/>
              </a:rPr>
              <a:t>(EOSC, knowledge circulation)</a:t>
            </a:r>
            <a:endParaRPr lang="en-GB" sz="1050" dirty="0">
              <a:solidFill>
                <a:srgbClr val="024EA2"/>
              </a:solidFill>
              <a:latin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29612" y="2520243"/>
            <a:ext cx="642938" cy="294472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IE" sz="1350" dirty="0">
                <a:solidFill>
                  <a:srgbClr val="FFFFFF"/>
                </a:solidFill>
                <a:latin typeface="Arial"/>
              </a:rPr>
              <a:t>2021</a:t>
            </a:r>
            <a:endParaRPr lang="en-GB" sz="1350" dirty="0">
              <a:solidFill>
                <a:srgbClr val="FFFFFF"/>
              </a:solidFill>
              <a:latin typeface="Arial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endParaRPr lang="en-IE" sz="1350" b="0" dirty="0">
              <a:solidFill>
                <a:srgbClr val="FFFFFF"/>
              </a:solidFill>
              <a:latin typeface="Arial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endParaRPr lang="en-IE" sz="1050" b="0" dirty="0">
              <a:solidFill>
                <a:srgbClr val="FFFFFF"/>
              </a:solidFill>
              <a:latin typeface="Arial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endParaRPr lang="en-IE" sz="1050" b="0" dirty="0">
              <a:solidFill>
                <a:srgbClr val="FFFFFF"/>
              </a:solidFill>
              <a:latin typeface="Arial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endParaRPr lang="en-IE" sz="1050" b="0" dirty="0">
              <a:solidFill>
                <a:srgbClr val="FFFFFF"/>
              </a:solidFill>
              <a:latin typeface="Arial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en-IE" sz="1050" dirty="0">
                <a:solidFill>
                  <a:srgbClr val="FFFFFF"/>
                </a:solidFill>
                <a:latin typeface="Arial"/>
              </a:rPr>
              <a:t>Horizon Europe Launch</a:t>
            </a:r>
            <a:endParaRPr lang="en-GB" sz="1050" dirty="0">
              <a:solidFill>
                <a:srgbClr val="FFFF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086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02" y="1160358"/>
            <a:ext cx="8964996" cy="702469"/>
          </a:xfrm>
        </p:spPr>
        <p:txBody>
          <a:bodyPr/>
          <a:lstStyle/>
          <a:p>
            <a:pPr algn="ctr"/>
            <a:r>
              <a:rPr lang="en-GB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However…</a:t>
            </a:r>
            <a:endParaRPr lang="en-GB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83975" y="2024844"/>
            <a:ext cx="6952421" cy="2700300"/>
          </a:xfrm>
        </p:spPr>
        <p:txBody>
          <a:bodyPr/>
          <a:lstStyle/>
          <a:p>
            <a:pPr>
              <a:spcBef>
                <a:spcPts val="900"/>
              </a:spcBef>
            </a:pPr>
            <a:r>
              <a:rPr lang="en-GB" sz="1500" i="0" dirty="0"/>
              <a:t>Uncertainty about </a:t>
            </a:r>
            <a:r>
              <a:rPr lang="en-GB" sz="1500" b="1" dirty="0"/>
              <a:t>IPRs</a:t>
            </a:r>
            <a:r>
              <a:rPr lang="en-GB" sz="1500" i="0" dirty="0"/>
              <a:t> and </a:t>
            </a:r>
            <a:r>
              <a:rPr lang="en-GB" sz="1500" b="1" dirty="0"/>
              <a:t>(</a:t>
            </a:r>
            <a:r>
              <a:rPr lang="en-GB" sz="1500" b="1" dirty="0" err="1"/>
              <a:t>mis</a:t>
            </a:r>
            <a:r>
              <a:rPr lang="en-GB" sz="1500" b="1" dirty="0"/>
              <a:t>)use</a:t>
            </a:r>
            <a:r>
              <a:rPr lang="en-GB" sz="1500" i="0" dirty="0"/>
              <a:t> – legal, commercial, confidentiality, security, privacy, ethical (and semantic) </a:t>
            </a:r>
            <a:r>
              <a:rPr lang="en-GB" sz="1500" b="1" dirty="0"/>
              <a:t>constraints for sharing and reuse</a:t>
            </a:r>
          </a:p>
          <a:p>
            <a:pPr>
              <a:spcBef>
                <a:spcPts val="900"/>
              </a:spcBef>
            </a:pPr>
            <a:r>
              <a:rPr lang="en-GB" sz="1500" i="0" dirty="0"/>
              <a:t>Researchers generally not </a:t>
            </a:r>
            <a:r>
              <a:rPr lang="en-GB" sz="1500" b="1" dirty="0"/>
              <a:t>rewarded</a:t>
            </a:r>
            <a:r>
              <a:rPr lang="en-GB" sz="1500" i="0" dirty="0"/>
              <a:t> for data management and ‘FAIR-</a:t>
            </a:r>
            <a:r>
              <a:rPr lang="en-GB" sz="1500" i="0" dirty="0" err="1"/>
              <a:t>ification</a:t>
            </a:r>
            <a:r>
              <a:rPr lang="en-GB" sz="1500" i="0" dirty="0"/>
              <a:t>’ of data</a:t>
            </a:r>
          </a:p>
          <a:p>
            <a:pPr>
              <a:spcBef>
                <a:spcPts val="900"/>
              </a:spcBef>
            </a:pPr>
            <a:r>
              <a:rPr lang="en-GB" sz="1500" i="0" dirty="0"/>
              <a:t>General gap in </a:t>
            </a:r>
            <a:r>
              <a:rPr lang="en-GB" sz="1500" b="1" dirty="0"/>
              <a:t>skills</a:t>
            </a:r>
            <a:r>
              <a:rPr lang="en-GB" sz="1500" i="0" dirty="0"/>
              <a:t> for data stewardship</a:t>
            </a:r>
          </a:p>
          <a:p>
            <a:pPr>
              <a:spcBef>
                <a:spcPts val="900"/>
              </a:spcBef>
            </a:pPr>
            <a:r>
              <a:rPr lang="en-GB" sz="1500" i="0" dirty="0"/>
              <a:t>Additional </a:t>
            </a:r>
            <a:r>
              <a:rPr lang="en-GB" sz="1500" b="1" dirty="0"/>
              <a:t>resources and tools</a:t>
            </a:r>
            <a:r>
              <a:rPr lang="en-GB" sz="1500" i="0" dirty="0"/>
              <a:t> for data retention, preservation, access, analysis e.g. Text and Data Mining etc.</a:t>
            </a:r>
          </a:p>
          <a:p>
            <a:pPr>
              <a:spcBef>
                <a:spcPts val="900"/>
              </a:spcBef>
            </a:pPr>
            <a:r>
              <a:rPr lang="en-GB" sz="1500" b="1" dirty="0"/>
              <a:t>Technical</a:t>
            </a:r>
            <a:r>
              <a:rPr lang="en-GB" sz="1500" i="0" dirty="0"/>
              <a:t> challenges of </a:t>
            </a:r>
            <a:r>
              <a:rPr lang="en-GB" sz="1500" b="1" dirty="0"/>
              <a:t>integration</a:t>
            </a:r>
            <a:r>
              <a:rPr lang="en-GB" sz="1500" i="0" dirty="0"/>
              <a:t>, e.g. infrastructure, standards</a:t>
            </a:r>
          </a:p>
          <a:p>
            <a:pPr marL="0" indent="0">
              <a:buNone/>
            </a:pPr>
            <a:endParaRPr lang="en-GB" sz="1500" i="0" dirty="0"/>
          </a:p>
          <a:p>
            <a:pPr marL="0" indent="0">
              <a:spcBef>
                <a:spcPts val="450"/>
              </a:spcBef>
              <a:spcAft>
                <a:spcPts val="450"/>
              </a:spcAft>
              <a:buNone/>
            </a:pPr>
            <a:r>
              <a:rPr lang="en-GB" sz="1500" i="0" dirty="0"/>
              <a:t> </a:t>
            </a:r>
          </a:p>
          <a:p>
            <a:pPr marL="0" indent="0">
              <a:buNone/>
            </a:pPr>
            <a:endParaRPr lang="en-GB" sz="1500" i="0" dirty="0"/>
          </a:p>
        </p:txBody>
      </p:sp>
    </p:spTree>
    <p:extLst>
      <p:ext uri="{BB962C8B-B14F-4D97-AF65-F5344CB8AC3E}">
        <p14:creationId xmlns:p14="http://schemas.microsoft.com/office/powerpoint/2010/main" val="182495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itle 2"/>
          <p:cNvSpPr>
            <a:spLocks noGrp="1"/>
          </p:cNvSpPr>
          <p:nvPr>
            <p:ph type="title"/>
          </p:nvPr>
        </p:nvSpPr>
        <p:spPr>
          <a:xfrm>
            <a:off x="539836" y="1451579"/>
            <a:ext cx="8077200" cy="685800"/>
          </a:xfrm>
        </p:spPr>
        <p:txBody>
          <a:bodyPr/>
          <a:lstStyle/>
          <a:p>
            <a:r>
              <a:rPr lang="en-GB" sz="1350" dirty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US" sz="1350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4661502" y="6418170"/>
            <a:ext cx="44824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/>
            <a:r>
              <a:rPr lang="fr-BE" sz="900" b="0" dirty="0">
                <a:solidFill>
                  <a:srgbClr val="000000"/>
                </a:solidFill>
              </a:rPr>
              <a:t>Source: Digital Science and </a:t>
            </a:r>
            <a:r>
              <a:rPr lang="fr-BE" sz="900" b="0" dirty="0" err="1">
                <a:solidFill>
                  <a:srgbClr val="000000"/>
                </a:solidFill>
              </a:rPr>
              <a:t>Figshare</a:t>
            </a:r>
            <a:r>
              <a:rPr lang="fr-BE" sz="900" b="0" dirty="0">
                <a:solidFill>
                  <a:srgbClr val="000000"/>
                </a:solidFill>
              </a:rPr>
              <a:t> Report: The State of Open Data 2019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6712"/>
            <a:ext cx="9139483" cy="525658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0" y="4163594"/>
            <a:ext cx="3294366" cy="216024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8" name="Oval 7"/>
          <p:cNvSpPr/>
          <p:nvPr/>
        </p:nvSpPr>
        <p:spPr>
          <a:xfrm>
            <a:off x="1112049" y="3914936"/>
            <a:ext cx="2106234" cy="183755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9" name="Oval 8"/>
          <p:cNvSpPr/>
          <p:nvPr/>
        </p:nvSpPr>
        <p:spPr>
          <a:xfrm>
            <a:off x="1053992" y="3109142"/>
            <a:ext cx="2106234" cy="183755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061610" y="2271420"/>
            <a:ext cx="2106234" cy="256981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835696" y="2027863"/>
            <a:ext cx="1332148" cy="182802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26623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02" y="944725"/>
            <a:ext cx="8910990" cy="702469"/>
          </a:xfrm>
        </p:spPr>
        <p:txBody>
          <a:bodyPr/>
          <a:lstStyle/>
          <a:p>
            <a:pPr algn="ctr"/>
            <a:r>
              <a:rPr lang="en-GB" sz="3000" b="0" dirty="0">
                <a:latin typeface="Arial" panose="020B0604020202020204" pitchFamily="34" charset="0"/>
                <a:cs typeface="Arial" panose="020B0604020202020204" pitchFamily="34" charset="0"/>
              </a:rPr>
              <a:t>OS practice and research careers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7874" y="5086295"/>
            <a:ext cx="2538282" cy="253139"/>
          </a:xfrm>
        </p:spPr>
        <p:txBody>
          <a:bodyPr/>
          <a:lstStyle/>
          <a:p>
            <a:pPr marL="0" indent="0"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900" i="0" dirty="0"/>
              <a:t>Source: </a:t>
            </a:r>
            <a:r>
              <a:rPr lang="en-US" sz="900" dirty="0"/>
              <a:t>EUA</a:t>
            </a:r>
            <a:r>
              <a:rPr lang="en-US" sz="900" i="0" dirty="0"/>
              <a:t>, 2019 Open Science survey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43" y="2002974"/>
            <a:ext cx="5868887" cy="36582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597" y="2327007"/>
            <a:ext cx="1815819" cy="28032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664" y="1734646"/>
            <a:ext cx="4660188" cy="23619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711922" y="4475338"/>
            <a:ext cx="1974222" cy="864096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  <p:sp>
        <p:nvSpPr>
          <p:cNvPr id="8" name="Oval 7"/>
          <p:cNvSpPr/>
          <p:nvPr/>
        </p:nvSpPr>
        <p:spPr>
          <a:xfrm>
            <a:off x="865784" y="1989326"/>
            <a:ext cx="1820360" cy="705946"/>
          </a:xfrm>
          <a:prstGeom prst="ellipse">
            <a:avLst/>
          </a:prstGeom>
          <a:noFill/>
          <a:ln w="12700">
            <a:solidFill>
              <a:srgbClr val="2D5EC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fr-BE" sz="1350" b="0">
              <a:solidFill>
                <a:srgbClr val="FFFFFF"/>
              </a:solidFill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4455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02" y="1160749"/>
            <a:ext cx="8964996" cy="702469"/>
          </a:xfrm>
        </p:spPr>
        <p:txBody>
          <a:bodyPr/>
          <a:lstStyle/>
          <a:p>
            <a:pPr algn="ctr"/>
            <a:r>
              <a:rPr lang="en-GB" sz="3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Consequently </a:t>
            </a:r>
            <a:r>
              <a:rPr lang="en-GB" sz="3000" b="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223628" y="1863217"/>
            <a:ext cx="6750750" cy="2861927"/>
          </a:xfrm>
        </p:spPr>
        <p:txBody>
          <a:bodyPr/>
          <a:lstStyle/>
          <a:p>
            <a:pPr lvl="0"/>
            <a:r>
              <a:rPr lang="en-GB" sz="1500" i="0" dirty="0"/>
              <a:t>Vast majority of data never makes it to a </a:t>
            </a:r>
            <a:r>
              <a:rPr lang="en-GB" sz="1500" b="1" dirty="0"/>
              <a:t>trusted, certified and sustainable </a:t>
            </a:r>
            <a:r>
              <a:rPr lang="en-GB" sz="1500" i="0" dirty="0"/>
              <a:t>repository</a:t>
            </a:r>
          </a:p>
          <a:p>
            <a:pPr>
              <a:spcBef>
                <a:spcPts val="900"/>
              </a:spcBef>
            </a:pPr>
            <a:r>
              <a:rPr lang="en-GB" sz="1500" i="0" dirty="0"/>
              <a:t>Around half of all research data and experiments considered </a:t>
            </a:r>
            <a:r>
              <a:rPr lang="en-GB" sz="1500" b="1" dirty="0"/>
              <a:t>not reproducible</a:t>
            </a:r>
          </a:p>
          <a:p>
            <a:pPr>
              <a:spcBef>
                <a:spcPts val="900"/>
              </a:spcBef>
            </a:pPr>
            <a:r>
              <a:rPr lang="en-GB" sz="1500" i="0" dirty="0"/>
              <a:t>Large </a:t>
            </a:r>
            <a:r>
              <a:rPr lang="en-GB" sz="1500" b="1" dirty="0"/>
              <a:t>differences between disciplines </a:t>
            </a:r>
            <a:r>
              <a:rPr lang="en-GB" sz="1500" i="0" dirty="0"/>
              <a:t>in their approach to data openness, metadata description and uptake of persistent and unique identifiers</a:t>
            </a:r>
          </a:p>
          <a:p>
            <a:pPr marL="0" indent="0">
              <a:buNone/>
            </a:pPr>
            <a:endParaRPr lang="en-GB" sz="1500" i="0" dirty="0"/>
          </a:p>
          <a:p>
            <a:pPr marL="0" indent="0">
              <a:spcBef>
                <a:spcPts val="450"/>
              </a:spcBef>
              <a:spcAft>
                <a:spcPts val="450"/>
              </a:spcAft>
              <a:buNone/>
            </a:pPr>
            <a:r>
              <a:rPr lang="en-GB" sz="1500" i="0" dirty="0"/>
              <a:t> </a:t>
            </a:r>
          </a:p>
          <a:p>
            <a:pPr marL="0" indent="0">
              <a:buNone/>
            </a:pPr>
            <a:endParaRPr lang="en-GB" sz="1500" i="0" dirty="0"/>
          </a:p>
        </p:txBody>
      </p:sp>
    </p:spTree>
    <p:extLst>
      <p:ext uri="{BB962C8B-B14F-4D97-AF65-F5344CB8AC3E}">
        <p14:creationId xmlns:p14="http://schemas.microsoft.com/office/powerpoint/2010/main" val="254764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54056" y="1913932"/>
            <a:ext cx="8279607" cy="3704730"/>
          </a:xfrm>
        </p:spPr>
        <p:txBody>
          <a:bodyPr/>
          <a:lstStyle/>
          <a:p>
            <a:pPr marL="0" indent="0">
              <a:buNone/>
            </a:pPr>
            <a:r>
              <a:rPr lang="en-IE" u="sng" dirty="0" smtClean="0">
                <a:solidFill>
                  <a:srgbClr val="004494"/>
                </a:solidFill>
              </a:rPr>
              <a:t>Immediate</a:t>
            </a:r>
          </a:p>
          <a:p>
            <a:r>
              <a:rPr lang="en-IE" dirty="0" smtClean="0">
                <a:solidFill>
                  <a:srgbClr val="004494"/>
                </a:solidFill>
              </a:rPr>
              <a:t>Get</a:t>
            </a:r>
            <a:r>
              <a:rPr lang="en-IE" b="1" dirty="0" smtClean="0">
                <a:solidFill>
                  <a:srgbClr val="004494"/>
                </a:solidFill>
              </a:rPr>
              <a:t> Horizon Europe </a:t>
            </a:r>
            <a:r>
              <a:rPr lang="en-IE" dirty="0" smtClean="0">
                <a:solidFill>
                  <a:srgbClr val="004494"/>
                </a:solidFill>
              </a:rPr>
              <a:t>ready</a:t>
            </a:r>
          </a:p>
          <a:p>
            <a:r>
              <a:rPr lang="en-IE" b="1" dirty="0" smtClean="0">
                <a:solidFill>
                  <a:srgbClr val="004494"/>
                </a:solidFill>
              </a:rPr>
              <a:t>Operationalise EOSC</a:t>
            </a:r>
            <a:endParaRPr lang="en-IE" dirty="0" smtClean="0">
              <a:solidFill>
                <a:srgbClr val="004494"/>
              </a:solidFill>
            </a:endParaRPr>
          </a:p>
          <a:p>
            <a:pPr marL="0" indent="0">
              <a:buNone/>
            </a:pPr>
            <a:r>
              <a:rPr lang="en-IE" u="sng" dirty="0" smtClean="0">
                <a:solidFill>
                  <a:schemeClr val="bg1">
                    <a:lumMod val="75000"/>
                  </a:schemeClr>
                </a:solidFill>
              </a:rPr>
              <a:t>Short term</a:t>
            </a:r>
          </a:p>
          <a:p>
            <a:r>
              <a:rPr lang="en-IE" dirty="0" smtClean="0">
                <a:solidFill>
                  <a:schemeClr val="bg1">
                    <a:lumMod val="75000"/>
                  </a:schemeClr>
                </a:solidFill>
              </a:rPr>
              <a:t>Support the revision of the </a:t>
            </a:r>
            <a:r>
              <a:rPr lang="en-IE" b="1" dirty="0" smtClean="0">
                <a:solidFill>
                  <a:schemeClr val="bg1">
                    <a:lumMod val="75000"/>
                  </a:schemeClr>
                </a:solidFill>
              </a:rPr>
              <a:t>rewards &amp; incentives system</a:t>
            </a:r>
          </a:p>
          <a:p>
            <a:r>
              <a:rPr lang="en-IE" dirty="0" smtClean="0">
                <a:solidFill>
                  <a:schemeClr val="bg1">
                    <a:lumMod val="75000"/>
                  </a:schemeClr>
                </a:solidFill>
              </a:rPr>
              <a:t>Explore responses to the </a:t>
            </a:r>
            <a:r>
              <a:rPr lang="en-IE" b="1" dirty="0" smtClean="0">
                <a:solidFill>
                  <a:schemeClr val="bg1">
                    <a:lumMod val="75000"/>
                  </a:schemeClr>
                </a:solidFill>
              </a:rPr>
              <a:t>reproducibility</a:t>
            </a:r>
            <a:r>
              <a:rPr lang="en-IE" dirty="0" smtClean="0">
                <a:solidFill>
                  <a:schemeClr val="bg1">
                    <a:lumMod val="75000"/>
                  </a:schemeClr>
                </a:solidFill>
              </a:rPr>
              <a:t> crisis</a:t>
            </a:r>
          </a:p>
          <a:p>
            <a:r>
              <a:rPr lang="en-IE" dirty="0">
                <a:solidFill>
                  <a:schemeClr val="bg1">
                    <a:lumMod val="75000"/>
                  </a:schemeClr>
                </a:solidFill>
              </a:rPr>
              <a:t>Articulate FAIR “data spaces” to EOSC</a:t>
            </a:r>
          </a:p>
          <a:p>
            <a:pPr marL="0" indent="0">
              <a:buNone/>
            </a:pPr>
            <a:r>
              <a:rPr lang="en-IE" u="sng" dirty="0" smtClean="0">
                <a:solidFill>
                  <a:schemeClr val="bg1">
                    <a:lumMod val="75000"/>
                  </a:schemeClr>
                </a:solidFill>
              </a:rPr>
              <a:t>Medium term</a:t>
            </a:r>
          </a:p>
          <a:p>
            <a:r>
              <a:rPr lang="en-IE" dirty="0" smtClean="0">
                <a:solidFill>
                  <a:schemeClr val="bg1">
                    <a:lumMod val="75000"/>
                  </a:schemeClr>
                </a:solidFill>
              </a:rPr>
              <a:t>Higher quality and more efficient R&amp;I system</a:t>
            </a:r>
          </a:p>
          <a:p>
            <a:endParaRPr lang="en-GB" dirty="0">
              <a:solidFill>
                <a:srgbClr val="004494"/>
              </a:solidFill>
            </a:endParaRPr>
          </a:p>
          <a:p>
            <a:endParaRPr lang="en-GB" dirty="0" smtClean="0">
              <a:solidFill>
                <a:srgbClr val="004494"/>
              </a:solidFill>
            </a:endParaRPr>
          </a:p>
          <a:p>
            <a:endParaRPr lang="en-GB" dirty="0">
              <a:solidFill>
                <a:srgbClr val="004494"/>
              </a:solidFill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8041" y="1093607"/>
            <a:ext cx="7994477" cy="820325"/>
          </a:xfrm>
        </p:spPr>
        <p:txBody>
          <a:bodyPr anchor="ctr"/>
          <a:lstStyle/>
          <a:p>
            <a:r>
              <a:rPr lang="en-IE" sz="2700" dirty="0">
                <a:solidFill>
                  <a:srgbClr val="004494"/>
                </a:solidFill>
              </a:rPr>
              <a:t>Main priorities</a:t>
            </a:r>
            <a:r>
              <a:rPr lang="en-IE" sz="2100" dirty="0">
                <a:solidFill>
                  <a:srgbClr val="004494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00730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197514" y="692696"/>
            <a:ext cx="8748972" cy="807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indent="-358775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indent="0" algn="ctr" defTabSz="342900">
              <a:defRPr/>
            </a:pPr>
            <a:endParaRPr lang="en-GB" sz="2100" dirty="0" err="1">
              <a:latin typeface="Verdana"/>
            </a:endParaRPr>
          </a:p>
          <a:p>
            <a:pPr marL="0" indent="0" algn="ctr" defTabSz="342900">
              <a:tabLst>
                <a:tab pos="8410575" algn="l"/>
              </a:tabLst>
              <a:defRPr/>
            </a:pPr>
            <a:r>
              <a:rPr lang="en-GB" sz="2100" dirty="0">
                <a:latin typeface="Verdana"/>
              </a:rPr>
              <a:t>Open Access and Open Research Data </a:t>
            </a:r>
            <a:br>
              <a:rPr lang="en-GB" sz="2100" dirty="0">
                <a:latin typeface="Verdana"/>
              </a:rPr>
            </a:br>
            <a:r>
              <a:rPr lang="en-GB" sz="2100" dirty="0">
                <a:latin typeface="Verdana"/>
              </a:rPr>
              <a:t>in EU R&amp;I programmes</a:t>
            </a:r>
            <a:r>
              <a:rPr lang="en-US" sz="2100" b="0" dirty="0"/>
              <a:t/>
            </a:r>
            <a:br>
              <a:rPr lang="en-US" sz="2100" b="0" dirty="0"/>
            </a:br>
            <a:endParaRPr lang="en-GB" sz="2700" dirty="0">
              <a:solidFill>
                <a:srgbClr val="FFC000"/>
              </a:solidFill>
              <a:latin typeface="Calibri"/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1385646" y="2070794"/>
          <a:ext cx="6172200" cy="2765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Rectangle 6"/>
          <p:cNvSpPr/>
          <p:nvPr/>
        </p:nvSpPr>
        <p:spPr>
          <a:xfrm>
            <a:off x="1385646" y="3106486"/>
            <a:ext cx="1080120" cy="3462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/>
          <a:p>
            <a:pPr algn="ctr" defTabSz="685800"/>
            <a:r>
              <a:rPr lang="en-US" sz="1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</a:rPr>
              <a:t>2008</a:t>
            </a:r>
          </a:p>
        </p:txBody>
      </p:sp>
      <p:sp>
        <p:nvSpPr>
          <p:cNvPr id="8" name="Rectangle 7"/>
          <p:cNvSpPr/>
          <p:nvPr/>
        </p:nvSpPr>
        <p:spPr>
          <a:xfrm>
            <a:off x="3005826" y="2744870"/>
            <a:ext cx="1026114" cy="3462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/>
          <a:p>
            <a:pPr algn="ctr" defTabSz="685800"/>
            <a:r>
              <a:rPr lang="en-US" sz="1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</a:rPr>
              <a:t>2014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353501"/>
            <a:ext cx="1053864" cy="3462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/>
          <a:p>
            <a:pPr algn="ctr" defTabSz="685800"/>
            <a:r>
              <a:rPr lang="en-US" sz="1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</a:rPr>
              <a:t>2017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00192" y="2587113"/>
            <a:ext cx="1350150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fr-BE" sz="1050" dirty="0">
                <a:solidFill>
                  <a:srgbClr val="0F5494"/>
                </a:solidFill>
              </a:rPr>
              <a:t>Horizon Europe (TBC)</a:t>
            </a:r>
            <a:endParaRPr lang="en-GB" sz="1050" dirty="0">
              <a:solidFill>
                <a:srgbClr val="0F5494"/>
              </a:solidFill>
            </a:endParaRPr>
          </a:p>
          <a:p>
            <a:pPr defTabSz="685800"/>
            <a:endParaRPr lang="fr-BE" sz="300" b="0" dirty="0">
              <a:solidFill>
                <a:srgbClr val="0F5494"/>
              </a:solidFill>
            </a:endParaRPr>
          </a:p>
          <a:p>
            <a:pPr defTabSz="685800"/>
            <a:r>
              <a:rPr lang="fr-BE" sz="1050" b="0" dirty="0">
                <a:solidFill>
                  <a:srgbClr val="0F5494"/>
                </a:solidFill>
              </a:rPr>
              <a:t>OA </a:t>
            </a:r>
            <a:r>
              <a:rPr lang="fr-BE" sz="1050" dirty="0">
                <a:solidFill>
                  <a:srgbClr val="FF0000"/>
                </a:solidFill>
              </a:rPr>
              <a:t>Mandatory</a:t>
            </a:r>
          </a:p>
          <a:p>
            <a:pPr defTabSz="685800"/>
            <a:r>
              <a:rPr lang="fr-BE" sz="1050" b="0" dirty="0">
                <a:solidFill>
                  <a:srgbClr val="0F5494"/>
                </a:solidFill>
              </a:rPr>
              <a:t>Deposit and open access</a:t>
            </a:r>
          </a:p>
          <a:p>
            <a:pPr defTabSz="685800"/>
            <a:endParaRPr lang="fr-BE" sz="1050" dirty="0">
              <a:solidFill>
                <a:srgbClr val="FFC000"/>
              </a:solidFill>
            </a:endParaRPr>
          </a:p>
          <a:p>
            <a:pPr defTabSz="685800"/>
            <a:endParaRPr lang="fr-BE" sz="300" dirty="0">
              <a:solidFill>
                <a:srgbClr val="7030A0"/>
              </a:solidFill>
            </a:endParaRPr>
          </a:p>
          <a:p>
            <a:pPr defTabSz="685800"/>
            <a:r>
              <a:rPr lang="fr-BE" sz="1050" b="0" dirty="0">
                <a:solidFill>
                  <a:srgbClr val="0F5494"/>
                </a:solidFill>
              </a:rPr>
              <a:t>DMP in line </a:t>
            </a:r>
            <a:r>
              <a:rPr lang="fr-BE" sz="1050" b="0" dirty="0" err="1">
                <a:solidFill>
                  <a:srgbClr val="0F5494"/>
                </a:solidFill>
              </a:rPr>
              <a:t>with</a:t>
            </a:r>
            <a:r>
              <a:rPr lang="fr-BE" sz="1050" b="0" dirty="0">
                <a:solidFill>
                  <a:srgbClr val="0F5494"/>
                </a:solidFill>
              </a:rPr>
              <a:t> FAIR </a:t>
            </a:r>
            <a:r>
              <a:rPr lang="fr-BE" sz="1050" dirty="0" err="1">
                <a:solidFill>
                  <a:srgbClr val="FF0000"/>
                </a:solidFill>
              </a:rPr>
              <a:t>Mandatory</a:t>
            </a:r>
            <a:endParaRPr lang="fr-BE" sz="1050" dirty="0">
              <a:solidFill>
                <a:srgbClr val="FF0000"/>
              </a:solidFill>
            </a:endParaRPr>
          </a:p>
          <a:p>
            <a:pPr defTabSz="685800"/>
            <a:endParaRPr lang="fr-BE" sz="300" dirty="0">
              <a:solidFill>
                <a:srgbClr val="7030A0"/>
              </a:solidFill>
            </a:endParaRPr>
          </a:p>
          <a:p>
            <a:pPr defTabSz="685800"/>
            <a:endParaRPr lang="fr-BE" sz="1050" b="0" dirty="0">
              <a:solidFill>
                <a:srgbClr val="0F5494"/>
              </a:solidFill>
            </a:endParaRPr>
          </a:p>
          <a:p>
            <a:pPr defTabSz="685800"/>
            <a:r>
              <a:rPr lang="fr-BE" sz="1050" b="0" dirty="0">
                <a:solidFill>
                  <a:srgbClr val="0F5494"/>
                </a:solidFill>
              </a:rPr>
              <a:t>ORD </a:t>
            </a:r>
            <a:r>
              <a:rPr lang="fr-BE" sz="1050" dirty="0">
                <a:solidFill>
                  <a:srgbClr val="2D2D8A">
                    <a:lumMod val="60000"/>
                    <a:lumOff val="40000"/>
                  </a:srgbClr>
                </a:solidFill>
              </a:rPr>
              <a:t>by default (exceptions)</a:t>
            </a:r>
          </a:p>
          <a:p>
            <a:pPr defTabSz="685800"/>
            <a:endParaRPr lang="fr-BE" sz="1050" dirty="0">
              <a:solidFill>
                <a:srgbClr val="2D2D8A">
                  <a:lumMod val="60000"/>
                  <a:lumOff val="40000"/>
                </a:srgbClr>
              </a:solidFill>
            </a:endParaRPr>
          </a:p>
          <a:p>
            <a:pPr defTabSz="685800"/>
            <a:endParaRPr lang="en-GB" sz="300" b="0" dirty="0">
              <a:solidFill>
                <a:srgbClr val="0F5494"/>
              </a:solidFill>
            </a:endParaRPr>
          </a:p>
          <a:p>
            <a:pPr defTabSz="685800"/>
            <a:r>
              <a:rPr lang="en-GB" sz="1050" b="0" dirty="0">
                <a:solidFill>
                  <a:srgbClr val="0F5494"/>
                </a:solidFill>
              </a:rPr>
              <a:t>&amp; Open Science </a:t>
            </a:r>
            <a:r>
              <a:rPr lang="en-GB" sz="1050" dirty="0">
                <a:solidFill>
                  <a:srgbClr val="00B0F0"/>
                </a:solidFill>
              </a:rPr>
              <a:t>embedded</a:t>
            </a:r>
            <a:r>
              <a:rPr lang="en-GB" sz="1050" b="0" dirty="0">
                <a:solidFill>
                  <a:srgbClr val="0F5494"/>
                </a:solidFill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38174" y="1994576"/>
            <a:ext cx="1188132" cy="3462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/>
          <a:p>
            <a:pPr algn="ctr" defTabSz="685800"/>
            <a:r>
              <a:rPr lang="en-US" sz="1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</a:rPr>
              <a:t>2021</a:t>
            </a:r>
          </a:p>
        </p:txBody>
      </p:sp>
      <p:sp>
        <p:nvSpPr>
          <p:cNvPr id="2" name="Oval 1"/>
          <p:cNvSpPr/>
          <p:nvPr/>
        </p:nvSpPr>
        <p:spPr>
          <a:xfrm>
            <a:off x="6322692" y="2938139"/>
            <a:ext cx="302395" cy="228834"/>
          </a:xfrm>
          <a:prstGeom prst="ellipse">
            <a:avLst/>
          </a:prstGeom>
          <a:noFill/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GB" sz="1350" b="0">
              <a:noFill/>
              <a:latin typeface="Verdana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323534" y="3651154"/>
            <a:ext cx="378042" cy="228834"/>
          </a:xfrm>
          <a:prstGeom prst="ellipse">
            <a:avLst/>
          </a:prstGeom>
          <a:noFill/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GB" sz="1350" b="0">
              <a:noFill/>
              <a:latin typeface="Verdana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323534" y="4167472"/>
            <a:ext cx="378042" cy="228834"/>
          </a:xfrm>
          <a:prstGeom prst="ellipse">
            <a:avLst/>
          </a:prstGeom>
          <a:noFill/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GB" sz="1350" b="0">
              <a:noFill/>
              <a:latin typeface="Verdana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71055" y="4683790"/>
            <a:ext cx="1017269" cy="257378"/>
          </a:xfrm>
          <a:prstGeom prst="ellipse">
            <a:avLst/>
          </a:prstGeom>
          <a:noFill/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auto">
              <a:spcBef>
                <a:spcPts val="0"/>
              </a:spcBef>
              <a:spcAft>
                <a:spcPts val="0"/>
              </a:spcAft>
            </a:pPr>
            <a:endParaRPr lang="en-GB" sz="1350" b="0">
              <a:noFill/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574533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lowchart: Alternate Process 13"/>
          <p:cNvSpPr/>
          <p:nvPr/>
        </p:nvSpPr>
        <p:spPr>
          <a:xfrm>
            <a:off x="521550" y="1936619"/>
            <a:ext cx="4050450" cy="3240359"/>
          </a:xfrm>
          <a:prstGeom prst="flowChartAlternateProcess">
            <a:avLst/>
          </a:prstGeom>
          <a:solidFill>
            <a:schemeClr val="accent6"/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spcAft>
                <a:spcPts val="450"/>
              </a:spcAft>
              <a:defRPr/>
            </a:pPr>
            <a:endParaRPr lang="en-US" sz="1050" dirty="0">
              <a:solidFill>
                <a:srgbClr val="FFFFFF"/>
              </a:solidFill>
              <a:latin typeface="Arial"/>
            </a:endParaRPr>
          </a:p>
          <a:p>
            <a:pPr defTabSz="685800">
              <a:spcAft>
                <a:spcPts val="450"/>
              </a:spcAft>
              <a:defRPr/>
            </a:pPr>
            <a:endParaRPr lang="en-US" sz="1050" dirty="0">
              <a:solidFill>
                <a:srgbClr val="404A52"/>
              </a:solidFill>
              <a:latin typeface="Arial"/>
            </a:endParaRP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Open access to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scientific publications </a:t>
            </a:r>
            <a:r>
              <a:rPr lang="en-US" sz="1200" b="0" dirty="0">
                <a:solidFill>
                  <a:srgbClr val="FFFFFF"/>
                </a:solidFill>
                <a:latin typeface="Arial"/>
              </a:rPr>
              <a:t>to be ensured</a:t>
            </a: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Open access to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research data </a:t>
            </a:r>
            <a:r>
              <a:rPr lang="en-US" sz="1200" b="0" dirty="0">
                <a:solidFill>
                  <a:srgbClr val="FFFFFF"/>
                </a:solidFill>
                <a:latin typeface="Arial"/>
              </a:rPr>
              <a:t>to be ensured in line with principle 'as open as possible, as closed as necessary'</a:t>
            </a: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Responsible research data management to be ensured in line with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FAIR principles</a:t>
            </a: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Other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open science practices </a:t>
            </a:r>
            <a:r>
              <a:rPr lang="en-US" sz="1200" b="0" dirty="0">
                <a:solidFill>
                  <a:srgbClr val="FFFFFF"/>
                </a:solidFill>
                <a:latin typeface="Arial"/>
              </a:rPr>
              <a:t>to be promoted and encouraged</a:t>
            </a:r>
            <a:endParaRPr lang="en-IE" sz="1200" b="0" dirty="0">
              <a:solidFill>
                <a:srgbClr val="FFFFFF"/>
              </a:solidFill>
              <a:latin typeface="Arial"/>
            </a:endParaRPr>
          </a:p>
          <a:p>
            <a:pPr defTabSz="685800">
              <a:spcAft>
                <a:spcPts val="450"/>
              </a:spcAft>
              <a:defRPr/>
            </a:pPr>
            <a:r>
              <a:rPr lang="en-IE" sz="1200" dirty="0">
                <a:solidFill>
                  <a:srgbClr val="FFFFFF"/>
                </a:solidFill>
                <a:latin typeface="Arial"/>
              </a:rPr>
              <a:t>Reciprocity</a:t>
            </a:r>
            <a:r>
              <a:rPr lang="en-IE" sz="1200" b="0" dirty="0">
                <a:solidFill>
                  <a:srgbClr val="FFFFFF"/>
                </a:solidFill>
                <a:latin typeface="Arial"/>
              </a:rPr>
              <a:t> in open science to promoted and encouraged in all association and cooperation agreements with third countries</a:t>
            </a:r>
            <a:endParaRPr lang="en-US" sz="1200" b="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4680012" y="1970839"/>
            <a:ext cx="4050450" cy="3240359"/>
          </a:xfrm>
          <a:prstGeom prst="flowChartAlternateProcess">
            <a:avLst/>
          </a:prstGeom>
          <a:solidFill>
            <a:schemeClr val="accent6"/>
          </a:solidFill>
          <a:ln w="38100">
            <a:solidFill>
              <a:schemeClr val="bg1"/>
            </a:solidFill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defTabSz="685800">
              <a:spcAft>
                <a:spcPts val="450"/>
              </a:spcAft>
              <a:defRPr/>
            </a:pPr>
            <a:endParaRPr lang="en-US" sz="1050" dirty="0">
              <a:solidFill>
                <a:srgbClr val="FFFFFF"/>
              </a:solidFill>
              <a:latin typeface="Arial"/>
            </a:endParaRP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Open access to scientific publications obligatory: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sufficient IPR to be retained</a:t>
            </a: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Open access to research data,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'as open as possible, as closed as necessary' : exceptions</a:t>
            </a: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Responsible research data management in line with FAIR principles;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Data Management Plan mandatory</a:t>
            </a:r>
            <a:r>
              <a:rPr lang="en-US" sz="1200" b="0" dirty="0">
                <a:solidFill>
                  <a:srgbClr val="FFFFFF"/>
                </a:solidFill>
                <a:latin typeface="Arial"/>
              </a:rPr>
              <a:t>; possible obligations (in specific WPs) to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use the European Open Science Cloud </a:t>
            </a:r>
            <a:r>
              <a:rPr lang="en-US" sz="1200" b="0" dirty="0">
                <a:solidFill>
                  <a:srgbClr val="FFFFFF"/>
                </a:solidFill>
                <a:latin typeface="Arial"/>
              </a:rPr>
              <a:t>for storing and providing access to data</a:t>
            </a:r>
          </a:p>
          <a:p>
            <a:pPr defTabSz="685800">
              <a:spcAft>
                <a:spcPts val="450"/>
              </a:spcAft>
              <a:defRPr/>
            </a:pPr>
            <a:r>
              <a:rPr lang="en-US" sz="1200" b="0" dirty="0">
                <a:solidFill>
                  <a:srgbClr val="FFFFFF"/>
                </a:solidFill>
                <a:latin typeface="Arial"/>
              </a:rPr>
              <a:t>Possible additional incentives or obligations through work </a:t>
            </a:r>
            <a:r>
              <a:rPr lang="en-US" sz="1200" b="0" dirty="0" err="1">
                <a:solidFill>
                  <a:srgbClr val="FFFFFF"/>
                </a:solidFill>
                <a:latin typeface="Arial"/>
              </a:rPr>
              <a:t>programmes</a:t>
            </a:r>
            <a:r>
              <a:rPr lang="en-US" sz="1200" b="0" dirty="0">
                <a:solidFill>
                  <a:srgbClr val="FFFFFF"/>
                </a:solidFill>
                <a:latin typeface="Arial"/>
              </a:rPr>
              <a:t> for other </a:t>
            </a:r>
            <a:r>
              <a:rPr lang="en-US" sz="1200" dirty="0">
                <a:solidFill>
                  <a:srgbClr val="FFFFFF"/>
                </a:solidFill>
                <a:latin typeface="Arial"/>
              </a:rPr>
              <a:t>open science practices</a:t>
            </a:r>
          </a:p>
        </p:txBody>
      </p:sp>
      <p:sp>
        <p:nvSpPr>
          <p:cNvPr id="2" name="Rectangle 1"/>
          <p:cNvSpPr/>
          <p:nvPr/>
        </p:nvSpPr>
        <p:spPr>
          <a:xfrm>
            <a:off x="521550" y="1862826"/>
            <a:ext cx="4050450" cy="578636"/>
          </a:xfrm>
          <a:prstGeom prst="rect">
            <a:avLst/>
          </a:prstGeom>
          <a:ln/>
          <a:effec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1350" b="0" dirty="0">
                <a:solidFill>
                  <a:srgbClr val="404A52"/>
                </a:solidFill>
                <a:latin typeface="Arial"/>
              </a:rPr>
              <a:t>Art. 10 - Open Science </a:t>
            </a:r>
          </a:p>
          <a:p>
            <a:pPr algn="ctr" defTabSz="685800">
              <a:defRPr/>
            </a:pPr>
            <a:r>
              <a:rPr lang="en-US" sz="1500" dirty="0">
                <a:solidFill>
                  <a:srgbClr val="404A52"/>
                </a:solidFill>
                <a:latin typeface="Arial"/>
              </a:rPr>
              <a:t>The approach</a:t>
            </a:r>
          </a:p>
        </p:txBody>
      </p:sp>
      <p:sp>
        <p:nvSpPr>
          <p:cNvPr id="7" name="Rectangle 6"/>
          <p:cNvSpPr/>
          <p:nvPr/>
        </p:nvSpPr>
        <p:spPr>
          <a:xfrm>
            <a:off x="4680012" y="1862826"/>
            <a:ext cx="4050450" cy="578636"/>
          </a:xfrm>
          <a:prstGeom prst="rect">
            <a:avLst/>
          </a:prstGeom>
          <a:ln/>
          <a:effec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1350" b="0" dirty="0">
                <a:solidFill>
                  <a:srgbClr val="404A52"/>
                </a:solidFill>
                <a:latin typeface="Arial"/>
              </a:rPr>
              <a:t>Art. 35 - Exploitation and Dissemination </a:t>
            </a:r>
          </a:p>
          <a:p>
            <a:pPr algn="ctr" defTabSz="685800">
              <a:defRPr/>
            </a:pPr>
            <a:r>
              <a:rPr lang="en-US" sz="1500" dirty="0">
                <a:solidFill>
                  <a:srgbClr val="404A52"/>
                </a:solidFill>
                <a:latin typeface="Arial"/>
              </a:rPr>
              <a:t>The modalities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197514" y="998731"/>
            <a:ext cx="8748972" cy="807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58775" indent="-358775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F5494"/>
                </a:solidFill>
                <a:latin typeface="Verdana" pitchFamily="34" charset="0"/>
                <a:cs typeface="Arial" charset="0"/>
              </a:defRPr>
            </a:lvl9pPr>
          </a:lstStyle>
          <a:p>
            <a:pPr marL="0" indent="0" algn="ctr" defTabSz="342900">
              <a:defRPr/>
            </a:pPr>
            <a:endParaRPr lang="en-GB" sz="2100" dirty="0" err="1">
              <a:latin typeface="Arial"/>
            </a:endParaRPr>
          </a:p>
          <a:p>
            <a:pPr marL="0" indent="0" algn="ctr" defTabSz="342900">
              <a:tabLst>
                <a:tab pos="8410575" algn="l"/>
              </a:tabLst>
              <a:defRPr/>
            </a:pPr>
            <a:r>
              <a:rPr lang="en-GB" sz="2100" dirty="0">
                <a:latin typeface="Arial"/>
              </a:rPr>
              <a:t>Open Access and Open Research Data </a:t>
            </a:r>
            <a:br>
              <a:rPr lang="en-GB" sz="2100" dirty="0">
                <a:latin typeface="Arial"/>
              </a:rPr>
            </a:br>
            <a:r>
              <a:rPr lang="en-GB" sz="2100" dirty="0">
                <a:latin typeface="Arial"/>
              </a:rPr>
              <a:t>in Horizon Europe</a:t>
            </a:r>
            <a:r>
              <a:rPr lang="en-US" sz="2100" b="0" dirty="0"/>
              <a:t/>
            </a:r>
            <a:br>
              <a:rPr lang="en-US" sz="2100" b="0" dirty="0"/>
            </a:br>
            <a:endParaRPr lang="en-GB" sz="2700" dirty="0">
              <a:solidFill>
                <a:srgbClr val="FFC000"/>
              </a:solidFill>
              <a:latin typeface="Calibri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4896036" y="2780928"/>
            <a:ext cx="2538282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4896036" y="3212976"/>
            <a:ext cx="2052228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auto">
          <a:xfrm>
            <a:off x="5760132" y="3645024"/>
            <a:ext cx="189021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 bwMode="auto">
          <a:xfrm>
            <a:off x="4896036" y="3807042"/>
            <a:ext cx="378042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auto">
          <a:xfrm>
            <a:off x="6759243" y="4779150"/>
            <a:ext cx="1701189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 bwMode="auto">
          <a:xfrm>
            <a:off x="4896036" y="4185084"/>
            <a:ext cx="2862318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 bwMode="auto">
          <a:xfrm>
            <a:off x="5598114" y="2942946"/>
            <a:ext cx="324036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17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85476" y="2031498"/>
            <a:ext cx="8279607" cy="3489193"/>
          </a:xfrm>
        </p:spPr>
        <p:txBody>
          <a:bodyPr/>
          <a:lstStyle/>
          <a:p>
            <a:r>
              <a:rPr lang="en-IE" sz="1650" b="1" dirty="0">
                <a:solidFill>
                  <a:srgbClr val="004494"/>
                </a:solidFill>
              </a:rPr>
              <a:t>Publications: </a:t>
            </a:r>
            <a:r>
              <a:rPr lang="en-IE" sz="1650" dirty="0">
                <a:solidFill>
                  <a:srgbClr val="004494"/>
                </a:solidFill>
              </a:rPr>
              <a:t>Immediate open access; copyright retention and open </a:t>
            </a:r>
            <a:r>
              <a:rPr lang="en-IE" sz="1650" dirty="0" smtClean="0">
                <a:solidFill>
                  <a:srgbClr val="004494"/>
                </a:solidFill>
              </a:rPr>
              <a:t>licenses </a:t>
            </a:r>
            <a:endParaRPr lang="en-IE" sz="1650" dirty="0">
              <a:solidFill>
                <a:srgbClr val="004494"/>
              </a:solidFill>
            </a:endParaRPr>
          </a:p>
          <a:p>
            <a:r>
              <a:rPr lang="en-IE" sz="1650" b="1" dirty="0">
                <a:solidFill>
                  <a:srgbClr val="004494"/>
                </a:solidFill>
              </a:rPr>
              <a:t>Research data: </a:t>
            </a:r>
            <a:r>
              <a:rPr lang="en-IE" sz="1650" dirty="0">
                <a:solidFill>
                  <a:srgbClr val="004494"/>
                </a:solidFill>
              </a:rPr>
              <a:t>in line with FAIR principles; as open as possible as closed as necessary; mainstreaming of RDM (with DMP) </a:t>
            </a:r>
          </a:p>
          <a:p>
            <a:r>
              <a:rPr lang="en-IE" sz="1650" dirty="0">
                <a:solidFill>
                  <a:srgbClr val="004494"/>
                </a:solidFill>
              </a:rPr>
              <a:t>Emphasis on </a:t>
            </a:r>
            <a:r>
              <a:rPr lang="en-IE" sz="1650" b="1" dirty="0">
                <a:solidFill>
                  <a:srgbClr val="004494"/>
                </a:solidFill>
              </a:rPr>
              <a:t>validation of research </a:t>
            </a:r>
            <a:r>
              <a:rPr lang="en-IE" sz="1650" dirty="0">
                <a:solidFill>
                  <a:srgbClr val="004494"/>
                </a:solidFill>
              </a:rPr>
              <a:t>results for reproducibility of research as requirement in MGA</a:t>
            </a:r>
          </a:p>
          <a:p>
            <a:r>
              <a:rPr lang="en-IE" sz="1650" dirty="0">
                <a:solidFill>
                  <a:srgbClr val="004494"/>
                </a:solidFill>
              </a:rPr>
              <a:t>Open science practices to be part of </a:t>
            </a:r>
            <a:r>
              <a:rPr lang="en-IE" sz="1650" b="1" dirty="0">
                <a:solidFill>
                  <a:srgbClr val="004494"/>
                </a:solidFill>
              </a:rPr>
              <a:t>proposal evaluation</a:t>
            </a:r>
          </a:p>
          <a:p>
            <a:r>
              <a:rPr lang="en-IE" sz="1650" dirty="0">
                <a:solidFill>
                  <a:srgbClr val="004494"/>
                </a:solidFill>
              </a:rPr>
              <a:t>Mainstreaming </a:t>
            </a:r>
            <a:r>
              <a:rPr lang="en-IE" sz="1650" b="1" dirty="0">
                <a:solidFill>
                  <a:srgbClr val="004494"/>
                </a:solidFill>
              </a:rPr>
              <a:t>co-creation with citizens </a:t>
            </a:r>
            <a:r>
              <a:rPr lang="en-IE" sz="1650" dirty="0">
                <a:solidFill>
                  <a:srgbClr val="004494"/>
                </a:solidFill>
              </a:rPr>
              <a:t>(including citizen science)</a:t>
            </a:r>
          </a:p>
          <a:p>
            <a:r>
              <a:rPr lang="en-IE" sz="1650" dirty="0">
                <a:solidFill>
                  <a:srgbClr val="004494"/>
                </a:solidFill>
              </a:rPr>
              <a:t>Option through the WP for </a:t>
            </a:r>
            <a:r>
              <a:rPr lang="en-IE" sz="1650" b="1" dirty="0">
                <a:solidFill>
                  <a:srgbClr val="004494"/>
                </a:solidFill>
              </a:rPr>
              <a:t>EOSC</a:t>
            </a:r>
            <a:endParaRPr lang="en-GB" sz="1650" dirty="0">
              <a:solidFill>
                <a:srgbClr val="004494"/>
              </a:solidFill>
            </a:endParaRPr>
          </a:p>
          <a:p>
            <a:pPr lvl="1"/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8041" y="1093607"/>
            <a:ext cx="7994477" cy="820325"/>
          </a:xfrm>
        </p:spPr>
        <p:txBody>
          <a:bodyPr anchor="ctr"/>
          <a:lstStyle/>
          <a:p>
            <a:r>
              <a:rPr lang="en-IE" sz="2700" dirty="0">
                <a:solidFill>
                  <a:srgbClr val="004494"/>
                </a:solidFill>
              </a:rPr>
              <a:t>Horizon Europe to walk the talk on Open Science</a:t>
            </a:r>
            <a:br>
              <a:rPr lang="en-IE" sz="2700" dirty="0">
                <a:solidFill>
                  <a:srgbClr val="004494"/>
                </a:solidFill>
              </a:rPr>
            </a:br>
            <a:r>
              <a:rPr lang="en-IE" sz="2100" dirty="0">
                <a:solidFill>
                  <a:srgbClr val="004494"/>
                </a:solidFill>
              </a:rPr>
              <a:t>(work in progress)  </a:t>
            </a:r>
          </a:p>
        </p:txBody>
      </p:sp>
    </p:spTree>
    <p:extLst>
      <p:ext uri="{BB962C8B-B14F-4D97-AF65-F5344CB8AC3E}">
        <p14:creationId xmlns:p14="http://schemas.microsoft.com/office/powerpoint/2010/main" val="38749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3633788"/>
          </a:xfrm>
        </p:spPr>
        <p:txBody>
          <a:bodyPr/>
          <a:lstStyle/>
          <a:p>
            <a:pPr marL="0" indent="0">
              <a:buNone/>
            </a:pPr>
            <a:r>
              <a:rPr lang="en-GB" sz="2000" i="0" noProof="0" dirty="0"/>
              <a:t>The role of the EOSC is to ensure that </a:t>
            </a:r>
            <a:r>
              <a:rPr lang="en-GB" sz="2000" b="1" i="0" noProof="0" dirty="0"/>
              <a:t>European scientists reap the full benefits of data-driven science</a:t>
            </a:r>
            <a:r>
              <a:rPr lang="en-GB" sz="2000" i="0" noProof="0" dirty="0"/>
              <a:t>, by offering:</a:t>
            </a:r>
          </a:p>
          <a:p>
            <a:pPr marL="0" indent="0">
              <a:buNone/>
            </a:pPr>
            <a:endParaRPr lang="en-GB" noProof="0" dirty="0"/>
          </a:p>
          <a:p>
            <a:pPr marL="0" indent="0" algn="ctr">
              <a:spcAft>
                <a:spcPts val="600"/>
              </a:spcAft>
              <a:buNone/>
            </a:pPr>
            <a:r>
              <a:rPr lang="en-GB" noProof="0" dirty="0"/>
              <a:t>“</a:t>
            </a:r>
            <a:r>
              <a:rPr lang="en-GB" sz="2000" noProof="0" dirty="0"/>
              <a:t>1.7 million European researchers and 70 million professionals in science and technology a virtual environment with free at the point of use, open and seamless services for storage, management, analysis and re-use of research data, across borders and scientific disciplines”</a:t>
            </a:r>
          </a:p>
          <a:p>
            <a:pPr marL="0" indent="0" algn="r">
              <a:buNone/>
            </a:pPr>
            <a:r>
              <a:rPr lang="en-GB" sz="1400" noProof="0" dirty="0">
                <a:hlinkClick r:id="rId3"/>
              </a:rPr>
              <a:t>2016 Communication on the “European Cloud Initiative”</a:t>
            </a:r>
            <a:endParaRPr lang="en-GB" sz="1400" noProof="0" dirty="0"/>
          </a:p>
        </p:txBody>
      </p:sp>
      <p:sp>
        <p:nvSpPr>
          <p:cNvPr id="2" name="TextBox 1"/>
          <p:cNvSpPr txBox="1"/>
          <p:nvPr/>
        </p:nvSpPr>
        <p:spPr>
          <a:xfrm>
            <a:off x="467544" y="1340768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800" dirty="0" smtClean="0">
                <a:solidFill>
                  <a:srgbClr val="0F5494"/>
                </a:solidFill>
              </a:rPr>
              <a:t>The European Open Science Cloud</a:t>
            </a:r>
            <a:endParaRPr lang="fr-BE" sz="2800" dirty="0">
              <a:solidFill>
                <a:srgbClr val="0F54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95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35469" y="2656826"/>
            <a:ext cx="3695131" cy="2215212"/>
          </a:xfrm>
        </p:spPr>
        <p:txBody>
          <a:bodyPr/>
          <a:lstStyle/>
          <a:p>
            <a:pPr algn="just">
              <a:buClr>
                <a:srgbClr val="FFC000"/>
              </a:buClr>
            </a:pPr>
            <a:r>
              <a:rPr lang="en-IE" sz="1500" dirty="0">
                <a:solidFill>
                  <a:srgbClr val="004494"/>
                </a:solidFill>
              </a:rPr>
              <a:t>“We are creating a </a:t>
            </a:r>
            <a:r>
              <a:rPr lang="en-IE" sz="1500" b="1" dirty="0">
                <a:solidFill>
                  <a:srgbClr val="004494"/>
                </a:solidFill>
              </a:rPr>
              <a:t>European Open Science Cloud</a:t>
            </a:r>
            <a:r>
              <a:rPr lang="en-IE" sz="1500" dirty="0">
                <a:solidFill>
                  <a:srgbClr val="004494"/>
                </a:solidFill>
              </a:rPr>
              <a:t> now”</a:t>
            </a:r>
          </a:p>
          <a:p>
            <a:pPr algn="just">
              <a:buClr>
                <a:srgbClr val="FFC000"/>
              </a:buClr>
            </a:pPr>
            <a:r>
              <a:rPr lang="en-IE" sz="1500" dirty="0">
                <a:solidFill>
                  <a:srgbClr val="004494"/>
                </a:solidFill>
              </a:rPr>
              <a:t>“It is a </a:t>
            </a:r>
            <a:r>
              <a:rPr lang="en-IE" sz="1500" b="1" dirty="0">
                <a:solidFill>
                  <a:srgbClr val="004494"/>
                </a:solidFill>
              </a:rPr>
              <a:t>trusted space </a:t>
            </a:r>
            <a:r>
              <a:rPr lang="en-IE" sz="1500" dirty="0">
                <a:solidFill>
                  <a:srgbClr val="004494"/>
                </a:solidFill>
              </a:rPr>
              <a:t>for researchers to </a:t>
            </a:r>
            <a:r>
              <a:rPr lang="en-IE" sz="1500" b="1" dirty="0">
                <a:solidFill>
                  <a:srgbClr val="004494"/>
                </a:solidFill>
              </a:rPr>
              <a:t>store</a:t>
            </a:r>
            <a:r>
              <a:rPr lang="en-IE" sz="1500" dirty="0">
                <a:solidFill>
                  <a:srgbClr val="004494"/>
                </a:solidFill>
              </a:rPr>
              <a:t> their data and to </a:t>
            </a:r>
            <a:r>
              <a:rPr lang="en-IE" sz="1500" b="1" dirty="0">
                <a:solidFill>
                  <a:srgbClr val="004494"/>
                </a:solidFill>
              </a:rPr>
              <a:t>access</a:t>
            </a:r>
            <a:r>
              <a:rPr lang="en-IE" sz="1500" dirty="0">
                <a:solidFill>
                  <a:srgbClr val="004494"/>
                </a:solidFill>
              </a:rPr>
              <a:t> data from researchers from </a:t>
            </a:r>
            <a:r>
              <a:rPr lang="en-IE" sz="1500" b="1" dirty="0">
                <a:solidFill>
                  <a:srgbClr val="004494"/>
                </a:solidFill>
              </a:rPr>
              <a:t>all other disciplines</a:t>
            </a:r>
            <a:r>
              <a:rPr lang="en-IE" sz="1500" dirty="0">
                <a:solidFill>
                  <a:srgbClr val="004494"/>
                </a:solidFill>
              </a:rPr>
              <a:t>”</a:t>
            </a:r>
          </a:p>
          <a:p>
            <a:pPr algn="just">
              <a:buClr>
                <a:srgbClr val="FFC000"/>
              </a:buClr>
            </a:pPr>
            <a:r>
              <a:rPr lang="en-IE" sz="1500" dirty="0">
                <a:solidFill>
                  <a:srgbClr val="004494"/>
                </a:solidFill>
              </a:rPr>
              <a:t>“We will create a </a:t>
            </a:r>
            <a:r>
              <a:rPr lang="en-IE" sz="1500" b="1" dirty="0">
                <a:solidFill>
                  <a:srgbClr val="004494"/>
                </a:solidFill>
              </a:rPr>
              <a:t>pool of interlinked information</a:t>
            </a:r>
            <a:r>
              <a:rPr lang="en-IE" sz="1500" dirty="0">
                <a:solidFill>
                  <a:srgbClr val="004494"/>
                </a:solidFill>
              </a:rPr>
              <a:t>, </a:t>
            </a:r>
            <a:r>
              <a:rPr lang="en-IE" sz="1500" b="1" dirty="0">
                <a:solidFill>
                  <a:srgbClr val="004494"/>
                </a:solidFill>
              </a:rPr>
              <a:t>a web of research data</a:t>
            </a:r>
            <a:r>
              <a:rPr lang="en-IE" sz="1500" dirty="0">
                <a:solidFill>
                  <a:srgbClr val="004494"/>
                </a:solidFill>
              </a:rPr>
              <a:t>”</a:t>
            </a:r>
            <a:endParaRPr lang="fr-BE" sz="1500" dirty="0">
              <a:solidFill>
                <a:srgbClr val="004494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5469" y="1284057"/>
            <a:ext cx="3522577" cy="586768"/>
          </a:xfrm>
        </p:spPr>
        <p:txBody>
          <a:bodyPr/>
          <a:lstStyle/>
          <a:p>
            <a:r>
              <a:rPr lang="en-IE" sz="2700" dirty="0"/>
              <a:t>President U. von der </a:t>
            </a:r>
            <a:r>
              <a:rPr lang="en-IE" sz="2700" dirty="0" err="1"/>
              <a:t>Leyen</a:t>
            </a:r>
            <a:endParaRPr lang="fr-BE" sz="2700" dirty="0"/>
          </a:p>
        </p:txBody>
      </p:sp>
      <p:sp>
        <p:nvSpPr>
          <p:cNvPr id="6" name="TextBox 5"/>
          <p:cNvSpPr txBox="1"/>
          <p:nvPr/>
        </p:nvSpPr>
        <p:spPr>
          <a:xfrm>
            <a:off x="435469" y="1881322"/>
            <a:ext cx="34392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IE" sz="1200" b="0" dirty="0">
                <a:solidFill>
                  <a:srgbClr val="4D4D4D"/>
                </a:solidFill>
                <a:latin typeface="Arial"/>
              </a:rPr>
              <a:t>World Economic Forum, Davos, Jan. 22</a:t>
            </a:r>
            <a:r>
              <a:rPr lang="en-IE" sz="1200" b="0" baseline="30000" dirty="0">
                <a:solidFill>
                  <a:srgbClr val="4D4D4D"/>
                </a:solidFill>
                <a:latin typeface="Arial"/>
              </a:rPr>
              <a:t>nd</a:t>
            </a:r>
            <a:r>
              <a:rPr lang="en-IE" sz="1200" b="0" dirty="0">
                <a:solidFill>
                  <a:srgbClr val="4D4D4D"/>
                </a:solidFill>
                <a:latin typeface="Arial"/>
              </a:rPr>
              <a:t>, 2020</a:t>
            </a:r>
            <a:endParaRPr lang="fr-BE" sz="1200" b="0" dirty="0">
              <a:solidFill>
                <a:srgbClr val="4D4D4D"/>
              </a:solidFill>
              <a:latin typeface="Arial"/>
            </a:endParaRP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1" r="20151"/>
          <a:stretch>
            <a:fillRect/>
          </a:stretch>
        </p:blipFill>
        <p:spPr>
          <a:xfrm>
            <a:off x="4537213" y="857250"/>
            <a:ext cx="4606787" cy="51435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379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85476" y="2031498"/>
            <a:ext cx="8279607" cy="3489193"/>
          </a:xfrm>
        </p:spPr>
        <p:txBody>
          <a:bodyPr/>
          <a:lstStyle/>
          <a:p>
            <a:pPr marL="0" indent="0">
              <a:buNone/>
            </a:pPr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8041" y="376427"/>
            <a:ext cx="7994477" cy="820325"/>
          </a:xfrm>
        </p:spPr>
        <p:txBody>
          <a:bodyPr anchor="ctr"/>
          <a:lstStyle/>
          <a:p>
            <a:r>
              <a:rPr lang="en-IE" sz="2700" dirty="0" smtClean="0">
                <a:solidFill>
                  <a:srgbClr val="004494"/>
                </a:solidFill>
              </a:rPr>
              <a:t>Why the EOSC?</a:t>
            </a:r>
            <a:endParaRPr lang="en-IE" sz="2100" dirty="0">
              <a:solidFill>
                <a:srgbClr val="004494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ECF4A9B-6826-41BD-A6F0-BAEBD7D5D72D}"/>
              </a:ext>
            </a:extLst>
          </p:cNvPr>
          <p:cNvSpPr txBox="1">
            <a:spLocks/>
          </p:cNvSpPr>
          <p:nvPr/>
        </p:nvSpPr>
        <p:spPr>
          <a:xfrm>
            <a:off x="35496" y="1268760"/>
            <a:ext cx="9145016" cy="54726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Vehicle</a:t>
            </a:r>
            <a:r>
              <a:rPr lang="fr-BE" sz="1600" b="0" dirty="0" smtClean="0">
                <a:solidFill>
                  <a:srgbClr val="485C88"/>
                </a:solidFill>
              </a:rPr>
              <a:t> for Open Science and the Digital Single </a:t>
            </a:r>
            <a:r>
              <a:rPr lang="fr-BE" sz="1600" b="0" dirty="0" err="1" smtClean="0">
                <a:solidFill>
                  <a:srgbClr val="485C88"/>
                </a:solidFill>
              </a:rPr>
              <a:t>Market</a:t>
            </a:r>
            <a:endParaRPr lang="fr-BE" sz="1600" b="0" dirty="0" smtClean="0">
              <a:solidFill>
                <a:srgbClr val="485C88"/>
              </a:solidFill>
            </a:endParaRP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 smtClean="0">
              <a:solidFill>
                <a:srgbClr val="485C88"/>
              </a:solidFill>
            </a:endParaRP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Offer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researchers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anywhere</a:t>
            </a:r>
            <a:r>
              <a:rPr lang="fr-BE" sz="1600" b="0" dirty="0" smtClean="0">
                <a:solidFill>
                  <a:srgbClr val="485C88"/>
                </a:solidFill>
              </a:rPr>
              <a:t> in the EU the </a:t>
            </a:r>
            <a:r>
              <a:rPr lang="fr-BE" sz="1600" b="0" dirty="0" err="1" smtClean="0">
                <a:solidFill>
                  <a:srgbClr val="485C88"/>
                </a:solidFill>
              </a:rPr>
              <a:t>resources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they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need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 smtClean="0">
              <a:solidFill>
                <a:srgbClr val="485C88"/>
              </a:solidFill>
            </a:endParaRP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Build</a:t>
            </a:r>
            <a:r>
              <a:rPr lang="fr-BE" sz="1600" b="0" dirty="0" smtClean="0">
                <a:solidFill>
                  <a:srgbClr val="485C88"/>
                </a:solidFill>
              </a:rPr>
              <a:t> an open and inclusive data </a:t>
            </a:r>
            <a:r>
              <a:rPr lang="fr-BE" sz="1600" b="0" dirty="0" err="1" smtClean="0">
                <a:solidFill>
                  <a:srgbClr val="485C88"/>
                </a:solidFill>
              </a:rPr>
              <a:t>commons</a:t>
            </a:r>
            <a:r>
              <a:rPr lang="fr-BE" sz="1600" b="0" dirty="0" smtClean="0">
                <a:solidFill>
                  <a:srgbClr val="485C88"/>
                </a:solidFill>
              </a:rPr>
              <a:t> in Europe and </a:t>
            </a:r>
            <a:r>
              <a:rPr lang="fr-BE" sz="1600" b="0" dirty="0" err="1" smtClean="0">
                <a:solidFill>
                  <a:srgbClr val="485C88"/>
                </a:solidFill>
              </a:rPr>
              <a:t>develop</a:t>
            </a:r>
            <a:r>
              <a:rPr lang="fr-BE" sz="1600" b="0" dirty="0" smtClean="0">
                <a:solidFill>
                  <a:srgbClr val="485C88"/>
                </a:solidFill>
              </a:rPr>
              <a:t> a system of FAIR digital </a:t>
            </a:r>
            <a:r>
              <a:rPr lang="fr-BE" sz="1600" b="0" dirty="0" err="1" smtClean="0">
                <a:solidFill>
                  <a:srgbClr val="485C88"/>
                </a:solidFill>
              </a:rPr>
              <a:t>objects</a:t>
            </a:r>
            <a:endParaRPr lang="fr-BE" sz="1600" b="0" dirty="0" smtClean="0">
              <a:solidFill>
                <a:srgbClr val="485C88"/>
              </a:solidFill>
            </a:endParaRP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 smtClean="0">
              <a:solidFill>
                <a:srgbClr val="485C88"/>
              </a:solidFill>
            </a:endParaRP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Facilitate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interdisciplinarity</a:t>
            </a:r>
            <a:r>
              <a:rPr lang="fr-BE" sz="1600" b="0" dirty="0" smtClean="0">
                <a:solidFill>
                  <a:srgbClr val="485C88"/>
                </a:solidFill>
              </a:rPr>
              <a:t> and </a:t>
            </a:r>
            <a:r>
              <a:rPr lang="fr-BE" sz="1600" b="0" dirty="0" err="1" smtClean="0">
                <a:solidFill>
                  <a:srgbClr val="485C88"/>
                </a:solidFill>
              </a:rPr>
              <a:t>research</a:t>
            </a:r>
            <a:r>
              <a:rPr lang="fr-BE" sz="1600" b="0" dirty="0" smtClean="0">
                <a:solidFill>
                  <a:srgbClr val="485C88"/>
                </a:solidFill>
              </a:rPr>
              <a:t> to applications</a:t>
            </a: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 smtClean="0">
              <a:solidFill>
                <a:srgbClr val="485C88"/>
              </a:solidFill>
            </a:endParaRP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Reduce</a:t>
            </a:r>
            <a:r>
              <a:rPr lang="fr-BE" sz="1600" b="0" dirty="0" smtClean="0">
                <a:solidFill>
                  <a:srgbClr val="485C88"/>
                </a:solidFill>
              </a:rPr>
              <a:t> fragmentation and </a:t>
            </a:r>
            <a:r>
              <a:rPr lang="fr-BE" sz="1600" b="0" dirty="0" err="1" smtClean="0">
                <a:solidFill>
                  <a:srgbClr val="485C88"/>
                </a:solidFill>
              </a:rPr>
              <a:t>costs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through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increased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resource</a:t>
            </a:r>
            <a:r>
              <a:rPr lang="fr-BE" sz="1600" b="0" dirty="0" smtClean="0">
                <a:solidFill>
                  <a:srgbClr val="485C88"/>
                </a:solidFill>
              </a:rPr>
              <a:t> sharing and </a:t>
            </a:r>
            <a:r>
              <a:rPr lang="fr-BE" sz="1600" b="0" dirty="0" err="1" smtClean="0">
                <a:solidFill>
                  <a:srgbClr val="485C88"/>
                </a:solidFill>
              </a:rPr>
              <a:t>federating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existing</a:t>
            </a:r>
            <a:r>
              <a:rPr lang="fr-BE" sz="1600" b="0" dirty="0" smtClean="0">
                <a:solidFill>
                  <a:srgbClr val="485C88"/>
                </a:solidFill>
              </a:rPr>
              <a:t> infrastructures</a:t>
            </a: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ClrTx/>
            </a:pPr>
            <a:endParaRPr lang="en-IE" sz="1600" b="0" dirty="0" smtClean="0">
              <a:solidFill>
                <a:srgbClr val="485C88"/>
              </a:solidFill>
            </a:endParaRPr>
          </a:p>
          <a:p>
            <a:pPr marL="742950" lvl="1" indent="-285750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 smtClean="0">
              <a:solidFill>
                <a:srgbClr val="485C88"/>
              </a:solidFill>
            </a:endParaRP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Enabler</a:t>
            </a:r>
            <a:r>
              <a:rPr lang="fr-BE" sz="1600" b="0" dirty="0" smtClean="0">
                <a:solidFill>
                  <a:srgbClr val="485C88"/>
                </a:solidFill>
              </a:rPr>
              <a:t> of an open, transparent, </a:t>
            </a:r>
            <a:r>
              <a:rPr lang="fr-BE" sz="1600" b="0" dirty="0" err="1" smtClean="0">
                <a:solidFill>
                  <a:srgbClr val="485C88"/>
                </a:solidFill>
              </a:rPr>
              <a:t>rule</a:t>
            </a:r>
            <a:r>
              <a:rPr lang="fr-BE" sz="1600" b="0" dirty="0" smtClean="0">
                <a:solidFill>
                  <a:srgbClr val="485C88"/>
                </a:solidFill>
              </a:rPr>
              <a:t>-of-</a:t>
            </a:r>
            <a:r>
              <a:rPr lang="fr-BE" sz="1600" b="0" dirty="0" err="1" smtClean="0">
                <a:solidFill>
                  <a:srgbClr val="485C88"/>
                </a:solidFill>
              </a:rPr>
              <a:t>law</a:t>
            </a:r>
            <a:r>
              <a:rPr lang="fr-BE" sz="1600" b="0" dirty="0" smtClean="0">
                <a:solidFill>
                  <a:srgbClr val="485C88"/>
                </a:solidFill>
              </a:rPr>
              <a:t>-</a:t>
            </a:r>
            <a:r>
              <a:rPr lang="fr-BE" sz="1600" b="0" dirty="0" err="1" smtClean="0">
                <a:solidFill>
                  <a:srgbClr val="485C88"/>
                </a:solidFill>
              </a:rPr>
              <a:t>based</a:t>
            </a:r>
            <a:r>
              <a:rPr lang="fr-BE" sz="1600" b="0" dirty="0" smtClean="0">
                <a:solidFill>
                  <a:srgbClr val="485C88"/>
                </a:solidFill>
              </a:rPr>
              <a:t>, </a:t>
            </a:r>
            <a:r>
              <a:rPr lang="fr-BE" sz="1600" b="0" dirty="0" err="1" smtClean="0">
                <a:solidFill>
                  <a:srgbClr val="485C88"/>
                </a:solidFill>
              </a:rPr>
              <a:t>federated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ecosystem</a:t>
            </a:r>
            <a:r>
              <a:rPr lang="fr-BE" sz="1600" b="0" dirty="0" smtClean="0">
                <a:solidFill>
                  <a:srgbClr val="485C88"/>
                </a:solidFill>
              </a:rPr>
              <a:t>, </a:t>
            </a:r>
            <a:r>
              <a:rPr lang="fr-BE" sz="1600" b="0" dirty="0" err="1" smtClean="0">
                <a:solidFill>
                  <a:srgbClr val="485C88"/>
                </a:solidFill>
              </a:rPr>
              <a:t>providing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access</a:t>
            </a:r>
            <a:r>
              <a:rPr lang="fr-BE" sz="1600" b="0" dirty="0" smtClean="0">
                <a:solidFill>
                  <a:srgbClr val="485C88"/>
                </a:solidFill>
              </a:rPr>
              <a:t> to </a:t>
            </a:r>
            <a:r>
              <a:rPr lang="fr-BE" sz="1600" b="0" dirty="0" err="1" smtClean="0">
                <a:solidFill>
                  <a:srgbClr val="485C88"/>
                </a:solidFill>
              </a:rPr>
              <a:t>core</a:t>
            </a:r>
            <a:r>
              <a:rPr lang="fr-BE" sz="1600" b="0" dirty="0" smtClean="0">
                <a:solidFill>
                  <a:srgbClr val="485C88"/>
                </a:solidFill>
              </a:rPr>
              <a:t> digital infrastructure and service </a:t>
            </a:r>
            <a:r>
              <a:rPr lang="fr-BE" sz="1600" b="0" dirty="0" err="1" smtClean="0">
                <a:solidFill>
                  <a:srgbClr val="485C88"/>
                </a:solidFill>
              </a:rPr>
              <a:t>resources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with</a:t>
            </a:r>
            <a:r>
              <a:rPr lang="fr-BE" sz="1600" b="0" dirty="0" smtClean="0">
                <a:solidFill>
                  <a:srgbClr val="485C88"/>
                </a:solidFill>
              </a:rPr>
              <a:t> the objective of: </a:t>
            </a: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 smtClean="0">
              <a:solidFill>
                <a:srgbClr val="485C88"/>
              </a:solidFill>
            </a:endParaRPr>
          </a:p>
          <a:p>
            <a:pPr marL="1208088" lvl="2" indent="-350838" fontAlgn="auto">
              <a:spcBef>
                <a:spcPts val="0"/>
              </a:spcBef>
              <a:spcAft>
                <a:spcPts val="0"/>
              </a:spcAft>
            </a:pPr>
            <a:r>
              <a:rPr lang="fr-BE" sz="1600" b="0" dirty="0" err="1" smtClean="0">
                <a:solidFill>
                  <a:srgbClr val="485C88"/>
                </a:solidFill>
              </a:rPr>
              <a:t>Maximising</a:t>
            </a:r>
            <a:r>
              <a:rPr lang="fr-BE" sz="1600" b="0" dirty="0" smtClean="0">
                <a:solidFill>
                  <a:srgbClr val="485C88"/>
                </a:solidFill>
              </a:rPr>
              <a:t> digital </a:t>
            </a:r>
            <a:r>
              <a:rPr lang="fr-BE" sz="1600" b="0" dirty="0" err="1" smtClean="0">
                <a:solidFill>
                  <a:srgbClr val="485C88"/>
                </a:solidFill>
              </a:rPr>
              <a:t>capacities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available</a:t>
            </a:r>
            <a:r>
              <a:rPr lang="fr-BE" sz="1600" b="0" dirty="0" smtClean="0">
                <a:solidFill>
                  <a:srgbClr val="485C88"/>
                </a:solidFill>
              </a:rPr>
              <a:t> to </a:t>
            </a:r>
            <a:r>
              <a:rPr lang="fr-BE" sz="1600" b="0" dirty="0" err="1" smtClean="0">
                <a:solidFill>
                  <a:srgbClr val="485C88"/>
                </a:solidFill>
              </a:rPr>
              <a:t>researchers</a:t>
            </a:r>
            <a:endParaRPr lang="fr-BE" sz="1600" b="0" dirty="0" smtClean="0">
              <a:solidFill>
                <a:srgbClr val="485C88"/>
              </a:solidFill>
            </a:endParaRPr>
          </a:p>
          <a:p>
            <a:pPr marL="1208088" lvl="2" indent="-350838" fontAlgn="auto">
              <a:spcBef>
                <a:spcPts val="0"/>
              </a:spcBef>
              <a:spcAft>
                <a:spcPts val="0"/>
              </a:spcAft>
            </a:pPr>
            <a:r>
              <a:rPr lang="fr-BE" sz="1600" b="0" dirty="0" err="1" smtClean="0">
                <a:solidFill>
                  <a:srgbClr val="485C88"/>
                </a:solidFill>
              </a:rPr>
              <a:t>Supporting</a:t>
            </a:r>
            <a:r>
              <a:rPr lang="fr-BE" sz="1600" b="0" dirty="0" smtClean="0">
                <a:solidFill>
                  <a:srgbClr val="485C88"/>
                </a:solidFill>
              </a:rPr>
              <a:t> public </a:t>
            </a:r>
            <a:r>
              <a:rPr lang="fr-BE" sz="1600" b="0" dirty="0" err="1" smtClean="0">
                <a:solidFill>
                  <a:srgbClr val="485C88"/>
                </a:solidFill>
              </a:rPr>
              <a:t>authorities</a:t>
            </a:r>
            <a:r>
              <a:rPr lang="fr-BE" sz="1600" b="0" dirty="0" smtClean="0">
                <a:solidFill>
                  <a:srgbClr val="485C88"/>
                </a:solidFill>
              </a:rPr>
              <a:t> in </a:t>
            </a:r>
            <a:r>
              <a:rPr lang="fr-BE" sz="1600" b="0" dirty="0" err="1" smtClean="0">
                <a:solidFill>
                  <a:srgbClr val="485C88"/>
                </a:solidFill>
              </a:rPr>
              <a:t>informed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policy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 err="1" smtClean="0">
                <a:solidFill>
                  <a:srgbClr val="485C88"/>
                </a:solidFill>
              </a:rPr>
              <a:t>development</a:t>
            </a:r>
            <a:r>
              <a:rPr lang="fr-BE" sz="1600" b="0" dirty="0" smtClean="0">
                <a:solidFill>
                  <a:srgbClr val="485C88"/>
                </a:solidFill>
              </a:rPr>
              <a:t> and </a:t>
            </a:r>
            <a:r>
              <a:rPr lang="fr-BE" sz="1600" b="0" dirty="0" err="1" smtClean="0">
                <a:solidFill>
                  <a:srgbClr val="485C88"/>
                </a:solidFill>
              </a:rPr>
              <a:t>implementation</a:t>
            </a:r>
            <a:r>
              <a:rPr lang="fr-BE" sz="1600" b="0" dirty="0" smtClean="0">
                <a:solidFill>
                  <a:srgbClr val="485C88"/>
                </a:solidFill>
              </a:rPr>
              <a:t>, </a:t>
            </a:r>
            <a:r>
              <a:rPr lang="fr-BE" sz="1600" b="0" dirty="0" err="1" smtClean="0">
                <a:solidFill>
                  <a:srgbClr val="485C88"/>
                </a:solidFill>
              </a:rPr>
              <a:t>including</a:t>
            </a:r>
            <a:r>
              <a:rPr lang="fr-BE" sz="1600" b="0" dirty="0" smtClean="0">
                <a:solidFill>
                  <a:srgbClr val="485C88"/>
                </a:solidFill>
              </a:rPr>
              <a:t> for key </a:t>
            </a:r>
            <a:r>
              <a:rPr lang="fr-BE" sz="1600" b="0" dirty="0" err="1" smtClean="0">
                <a:solidFill>
                  <a:srgbClr val="485C88"/>
                </a:solidFill>
              </a:rPr>
              <a:t>societal</a:t>
            </a:r>
            <a:r>
              <a:rPr lang="fr-BE" sz="1600" b="0" dirty="0" smtClean="0">
                <a:solidFill>
                  <a:srgbClr val="485C88"/>
                </a:solidFill>
              </a:rPr>
              <a:t> challenges</a:t>
            </a:r>
          </a:p>
          <a:p>
            <a:pPr marL="1208088" lvl="2" indent="-350838" fontAlgn="auto">
              <a:spcBef>
                <a:spcPts val="0"/>
              </a:spcBef>
              <a:spcAft>
                <a:spcPts val="0"/>
              </a:spcAft>
            </a:pPr>
            <a:r>
              <a:rPr lang="en-US" sz="1600" b="0" dirty="0" smtClean="0">
                <a:solidFill>
                  <a:srgbClr val="485C88"/>
                </a:solidFill>
              </a:rPr>
              <a:t>Enable the Digital Single Market, help stimulate the emergence of a competitive EU cloud sector</a:t>
            </a:r>
            <a:r>
              <a:rPr lang="fr-BE" sz="1600" b="0" dirty="0" smtClean="0">
                <a:solidFill>
                  <a:srgbClr val="485C88"/>
                </a:solidFill>
              </a:rPr>
              <a:t/>
            </a:r>
            <a:br>
              <a:rPr lang="fr-BE" sz="1600" b="0" dirty="0" smtClean="0">
                <a:solidFill>
                  <a:srgbClr val="485C88"/>
                </a:solidFill>
              </a:rPr>
            </a:br>
            <a:endParaRPr lang="fr-BE" sz="1600" b="0" dirty="0">
              <a:solidFill>
                <a:srgbClr val="485C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82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85475" y="2060848"/>
            <a:ext cx="8279607" cy="3489193"/>
          </a:xfrm>
        </p:spPr>
        <p:txBody>
          <a:bodyPr/>
          <a:lstStyle/>
          <a:p>
            <a:pPr marL="0" indent="0">
              <a:buNone/>
            </a:pPr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>
              <a:solidFill>
                <a:srgbClr val="004494"/>
              </a:solidFill>
            </a:endParaRPr>
          </a:p>
          <a:p>
            <a:endParaRPr lang="en-GB" sz="165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8041" y="376427"/>
            <a:ext cx="7994477" cy="820325"/>
          </a:xfrm>
        </p:spPr>
        <p:txBody>
          <a:bodyPr anchor="ctr"/>
          <a:lstStyle/>
          <a:p>
            <a:r>
              <a:rPr lang="en-IE" sz="2700" dirty="0" smtClean="0">
                <a:solidFill>
                  <a:srgbClr val="004494"/>
                </a:solidFill>
              </a:rPr>
              <a:t>What is the EOSC?</a:t>
            </a:r>
            <a:endParaRPr lang="en-IE" sz="2100" dirty="0">
              <a:solidFill>
                <a:srgbClr val="004494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ECF4A9B-6826-41BD-A6F0-BAEBD7D5D72D}"/>
              </a:ext>
            </a:extLst>
          </p:cNvPr>
          <p:cNvSpPr txBox="1">
            <a:spLocks/>
          </p:cNvSpPr>
          <p:nvPr/>
        </p:nvSpPr>
        <p:spPr>
          <a:xfrm>
            <a:off x="35496" y="1412776"/>
            <a:ext cx="9145016" cy="54726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spcAft>
                <a:spcPts val="135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8038" lvl="1" indent="-350838">
              <a:buClrTx/>
            </a:pPr>
            <a:r>
              <a:rPr lang="fr-BE" sz="1600" b="0" dirty="0" err="1" smtClean="0">
                <a:solidFill>
                  <a:srgbClr val="485C88"/>
                </a:solidFill>
              </a:rPr>
              <a:t>Trusted</a:t>
            </a:r>
            <a:r>
              <a:rPr lang="fr-BE" sz="1600" b="0" dirty="0" smtClean="0">
                <a:solidFill>
                  <a:srgbClr val="485C88"/>
                </a:solidFill>
              </a:rPr>
              <a:t> </a:t>
            </a:r>
            <a:r>
              <a:rPr lang="fr-BE" sz="1600" b="0" dirty="0">
                <a:solidFill>
                  <a:srgbClr val="485C88"/>
                </a:solidFill>
              </a:rPr>
              <a:t>and open </a:t>
            </a:r>
            <a:r>
              <a:rPr lang="fr-BE" sz="1600" b="0" dirty="0" err="1">
                <a:solidFill>
                  <a:srgbClr val="485C88"/>
                </a:solidFill>
              </a:rPr>
              <a:t>virtual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environment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with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seamless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access</a:t>
            </a:r>
            <a:r>
              <a:rPr lang="fr-BE" sz="1600" b="0" dirty="0">
                <a:solidFill>
                  <a:srgbClr val="485C88"/>
                </a:solidFill>
              </a:rPr>
              <a:t> to services (</a:t>
            </a:r>
            <a:r>
              <a:rPr lang="fr-BE" sz="1600" b="0" dirty="0" err="1">
                <a:solidFill>
                  <a:srgbClr val="485C88"/>
                </a:solidFill>
              </a:rPr>
              <a:t>with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highest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TRLs</a:t>
            </a:r>
            <a:r>
              <a:rPr lang="fr-BE" sz="1600" b="0" dirty="0">
                <a:solidFill>
                  <a:srgbClr val="485C88"/>
                </a:solidFill>
              </a:rPr>
              <a:t>) </a:t>
            </a:r>
            <a:r>
              <a:rPr lang="fr-BE" sz="1600" b="0" dirty="0" err="1">
                <a:solidFill>
                  <a:srgbClr val="485C88"/>
                </a:solidFill>
              </a:rPr>
              <a:t>addressing</a:t>
            </a:r>
            <a:r>
              <a:rPr lang="fr-BE" sz="1600" b="0" dirty="0">
                <a:solidFill>
                  <a:srgbClr val="485C88"/>
                </a:solidFill>
              </a:rPr>
              <a:t> the </a:t>
            </a:r>
            <a:r>
              <a:rPr lang="fr-BE" sz="1600" b="0" dirty="0" err="1">
                <a:solidFill>
                  <a:srgbClr val="485C88"/>
                </a:solidFill>
              </a:rPr>
              <a:t>whole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research</a:t>
            </a:r>
            <a:r>
              <a:rPr lang="fr-BE" sz="1600" b="0" dirty="0">
                <a:solidFill>
                  <a:srgbClr val="485C88"/>
                </a:solidFill>
              </a:rPr>
              <a:t> data life cycle:</a:t>
            </a:r>
          </a:p>
          <a:p>
            <a:pPr marL="1208088" lvl="2" indent="-350838">
              <a:spcBef>
                <a:spcPts val="400"/>
              </a:spcBef>
            </a:pPr>
            <a:r>
              <a:rPr lang="en-US" sz="1600" dirty="0">
                <a:solidFill>
                  <a:srgbClr val="485C88"/>
                </a:solidFill>
              </a:rPr>
              <a:t>Federate and connect existing or planned RIs</a:t>
            </a:r>
          </a:p>
          <a:p>
            <a:pPr marL="1208088" lvl="2" indent="-350838">
              <a:spcBef>
                <a:spcPts val="0"/>
              </a:spcBef>
            </a:pPr>
            <a:r>
              <a:rPr lang="en-US" sz="1600" dirty="0">
                <a:solidFill>
                  <a:srgbClr val="485C88"/>
                </a:solidFill>
              </a:rPr>
              <a:t>Make data FAIR, store them, ensure long-term preservation</a:t>
            </a:r>
          </a:p>
          <a:p>
            <a:pPr marL="1208088" lvl="2" indent="-350838">
              <a:spcBef>
                <a:spcPts val="0"/>
              </a:spcBef>
            </a:pPr>
            <a:r>
              <a:rPr lang="en-US" sz="1600" dirty="0">
                <a:solidFill>
                  <a:srgbClr val="485C88"/>
                </a:solidFill>
              </a:rPr>
              <a:t>Services to find, access, combine, </a:t>
            </a:r>
            <a:r>
              <a:rPr lang="en-US" sz="1600" dirty="0" err="1">
                <a:solidFill>
                  <a:srgbClr val="485C88"/>
                </a:solidFill>
              </a:rPr>
              <a:t>analyse</a:t>
            </a:r>
            <a:r>
              <a:rPr lang="en-US" sz="1600" dirty="0">
                <a:solidFill>
                  <a:srgbClr val="485C88"/>
                </a:solidFill>
              </a:rPr>
              <a:t> and process data</a:t>
            </a:r>
          </a:p>
          <a:p>
            <a:pPr marL="808038" lvl="1" indent="-350838">
              <a:buClrTx/>
            </a:pPr>
            <a:r>
              <a:rPr lang="fr-BE" sz="1600" b="0" dirty="0">
                <a:solidFill>
                  <a:srgbClr val="485C88"/>
                </a:solidFill>
              </a:rPr>
              <a:t>Multi-</a:t>
            </a:r>
            <a:r>
              <a:rPr lang="fr-BE" sz="1600" b="0" dirty="0" err="1">
                <a:solidFill>
                  <a:srgbClr val="485C88"/>
                </a:solidFill>
              </a:rPr>
              <a:t>layered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federation</a:t>
            </a:r>
            <a:r>
              <a:rPr lang="fr-BE" sz="1600" b="0" dirty="0">
                <a:solidFill>
                  <a:srgbClr val="485C88"/>
                </a:solidFill>
              </a:rPr>
              <a:t> (</a:t>
            </a:r>
            <a:r>
              <a:rPr lang="fr-BE" sz="1600" b="0" dirty="0" err="1">
                <a:solidFill>
                  <a:srgbClr val="485C88"/>
                </a:solidFill>
              </a:rPr>
              <a:t>federating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core</a:t>
            </a:r>
            <a:r>
              <a:rPr lang="fr-BE" sz="1600" b="0" dirty="0">
                <a:solidFill>
                  <a:srgbClr val="485C88"/>
                </a:solidFill>
              </a:rPr>
              <a:t>, </a:t>
            </a:r>
            <a:r>
              <a:rPr lang="fr-BE" sz="1600" b="0" dirty="0" err="1">
                <a:solidFill>
                  <a:srgbClr val="485C88"/>
                </a:solidFill>
              </a:rPr>
              <a:t>rest</a:t>
            </a:r>
            <a:r>
              <a:rPr lang="fr-BE" sz="1600" b="0" dirty="0">
                <a:solidFill>
                  <a:srgbClr val="485C88"/>
                </a:solidFill>
              </a:rPr>
              <a:t> of the </a:t>
            </a:r>
            <a:r>
              <a:rPr lang="fr-BE" sz="1600" b="0" dirty="0" err="1">
                <a:solidFill>
                  <a:srgbClr val="485C88"/>
                </a:solidFill>
              </a:rPr>
              <a:t>ecosystem</a:t>
            </a:r>
            <a:r>
              <a:rPr lang="fr-BE" sz="1600" b="0" dirty="0">
                <a:solidFill>
                  <a:srgbClr val="485C88"/>
                </a:solidFill>
              </a:rPr>
              <a:t>), </a:t>
            </a:r>
            <a:r>
              <a:rPr lang="fr-BE" sz="1600" b="0" dirty="0" err="1">
                <a:solidFill>
                  <a:srgbClr val="485C88"/>
                </a:solidFill>
              </a:rPr>
              <a:t>bringing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together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supply</a:t>
            </a:r>
            <a:r>
              <a:rPr lang="fr-BE" sz="1600" b="0" dirty="0">
                <a:solidFill>
                  <a:srgbClr val="485C88"/>
                </a:solidFill>
              </a:rPr>
              <a:t> and </a:t>
            </a:r>
            <a:r>
              <a:rPr lang="fr-BE" sz="1600" b="0" dirty="0" err="1">
                <a:solidFill>
                  <a:srgbClr val="485C88"/>
                </a:solidFill>
              </a:rPr>
              <a:t>demand</a:t>
            </a:r>
            <a:r>
              <a:rPr lang="fr-BE" sz="1600" b="0" dirty="0">
                <a:solidFill>
                  <a:srgbClr val="485C88"/>
                </a:solidFill>
              </a:rPr>
              <a:t> in a </a:t>
            </a:r>
            <a:r>
              <a:rPr lang="fr-BE" sz="1600" b="0" dirty="0" err="1">
                <a:solidFill>
                  <a:srgbClr val="485C88"/>
                </a:solidFill>
              </a:rPr>
              <a:t>trusted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environment</a:t>
            </a:r>
            <a:endParaRPr lang="fr-BE" sz="1600" b="0" dirty="0">
              <a:solidFill>
                <a:srgbClr val="485C88"/>
              </a:solidFill>
            </a:endParaRPr>
          </a:p>
          <a:p>
            <a:pPr marL="808038" lvl="1" indent="-350838">
              <a:buClrTx/>
            </a:pPr>
            <a:r>
              <a:rPr lang="fr-BE" sz="1600" b="0" dirty="0">
                <a:solidFill>
                  <a:srgbClr val="485C88"/>
                </a:solidFill>
              </a:rPr>
              <a:t>Open, transparent, </a:t>
            </a:r>
            <a:r>
              <a:rPr lang="fr-BE" sz="1600" b="0" dirty="0" err="1">
                <a:solidFill>
                  <a:srgbClr val="485C88"/>
                </a:solidFill>
              </a:rPr>
              <a:t>rule</a:t>
            </a:r>
            <a:r>
              <a:rPr lang="fr-BE" sz="1600" b="0" dirty="0">
                <a:solidFill>
                  <a:srgbClr val="485C88"/>
                </a:solidFill>
              </a:rPr>
              <a:t> of </a:t>
            </a:r>
            <a:r>
              <a:rPr lang="fr-BE" sz="1600" b="0" dirty="0" err="1">
                <a:solidFill>
                  <a:srgbClr val="485C88"/>
                </a:solidFill>
              </a:rPr>
              <a:t>law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based</a:t>
            </a:r>
            <a:r>
              <a:rPr lang="fr-BE" sz="1600" b="0" dirty="0">
                <a:solidFill>
                  <a:srgbClr val="485C88"/>
                </a:solidFill>
              </a:rPr>
              <a:t>: no lock-in by </a:t>
            </a:r>
            <a:r>
              <a:rPr lang="fr-BE" sz="1600" b="0" dirty="0" err="1">
                <a:solidFill>
                  <a:srgbClr val="485C88"/>
                </a:solidFill>
              </a:rPr>
              <a:t>individual</a:t>
            </a:r>
            <a:r>
              <a:rPr lang="fr-BE" sz="1600" b="0" dirty="0">
                <a:solidFill>
                  <a:srgbClr val="485C88"/>
                </a:solidFill>
              </a:rPr>
              <a:t> service providers, data </a:t>
            </a:r>
            <a:r>
              <a:rPr lang="fr-BE" sz="1600" b="0" dirty="0" err="1">
                <a:solidFill>
                  <a:srgbClr val="485C88"/>
                </a:solidFill>
              </a:rPr>
              <a:t>portability</a:t>
            </a:r>
            <a:r>
              <a:rPr lang="fr-BE" sz="1600" b="0" dirty="0">
                <a:solidFill>
                  <a:srgbClr val="485C88"/>
                </a:solidFill>
              </a:rPr>
              <a:t>, IPR, cloud </a:t>
            </a:r>
            <a:r>
              <a:rPr lang="fr-BE" sz="1600" b="0" dirty="0" err="1">
                <a:solidFill>
                  <a:srgbClr val="485C88"/>
                </a:solidFill>
              </a:rPr>
              <a:t>security</a:t>
            </a:r>
            <a:r>
              <a:rPr lang="fr-BE" sz="1600" b="0" dirty="0">
                <a:solidFill>
                  <a:srgbClr val="485C88"/>
                </a:solidFill>
              </a:rPr>
              <a:t>…</a:t>
            </a:r>
          </a:p>
          <a:p>
            <a:pPr marL="808038" lvl="1" indent="-350838">
              <a:buClrTx/>
            </a:pPr>
            <a:r>
              <a:rPr lang="fr-BE" sz="1600" b="0" dirty="0" err="1">
                <a:solidFill>
                  <a:srgbClr val="485C88"/>
                </a:solidFill>
              </a:rPr>
              <a:t>Adaptively</a:t>
            </a:r>
            <a:r>
              <a:rPr lang="fr-BE" sz="1600" b="0" dirty="0">
                <a:solidFill>
                  <a:srgbClr val="485C88"/>
                </a:solidFill>
              </a:rPr>
              <a:t> user-</a:t>
            </a:r>
            <a:r>
              <a:rPr lang="fr-BE" sz="1600" b="0" dirty="0" err="1">
                <a:solidFill>
                  <a:srgbClr val="485C88"/>
                </a:solidFill>
              </a:rPr>
              <a:t>oriented</a:t>
            </a:r>
            <a:r>
              <a:rPr lang="fr-BE" sz="1600" b="0" dirty="0">
                <a:solidFill>
                  <a:srgbClr val="485C88"/>
                </a:solidFill>
              </a:rPr>
              <a:t> and inclusive (</a:t>
            </a:r>
            <a:r>
              <a:rPr lang="fr-BE" sz="1600" b="0" dirty="0" err="1">
                <a:solidFill>
                  <a:srgbClr val="485C88"/>
                </a:solidFill>
              </a:rPr>
              <a:t>across</a:t>
            </a:r>
            <a:r>
              <a:rPr lang="fr-BE" sz="1600" b="0" dirty="0">
                <a:solidFill>
                  <a:srgbClr val="485C88"/>
                </a:solidFill>
              </a:rPr>
              <a:t> </a:t>
            </a:r>
            <a:r>
              <a:rPr lang="fr-BE" sz="1600" b="0" dirty="0" err="1">
                <a:solidFill>
                  <a:srgbClr val="485C88"/>
                </a:solidFill>
              </a:rPr>
              <a:t>borders</a:t>
            </a:r>
            <a:r>
              <a:rPr lang="fr-BE" sz="1600" b="0" dirty="0">
                <a:solidFill>
                  <a:srgbClr val="485C88"/>
                </a:solidFill>
              </a:rPr>
              <a:t> and disciplines)</a:t>
            </a:r>
          </a:p>
          <a:p>
            <a:pPr marL="808038" lvl="1" indent="-350838">
              <a:buClrTx/>
            </a:pPr>
            <a:r>
              <a:rPr lang="en-US" sz="1600" b="0" dirty="0">
                <a:solidFill>
                  <a:srgbClr val="485C88"/>
                </a:solidFill>
              </a:rPr>
              <a:t>Accessible through a non-exclusive, simple, universal access point</a:t>
            </a:r>
            <a:endParaRPr lang="fr-BE" sz="1600" b="0" dirty="0">
              <a:solidFill>
                <a:srgbClr val="485C88"/>
              </a:solidFill>
            </a:endParaRPr>
          </a:p>
          <a:p>
            <a:pPr marL="808038" lvl="1" indent="-350838">
              <a:buClrTx/>
            </a:pPr>
            <a:r>
              <a:rPr lang="en-US" sz="1600" b="0" dirty="0">
                <a:solidFill>
                  <a:srgbClr val="485C88"/>
                </a:solidFill>
              </a:rPr>
              <a:t>Governed by clear and unambiguous Rules of Participation</a:t>
            </a:r>
          </a:p>
          <a:p>
            <a:pPr marL="808038" lvl="1" indent="-350838">
              <a:buClrTx/>
            </a:pPr>
            <a:r>
              <a:rPr lang="en-US" sz="1600" b="0" dirty="0">
                <a:solidFill>
                  <a:srgbClr val="485C88"/>
                </a:solidFill>
              </a:rPr>
              <a:t>Steered by an inclusive governance structure</a:t>
            </a:r>
          </a:p>
          <a:p>
            <a:pPr marL="808038" lvl="1" indent="-350838" fontAlgn="auto">
              <a:spcBef>
                <a:spcPts val="0"/>
              </a:spcBef>
              <a:spcAft>
                <a:spcPts val="0"/>
              </a:spcAft>
              <a:buClrTx/>
            </a:pPr>
            <a:endParaRPr lang="fr-BE" sz="1600" b="0" dirty="0">
              <a:solidFill>
                <a:srgbClr val="485C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99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182" y="681992"/>
            <a:ext cx="8179274" cy="586768"/>
          </a:xfrm>
        </p:spPr>
        <p:txBody>
          <a:bodyPr/>
          <a:lstStyle/>
          <a:p>
            <a:pPr marL="457200" lvl="1" indent="0">
              <a:buClrTx/>
              <a:buNone/>
            </a:pPr>
            <a:r>
              <a:rPr lang="en-US" sz="3000" dirty="0" smtClean="0">
                <a:solidFill>
                  <a:srgbClr val="485C88"/>
                </a:solidFill>
                <a:latin typeface="+mj-lt"/>
              </a:rPr>
              <a:t>Rationale for EOSC</a:t>
            </a:r>
            <a:endParaRPr lang="en-GB" sz="800" dirty="0">
              <a:solidFill>
                <a:srgbClr val="485C88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17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340768"/>
            <a:ext cx="7704855" cy="43924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250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EOSC governance structure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18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pic>
        <p:nvPicPr>
          <p:cNvPr id="8" name="Google Shape;209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45065" y="2002777"/>
            <a:ext cx="6072312" cy="345293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544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EOSC EB Working Groups and Task Forces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19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59632" y="1993202"/>
            <a:ext cx="6469159" cy="3596038"/>
            <a:chOff x="2906575" y="1001486"/>
            <a:chExt cx="8966111" cy="5193809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3542166" y="3686629"/>
              <a:ext cx="8330520" cy="0"/>
            </a:xfrm>
            <a:prstGeom prst="line">
              <a:avLst/>
            </a:prstGeom>
            <a:ln w="28575"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9E563DA0-1C19-4717-B5C0-1D51B569B8F7}"/>
                </a:ext>
              </a:extLst>
            </p:cNvPr>
            <p:cNvGrpSpPr/>
            <p:nvPr/>
          </p:nvGrpSpPr>
          <p:grpSpPr>
            <a:xfrm>
              <a:off x="3900831" y="1816856"/>
              <a:ext cx="3963658" cy="3823536"/>
              <a:chOff x="1526695" y="1971129"/>
              <a:chExt cx="3311022" cy="3424657"/>
            </a:xfrm>
          </p:grpSpPr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7389A4A8-8029-41A4-9B99-C7D067EC040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40835" y="4485277"/>
                <a:ext cx="0" cy="298174"/>
              </a:xfrm>
              <a:prstGeom prst="straightConnector1">
                <a:avLst/>
              </a:prstGeom>
              <a:ln w="38100">
                <a:solidFill>
                  <a:schemeClr val="bg1">
                    <a:lumMod val="6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DACB1D89-A8F5-416D-9CC7-E8E523E62433}"/>
                  </a:ext>
                </a:extLst>
              </p:cNvPr>
              <p:cNvGrpSpPr/>
              <p:nvPr/>
            </p:nvGrpSpPr>
            <p:grpSpPr>
              <a:xfrm>
                <a:off x="1526695" y="1971129"/>
                <a:ext cx="3311022" cy="3424657"/>
                <a:chOff x="1791739" y="1269347"/>
                <a:chExt cx="3311022" cy="3424657"/>
              </a:xfrm>
            </p:grpSpPr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8DF5B447-1524-4595-919F-72C3C7B7481C}"/>
                    </a:ext>
                  </a:extLst>
                </p:cNvPr>
                <p:cNvSpPr/>
                <p:nvPr/>
              </p:nvSpPr>
              <p:spPr>
                <a:xfrm>
                  <a:off x="1791739" y="1269347"/>
                  <a:ext cx="1457565" cy="1162131"/>
                </a:xfrm>
                <a:prstGeom prst="rect">
                  <a:avLst/>
                </a:prstGeom>
                <a:solidFill>
                  <a:srgbClr val="7030A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350" b="0" dirty="0">
                      <a:solidFill>
                        <a:srgbClr val="FFFFFF"/>
                      </a:solidFill>
                      <a:latin typeface="Arial"/>
                    </a:rPr>
                    <a:t>Landscape WG</a:t>
                  </a:r>
                </a:p>
              </p:txBody>
            </p:sp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id="{B8223FEE-CB6A-4275-9B3F-DE1F712A310B}"/>
                    </a:ext>
                  </a:extLst>
                </p:cNvPr>
                <p:cNvSpPr/>
                <p:nvPr/>
              </p:nvSpPr>
              <p:spPr>
                <a:xfrm>
                  <a:off x="1830468" y="2724364"/>
                  <a:ext cx="3272293" cy="510209"/>
                </a:xfrm>
                <a:prstGeom prst="rect">
                  <a:avLst/>
                </a:prstGeom>
                <a:solidFill>
                  <a:schemeClr val="accent1"/>
                </a:solidFill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350" b="0" dirty="0">
                      <a:solidFill>
                        <a:srgbClr val="FFFFFF"/>
                      </a:solidFill>
                      <a:latin typeface="Arial"/>
                    </a:rPr>
                    <a:t>Rules of Participation WG</a:t>
                  </a:r>
                </a:p>
              </p:txBody>
            </p:sp>
            <p:sp>
              <p:nvSpPr>
                <p:cNvPr id="28" name="Rectangle 27">
                  <a:extLst>
                    <a:ext uri="{FF2B5EF4-FFF2-40B4-BE49-F238E27FC236}">
                      <a16:creationId xmlns:a16="http://schemas.microsoft.com/office/drawing/2014/main" id="{692F6C2E-D558-4C15-B0FB-FF6C8653D023}"/>
                    </a:ext>
                  </a:extLst>
                </p:cNvPr>
                <p:cNvSpPr/>
                <p:nvPr/>
              </p:nvSpPr>
              <p:spPr>
                <a:xfrm>
                  <a:off x="1791740" y="3527516"/>
                  <a:ext cx="1457564" cy="1166488"/>
                </a:xfrm>
                <a:prstGeom prst="rect">
                  <a:avLst/>
                </a:prstGeom>
                <a:solidFill>
                  <a:schemeClr val="accent2"/>
                </a:solidFill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350" b="0" dirty="0">
                      <a:solidFill>
                        <a:srgbClr val="FFFFFF"/>
                      </a:solidFill>
                      <a:latin typeface="Arial"/>
                    </a:rPr>
                    <a:t>Architecture WG</a:t>
                  </a:r>
                </a:p>
              </p:txBody>
            </p:sp>
            <p:sp>
              <p:nvSpPr>
                <p:cNvPr id="29" name="Rectangle 28">
                  <a:extLst>
                    <a:ext uri="{FF2B5EF4-FFF2-40B4-BE49-F238E27FC236}">
                      <a16:creationId xmlns:a16="http://schemas.microsoft.com/office/drawing/2014/main" id="{AF93723C-6351-46E3-999A-30EB3B6DB1FC}"/>
                    </a:ext>
                  </a:extLst>
                </p:cNvPr>
                <p:cNvSpPr/>
                <p:nvPr/>
              </p:nvSpPr>
              <p:spPr>
                <a:xfrm>
                  <a:off x="3651981" y="3527459"/>
                  <a:ext cx="1446373" cy="1163321"/>
                </a:xfrm>
                <a:prstGeom prst="rect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350" b="0" dirty="0">
                      <a:solidFill>
                        <a:srgbClr val="FFFFFF"/>
                      </a:solidFill>
                      <a:latin typeface="Arial"/>
                    </a:rPr>
                    <a:t>FAIR WG</a:t>
                  </a:r>
                </a:p>
              </p:txBody>
            </p:sp>
            <p:sp>
              <p:nvSpPr>
                <p:cNvPr id="30" name="Rectangle 29">
                  <a:extLst>
                    <a:ext uri="{FF2B5EF4-FFF2-40B4-BE49-F238E27FC236}">
                      <a16:creationId xmlns:a16="http://schemas.microsoft.com/office/drawing/2014/main" id="{83E4B44A-3E4A-4D70-B535-30901788D907}"/>
                    </a:ext>
                  </a:extLst>
                </p:cNvPr>
                <p:cNvSpPr/>
                <p:nvPr/>
              </p:nvSpPr>
              <p:spPr>
                <a:xfrm>
                  <a:off x="3656388" y="1270827"/>
                  <a:ext cx="1437560" cy="1148942"/>
                </a:xfrm>
                <a:prstGeom prst="rect">
                  <a:avLst/>
                </a:prstGeom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350" b="0" dirty="0">
                      <a:solidFill>
                        <a:srgbClr val="FFFFFF"/>
                      </a:solidFill>
                      <a:latin typeface="Arial"/>
                    </a:rPr>
                    <a:t>Sustainability WG</a:t>
                  </a:r>
                </a:p>
              </p:txBody>
            </p:sp>
          </p:grp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8223FEE-CB6A-4275-9B3F-DE1F712A310B}"/>
                </a:ext>
              </a:extLst>
            </p:cNvPr>
            <p:cNvSpPr/>
            <p:nvPr/>
          </p:nvSpPr>
          <p:spPr>
            <a:xfrm>
              <a:off x="3900833" y="5625660"/>
              <a:ext cx="3963656" cy="569634"/>
            </a:xfrm>
            <a:prstGeom prst="rect">
              <a:avLst/>
            </a:prstGeom>
            <a:solidFill>
              <a:srgbClr val="C00000"/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1350" b="0" dirty="0">
                  <a:solidFill>
                    <a:srgbClr val="FFFFFF"/>
                  </a:solidFill>
                  <a:latin typeface="Arial"/>
                </a:rPr>
                <a:t>Skills &amp; Training WG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DF5B447-1524-4595-919F-72C3C7B7481C}"/>
                </a:ext>
              </a:extLst>
            </p:cNvPr>
            <p:cNvSpPr/>
            <p:nvPr/>
          </p:nvSpPr>
          <p:spPr>
            <a:xfrm>
              <a:off x="8318702" y="1627706"/>
              <a:ext cx="636532" cy="4567589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 defTabSz="68580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1350" b="0" dirty="0">
                  <a:solidFill>
                    <a:srgbClr val="FFFFFF"/>
                  </a:solidFill>
                  <a:latin typeface="Arial"/>
                </a:rPr>
                <a:t>International Engagement Task Force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DF5B447-1524-4595-919F-72C3C7B7481C}"/>
                </a:ext>
              </a:extLst>
            </p:cNvPr>
            <p:cNvSpPr/>
            <p:nvPr/>
          </p:nvSpPr>
          <p:spPr>
            <a:xfrm>
              <a:off x="2906575" y="1627706"/>
              <a:ext cx="635591" cy="4567589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 defTabSz="68580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1350" b="0" dirty="0">
                  <a:solidFill>
                    <a:srgbClr val="FFFFFF"/>
                  </a:solidFill>
                  <a:latin typeface="Arial"/>
                </a:rPr>
                <a:t>Communications  Task Force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 flipV="1">
              <a:off x="5678807" y="4938665"/>
              <a:ext cx="408605" cy="4595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flipV="1">
              <a:off x="5691304" y="2456642"/>
              <a:ext cx="409686" cy="3247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>
              <a:off x="4771871" y="4010976"/>
              <a:ext cx="0" cy="327063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>
              <a:off x="7069723" y="4027140"/>
              <a:ext cx="0" cy="327063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4775799" y="3101270"/>
              <a:ext cx="0" cy="327063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7069723" y="3096483"/>
              <a:ext cx="0" cy="327063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2906575" y="1001486"/>
              <a:ext cx="6048659" cy="59765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1350" dirty="0">
                  <a:solidFill>
                    <a:srgbClr val="FFFFFF"/>
                  </a:solidFill>
                  <a:latin typeface="Arial"/>
                </a:rPr>
                <a:t>EOSC Executive Board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997192" y="2509771"/>
            <a:ext cx="21009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GB" sz="1500" dirty="0">
                <a:solidFill>
                  <a:srgbClr val="2B499A"/>
                </a:solidFill>
                <a:latin typeface="Arial"/>
              </a:rPr>
              <a:t>Strategic focus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n-GB" sz="1500" dirty="0">
              <a:solidFill>
                <a:srgbClr val="2B499A"/>
              </a:solidFill>
              <a:latin typeface="Arial"/>
            </a:endParaRPr>
          </a:p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GB" sz="1500" dirty="0">
                <a:solidFill>
                  <a:srgbClr val="2B499A"/>
                </a:solidFill>
                <a:latin typeface="Arial"/>
              </a:rPr>
              <a:t>Close liaison with Governance Board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83218" y="4171846"/>
            <a:ext cx="1801149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n-GB" sz="1500" dirty="0">
                <a:solidFill>
                  <a:srgbClr val="2B499A"/>
                </a:solidFill>
                <a:latin typeface="Arial"/>
              </a:rPr>
              <a:t>Practical implementation focused WGs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n-GB" sz="1350" b="0" dirty="0">
              <a:solidFill>
                <a:srgbClr val="4D4D4D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702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A first edition of EOSC by end 2020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4672" y="1935961"/>
            <a:ext cx="8479631" cy="3877985"/>
          </a:xfrm>
          <a:prstGeom prst="rect">
            <a:avLst/>
          </a:prstGeom>
          <a:noFill/>
        </p:spPr>
        <p:txBody>
          <a:bodyPr wrap="square" numCol="2" spcCol="360000" rtlCol="0">
            <a:spAutoFit/>
          </a:bodyPr>
          <a:lstStyle/>
          <a:p>
            <a:pPr marL="257175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Rules of Participation WG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Agreed and tested Rules of Participation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Landscape WG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Analysis of existing national infrastructures and policies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Sustainability WG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Financing model, legal entity, and post 2020 governance structure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Architecture WG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Functioning federated core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Initial/minimum set of EOSC data and services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EOSC Interoperability Framework (with FAIR WG)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FAIR WG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 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Persistent Identifier policy (with Architecture WG)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Metrics for FAIR data and certified services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Training &amp; Skills WG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EOSC MVP for training &amp; sustainability model (with Architecture WG and Architecture WG)</a:t>
            </a:r>
          </a:p>
          <a:p>
            <a:pPr marL="600075" lvl="1" indent="-257175" algn="just" defTabSz="685800" fontAlgn="auto">
              <a:spcBef>
                <a:spcPts val="0"/>
              </a:spcBef>
              <a:spcAft>
                <a:spcPts val="4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Recommendation for EOSC skills/training in national digital skills policies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en-IE" sz="1500" b="0" dirty="0">
              <a:solidFill>
                <a:srgbClr val="004494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884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First edition: minimum viable EOSC (MVE)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21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6908" y="2129925"/>
            <a:ext cx="4883774" cy="309315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The MVE includes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EOSC-Core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(layer of discovery and interoperability) and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EOSC-Exchange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(layer of enriched services), both of which work with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federated FAIR datasets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en-IE" sz="1500" dirty="0">
              <a:solidFill>
                <a:srgbClr val="004494"/>
              </a:solidFill>
              <a:latin typeface="Arial"/>
            </a:endParaRP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MVE must enable the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federation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of existing and planned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research data infrastructures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en-IE" sz="1500" b="0" dirty="0">
              <a:solidFill>
                <a:srgbClr val="004494"/>
              </a:solidFill>
              <a:latin typeface="Arial"/>
            </a:endParaRP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Step 1: Federate the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thematic clusters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and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regional projects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en-IE" sz="1500" b="0" dirty="0">
              <a:solidFill>
                <a:srgbClr val="004494"/>
              </a:solidFill>
              <a:latin typeface="Arial"/>
            </a:endParaRPr>
          </a:p>
          <a:p>
            <a:pPr marL="257175" indent="-257175" algn="just" defTabSz="685800" fontAlgn="auto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Advance incrementally: Begin with simple use cases (open data, rather than sensitive or closed).</a:t>
            </a:r>
          </a:p>
        </p:txBody>
      </p:sp>
      <p:pic>
        <p:nvPicPr>
          <p:cNvPr id="7" name="Picture 2" descr="https://lh6.googleusercontent.com/Hn6gO5yYYhxKltEP7VnUxbFO_bTpAODTY2W9VHW3bcOtZAv4wp3DA2f6mNOimdYf_7Hu6YIdfDt7RqIM_lZRTJ7nNeLnFOKtECYouG3vNsJ-rZ7PGFmAZhuhPLl7vYUWtkisJ6jt">
            <a:extLst>
              <a:ext uri="{FF2B5EF4-FFF2-40B4-BE49-F238E27FC236}">
                <a16:creationId xmlns:a16="http://schemas.microsoft.com/office/drawing/2014/main" id="{F90CB2AE-5F68-4F1C-9C13-9B801DFED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47" y="2435619"/>
            <a:ext cx="2997305" cy="245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591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EOSC-Core: functions and proposed coverage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22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6908" y="2129925"/>
            <a:ext cx="2690643" cy="355481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Provides the means to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discover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,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share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,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access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and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re-use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data and services (layer of discovery and interoperability)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In its first iteration,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not planned to store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,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transport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or process data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To be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as widely used as possible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: accessible to any authenticated user to promote uptake of EOSC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07925" y="2129925"/>
            <a:ext cx="5278900" cy="390106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Current discussion on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minimum requirements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vs.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nice to have 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(Minimum Viable EOSC vs. Maximum Valuable EOSC)</a:t>
            </a:r>
          </a:p>
          <a:p>
            <a:pPr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Some services under consideration: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AAI framework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PID services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Shared open science policy framework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Data access framework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Service management &amp; access framework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Minimum legal metadata framework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Help-desk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en-IE" sz="1500" b="0" dirty="0">
              <a:solidFill>
                <a:srgbClr val="004494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474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Proposed second and third iterations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23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6907" y="2555422"/>
            <a:ext cx="4412287" cy="224676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57175" indent="-257175"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All research communities 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to be tackled by the first iteration under EOSC-Exchange layer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dirty="0">
                <a:solidFill>
                  <a:srgbClr val="004494"/>
                </a:solidFill>
                <a:latin typeface="Arial"/>
              </a:rPr>
              <a:t>Incremental extensions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to target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public administration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 and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industry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Vision: </a:t>
            </a:r>
            <a:r>
              <a:rPr lang="en-IE" sz="1500" dirty="0">
                <a:solidFill>
                  <a:srgbClr val="004494"/>
                </a:solidFill>
                <a:latin typeface="Arial"/>
              </a:rPr>
              <a:t>One ‘marketplace’</a:t>
            </a:r>
            <a:r>
              <a:rPr lang="en-IE" sz="1500" b="0" dirty="0">
                <a:solidFill>
                  <a:srgbClr val="004494"/>
                </a:solidFill>
                <a:latin typeface="Arial"/>
              </a:rPr>
              <a:t>. 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Differing requirements/legislation may require linked but alternately governed spaces</a:t>
            </a:r>
          </a:p>
        </p:txBody>
      </p:sp>
      <p:pic>
        <p:nvPicPr>
          <p:cNvPr id="7" name="Picture 2" descr="https://lh3.googleusercontent.com/Q6v3TnE114y574v8EBFRC5vn1KWjX48DpIpDyTfEyxCejN5wsJyBjiQ_1xpXrFqqlwZmJPzOI_HIfuXtl916Fb2xFt8p9WVRoMX1JbOSvwnii2RCgSDW9vspy1HcKjD8Et3gRRXw">
            <a:extLst>
              <a:ext uri="{FF2B5EF4-FFF2-40B4-BE49-F238E27FC236}">
                <a16:creationId xmlns:a16="http://schemas.microsoft.com/office/drawing/2014/main" id="{C3462B33-4B34-B44C-8590-2593B6FE9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46" y="2555422"/>
            <a:ext cx="2489570" cy="245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804656" y="2255340"/>
            <a:ext cx="2169149" cy="3231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Public-funded research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34016" y="3514990"/>
            <a:ext cx="844574" cy="55399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Public sector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04355" y="5005474"/>
            <a:ext cx="1369751" cy="32316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defTabSz="685800" fontAlgn="auto">
              <a:spcBef>
                <a:spcPts val="0"/>
              </a:spcBef>
              <a:spcAft>
                <a:spcPts val="1350"/>
              </a:spcAft>
              <a:buClr>
                <a:srgbClr val="FFC000"/>
              </a:buClr>
            </a:pPr>
            <a:r>
              <a:rPr lang="en-IE" sz="1500" b="0" dirty="0">
                <a:solidFill>
                  <a:srgbClr val="004494"/>
                </a:solidFill>
                <a:latin typeface="Arial"/>
              </a:rPr>
              <a:t>Private sector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878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316" y="1227750"/>
            <a:ext cx="8179274" cy="586768"/>
          </a:xfrm>
        </p:spPr>
        <p:txBody>
          <a:bodyPr/>
          <a:lstStyle/>
          <a:p>
            <a:r>
              <a:rPr lang="en-GB" dirty="0" smtClean="0"/>
              <a:t>Ongoing partnership proposal and SRIA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24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6907" y="2151357"/>
            <a:ext cx="7716034" cy="367023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GB" sz="1500" b="0" dirty="0">
                <a:solidFill>
                  <a:srgbClr val="004494"/>
                </a:solidFill>
                <a:latin typeface="Arial"/>
              </a:rPr>
              <a:t>Current governance of EOSC will present a proposal to the European Commission for a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co-programmed partnership </a:t>
            </a:r>
            <a:r>
              <a:rPr lang="en-GB" sz="1500" b="0" dirty="0">
                <a:solidFill>
                  <a:srgbClr val="004494"/>
                </a:solidFill>
                <a:latin typeface="Arial"/>
              </a:rPr>
              <a:t>under Horizon Europe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GB" sz="1500" b="0" dirty="0">
                <a:solidFill>
                  <a:srgbClr val="004494"/>
                </a:solidFill>
                <a:latin typeface="Arial"/>
              </a:rPr>
              <a:t>The proposed partnership will make the initiative evolve from a project-based approach to an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all-encompassing ecosystem </a:t>
            </a:r>
            <a:r>
              <a:rPr lang="en-GB" sz="1500" b="0" dirty="0">
                <a:solidFill>
                  <a:srgbClr val="004494"/>
                </a:solidFill>
                <a:latin typeface="Arial"/>
              </a:rPr>
              <a:t>where the different stakeholders take the necessary commitments to accomplish it.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GB" sz="1500" b="0" dirty="0">
                <a:solidFill>
                  <a:srgbClr val="004494"/>
                </a:solidFill>
                <a:latin typeface="Arial"/>
              </a:rPr>
              <a:t>Counter-signatory of the Commission will be a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legal entity </a:t>
            </a:r>
            <a:r>
              <a:rPr lang="en-GB" sz="1500" b="0" dirty="0">
                <a:solidFill>
                  <a:srgbClr val="004494"/>
                </a:solidFill>
                <a:latin typeface="Arial"/>
              </a:rPr>
              <a:t>to be set up before the end of the year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representing key stakeholders in the EOSC process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GB" sz="1500" b="0" dirty="0">
                <a:solidFill>
                  <a:srgbClr val="004494"/>
                </a:solidFill>
                <a:latin typeface="Arial"/>
              </a:rPr>
              <a:t>Discussions are taking place on how the European Commission, Member States and Associated Countries, and this legal entity of organisations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will steer EOSC post-2020</a:t>
            </a:r>
          </a:p>
          <a:p>
            <a:pPr marL="257175" indent="-257175"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en-GB" sz="1500" b="0" dirty="0">
                <a:solidFill>
                  <a:srgbClr val="004494"/>
                </a:solidFill>
                <a:latin typeface="Arial"/>
              </a:rPr>
              <a:t>A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Strategic Research and Innovation Agenda </a:t>
            </a:r>
            <a:r>
              <a:rPr lang="en-GB" sz="1500" b="0" dirty="0">
                <a:solidFill>
                  <a:srgbClr val="004494"/>
                </a:solidFill>
                <a:latin typeface="Arial"/>
              </a:rPr>
              <a:t>will set the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long-term strategic  priorities</a:t>
            </a:r>
            <a:r>
              <a:rPr lang="en-GB" sz="1500" b="0" dirty="0">
                <a:solidFill>
                  <a:srgbClr val="004494"/>
                </a:solidFill>
                <a:latin typeface="Arial"/>
              </a:rPr>
              <a:t> and will serve as </a:t>
            </a:r>
            <a:r>
              <a:rPr lang="en-GB" sz="1500" dirty="0">
                <a:solidFill>
                  <a:srgbClr val="004494"/>
                </a:solidFill>
                <a:latin typeface="Arial"/>
              </a:rPr>
              <a:t>a handbook for implementing the EOSC vision</a:t>
            </a:r>
          </a:p>
          <a:p>
            <a:pPr algn="just" defTabSz="685800" fontAlgn="auto">
              <a:spcBef>
                <a:spcPts val="0"/>
              </a:spcBef>
              <a:spcAft>
                <a:spcPts val="900"/>
              </a:spcAft>
              <a:buClr>
                <a:srgbClr val="FFC000"/>
              </a:buClr>
            </a:pPr>
            <a:endParaRPr lang="en-GB" sz="1500" b="0" dirty="0">
              <a:solidFill>
                <a:srgbClr val="FF0000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720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F46C79FD-C571-418B-AB0F-5EE936C85276}" type="slidenum">
              <a:rPr lang="en-GB" b="0">
                <a:solidFill>
                  <a:srgbClr val="4D4D4D">
                    <a:tint val="75000"/>
                  </a:srgbClr>
                </a:solidFill>
                <a:latin typeface="Arial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25</a:t>
            </a:fld>
            <a:endParaRPr lang="en-GB" b="0" dirty="0">
              <a:solidFill>
                <a:srgbClr val="4D4D4D">
                  <a:tint val="75000"/>
                </a:srgbClr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2875002"/>
            <a:ext cx="61206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3000" b="0" dirty="0" smtClean="0">
                <a:solidFill>
                  <a:srgbClr val="0F549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fr-BE" sz="3000" b="0" dirty="0">
              <a:solidFill>
                <a:srgbClr val="0F549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839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b215da50-b6d9-47ea-b701-e84bde7807d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f3f99b9f-7abc-4d9b-9aeb-f36408eb51c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f3f99b9f-7abc-4d9b-9aeb-f36408eb51c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09b796b7-963d-4d28-87c3-1cda75530ee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04ab40b5-7188-4263-8f4a-a087992a98f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9bdb848a-8b4e-4afa-88c5-8cec281a7fa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ecdafb98-afdf-41b5-a3fb-7f6a9b1a164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3bde9881-1919-44eb-9845-f5b80ca48d6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3e7578cf-5587-4c44-a4df-52bd6b51c9df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FFISYNC_SLIDE_GUID" val="3e7578cf-5587-4c44-a4df-52bd6b51c9df"/>
</p:tagLst>
</file>

<file path=ppt/theme/theme1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 rtlCol="0" anchor="ctr">
        <a:spAutoFit/>
      </a:bodyPr>
      <a:lstStyle>
        <a:defPPr>
          <a:defRPr sz="1000" b="0" dirty="0">
            <a:solidFill>
              <a:schemeClr val="bg1"/>
            </a:solidFill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square" rtlCol="0">
        <a:spAutoFit/>
      </a:bodyPr>
      <a:lstStyle>
        <a:defPPr algn="ctr" defTabSz="457200" fontAlgn="auto">
          <a:spcBef>
            <a:spcPts val="0"/>
          </a:spcBef>
          <a:spcAft>
            <a:spcPts val="0"/>
          </a:spcAft>
          <a:defRPr sz="1100" b="0" dirty="0">
            <a:solidFill>
              <a:schemeClr val="tx1"/>
            </a:solidFill>
            <a:ea typeface="Verdana" panose="020B0604030504040204" pitchFamily="34" charset="0"/>
            <a:cs typeface="Verdana" panose="020B0604030504040204" pitchFamily="34" charset="0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lank">
  <a:themeElements>
    <a:clrScheme name="Slide_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lide_Master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accent6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200" b="0" i="0" u="none" strike="noStrike" cap="none" normalizeH="0" baseline="0" smtClean="0">
            <a:ln>
              <a:noFill/>
            </a:ln>
            <a:solidFill>
              <a:srgbClr val="0F5494"/>
            </a:solidFill>
            <a:effectLst/>
            <a:latin typeface="Verdana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accent6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Slide_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_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_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_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_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_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_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_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_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_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_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_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EC colour scheme">
      <a:dk1>
        <a:srgbClr val="4D4D4D"/>
      </a:dk1>
      <a:lt1>
        <a:srgbClr val="FFFFFF"/>
      </a:lt1>
      <a:dk2>
        <a:srgbClr val="034EA2"/>
      </a:dk2>
      <a:lt2>
        <a:srgbClr val="D3E8F9"/>
      </a:lt2>
      <a:accent1>
        <a:srgbClr val="1E858B"/>
      </a:accent1>
      <a:accent2>
        <a:srgbClr val="4BC5DE"/>
      </a:accent2>
      <a:accent3>
        <a:srgbClr val="1EC08A"/>
      </a:accent3>
      <a:accent4>
        <a:srgbClr val="ED8D2F"/>
      </a:accent4>
      <a:accent5>
        <a:srgbClr val="FFC000"/>
      </a:accent5>
      <a:accent6>
        <a:srgbClr val="E76C53"/>
      </a:accent6>
      <a:hlink>
        <a:srgbClr val="0563C1"/>
      </a:hlink>
      <a:folHlink>
        <a:srgbClr val="24337E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_Presentation.pptx" id="{DF0E4C23-23CF-4CA0-B78D-4EE4E4812529}" vid="{A275074F-6DFA-4FBF-AA5C-38C3649C393F}"/>
    </a:ext>
  </a:extLst>
</a:theme>
</file>

<file path=ppt/theme/theme4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33176"/>
        </a:solidFill>
        <a:ln>
          <a:solidFill>
            <a:srgbClr val="133176"/>
          </a:solidFill>
        </a:ln>
      </a:spPr>
      <a:bodyPr anchor="ctr"/>
      <a:lstStyle>
        <a:defPPr algn="ctr" defTabSz="457200" fontAlgn="auto">
          <a:spcBef>
            <a:spcPts val="0"/>
          </a:spcBef>
          <a:spcAft>
            <a:spcPts val="0"/>
          </a:spcAft>
          <a:defRPr sz="1800" b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2400" b="0" dirty="0" err="1" smtClean="0">
            <a:solidFill>
              <a:srgbClr val="0F5494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Blank">
  <a:themeElements>
    <a:clrScheme name="Custom 2">
      <a:dk1>
        <a:srgbClr val="F8A907"/>
      </a:dk1>
      <a:lt1>
        <a:srgbClr val="FFFFFF"/>
      </a:lt1>
      <a:dk2>
        <a:srgbClr val="F8A907"/>
      </a:dk2>
      <a:lt2>
        <a:srgbClr val="FFFFFF"/>
      </a:lt2>
      <a:accent1>
        <a:srgbClr val="FBE312"/>
      </a:accent1>
      <a:accent2>
        <a:srgbClr val="878685"/>
      </a:accent2>
      <a:accent3>
        <a:srgbClr val="404A52"/>
      </a:accent3>
      <a:accent4>
        <a:srgbClr val="78BAEB"/>
      </a:accent4>
      <a:accent5>
        <a:srgbClr val="2963F0"/>
      </a:accent5>
      <a:accent6>
        <a:srgbClr val="0E4194"/>
      </a:accent6>
      <a:hlink>
        <a:srgbClr val="2963F0"/>
      </a:hlink>
      <a:folHlink>
        <a:srgbClr val="78BAEB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33176"/>
        </a:solidFill>
        <a:ln>
          <a:solidFill>
            <a:srgbClr val="133176"/>
          </a:solidFill>
        </a:ln>
      </a:spPr>
      <a:bodyPr anchor="ctr"/>
      <a:lstStyle>
        <a:defPPr algn="ctr" defTabSz="457200" fontAlgn="auto">
          <a:spcBef>
            <a:spcPts val="0"/>
          </a:spcBef>
          <a:spcAft>
            <a:spcPts val="0"/>
          </a:spcAft>
          <a:defRPr sz="1800" b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2400" b="0" dirty="0" err="1" smtClean="0">
            <a:solidFill>
              <a:srgbClr val="0F5494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2444</TotalTime>
  <Words>1774</Words>
  <Application>Microsoft Office PowerPoint</Application>
  <PresentationFormat>On-screen Show (4:3)</PresentationFormat>
  <Paragraphs>272</Paragraphs>
  <Slides>25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25</vt:i4>
      </vt:variant>
    </vt:vector>
  </HeadingPairs>
  <TitlesOfParts>
    <vt:vector size="38" baseType="lpstr">
      <vt:lpstr>Arial</vt:lpstr>
      <vt:lpstr>Calibri</vt:lpstr>
      <vt:lpstr>EC Square Sans Pro</vt:lpstr>
      <vt:lpstr>EC Square Sans Pro Light</vt:lpstr>
      <vt:lpstr>EC Square Sans Pro Medium</vt:lpstr>
      <vt:lpstr>Tahoma</vt:lpstr>
      <vt:lpstr>Verdana</vt:lpstr>
      <vt:lpstr>Wingdings</vt:lpstr>
      <vt:lpstr>1_Default Design</vt:lpstr>
      <vt:lpstr>Blank</vt:lpstr>
      <vt:lpstr>Office Theme</vt:lpstr>
      <vt:lpstr>Default Design</vt:lpstr>
      <vt:lpstr>2_Blank</vt:lpstr>
      <vt:lpstr>Open Science and the European Open Science Cloud</vt:lpstr>
      <vt:lpstr>Why do we need Open Science?</vt:lpstr>
      <vt:lpstr>Main challenges and priorities</vt:lpstr>
      <vt:lpstr>Progress thus far</vt:lpstr>
      <vt:lpstr>However…</vt:lpstr>
      <vt:lpstr> </vt:lpstr>
      <vt:lpstr>OS practice and research careers</vt:lpstr>
      <vt:lpstr>Consequently …</vt:lpstr>
      <vt:lpstr>Main priorities  </vt:lpstr>
      <vt:lpstr>PowerPoint Presentation</vt:lpstr>
      <vt:lpstr>PowerPoint Presentation</vt:lpstr>
      <vt:lpstr>Horizon Europe to walk the talk on Open Science (work in progress)  </vt:lpstr>
      <vt:lpstr>PowerPoint Presentation</vt:lpstr>
      <vt:lpstr>President U. von der Leyen</vt:lpstr>
      <vt:lpstr>Why the EOSC?</vt:lpstr>
      <vt:lpstr>What is the EOSC?</vt:lpstr>
      <vt:lpstr>Rationale for EOSC</vt:lpstr>
      <vt:lpstr>EOSC governance structure</vt:lpstr>
      <vt:lpstr>EOSC EB Working Groups and Task Forces</vt:lpstr>
      <vt:lpstr>A first edition of EOSC by end 2020</vt:lpstr>
      <vt:lpstr>First edition: minimum viable EOSC (MVE)</vt:lpstr>
      <vt:lpstr>EOSC-Core: functions and proposed coverage</vt:lpstr>
      <vt:lpstr>Proposed second and third iterations</vt:lpstr>
      <vt:lpstr>Ongoing partnership proposal and SRIA</vt:lpstr>
      <vt:lpstr>PowerPoint Presentation</vt:lpstr>
    </vt:vector>
  </TitlesOfParts>
  <Company>European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HORIZON 2020 PROPOSAL EVALUATION  INFRAEOSC-01-2018</dc:title>
  <dc:creator>CHATZIMICHAIL Christos (CNECT)</dc:creator>
  <cp:lastModifiedBy>VEISPAK Andreas (CNECT)</cp:lastModifiedBy>
  <cp:revision>155</cp:revision>
  <cp:lastPrinted>2019-03-29T09:03:06Z</cp:lastPrinted>
  <dcterms:created xsi:type="dcterms:W3CDTF">2018-05-17T08:05:59Z</dcterms:created>
  <dcterms:modified xsi:type="dcterms:W3CDTF">2020-04-06T07:25:40Z</dcterms:modified>
</cp:coreProperties>
</file>