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37"/>
  </p:notesMasterIdLst>
  <p:handoutMasterIdLst>
    <p:handoutMasterId r:id="rId38"/>
  </p:handoutMasterIdLst>
  <p:sldIdLst>
    <p:sldId id="278" r:id="rId3"/>
    <p:sldId id="305" r:id="rId4"/>
    <p:sldId id="290" r:id="rId5"/>
    <p:sldId id="292" r:id="rId6"/>
    <p:sldId id="279" r:id="rId7"/>
    <p:sldId id="284" r:id="rId8"/>
    <p:sldId id="269" r:id="rId9"/>
    <p:sldId id="291" r:id="rId10"/>
    <p:sldId id="288" r:id="rId11"/>
    <p:sldId id="294" r:id="rId12"/>
    <p:sldId id="293" r:id="rId13"/>
    <p:sldId id="286" r:id="rId14"/>
    <p:sldId id="307" r:id="rId15"/>
    <p:sldId id="306" r:id="rId16"/>
    <p:sldId id="296" r:id="rId17"/>
    <p:sldId id="297" r:id="rId18"/>
    <p:sldId id="298" r:id="rId19"/>
    <p:sldId id="300" r:id="rId20"/>
    <p:sldId id="309" r:id="rId21"/>
    <p:sldId id="257" r:id="rId22"/>
    <p:sldId id="259" r:id="rId23"/>
    <p:sldId id="266" r:id="rId24"/>
    <p:sldId id="260" r:id="rId25"/>
    <p:sldId id="311" r:id="rId26"/>
    <p:sldId id="267" r:id="rId27"/>
    <p:sldId id="268" r:id="rId28"/>
    <p:sldId id="270" r:id="rId29"/>
    <p:sldId id="301" r:id="rId30"/>
    <p:sldId id="302" r:id="rId31"/>
    <p:sldId id="303" r:id="rId32"/>
    <p:sldId id="304" r:id="rId33"/>
    <p:sldId id="272" r:id="rId34"/>
    <p:sldId id="310" r:id="rId35"/>
    <p:sldId id="274" r:id="rId36"/>
  </p:sldIdLst>
  <p:sldSz cx="9144000" cy="6858000" type="screen4x3"/>
  <p:notesSz cx="6735763" cy="9866313"/>
  <p:defaultText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29" autoAdjust="0"/>
  </p:normalViewPr>
  <p:slideViewPr>
    <p:cSldViewPr>
      <p:cViewPr varScale="1">
        <p:scale>
          <a:sx n="102" d="100"/>
          <a:sy n="102" d="100"/>
        </p:scale>
        <p:origin x="-23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5DC26A-AACD-45AB-B0E3-57750552A27D}"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t-EE"/>
        </a:p>
      </dgm:t>
    </dgm:pt>
    <dgm:pt modelId="{A3CCB1C3-2BE5-4F54-9032-E0418C696831}">
      <dgm:prSet phldrT="[Tekst]" custT="1"/>
      <dgm:spPr/>
      <dgm:t>
        <a:bodyPr/>
        <a:lstStyle/>
        <a:p>
          <a:r>
            <a:rPr lang="et-EE" sz="2000" dirty="0" smtClean="0"/>
            <a:t>Hüpotees</a:t>
          </a:r>
        </a:p>
        <a:p>
          <a:r>
            <a:rPr lang="et-EE" sz="2000" dirty="0" smtClean="0"/>
            <a:t>Planeerimine</a:t>
          </a:r>
        </a:p>
        <a:p>
          <a:r>
            <a:rPr lang="et-EE" sz="2000" dirty="0" smtClean="0"/>
            <a:t>DMP</a:t>
          </a:r>
          <a:endParaRPr lang="et-EE" sz="2000" dirty="0"/>
        </a:p>
      </dgm:t>
    </dgm:pt>
    <dgm:pt modelId="{023AF448-BAF4-47FC-B9B0-35DF748BC862}" type="parTrans" cxnId="{457AAC67-FA5F-40D7-B861-1F37E3650844}">
      <dgm:prSet/>
      <dgm:spPr/>
      <dgm:t>
        <a:bodyPr/>
        <a:lstStyle/>
        <a:p>
          <a:endParaRPr lang="et-EE"/>
        </a:p>
      </dgm:t>
    </dgm:pt>
    <dgm:pt modelId="{1A6AE4A6-D552-48D0-B8B2-37030A4333BC}" type="sibTrans" cxnId="{457AAC67-FA5F-40D7-B861-1F37E3650844}">
      <dgm:prSet/>
      <dgm:spPr/>
      <dgm:t>
        <a:bodyPr/>
        <a:lstStyle/>
        <a:p>
          <a:endParaRPr lang="et-EE"/>
        </a:p>
      </dgm:t>
    </dgm:pt>
    <dgm:pt modelId="{36528F02-B7A5-46A6-8DF3-3E91449D4222}">
      <dgm:prSet phldrT="[Tekst]" custT="1"/>
      <dgm:spPr/>
      <dgm:t>
        <a:bodyPr/>
        <a:lstStyle/>
        <a:p>
          <a:r>
            <a:rPr lang="et-EE" sz="2000" dirty="0" smtClean="0"/>
            <a:t>Eksperiment</a:t>
          </a:r>
        </a:p>
        <a:p>
          <a:r>
            <a:rPr lang="et-EE" sz="2000" dirty="0" smtClean="0"/>
            <a:t>Andmete kogumine</a:t>
          </a:r>
          <a:endParaRPr lang="et-EE" sz="2000" dirty="0"/>
        </a:p>
      </dgm:t>
    </dgm:pt>
    <dgm:pt modelId="{21523672-D548-4A77-A4CA-0F1ECE2588E4}" type="parTrans" cxnId="{FDBF7E4B-8432-4F6E-84F9-EC0F160DFB9E}">
      <dgm:prSet/>
      <dgm:spPr/>
      <dgm:t>
        <a:bodyPr/>
        <a:lstStyle/>
        <a:p>
          <a:endParaRPr lang="et-EE"/>
        </a:p>
      </dgm:t>
    </dgm:pt>
    <dgm:pt modelId="{5676E715-8E02-4EDF-BEF7-00C722C70C94}" type="sibTrans" cxnId="{FDBF7E4B-8432-4F6E-84F9-EC0F160DFB9E}">
      <dgm:prSet/>
      <dgm:spPr/>
      <dgm:t>
        <a:bodyPr/>
        <a:lstStyle/>
        <a:p>
          <a:endParaRPr lang="et-EE"/>
        </a:p>
      </dgm:t>
    </dgm:pt>
    <dgm:pt modelId="{EBEEA052-39A2-471F-841E-4DAEA829BCDB}">
      <dgm:prSet phldrT="[Tekst]" custT="1"/>
      <dgm:spPr/>
      <dgm:t>
        <a:bodyPr/>
        <a:lstStyle/>
        <a:p>
          <a:r>
            <a:rPr lang="et-EE" sz="2000" dirty="0" smtClean="0"/>
            <a:t>Järeldused</a:t>
          </a:r>
        </a:p>
        <a:p>
          <a:r>
            <a:rPr lang="et-EE" sz="2000" dirty="0" smtClean="0"/>
            <a:t>Andmeanalüüs</a:t>
          </a:r>
        </a:p>
        <a:p>
          <a:r>
            <a:rPr lang="et-EE" sz="2000" dirty="0" smtClean="0"/>
            <a:t>Artikkel</a:t>
          </a:r>
          <a:endParaRPr lang="et-EE" sz="2000" dirty="0"/>
        </a:p>
      </dgm:t>
    </dgm:pt>
    <dgm:pt modelId="{3DDDA45C-7A3D-4BEC-980F-C1D631562C73}" type="parTrans" cxnId="{4A979F5D-391C-4714-8E26-3A67F456EA3B}">
      <dgm:prSet/>
      <dgm:spPr/>
      <dgm:t>
        <a:bodyPr/>
        <a:lstStyle/>
        <a:p>
          <a:endParaRPr lang="et-EE"/>
        </a:p>
      </dgm:t>
    </dgm:pt>
    <dgm:pt modelId="{3F7E1CD9-C7C6-4B80-963A-C3399F72CCEE}" type="sibTrans" cxnId="{4A979F5D-391C-4714-8E26-3A67F456EA3B}">
      <dgm:prSet/>
      <dgm:spPr/>
      <dgm:t>
        <a:bodyPr/>
        <a:lstStyle/>
        <a:p>
          <a:endParaRPr lang="et-EE"/>
        </a:p>
      </dgm:t>
    </dgm:pt>
    <dgm:pt modelId="{1F9B2F09-B1F8-415A-B508-6E330C267241}">
      <dgm:prSet phldrT="[Tekst]" custT="1"/>
      <dgm:spPr/>
      <dgm:t>
        <a:bodyPr/>
        <a:lstStyle/>
        <a:p>
          <a:r>
            <a:rPr lang="et-EE" sz="2000" dirty="0" smtClean="0"/>
            <a:t>Andmesäilitus</a:t>
          </a:r>
        </a:p>
        <a:p>
          <a:r>
            <a:rPr lang="et-EE" sz="2000" dirty="0" smtClean="0"/>
            <a:t>Metaandmed</a:t>
          </a:r>
          <a:endParaRPr lang="et-EE" sz="2000" dirty="0" smtClean="0"/>
        </a:p>
        <a:p>
          <a:r>
            <a:rPr lang="et-EE" sz="2000" dirty="0" smtClean="0"/>
            <a:t>DOI</a:t>
          </a:r>
          <a:endParaRPr lang="et-EE" sz="2000" dirty="0"/>
        </a:p>
      </dgm:t>
    </dgm:pt>
    <dgm:pt modelId="{01704335-2BA7-4DC4-BD8D-45AFF64BF06D}" type="parTrans" cxnId="{21BF0872-34CC-4738-AE53-1C5295FDEA54}">
      <dgm:prSet/>
      <dgm:spPr/>
      <dgm:t>
        <a:bodyPr/>
        <a:lstStyle/>
        <a:p>
          <a:endParaRPr lang="et-EE"/>
        </a:p>
      </dgm:t>
    </dgm:pt>
    <dgm:pt modelId="{016A0584-AF79-4430-80AB-54C2228F53EA}" type="sibTrans" cxnId="{21BF0872-34CC-4738-AE53-1C5295FDEA54}">
      <dgm:prSet/>
      <dgm:spPr/>
      <dgm:t>
        <a:bodyPr/>
        <a:lstStyle/>
        <a:p>
          <a:endParaRPr lang="et-EE"/>
        </a:p>
      </dgm:t>
    </dgm:pt>
    <dgm:pt modelId="{4704BA31-15A4-45CB-B10E-8741EA708596}">
      <dgm:prSet phldrT="[Tekst]" custT="1"/>
      <dgm:spPr/>
      <dgm:t>
        <a:bodyPr/>
        <a:lstStyle/>
        <a:p>
          <a:r>
            <a:rPr lang="et-EE" sz="2000" dirty="0" smtClean="0"/>
            <a:t>Andmete</a:t>
          </a:r>
        </a:p>
        <a:p>
          <a:r>
            <a:rPr lang="et-EE" sz="2000" dirty="0" smtClean="0"/>
            <a:t>taaskasutus</a:t>
          </a:r>
          <a:endParaRPr lang="et-EE" sz="2000" dirty="0"/>
        </a:p>
      </dgm:t>
    </dgm:pt>
    <dgm:pt modelId="{474AC018-E1EE-4287-9F29-216BE70AC5D1}" type="parTrans" cxnId="{AFAE8CE5-DF2B-4E87-A9B1-A19044140BB0}">
      <dgm:prSet/>
      <dgm:spPr/>
      <dgm:t>
        <a:bodyPr/>
        <a:lstStyle/>
        <a:p>
          <a:endParaRPr lang="et-EE"/>
        </a:p>
      </dgm:t>
    </dgm:pt>
    <dgm:pt modelId="{232EB88F-4E13-4B04-9556-365CDC8E7B68}" type="sibTrans" cxnId="{AFAE8CE5-DF2B-4E87-A9B1-A19044140BB0}">
      <dgm:prSet/>
      <dgm:spPr/>
      <dgm:t>
        <a:bodyPr/>
        <a:lstStyle/>
        <a:p>
          <a:endParaRPr lang="et-EE"/>
        </a:p>
      </dgm:t>
    </dgm:pt>
    <dgm:pt modelId="{4378A08A-040F-4838-BF22-F66CEEA7A415}" type="pres">
      <dgm:prSet presAssocID="{BB5DC26A-AACD-45AB-B0E3-57750552A27D}" presName="cycle" presStyleCnt="0">
        <dgm:presLayoutVars>
          <dgm:dir/>
          <dgm:resizeHandles val="exact"/>
        </dgm:presLayoutVars>
      </dgm:prSet>
      <dgm:spPr/>
      <dgm:t>
        <a:bodyPr/>
        <a:lstStyle/>
        <a:p>
          <a:endParaRPr lang="et-EE"/>
        </a:p>
      </dgm:t>
    </dgm:pt>
    <dgm:pt modelId="{74494BDF-33DC-438A-98E7-B65F448AB84F}" type="pres">
      <dgm:prSet presAssocID="{A3CCB1C3-2BE5-4F54-9032-E0418C696831}" presName="node" presStyleLbl="node1" presStyleIdx="0" presStyleCnt="5" custRadScaleRad="97321" custRadScaleInc="-4486">
        <dgm:presLayoutVars>
          <dgm:bulletEnabled val="1"/>
        </dgm:presLayoutVars>
      </dgm:prSet>
      <dgm:spPr/>
      <dgm:t>
        <a:bodyPr/>
        <a:lstStyle/>
        <a:p>
          <a:endParaRPr lang="et-EE"/>
        </a:p>
      </dgm:t>
    </dgm:pt>
    <dgm:pt modelId="{0F37D13A-BFA0-4939-AC70-FBD45ADAB09C}" type="pres">
      <dgm:prSet presAssocID="{A3CCB1C3-2BE5-4F54-9032-E0418C696831}" presName="spNode" presStyleCnt="0"/>
      <dgm:spPr/>
    </dgm:pt>
    <dgm:pt modelId="{DE6AB6B3-693A-4DA8-B4A0-828BC587A93B}" type="pres">
      <dgm:prSet presAssocID="{1A6AE4A6-D552-48D0-B8B2-37030A4333BC}" presName="sibTrans" presStyleLbl="sibTrans1D1" presStyleIdx="0" presStyleCnt="5"/>
      <dgm:spPr/>
      <dgm:t>
        <a:bodyPr/>
        <a:lstStyle/>
        <a:p>
          <a:endParaRPr lang="et-EE"/>
        </a:p>
      </dgm:t>
    </dgm:pt>
    <dgm:pt modelId="{AA76D4D9-BD8E-4C06-8A27-3A3430A81BF3}" type="pres">
      <dgm:prSet presAssocID="{36528F02-B7A5-46A6-8DF3-3E91449D4222}" presName="node" presStyleLbl="node1" presStyleIdx="1" presStyleCnt="5" custRadScaleRad="100378" custRadScaleInc="35214">
        <dgm:presLayoutVars>
          <dgm:bulletEnabled val="1"/>
        </dgm:presLayoutVars>
      </dgm:prSet>
      <dgm:spPr/>
      <dgm:t>
        <a:bodyPr/>
        <a:lstStyle/>
        <a:p>
          <a:endParaRPr lang="et-EE"/>
        </a:p>
      </dgm:t>
    </dgm:pt>
    <dgm:pt modelId="{533F97A7-0103-4757-A937-E889B0259C7E}" type="pres">
      <dgm:prSet presAssocID="{36528F02-B7A5-46A6-8DF3-3E91449D4222}" presName="spNode" presStyleCnt="0"/>
      <dgm:spPr/>
    </dgm:pt>
    <dgm:pt modelId="{65A4A5AC-AF68-4AC0-88FA-E3EA55482726}" type="pres">
      <dgm:prSet presAssocID="{5676E715-8E02-4EDF-BEF7-00C722C70C94}" presName="sibTrans" presStyleLbl="sibTrans1D1" presStyleIdx="1" presStyleCnt="5"/>
      <dgm:spPr/>
      <dgm:t>
        <a:bodyPr/>
        <a:lstStyle/>
        <a:p>
          <a:endParaRPr lang="et-EE"/>
        </a:p>
      </dgm:t>
    </dgm:pt>
    <dgm:pt modelId="{09BD6843-CDAE-476E-8909-CCCF1D2BDFE9}" type="pres">
      <dgm:prSet presAssocID="{EBEEA052-39A2-471F-841E-4DAEA829BCDB}" presName="node" presStyleLbl="node1" presStyleIdx="2" presStyleCnt="5" custRadScaleRad="93028" custRadScaleInc="-22572">
        <dgm:presLayoutVars>
          <dgm:bulletEnabled val="1"/>
        </dgm:presLayoutVars>
      </dgm:prSet>
      <dgm:spPr/>
      <dgm:t>
        <a:bodyPr/>
        <a:lstStyle/>
        <a:p>
          <a:endParaRPr lang="et-EE"/>
        </a:p>
      </dgm:t>
    </dgm:pt>
    <dgm:pt modelId="{260DB43A-6B74-4400-825C-534416C75C48}" type="pres">
      <dgm:prSet presAssocID="{EBEEA052-39A2-471F-841E-4DAEA829BCDB}" presName="spNode" presStyleCnt="0"/>
      <dgm:spPr/>
    </dgm:pt>
    <dgm:pt modelId="{119CEBCD-7561-445C-A49D-1ABF5CE92CBB}" type="pres">
      <dgm:prSet presAssocID="{3F7E1CD9-C7C6-4B80-963A-C3399F72CCEE}" presName="sibTrans" presStyleLbl="sibTrans1D1" presStyleIdx="2" presStyleCnt="5"/>
      <dgm:spPr/>
      <dgm:t>
        <a:bodyPr/>
        <a:lstStyle/>
        <a:p>
          <a:endParaRPr lang="et-EE"/>
        </a:p>
      </dgm:t>
    </dgm:pt>
    <dgm:pt modelId="{6F77599F-8D2B-431C-9D1D-5C30865C449F}" type="pres">
      <dgm:prSet presAssocID="{1F9B2F09-B1F8-415A-B508-6E330C267241}" presName="node" presStyleLbl="node1" presStyleIdx="3" presStyleCnt="5" custRadScaleRad="95487" custRadScaleInc="29430">
        <dgm:presLayoutVars>
          <dgm:bulletEnabled val="1"/>
        </dgm:presLayoutVars>
      </dgm:prSet>
      <dgm:spPr/>
      <dgm:t>
        <a:bodyPr/>
        <a:lstStyle/>
        <a:p>
          <a:endParaRPr lang="et-EE"/>
        </a:p>
      </dgm:t>
    </dgm:pt>
    <dgm:pt modelId="{A575BB6F-308B-41CA-ABAB-9F285B24638D}" type="pres">
      <dgm:prSet presAssocID="{1F9B2F09-B1F8-415A-B508-6E330C267241}" presName="spNode" presStyleCnt="0"/>
      <dgm:spPr/>
    </dgm:pt>
    <dgm:pt modelId="{3CF8078F-E67C-453E-ACC3-120586ED9B60}" type="pres">
      <dgm:prSet presAssocID="{016A0584-AF79-4430-80AB-54C2228F53EA}" presName="sibTrans" presStyleLbl="sibTrans1D1" presStyleIdx="3" presStyleCnt="5"/>
      <dgm:spPr/>
      <dgm:t>
        <a:bodyPr/>
        <a:lstStyle/>
        <a:p>
          <a:endParaRPr lang="et-EE"/>
        </a:p>
      </dgm:t>
    </dgm:pt>
    <dgm:pt modelId="{93FCD0F2-D62E-42EC-B607-F3A38D8394B2}" type="pres">
      <dgm:prSet presAssocID="{4704BA31-15A4-45CB-B10E-8741EA708596}" presName="node" presStyleLbl="node1" presStyleIdx="4" presStyleCnt="5" custRadScaleRad="96011" custRadScaleInc="-26093">
        <dgm:presLayoutVars>
          <dgm:bulletEnabled val="1"/>
        </dgm:presLayoutVars>
      </dgm:prSet>
      <dgm:spPr/>
      <dgm:t>
        <a:bodyPr/>
        <a:lstStyle/>
        <a:p>
          <a:endParaRPr lang="et-EE"/>
        </a:p>
      </dgm:t>
    </dgm:pt>
    <dgm:pt modelId="{5CD9F29A-122E-48A7-9FBA-5674C8E41F28}" type="pres">
      <dgm:prSet presAssocID="{4704BA31-15A4-45CB-B10E-8741EA708596}" presName="spNode" presStyleCnt="0"/>
      <dgm:spPr/>
    </dgm:pt>
    <dgm:pt modelId="{4EBB1DD6-CA3A-452B-9FA8-53623BC238AA}" type="pres">
      <dgm:prSet presAssocID="{232EB88F-4E13-4B04-9556-365CDC8E7B68}" presName="sibTrans" presStyleLbl="sibTrans1D1" presStyleIdx="4" presStyleCnt="5"/>
      <dgm:spPr/>
      <dgm:t>
        <a:bodyPr/>
        <a:lstStyle/>
        <a:p>
          <a:endParaRPr lang="et-EE"/>
        </a:p>
      </dgm:t>
    </dgm:pt>
  </dgm:ptLst>
  <dgm:cxnLst>
    <dgm:cxn modelId="{28A540B0-86E7-4CB9-ACD3-E1B4407671D9}" type="presOf" srcId="{3F7E1CD9-C7C6-4B80-963A-C3399F72CCEE}" destId="{119CEBCD-7561-445C-A49D-1ABF5CE92CBB}" srcOrd="0" destOrd="0" presId="urn:microsoft.com/office/officeart/2005/8/layout/cycle5"/>
    <dgm:cxn modelId="{4A979F5D-391C-4714-8E26-3A67F456EA3B}" srcId="{BB5DC26A-AACD-45AB-B0E3-57750552A27D}" destId="{EBEEA052-39A2-471F-841E-4DAEA829BCDB}" srcOrd="2" destOrd="0" parTransId="{3DDDA45C-7A3D-4BEC-980F-C1D631562C73}" sibTransId="{3F7E1CD9-C7C6-4B80-963A-C3399F72CCEE}"/>
    <dgm:cxn modelId="{088D3CB7-B571-4F5A-A809-D1AD1C39FE9F}" type="presOf" srcId="{EBEEA052-39A2-471F-841E-4DAEA829BCDB}" destId="{09BD6843-CDAE-476E-8909-CCCF1D2BDFE9}" srcOrd="0" destOrd="0" presId="urn:microsoft.com/office/officeart/2005/8/layout/cycle5"/>
    <dgm:cxn modelId="{5869EB1F-B791-4A1B-9847-93831D901723}" type="presOf" srcId="{BB5DC26A-AACD-45AB-B0E3-57750552A27D}" destId="{4378A08A-040F-4838-BF22-F66CEEA7A415}" srcOrd="0" destOrd="0" presId="urn:microsoft.com/office/officeart/2005/8/layout/cycle5"/>
    <dgm:cxn modelId="{D3B5F65A-B553-45A0-AF72-8BB19BE64804}" type="presOf" srcId="{5676E715-8E02-4EDF-BEF7-00C722C70C94}" destId="{65A4A5AC-AF68-4AC0-88FA-E3EA55482726}" srcOrd="0" destOrd="0" presId="urn:microsoft.com/office/officeart/2005/8/layout/cycle5"/>
    <dgm:cxn modelId="{5C57EF16-9F84-4A7B-A48A-C49B32235379}" type="presOf" srcId="{016A0584-AF79-4430-80AB-54C2228F53EA}" destId="{3CF8078F-E67C-453E-ACC3-120586ED9B60}" srcOrd="0" destOrd="0" presId="urn:microsoft.com/office/officeart/2005/8/layout/cycle5"/>
    <dgm:cxn modelId="{D23E9E84-24AA-4E26-AA12-8E61E6668D3A}" type="presOf" srcId="{4704BA31-15A4-45CB-B10E-8741EA708596}" destId="{93FCD0F2-D62E-42EC-B607-F3A38D8394B2}" srcOrd="0" destOrd="0" presId="urn:microsoft.com/office/officeart/2005/8/layout/cycle5"/>
    <dgm:cxn modelId="{AFAE8CE5-DF2B-4E87-A9B1-A19044140BB0}" srcId="{BB5DC26A-AACD-45AB-B0E3-57750552A27D}" destId="{4704BA31-15A4-45CB-B10E-8741EA708596}" srcOrd="4" destOrd="0" parTransId="{474AC018-E1EE-4287-9F29-216BE70AC5D1}" sibTransId="{232EB88F-4E13-4B04-9556-365CDC8E7B68}"/>
    <dgm:cxn modelId="{30125675-F355-47FC-88D3-B148BAE2D975}" type="presOf" srcId="{1A6AE4A6-D552-48D0-B8B2-37030A4333BC}" destId="{DE6AB6B3-693A-4DA8-B4A0-828BC587A93B}" srcOrd="0" destOrd="0" presId="urn:microsoft.com/office/officeart/2005/8/layout/cycle5"/>
    <dgm:cxn modelId="{B5BFC6F2-6128-45DF-8445-76F625299CB6}" type="presOf" srcId="{232EB88F-4E13-4B04-9556-365CDC8E7B68}" destId="{4EBB1DD6-CA3A-452B-9FA8-53623BC238AA}" srcOrd="0" destOrd="0" presId="urn:microsoft.com/office/officeart/2005/8/layout/cycle5"/>
    <dgm:cxn modelId="{FDBF7E4B-8432-4F6E-84F9-EC0F160DFB9E}" srcId="{BB5DC26A-AACD-45AB-B0E3-57750552A27D}" destId="{36528F02-B7A5-46A6-8DF3-3E91449D4222}" srcOrd="1" destOrd="0" parTransId="{21523672-D548-4A77-A4CA-0F1ECE2588E4}" sibTransId="{5676E715-8E02-4EDF-BEF7-00C722C70C94}"/>
    <dgm:cxn modelId="{5E41CDF1-68C0-4B1E-89EA-772E50AE4F83}" type="presOf" srcId="{36528F02-B7A5-46A6-8DF3-3E91449D4222}" destId="{AA76D4D9-BD8E-4C06-8A27-3A3430A81BF3}" srcOrd="0" destOrd="0" presId="urn:microsoft.com/office/officeart/2005/8/layout/cycle5"/>
    <dgm:cxn modelId="{76118330-26A7-4CD6-87DB-7A18BF9A0746}" type="presOf" srcId="{1F9B2F09-B1F8-415A-B508-6E330C267241}" destId="{6F77599F-8D2B-431C-9D1D-5C30865C449F}" srcOrd="0" destOrd="0" presId="urn:microsoft.com/office/officeart/2005/8/layout/cycle5"/>
    <dgm:cxn modelId="{F3D08B60-7734-4B04-91B6-2FF40C1A2D6A}" type="presOf" srcId="{A3CCB1C3-2BE5-4F54-9032-E0418C696831}" destId="{74494BDF-33DC-438A-98E7-B65F448AB84F}" srcOrd="0" destOrd="0" presId="urn:microsoft.com/office/officeart/2005/8/layout/cycle5"/>
    <dgm:cxn modelId="{457AAC67-FA5F-40D7-B861-1F37E3650844}" srcId="{BB5DC26A-AACD-45AB-B0E3-57750552A27D}" destId="{A3CCB1C3-2BE5-4F54-9032-E0418C696831}" srcOrd="0" destOrd="0" parTransId="{023AF448-BAF4-47FC-B9B0-35DF748BC862}" sibTransId="{1A6AE4A6-D552-48D0-B8B2-37030A4333BC}"/>
    <dgm:cxn modelId="{21BF0872-34CC-4738-AE53-1C5295FDEA54}" srcId="{BB5DC26A-AACD-45AB-B0E3-57750552A27D}" destId="{1F9B2F09-B1F8-415A-B508-6E330C267241}" srcOrd="3" destOrd="0" parTransId="{01704335-2BA7-4DC4-BD8D-45AFF64BF06D}" sibTransId="{016A0584-AF79-4430-80AB-54C2228F53EA}"/>
    <dgm:cxn modelId="{99EC92E0-BF61-44E5-B36A-270CF708B197}" type="presParOf" srcId="{4378A08A-040F-4838-BF22-F66CEEA7A415}" destId="{74494BDF-33DC-438A-98E7-B65F448AB84F}" srcOrd="0" destOrd="0" presId="urn:microsoft.com/office/officeart/2005/8/layout/cycle5"/>
    <dgm:cxn modelId="{C288D8B2-96E3-4D43-B6F8-12EFB4CB2D3E}" type="presParOf" srcId="{4378A08A-040F-4838-BF22-F66CEEA7A415}" destId="{0F37D13A-BFA0-4939-AC70-FBD45ADAB09C}" srcOrd="1" destOrd="0" presId="urn:microsoft.com/office/officeart/2005/8/layout/cycle5"/>
    <dgm:cxn modelId="{1626E959-E5E6-4256-A39F-C5D8EFA92B8A}" type="presParOf" srcId="{4378A08A-040F-4838-BF22-F66CEEA7A415}" destId="{DE6AB6B3-693A-4DA8-B4A0-828BC587A93B}" srcOrd="2" destOrd="0" presId="urn:microsoft.com/office/officeart/2005/8/layout/cycle5"/>
    <dgm:cxn modelId="{F7A76E92-0E56-4EEB-BD24-7E74FE54D86B}" type="presParOf" srcId="{4378A08A-040F-4838-BF22-F66CEEA7A415}" destId="{AA76D4D9-BD8E-4C06-8A27-3A3430A81BF3}" srcOrd="3" destOrd="0" presId="urn:microsoft.com/office/officeart/2005/8/layout/cycle5"/>
    <dgm:cxn modelId="{62EAB1AC-33CE-4D47-9B79-9CBC5538643D}" type="presParOf" srcId="{4378A08A-040F-4838-BF22-F66CEEA7A415}" destId="{533F97A7-0103-4757-A937-E889B0259C7E}" srcOrd="4" destOrd="0" presId="urn:microsoft.com/office/officeart/2005/8/layout/cycle5"/>
    <dgm:cxn modelId="{50B7C22C-ABDD-4F9D-B7BE-312493DEEFE8}" type="presParOf" srcId="{4378A08A-040F-4838-BF22-F66CEEA7A415}" destId="{65A4A5AC-AF68-4AC0-88FA-E3EA55482726}" srcOrd="5" destOrd="0" presId="urn:microsoft.com/office/officeart/2005/8/layout/cycle5"/>
    <dgm:cxn modelId="{FC30C7C8-5696-47EC-9809-001D8B144E8C}" type="presParOf" srcId="{4378A08A-040F-4838-BF22-F66CEEA7A415}" destId="{09BD6843-CDAE-476E-8909-CCCF1D2BDFE9}" srcOrd="6" destOrd="0" presId="urn:microsoft.com/office/officeart/2005/8/layout/cycle5"/>
    <dgm:cxn modelId="{F43B064F-A2DD-41B8-92F7-242BF178448A}" type="presParOf" srcId="{4378A08A-040F-4838-BF22-F66CEEA7A415}" destId="{260DB43A-6B74-4400-825C-534416C75C48}" srcOrd="7" destOrd="0" presId="urn:microsoft.com/office/officeart/2005/8/layout/cycle5"/>
    <dgm:cxn modelId="{E1B2C444-DA7D-4E40-8402-0D15C57618E0}" type="presParOf" srcId="{4378A08A-040F-4838-BF22-F66CEEA7A415}" destId="{119CEBCD-7561-445C-A49D-1ABF5CE92CBB}" srcOrd="8" destOrd="0" presId="urn:microsoft.com/office/officeart/2005/8/layout/cycle5"/>
    <dgm:cxn modelId="{6698623E-E47C-400F-9810-BC0B34F441EB}" type="presParOf" srcId="{4378A08A-040F-4838-BF22-F66CEEA7A415}" destId="{6F77599F-8D2B-431C-9D1D-5C30865C449F}" srcOrd="9" destOrd="0" presId="urn:microsoft.com/office/officeart/2005/8/layout/cycle5"/>
    <dgm:cxn modelId="{5EAA389A-1155-4435-B3D0-C2635B9B9AE8}" type="presParOf" srcId="{4378A08A-040F-4838-BF22-F66CEEA7A415}" destId="{A575BB6F-308B-41CA-ABAB-9F285B24638D}" srcOrd="10" destOrd="0" presId="urn:microsoft.com/office/officeart/2005/8/layout/cycle5"/>
    <dgm:cxn modelId="{53AE2836-54DF-403B-9650-28A03E46B482}" type="presParOf" srcId="{4378A08A-040F-4838-BF22-F66CEEA7A415}" destId="{3CF8078F-E67C-453E-ACC3-120586ED9B60}" srcOrd="11" destOrd="0" presId="urn:microsoft.com/office/officeart/2005/8/layout/cycle5"/>
    <dgm:cxn modelId="{DE559696-6383-456B-95B9-E79A4CC14C38}" type="presParOf" srcId="{4378A08A-040F-4838-BF22-F66CEEA7A415}" destId="{93FCD0F2-D62E-42EC-B607-F3A38D8394B2}" srcOrd="12" destOrd="0" presId="urn:microsoft.com/office/officeart/2005/8/layout/cycle5"/>
    <dgm:cxn modelId="{1AFC2746-92FF-4176-9BD5-66B8A7F10442}" type="presParOf" srcId="{4378A08A-040F-4838-BF22-F66CEEA7A415}" destId="{5CD9F29A-122E-48A7-9FBA-5674C8E41F28}" srcOrd="13" destOrd="0" presId="urn:microsoft.com/office/officeart/2005/8/layout/cycle5"/>
    <dgm:cxn modelId="{BD27DA0F-F57F-496C-9610-37A3CA83F64F}" type="presParOf" srcId="{4378A08A-040F-4838-BF22-F66CEEA7A415}" destId="{4EBB1DD6-CA3A-452B-9FA8-53623BC238AA}"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B5DC26A-AACD-45AB-B0E3-57750552A27D}"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t-EE"/>
        </a:p>
      </dgm:t>
    </dgm:pt>
    <dgm:pt modelId="{A3CCB1C3-2BE5-4F54-9032-E0418C696831}">
      <dgm:prSet phldrT="[Tekst]" custT="1"/>
      <dgm:spPr/>
      <dgm:t>
        <a:bodyPr/>
        <a:lstStyle/>
        <a:p>
          <a:r>
            <a:rPr lang="et-EE" sz="2000" dirty="0" smtClean="0"/>
            <a:t>Hüpotees</a:t>
          </a:r>
        </a:p>
        <a:p>
          <a:r>
            <a:rPr lang="et-EE" sz="2000" dirty="0" smtClean="0"/>
            <a:t>Planeerimine</a:t>
          </a:r>
        </a:p>
        <a:p>
          <a:r>
            <a:rPr lang="et-EE" sz="2000" dirty="0" smtClean="0"/>
            <a:t>DMP</a:t>
          </a:r>
          <a:endParaRPr lang="et-EE" sz="2000" dirty="0"/>
        </a:p>
      </dgm:t>
    </dgm:pt>
    <dgm:pt modelId="{023AF448-BAF4-47FC-B9B0-35DF748BC862}" type="parTrans" cxnId="{457AAC67-FA5F-40D7-B861-1F37E3650844}">
      <dgm:prSet/>
      <dgm:spPr/>
      <dgm:t>
        <a:bodyPr/>
        <a:lstStyle/>
        <a:p>
          <a:endParaRPr lang="et-EE"/>
        </a:p>
      </dgm:t>
    </dgm:pt>
    <dgm:pt modelId="{1A6AE4A6-D552-48D0-B8B2-37030A4333BC}" type="sibTrans" cxnId="{457AAC67-FA5F-40D7-B861-1F37E3650844}">
      <dgm:prSet/>
      <dgm:spPr/>
      <dgm:t>
        <a:bodyPr/>
        <a:lstStyle/>
        <a:p>
          <a:endParaRPr lang="et-EE"/>
        </a:p>
      </dgm:t>
    </dgm:pt>
    <dgm:pt modelId="{36528F02-B7A5-46A6-8DF3-3E91449D4222}">
      <dgm:prSet phldrT="[Tekst]" custT="1"/>
      <dgm:spPr/>
      <dgm:t>
        <a:bodyPr/>
        <a:lstStyle/>
        <a:p>
          <a:r>
            <a:rPr lang="et-EE" sz="2000" dirty="0" smtClean="0"/>
            <a:t>Eksperiment</a:t>
          </a:r>
        </a:p>
        <a:p>
          <a:r>
            <a:rPr lang="et-EE" sz="2000" dirty="0" smtClean="0"/>
            <a:t>Andmete kogumine</a:t>
          </a:r>
          <a:endParaRPr lang="et-EE" sz="2000" dirty="0"/>
        </a:p>
      </dgm:t>
    </dgm:pt>
    <dgm:pt modelId="{21523672-D548-4A77-A4CA-0F1ECE2588E4}" type="parTrans" cxnId="{FDBF7E4B-8432-4F6E-84F9-EC0F160DFB9E}">
      <dgm:prSet/>
      <dgm:spPr/>
      <dgm:t>
        <a:bodyPr/>
        <a:lstStyle/>
        <a:p>
          <a:endParaRPr lang="et-EE"/>
        </a:p>
      </dgm:t>
    </dgm:pt>
    <dgm:pt modelId="{5676E715-8E02-4EDF-BEF7-00C722C70C94}" type="sibTrans" cxnId="{FDBF7E4B-8432-4F6E-84F9-EC0F160DFB9E}">
      <dgm:prSet/>
      <dgm:spPr/>
      <dgm:t>
        <a:bodyPr/>
        <a:lstStyle/>
        <a:p>
          <a:endParaRPr lang="et-EE"/>
        </a:p>
      </dgm:t>
    </dgm:pt>
    <dgm:pt modelId="{EBEEA052-39A2-471F-841E-4DAEA829BCDB}">
      <dgm:prSet phldrT="[Tekst]" custT="1"/>
      <dgm:spPr/>
      <dgm:t>
        <a:bodyPr/>
        <a:lstStyle/>
        <a:p>
          <a:r>
            <a:rPr lang="et-EE" sz="2000" dirty="0" smtClean="0"/>
            <a:t>Järeldused</a:t>
          </a:r>
        </a:p>
        <a:p>
          <a:r>
            <a:rPr lang="et-EE" sz="2000" dirty="0" smtClean="0"/>
            <a:t>Andmeanalüüs</a:t>
          </a:r>
        </a:p>
        <a:p>
          <a:r>
            <a:rPr lang="et-EE" sz="2000" dirty="0" smtClean="0"/>
            <a:t>Artikkel</a:t>
          </a:r>
          <a:endParaRPr lang="et-EE" sz="2000" dirty="0"/>
        </a:p>
      </dgm:t>
    </dgm:pt>
    <dgm:pt modelId="{3DDDA45C-7A3D-4BEC-980F-C1D631562C73}" type="parTrans" cxnId="{4A979F5D-391C-4714-8E26-3A67F456EA3B}">
      <dgm:prSet/>
      <dgm:spPr/>
      <dgm:t>
        <a:bodyPr/>
        <a:lstStyle/>
        <a:p>
          <a:endParaRPr lang="et-EE"/>
        </a:p>
      </dgm:t>
    </dgm:pt>
    <dgm:pt modelId="{3F7E1CD9-C7C6-4B80-963A-C3399F72CCEE}" type="sibTrans" cxnId="{4A979F5D-391C-4714-8E26-3A67F456EA3B}">
      <dgm:prSet/>
      <dgm:spPr/>
      <dgm:t>
        <a:bodyPr/>
        <a:lstStyle/>
        <a:p>
          <a:endParaRPr lang="et-EE"/>
        </a:p>
      </dgm:t>
    </dgm:pt>
    <dgm:pt modelId="{1F9B2F09-B1F8-415A-B508-6E330C267241}">
      <dgm:prSet phldrT="[Tekst]" custT="1"/>
      <dgm:spPr/>
      <dgm:t>
        <a:bodyPr/>
        <a:lstStyle/>
        <a:p>
          <a:r>
            <a:rPr lang="et-EE" sz="2000" dirty="0" smtClean="0"/>
            <a:t>Andmesäilitus</a:t>
          </a:r>
          <a:endParaRPr lang="et-EE" sz="2000" dirty="0" smtClean="0"/>
        </a:p>
        <a:p>
          <a:r>
            <a:rPr lang="et-EE" sz="2000" dirty="0" smtClean="0"/>
            <a:t>Metaandmed</a:t>
          </a:r>
        </a:p>
        <a:p>
          <a:r>
            <a:rPr lang="et-EE" sz="2000" dirty="0" smtClean="0"/>
            <a:t>DOI</a:t>
          </a:r>
          <a:endParaRPr lang="et-EE" sz="2000" dirty="0"/>
        </a:p>
      </dgm:t>
    </dgm:pt>
    <dgm:pt modelId="{01704335-2BA7-4DC4-BD8D-45AFF64BF06D}" type="parTrans" cxnId="{21BF0872-34CC-4738-AE53-1C5295FDEA54}">
      <dgm:prSet/>
      <dgm:spPr/>
      <dgm:t>
        <a:bodyPr/>
        <a:lstStyle/>
        <a:p>
          <a:endParaRPr lang="et-EE"/>
        </a:p>
      </dgm:t>
    </dgm:pt>
    <dgm:pt modelId="{016A0584-AF79-4430-80AB-54C2228F53EA}" type="sibTrans" cxnId="{21BF0872-34CC-4738-AE53-1C5295FDEA54}">
      <dgm:prSet/>
      <dgm:spPr/>
      <dgm:t>
        <a:bodyPr/>
        <a:lstStyle/>
        <a:p>
          <a:endParaRPr lang="et-EE"/>
        </a:p>
      </dgm:t>
    </dgm:pt>
    <dgm:pt modelId="{4704BA31-15A4-45CB-B10E-8741EA708596}">
      <dgm:prSet phldrT="[Tekst]" custT="1"/>
      <dgm:spPr/>
      <dgm:t>
        <a:bodyPr/>
        <a:lstStyle/>
        <a:p>
          <a:r>
            <a:rPr lang="et-EE" sz="2000" dirty="0" smtClean="0"/>
            <a:t>Andmete</a:t>
          </a:r>
        </a:p>
        <a:p>
          <a:r>
            <a:rPr lang="et-EE" sz="2000" dirty="0" smtClean="0"/>
            <a:t>taaskasutus</a:t>
          </a:r>
          <a:endParaRPr lang="et-EE" sz="2000" dirty="0"/>
        </a:p>
      </dgm:t>
    </dgm:pt>
    <dgm:pt modelId="{474AC018-E1EE-4287-9F29-216BE70AC5D1}" type="parTrans" cxnId="{AFAE8CE5-DF2B-4E87-A9B1-A19044140BB0}">
      <dgm:prSet/>
      <dgm:spPr/>
      <dgm:t>
        <a:bodyPr/>
        <a:lstStyle/>
        <a:p>
          <a:endParaRPr lang="et-EE"/>
        </a:p>
      </dgm:t>
    </dgm:pt>
    <dgm:pt modelId="{232EB88F-4E13-4B04-9556-365CDC8E7B68}" type="sibTrans" cxnId="{AFAE8CE5-DF2B-4E87-A9B1-A19044140BB0}">
      <dgm:prSet/>
      <dgm:spPr/>
      <dgm:t>
        <a:bodyPr/>
        <a:lstStyle/>
        <a:p>
          <a:endParaRPr lang="et-EE"/>
        </a:p>
      </dgm:t>
    </dgm:pt>
    <dgm:pt modelId="{4378A08A-040F-4838-BF22-F66CEEA7A415}" type="pres">
      <dgm:prSet presAssocID="{BB5DC26A-AACD-45AB-B0E3-57750552A27D}" presName="cycle" presStyleCnt="0">
        <dgm:presLayoutVars>
          <dgm:dir/>
          <dgm:resizeHandles val="exact"/>
        </dgm:presLayoutVars>
      </dgm:prSet>
      <dgm:spPr/>
      <dgm:t>
        <a:bodyPr/>
        <a:lstStyle/>
        <a:p>
          <a:endParaRPr lang="et-EE"/>
        </a:p>
      </dgm:t>
    </dgm:pt>
    <dgm:pt modelId="{74494BDF-33DC-438A-98E7-B65F448AB84F}" type="pres">
      <dgm:prSet presAssocID="{A3CCB1C3-2BE5-4F54-9032-E0418C696831}" presName="node" presStyleLbl="node1" presStyleIdx="0" presStyleCnt="5" custRadScaleRad="97321" custRadScaleInc="-4486">
        <dgm:presLayoutVars>
          <dgm:bulletEnabled val="1"/>
        </dgm:presLayoutVars>
      </dgm:prSet>
      <dgm:spPr/>
      <dgm:t>
        <a:bodyPr/>
        <a:lstStyle/>
        <a:p>
          <a:endParaRPr lang="et-EE"/>
        </a:p>
      </dgm:t>
    </dgm:pt>
    <dgm:pt modelId="{0F37D13A-BFA0-4939-AC70-FBD45ADAB09C}" type="pres">
      <dgm:prSet presAssocID="{A3CCB1C3-2BE5-4F54-9032-E0418C696831}" presName="spNode" presStyleCnt="0"/>
      <dgm:spPr/>
    </dgm:pt>
    <dgm:pt modelId="{DE6AB6B3-693A-4DA8-B4A0-828BC587A93B}" type="pres">
      <dgm:prSet presAssocID="{1A6AE4A6-D552-48D0-B8B2-37030A4333BC}" presName="sibTrans" presStyleLbl="sibTrans1D1" presStyleIdx="0" presStyleCnt="5"/>
      <dgm:spPr/>
      <dgm:t>
        <a:bodyPr/>
        <a:lstStyle/>
        <a:p>
          <a:endParaRPr lang="et-EE"/>
        </a:p>
      </dgm:t>
    </dgm:pt>
    <dgm:pt modelId="{AA76D4D9-BD8E-4C06-8A27-3A3430A81BF3}" type="pres">
      <dgm:prSet presAssocID="{36528F02-B7A5-46A6-8DF3-3E91449D4222}" presName="node" presStyleLbl="node1" presStyleIdx="1" presStyleCnt="5" custRadScaleRad="100378" custRadScaleInc="35214">
        <dgm:presLayoutVars>
          <dgm:bulletEnabled val="1"/>
        </dgm:presLayoutVars>
      </dgm:prSet>
      <dgm:spPr/>
      <dgm:t>
        <a:bodyPr/>
        <a:lstStyle/>
        <a:p>
          <a:endParaRPr lang="et-EE"/>
        </a:p>
      </dgm:t>
    </dgm:pt>
    <dgm:pt modelId="{533F97A7-0103-4757-A937-E889B0259C7E}" type="pres">
      <dgm:prSet presAssocID="{36528F02-B7A5-46A6-8DF3-3E91449D4222}" presName="spNode" presStyleCnt="0"/>
      <dgm:spPr/>
    </dgm:pt>
    <dgm:pt modelId="{65A4A5AC-AF68-4AC0-88FA-E3EA55482726}" type="pres">
      <dgm:prSet presAssocID="{5676E715-8E02-4EDF-BEF7-00C722C70C94}" presName="sibTrans" presStyleLbl="sibTrans1D1" presStyleIdx="1" presStyleCnt="5"/>
      <dgm:spPr/>
      <dgm:t>
        <a:bodyPr/>
        <a:lstStyle/>
        <a:p>
          <a:endParaRPr lang="et-EE"/>
        </a:p>
      </dgm:t>
    </dgm:pt>
    <dgm:pt modelId="{09BD6843-CDAE-476E-8909-CCCF1D2BDFE9}" type="pres">
      <dgm:prSet presAssocID="{EBEEA052-39A2-471F-841E-4DAEA829BCDB}" presName="node" presStyleLbl="node1" presStyleIdx="2" presStyleCnt="5" custRadScaleRad="93028" custRadScaleInc="-22572">
        <dgm:presLayoutVars>
          <dgm:bulletEnabled val="1"/>
        </dgm:presLayoutVars>
      </dgm:prSet>
      <dgm:spPr/>
      <dgm:t>
        <a:bodyPr/>
        <a:lstStyle/>
        <a:p>
          <a:endParaRPr lang="et-EE"/>
        </a:p>
      </dgm:t>
    </dgm:pt>
    <dgm:pt modelId="{260DB43A-6B74-4400-825C-534416C75C48}" type="pres">
      <dgm:prSet presAssocID="{EBEEA052-39A2-471F-841E-4DAEA829BCDB}" presName="spNode" presStyleCnt="0"/>
      <dgm:spPr/>
    </dgm:pt>
    <dgm:pt modelId="{119CEBCD-7561-445C-A49D-1ABF5CE92CBB}" type="pres">
      <dgm:prSet presAssocID="{3F7E1CD9-C7C6-4B80-963A-C3399F72CCEE}" presName="sibTrans" presStyleLbl="sibTrans1D1" presStyleIdx="2" presStyleCnt="5"/>
      <dgm:spPr/>
      <dgm:t>
        <a:bodyPr/>
        <a:lstStyle/>
        <a:p>
          <a:endParaRPr lang="et-EE"/>
        </a:p>
      </dgm:t>
    </dgm:pt>
    <dgm:pt modelId="{6F77599F-8D2B-431C-9D1D-5C30865C449F}" type="pres">
      <dgm:prSet presAssocID="{1F9B2F09-B1F8-415A-B508-6E330C267241}" presName="node" presStyleLbl="node1" presStyleIdx="3" presStyleCnt="5" custRadScaleRad="95487" custRadScaleInc="29430">
        <dgm:presLayoutVars>
          <dgm:bulletEnabled val="1"/>
        </dgm:presLayoutVars>
      </dgm:prSet>
      <dgm:spPr/>
      <dgm:t>
        <a:bodyPr/>
        <a:lstStyle/>
        <a:p>
          <a:endParaRPr lang="et-EE"/>
        </a:p>
      </dgm:t>
    </dgm:pt>
    <dgm:pt modelId="{A575BB6F-308B-41CA-ABAB-9F285B24638D}" type="pres">
      <dgm:prSet presAssocID="{1F9B2F09-B1F8-415A-B508-6E330C267241}" presName="spNode" presStyleCnt="0"/>
      <dgm:spPr/>
    </dgm:pt>
    <dgm:pt modelId="{3CF8078F-E67C-453E-ACC3-120586ED9B60}" type="pres">
      <dgm:prSet presAssocID="{016A0584-AF79-4430-80AB-54C2228F53EA}" presName="sibTrans" presStyleLbl="sibTrans1D1" presStyleIdx="3" presStyleCnt="5"/>
      <dgm:spPr/>
      <dgm:t>
        <a:bodyPr/>
        <a:lstStyle/>
        <a:p>
          <a:endParaRPr lang="et-EE"/>
        </a:p>
      </dgm:t>
    </dgm:pt>
    <dgm:pt modelId="{93FCD0F2-D62E-42EC-B607-F3A38D8394B2}" type="pres">
      <dgm:prSet presAssocID="{4704BA31-15A4-45CB-B10E-8741EA708596}" presName="node" presStyleLbl="node1" presStyleIdx="4" presStyleCnt="5" custRadScaleRad="96011" custRadScaleInc="-26093">
        <dgm:presLayoutVars>
          <dgm:bulletEnabled val="1"/>
        </dgm:presLayoutVars>
      </dgm:prSet>
      <dgm:spPr/>
      <dgm:t>
        <a:bodyPr/>
        <a:lstStyle/>
        <a:p>
          <a:endParaRPr lang="et-EE"/>
        </a:p>
      </dgm:t>
    </dgm:pt>
    <dgm:pt modelId="{5CD9F29A-122E-48A7-9FBA-5674C8E41F28}" type="pres">
      <dgm:prSet presAssocID="{4704BA31-15A4-45CB-B10E-8741EA708596}" presName="spNode" presStyleCnt="0"/>
      <dgm:spPr/>
    </dgm:pt>
    <dgm:pt modelId="{4EBB1DD6-CA3A-452B-9FA8-53623BC238AA}" type="pres">
      <dgm:prSet presAssocID="{232EB88F-4E13-4B04-9556-365CDC8E7B68}" presName="sibTrans" presStyleLbl="sibTrans1D1" presStyleIdx="4" presStyleCnt="5"/>
      <dgm:spPr/>
      <dgm:t>
        <a:bodyPr/>
        <a:lstStyle/>
        <a:p>
          <a:endParaRPr lang="et-EE"/>
        </a:p>
      </dgm:t>
    </dgm:pt>
  </dgm:ptLst>
  <dgm:cxnLst>
    <dgm:cxn modelId="{4A979F5D-391C-4714-8E26-3A67F456EA3B}" srcId="{BB5DC26A-AACD-45AB-B0E3-57750552A27D}" destId="{EBEEA052-39A2-471F-841E-4DAEA829BCDB}" srcOrd="2" destOrd="0" parTransId="{3DDDA45C-7A3D-4BEC-980F-C1D631562C73}" sibTransId="{3F7E1CD9-C7C6-4B80-963A-C3399F72CCEE}"/>
    <dgm:cxn modelId="{50F5ADB6-F5F4-4C43-8F53-A93D3C8C5769}" type="presOf" srcId="{232EB88F-4E13-4B04-9556-365CDC8E7B68}" destId="{4EBB1DD6-CA3A-452B-9FA8-53623BC238AA}" srcOrd="0" destOrd="0" presId="urn:microsoft.com/office/officeart/2005/8/layout/cycle5"/>
    <dgm:cxn modelId="{4FCEB0A5-E816-492D-803F-2B3B8B30C15C}" type="presOf" srcId="{BB5DC26A-AACD-45AB-B0E3-57750552A27D}" destId="{4378A08A-040F-4838-BF22-F66CEEA7A415}" srcOrd="0" destOrd="0" presId="urn:microsoft.com/office/officeart/2005/8/layout/cycle5"/>
    <dgm:cxn modelId="{81111442-70D5-4257-98C7-016F294BF7A9}" type="presOf" srcId="{5676E715-8E02-4EDF-BEF7-00C722C70C94}" destId="{65A4A5AC-AF68-4AC0-88FA-E3EA55482726}" srcOrd="0" destOrd="0" presId="urn:microsoft.com/office/officeart/2005/8/layout/cycle5"/>
    <dgm:cxn modelId="{09D1365C-341E-42E5-A720-2333F2433B7C}" type="presOf" srcId="{EBEEA052-39A2-471F-841E-4DAEA829BCDB}" destId="{09BD6843-CDAE-476E-8909-CCCF1D2BDFE9}" srcOrd="0" destOrd="0" presId="urn:microsoft.com/office/officeart/2005/8/layout/cycle5"/>
    <dgm:cxn modelId="{AFAE8CE5-DF2B-4E87-A9B1-A19044140BB0}" srcId="{BB5DC26A-AACD-45AB-B0E3-57750552A27D}" destId="{4704BA31-15A4-45CB-B10E-8741EA708596}" srcOrd="4" destOrd="0" parTransId="{474AC018-E1EE-4287-9F29-216BE70AC5D1}" sibTransId="{232EB88F-4E13-4B04-9556-365CDC8E7B68}"/>
    <dgm:cxn modelId="{BB1961C0-B525-4F09-ACBD-D43662F80B6A}" type="presOf" srcId="{1A6AE4A6-D552-48D0-B8B2-37030A4333BC}" destId="{DE6AB6B3-693A-4DA8-B4A0-828BC587A93B}" srcOrd="0" destOrd="0" presId="urn:microsoft.com/office/officeart/2005/8/layout/cycle5"/>
    <dgm:cxn modelId="{A6F795BD-1968-4CA5-8BFC-7451918067FE}" type="presOf" srcId="{A3CCB1C3-2BE5-4F54-9032-E0418C696831}" destId="{74494BDF-33DC-438A-98E7-B65F448AB84F}" srcOrd="0" destOrd="0" presId="urn:microsoft.com/office/officeart/2005/8/layout/cycle5"/>
    <dgm:cxn modelId="{FDBF7E4B-8432-4F6E-84F9-EC0F160DFB9E}" srcId="{BB5DC26A-AACD-45AB-B0E3-57750552A27D}" destId="{36528F02-B7A5-46A6-8DF3-3E91449D4222}" srcOrd="1" destOrd="0" parTransId="{21523672-D548-4A77-A4CA-0F1ECE2588E4}" sibTransId="{5676E715-8E02-4EDF-BEF7-00C722C70C94}"/>
    <dgm:cxn modelId="{89359589-DC69-4DB9-819E-79FC8C789429}" type="presOf" srcId="{36528F02-B7A5-46A6-8DF3-3E91449D4222}" destId="{AA76D4D9-BD8E-4C06-8A27-3A3430A81BF3}" srcOrd="0" destOrd="0" presId="urn:microsoft.com/office/officeart/2005/8/layout/cycle5"/>
    <dgm:cxn modelId="{C4201E1B-7D3F-4543-91B9-5741CA9E449A}" type="presOf" srcId="{4704BA31-15A4-45CB-B10E-8741EA708596}" destId="{93FCD0F2-D62E-42EC-B607-F3A38D8394B2}" srcOrd="0" destOrd="0" presId="urn:microsoft.com/office/officeart/2005/8/layout/cycle5"/>
    <dgm:cxn modelId="{0533D046-09D8-4506-B739-747569CD5186}" type="presOf" srcId="{3F7E1CD9-C7C6-4B80-963A-C3399F72CCEE}" destId="{119CEBCD-7561-445C-A49D-1ABF5CE92CBB}" srcOrd="0" destOrd="0" presId="urn:microsoft.com/office/officeart/2005/8/layout/cycle5"/>
    <dgm:cxn modelId="{E3D65731-D700-4541-9D9A-EBE1D1B56D5A}" type="presOf" srcId="{016A0584-AF79-4430-80AB-54C2228F53EA}" destId="{3CF8078F-E67C-453E-ACC3-120586ED9B60}" srcOrd="0" destOrd="0" presId="urn:microsoft.com/office/officeart/2005/8/layout/cycle5"/>
    <dgm:cxn modelId="{F0286870-F8C4-4579-84A9-8B3AC7124043}" type="presOf" srcId="{1F9B2F09-B1F8-415A-B508-6E330C267241}" destId="{6F77599F-8D2B-431C-9D1D-5C30865C449F}" srcOrd="0" destOrd="0" presId="urn:microsoft.com/office/officeart/2005/8/layout/cycle5"/>
    <dgm:cxn modelId="{457AAC67-FA5F-40D7-B861-1F37E3650844}" srcId="{BB5DC26A-AACD-45AB-B0E3-57750552A27D}" destId="{A3CCB1C3-2BE5-4F54-9032-E0418C696831}" srcOrd="0" destOrd="0" parTransId="{023AF448-BAF4-47FC-B9B0-35DF748BC862}" sibTransId="{1A6AE4A6-D552-48D0-B8B2-37030A4333BC}"/>
    <dgm:cxn modelId="{21BF0872-34CC-4738-AE53-1C5295FDEA54}" srcId="{BB5DC26A-AACD-45AB-B0E3-57750552A27D}" destId="{1F9B2F09-B1F8-415A-B508-6E330C267241}" srcOrd="3" destOrd="0" parTransId="{01704335-2BA7-4DC4-BD8D-45AFF64BF06D}" sibTransId="{016A0584-AF79-4430-80AB-54C2228F53EA}"/>
    <dgm:cxn modelId="{773F3E18-50B7-4FD7-AD2F-D80C5F483682}" type="presParOf" srcId="{4378A08A-040F-4838-BF22-F66CEEA7A415}" destId="{74494BDF-33DC-438A-98E7-B65F448AB84F}" srcOrd="0" destOrd="0" presId="urn:microsoft.com/office/officeart/2005/8/layout/cycle5"/>
    <dgm:cxn modelId="{F54127E8-AF87-4A15-A70B-BF0C2063B852}" type="presParOf" srcId="{4378A08A-040F-4838-BF22-F66CEEA7A415}" destId="{0F37D13A-BFA0-4939-AC70-FBD45ADAB09C}" srcOrd="1" destOrd="0" presId="urn:microsoft.com/office/officeart/2005/8/layout/cycle5"/>
    <dgm:cxn modelId="{DD67C576-1B72-4389-B679-23E08A00F5FF}" type="presParOf" srcId="{4378A08A-040F-4838-BF22-F66CEEA7A415}" destId="{DE6AB6B3-693A-4DA8-B4A0-828BC587A93B}" srcOrd="2" destOrd="0" presId="urn:microsoft.com/office/officeart/2005/8/layout/cycle5"/>
    <dgm:cxn modelId="{9B90630B-C58E-4DC4-9CF7-59FB23951D5F}" type="presParOf" srcId="{4378A08A-040F-4838-BF22-F66CEEA7A415}" destId="{AA76D4D9-BD8E-4C06-8A27-3A3430A81BF3}" srcOrd="3" destOrd="0" presId="urn:microsoft.com/office/officeart/2005/8/layout/cycle5"/>
    <dgm:cxn modelId="{F3FF23EC-3284-4DC2-BFC8-4266E11DE3D4}" type="presParOf" srcId="{4378A08A-040F-4838-BF22-F66CEEA7A415}" destId="{533F97A7-0103-4757-A937-E889B0259C7E}" srcOrd="4" destOrd="0" presId="urn:microsoft.com/office/officeart/2005/8/layout/cycle5"/>
    <dgm:cxn modelId="{B05F3253-C201-44C9-86A5-D0EB7BC0E8B0}" type="presParOf" srcId="{4378A08A-040F-4838-BF22-F66CEEA7A415}" destId="{65A4A5AC-AF68-4AC0-88FA-E3EA55482726}" srcOrd="5" destOrd="0" presId="urn:microsoft.com/office/officeart/2005/8/layout/cycle5"/>
    <dgm:cxn modelId="{3BA2B0D9-974D-4451-9D3B-9A832C26D0D9}" type="presParOf" srcId="{4378A08A-040F-4838-BF22-F66CEEA7A415}" destId="{09BD6843-CDAE-476E-8909-CCCF1D2BDFE9}" srcOrd="6" destOrd="0" presId="urn:microsoft.com/office/officeart/2005/8/layout/cycle5"/>
    <dgm:cxn modelId="{197BAE3E-8C7C-42F8-BF63-9C62F1F95008}" type="presParOf" srcId="{4378A08A-040F-4838-BF22-F66CEEA7A415}" destId="{260DB43A-6B74-4400-825C-534416C75C48}" srcOrd="7" destOrd="0" presId="urn:microsoft.com/office/officeart/2005/8/layout/cycle5"/>
    <dgm:cxn modelId="{9D9E47B1-FA34-448A-AF73-7DCA9F463505}" type="presParOf" srcId="{4378A08A-040F-4838-BF22-F66CEEA7A415}" destId="{119CEBCD-7561-445C-A49D-1ABF5CE92CBB}" srcOrd="8" destOrd="0" presId="urn:microsoft.com/office/officeart/2005/8/layout/cycle5"/>
    <dgm:cxn modelId="{C50D904A-B62A-4BA7-BBD5-01AEDF1198FB}" type="presParOf" srcId="{4378A08A-040F-4838-BF22-F66CEEA7A415}" destId="{6F77599F-8D2B-431C-9D1D-5C30865C449F}" srcOrd="9" destOrd="0" presId="urn:microsoft.com/office/officeart/2005/8/layout/cycle5"/>
    <dgm:cxn modelId="{FF47F294-B384-4C09-8ACD-52655B21CCD1}" type="presParOf" srcId="{4378A08A-040F-4838-BF22-F66CEEA7A415}" destId="{A575BB6F-308B-41CA-ABAB-9F285B24638D}" srcOrd="10" destOrd="0" presId="urn:microsoft.com/office/officeart/2005/8/layout/cycle5"/>
    <dgm:cxn modelId="{66112574-4560-48E4-889A-3BE5BBF60E9A}" type="presParOf" srcId="{4378A08A-040F-4838-BF22-F66CEEA7A415}" destId="{3CF8078F-E67C-453E-ACC3-120586ED9B60}" srcOrd="11" destOrd="0" presId="urn:microsoft.com/office/officeart/2005/8/layout/cycle5"/>
    <dgm:cxn modelId="{1678DA47-8B29-4818-A774-6D8EDC07A7FA}" type="presParOf" srcId="{4378A08A-040F-4838-BF22-F66CEEA7A415}" destId="{93FCD0F2-D62E-42EC-B607-F3A38D8394B2}" srcOrd="12" destOrd="0" presId="urn:microsoft.com/office/officeart/2005/8/layout/cycle5"/>
    <dgm:cxn modelId="{934E8FDB-A83A-47E3-9871-776414C73429}" type="presParOf" srcId="{4378A08A-040F-4838-BF22-F66CEEA7A415}" destId="{5CD9F29A-122E-48A7-9FBA-5674C8E41F28}" srcOrd="13" destOrd="0" presId="urn:microsoft.com/office/officeart/2005/8/layout/cycle5"/>
    <dgm:cxn modelId="{5916BC63-EA8B-4284-8F32-1891D8FE4A45}" type="presParOf" srcId="{4378A08A-040F-4838-BF22-F66CEEA7A415}" destId="{4EBB1DD6-CA3A-452B-9FA8-53623BC238AA}"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494BDF-33DC-438A-98E7-B65F448AB84F}">
      <dsp:nvSpPr>
        <dsp:cNvPr id="0" name=""/>
        <dsp:cNvSpPr/>
      </dsp:nvSpPr>
      <dsp:spPr>
        <a:xfrm>
          <a:off x="3106689" y="72018"/>
          <a:ext cx="1924794" cy="125111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t-EE" sz="2000" kern="1200" dirty="0" smtClean="0"/>
            <a:t>Hüpotees</a:t>
          </a:r>
        </a:p>
        <a:p>
          <a:pPr lvl="0" algn="ctr" defTabSz="889000">
            <a:lnSpc>
              <a:spcPct val="90000"/>
            </a:lnSpc>
            <a:spcBef>
              <a:spcPct val="0"/>
            </a:spcBef>
            <a:spcAft>
              <a:spcPct val="35000"/>
            </a:spcAft>
          </a:pPr>
          <a:r>
            <a:rPr lang="et-EE" sz="2000" kern="1200" dirty="0" smtClean="0"/>
            <a:t>Planeerimine</a:t>
          </a:r>
        </a:p>
        <a:p>
          <a:pPr lvl="0" algn="ctr" defTabSz="889000">
            <a:lnSpc>
              <a:spcPct val="90000"/>
            </a:lnSpc>
            <a:spcBef>
              <a:spcPct val="0"/>
            </a:spcBef>
            <a:spcAft>
              <a:spcPct val="35000"/>
            </a:spcAft>
          </a:pPr>
          <a:r>
            <a:rPr lang="et-EE" sz="2000" kern="1200" dirty="0" smtClean="0"/>
            <a:t>DMP</a:t>
          </a:r>
          <a:endParaRPr lang="et-EE" sz="2000" kern="1200" dirty="0"/>
        </a:p>
      </dsp:txBody>
      <dsp:txXfrm>
        <a:off x="3167763" y="133092"/>
        <a:ext cx="1802646" cy="1128968"/>
      </dsp:txXfrm>
    </dsp:sp>
    <dsp:sp modelId="{DE6AB6B3-693A-4DA8-B4A0-828BC587A93B}">
      <dsp:nvSpPr>
        <dsp:cNvPr id="0" name=""/>
        <dsp:cNvSpPr/>
      </dsp:nvSpPr>
      <dsp:spPr>
        <a:xfrm>
          <a:off x="1670435" y="723436"/>
          <a:ext cx="4999746" cy="4999746"/>
        </a:xfrm>
        <a:custGeom>
          <a:avLst/>
          <a:gdLst/>
          <a:ahLst/>
          <a:cxnLst/>
          <a:rect l="0" t="0" r="0" b="0"/>
          <a:pathLst>
            <a:path>
              <a:moveTo>
                <a:pt x="3693526" y="303385"/>
              </a:moveTo>
              <a:arcTo wR="2499873" hR="2499873" stAng="17911279" swAng="1566227"/>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A76D4D9-BD8E-4C06-8A27-3A3430A81BF3}">
      <dsp:nvSpPr>
        <dsp:cNvPr id="0" name=""/>
        <dsp:cNvSpPr/>
      </dsp:nvSpPr>
      <dsp:spPr>
        <a:xfrm>
          <a:off x="5626959" y="2088232"/>
          <a:ext cx="1924794" cy="125111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t-EE" sz="2000" kern="1200" dirty="0" smtClean="0"/>
            <a:t>Eksperiment</a:t>
          </a:r>
        </a:p>
        <a:p>
          <a:pPr lvl="0" algn="ctr" defTabSz="889000">
            <a:lnSpc>
              <a:spcPct val="90000"/>
            </a:lnSpc>
            <a:spcBef>
              <a:spcPct val="0"/>
            </a:spcBef>
            <a:spcAft>
              <a:spcPct val="35000"/>
            </a:spcAft>
          </a:pPr>
          <a:r>
            <a:rPr lang="et-EE" sz="2000" kern="1200" dirty="0" smtClean="0"/>
            <a:t>Andmete kogumine</a:t>
          </a:r>
          <a:endParaRPr lang="et-EE" sz="2000" kern="1200" dirty="0"/>
        </a:p>
      </dsp:txBody>
      <dsp:txXfrm>
        <a:off x="5688033" y="2149306"/>
        <a:ext cx="1802646" cy="1128968"/>
      </dsp:txXfrm>
    </dsp:sp>
    <dsp:sp modelId="{65A4A5AC-AF68-4AC0-88FA-E3EA55482726}">
      <dsp:nvSpPr>
        <dsp:cNvPr id="0" name=""/>
        <dsp:cNvSpPr/>
      </dsp:nvSpPr>
      <dsp:spPr>
        <a:xfrm>
          <a:off x="1702534" y="186071"/>
          <a:ext cx="4999746" cy="4999746"/>
        </a:xfrm>
        <a:custGeom>
          <a:avLst/>
          <a:gdLst/>
          <a:ahLst/>
          <a:cxnLst/>
          <a:rect l="0" t="0" r="0" b="0"/>
          <a:pathLst>
            <a:path>
              <a:moveTo>
                <a:pt x="4851580" y="3347716"/>
              </a:moveTo>
              <a:arcTo wR="2499873" hR="2499873" stAng="1189522" swAng="85117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9BD6843-CDAE-476E-8909-CCCF1D2BDFE9}">
      <dsp:nvSpPr>
        <dsp:cNvPr id="0" name=""/>
        <dsp:cNvSpPr/>
      </dsp:nvSpPr>
      <dsp:spPr>
        <a:xfrm>
          <a:off x="4690863" y="4248471"/>
          <a:ext cx="1924794" cy="125111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t-EE" sz="2000" kern="1200" dirty="0" smtClean="0"/>
            <a:t>Järeldused</a:t>
          </a:r>
        </a:p>
        <a:p>
          <a:pPr lvl="0" algn="ctr" defTabSz="889000">
            <a:lnSpc>
              <a:spcPct val="90000"/>
            </a:lnSpc>
            <a:spcBef>
              <a:spcPct val="0"/>
            </a:spcBef>
            <a:spcAft>
              <a:spcPct val="35000"/>
            </a:spcAft>
          </a:pPr>
          <a:r>
            <a:rPr lang="et-EE" sz="2000" kern="1200" dirty="0" smtClean="0"/>
            <a:t>Andmeanalüüs</a:t>
          </a:r>
        </a:p>
        <a:p>
          <a:pPr lvl="0" algn="ctr" defTabSz="889000">
            <a:lnSpc>
              <a:spcPct val="90000"/>
            </a:lnSpc>
            <a:spcBef>
              <a:spcPct val="0"/>
            </a:spcBef>
            <a:spcAft>
              <a:spcPct val="35000"/>
            </a:spcAft>
          </a:pPr>
          <a:r>
            <a:rPr lang="et-EE" sz="2000" kern="1200" dirty="0" smtClean="0"/>
            <a:t>Artikkel</a:t>
          </a:r>
          <a:endParaRPr lang="et-EE" sz="2000" kern="1200" dirty="0"/>
        </a:p>
      </dsp:txBody>
      <dsp:txXfrm>
        <a:off x="4751937" y="4309545"/>
        <a:ext cx="1802646" cy="1128968"/>
      </dsp:txXfrm>
    </dsp:sp>
    <dsp:sp modelId="{119CEBCD-7561-445C-A49D-1ABF5CE92CBB}">
      <dsp:nvSpPr>
        <dsp:cNvPr id="0" name=""/>
        <dsp:cNvSpPr/>
      </dsp:nvSpPr>
      <dsp:spPr>
        <a:xfrm>
          <a:off x="1493852" y="482579"/>
          <a:ext cx="4999746" cy="4999746"/>
        </a:xfrm>
        <a:custGeom>
          <a:avLst/>
          <a:gdLst/>
          <a:ahLst/>
          <a:cxnLst/>
          <a:rect l="0" t="0" r="0" b="0"/>
          <a:pathLst>
            <a:path>
              <a:moveTo>
                <a:pt x="2954994" y="4957968"/>
              </a:moveTo>
              <a:arcTo wR="2499873" hR="2499873" stAng="4770622" swAng="1044728"/>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6F77599F-8D2B-431C-9D1D-5C30865C449F}">
      <dsp:nvSpPr>
        <dsp:cNvPr id="0" name=""/>
        <dsp:cNvSpPr/>
      </dsp:nvSpPr>
      <dsp:spPr>
        <a:xfrm>
          <a:off x="1522511" y="4248474"/>
          <a:ext cx="1924794" cy="125111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t-EE" sz="2000" kern="1200" dirty="0" smtClean="0"/>
            <a:t>Andmesäilitus</a:t>
          </a:r>
        </a:p>
        <a:p>
          <a:pPr lvl="0" algn="ctr" defTabSz="889000">
            <a:lnSpc>
              <a:spcPct val="90000"/>
            </a:lnSpc>
            <a:spcBef>
              <a:spcPct val="0"/>
            </a:spcBef>
            <a:spcAft>
              <a:spcPct val="35000"/>
            </a:spcAft>
          </a:pPr>
          <a:r>
            <a:rPr lang="et-EE" sz="2000" kern="1200" dirty="0" smtClean="0"/>
            <a:t>Metaandmed</a:t>
          </a:r>
          <a:endParaRPr lang="et-EE" sz="2000" kern="1200" dirty="0" smtClean="0"/>
        </a:p>
        <a:p>
          <a:pPr lvl="0" algn="ctr" defTabSz="889000">
            <a:lnSpc>
              <a:spcPct val="90000"/>
            </a:lnSpc>
            <a:spcBef>
              <a:spcPct val="0"/>
            </a:spcBef>
            <a:spcAft>
              <a:spcPct val="35000"/>
            </a:spcAft>
          </a:pPr>
          <a:r>
            <a:rPr lang="et-EE" sz="2000" kern="1200" dirty="0" smtClean="0"/>
            <a:t>DOI</a:t>
          </a:r>
          <a:endParaRPr lang="et-EE" sz="2000" kern="1200" dirty="0"/>
        </a:p>
      </dsp:txBody>
      <dsp:txXfrm>
        <a:off x="1583585" y="4309548"/>
        <a:ext cx="1802646" cy="1128968"/>
      </dsp:txXfrm>
    </dsp:sp>
    <dsp:sp modelId="{3CF8078F-E67C-453E-ACC3-120586ED9B60}">
      <dsp:nvSpPr>
        <dsp:cNvPr id="0" name=""/>
        <dsp:cNvSpPr/>
      </dsp:nvSpPr>
      <dsp:spPr>
        <a:xfrm>
          <a:off x="1710776" y="570141"/>
          <a:ext cx="4999746" cy="4999746"/>
        </a:xfrm>
        <a:custGeom>
          <a:avLst/>
          <a:gdLst/>
          <a:ahLst/>
          <a:cxnLst/>
          <a:rect l="0" t="0" r="0" b="0"/>
          <a:pathLst>
            <a:path>
              <a:moveTo>
                <a:pt x="206285" y="3494267"/>
              </a:moveTo>
              <a:arcTo wR="2499873" hR="2499873" stAng="9393640" swAng="853537"/>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3FCD0F2-D62E-42EC-B607-F3A38D8394B2}">
      <dsp:nvSpPr>
        <dsp:cNvPr id="0" name=""/>
        <dsp:cNvSpPr/>
      </dsp:nvSpPr>
      <dsp:spPr>
        <a:xfrm>
          <a:off x="802438" y="2016224"/>
          <a:ext cx="1924794" cy="125111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t-EE" sz="2000" kern="1200" dirty="0" smtClean="0"/>
            <a:t>Andmete</a:t>
          </a:r>
        </a:p>
        <a:p>
          <a:pPr lvl="0" algn="ctr" defTabSz="889000">
            <a:lnSpc>
              <a:spcPct val="90000"/>
            </a:lnSpc>
            <a:spcBef>
              <a:spcPct val="0"/>
            </a:spcBef>
            <a:spcAft>
              <a:spcPct val="35000"/>
            </a:spcAft>
          </a:pPr>
          <a:r>
            <a:rPr lang="et-EE" sz="2000" kern="1200" dirty="0" smtClean="0"/>
            <a:t>taaskasutus</a:t>
          </a:r>
          <a:endParaRPr lang="et-EE" sz="2000" kern="1200" dirty="0"/>
        </a:p>
      </dsp:txBody>
      <dsp:txXfrm>
        <a:off x="863512" y="2077298"/>
        <a:ext cx="1802646" cy="1128968"/>
      </dsp:txXfrm>
    </dsp:sp>
    <dsp:sp modelId="{4EBB1DD6-CA3A-452B-9FA8-53623BC238AA}">
      <dsp:nvSpPr>
        <dsp:cNvPr id="0" name=""/>
        <dsp:cNvSpPr/>
      </dsp:nvSpPr>
      <dsp:spPr>
        <a:xfrm>
          <a:off x="1712922" y="657817"/>
          <a:ext cx="4999746" cy="4999746"/>
        </a:xfrm>
        <a:custGeom>
          <a:avLst/>
          <a:gdLst/>
          <a:ahLst/>
          <a:cxnLst/>
          <a:rect l="0" t="0" r="0" b="0"/>
          <a:pathLst>
            <a:path>
              <a:moveTo>
                <a:pt x="436185" y="1089001"/>
              </a:moveTo>
              <a:arcTo wR="2499873" hR="2499873" stAng="12861544" swAng="1331350"/>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494BDF-33DC-438A-98E7-B65F448AB84F}">
      <dsp:nvSpPr>
        <dsp:cNvPr id="0" name=""/>
        <dsp:cNvSpPr/>
      </dsp:nvSpPr>
      <dsp:spPr>
        <a:xfrm>
          <a:off x="3106689" y="72018"/>
          <a:ext cx="1924794" cy="125111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t-EE" sz="2000" kern="1200" dirty="0" smtClean="0"/>
            <a:t>Hüpotees</a:t>
          </a:r>
        </a:p>
        <a:p>
          <a:pPr lvl="0" algn="ctr" defTabSz="889000">
            <a:lnSpc>
              <a:spcPct val="90000"/>
            </a:lnSpc>
            <a:spcBef>
              <a:spcPct val="0"/>
            </a:spcBef>
            <a:spcAft>
              <a:spcPct val="35000"/>
            </a:spcAft>
          </a:pPr>
          <a:r>
            <a:rPr lang="et-EE" sz="2000" kern="1200" dirty="0" smtClean="0"/>
            <a:t>Planeerimine</a:t>
          </a:r>
        </a:p>
        <a:p>
          <a:pPr lvl="0" algn="ctr" defTabSz="889000">
            <a:lnSpc>
              <a:spcPct val="90000"/>
            </a:lnSpc>
            <a:spcBef>
              <a:spcPct val="0"/>
            </a:spcBef>
            <a:spcAft>
              <a:spcPct val="35000"/>
            </a:spcAft>
          </a:pPr>
          <a:r>
            <a:rPr lang="et-EE" sz="2000" kern="1200" dirty="0" smtClean="0"/>
            <a:t>DMP</a:t>
          </a:r>
          <a:endParaRPr lang="et-EE" sz="2000" kern="1200" dirty="0"/>
        </a:p>
      </dsp:txBody>
      <dsp:txXfrm>
        <a:off x="3167763" y="133092"/>
        <a:ext cx="1802646" cy="1128968"/>
      </dsp:txXfrm>
    </dsp:sp>
    <dsp:sp modelId="{DE6AB6B3-693A-4DA8-B4A0-828BC587A93B}">
      <dsp:nvSpPr>
        <dsp:cNvPr id="0" name=""/>
        <dsp:cNvSpPr/>
      </dsp:nvSpPr>
      <dsp:spPr>
        <a:xfrm>
          <a:off x="1670435" y="723436"/>
          <a:ext cx="4999746" cy="4999746"/>
        </a:xfrm>
        <a:custGeom>
          <a:avLst/>
          <a:gdLst/>
          <a:ahLst/>
          <a:cxnLst/>
          <a:rect l="0" t="0" r="0" b="0"/>
          <a:pathLst>
            <a:path>
              <a:moveTo>
                <a:pt x="3693526" y="303385"/>
              </a:moveTo>
              <a:arcTo wR="2499873" hR="2499873" stAng="17911279" swAng="1566227"/>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A76D4D9-BD8E-4C06-8A27-3A3430A81BF3}">
      <dsp:nvSpPr>
        <dsp:cNvPr id="0" name=""/>
        <dsp:cNvSpPr/>
      </dsp:nvSpPr>
      <dsp:spPr>
        <a:xfrm>
          <a:off x="5626959" y="2088232"/>
          <a:ext cx="1924794" cy="125111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t-EE" sz="2000" kern="1200" dirty="0" smtClean="0"/>
            <a:t>Eksperiment</a:t>
          </a:r>
        </a:p>
        <a:p>
          <a:pPr lvl="0" algn="ctr" defTabSz="889000">
            <a:lnSpc>
              <a:spcPct val="90000"/>
            </a:lnSpc>
            <a:spcBef>
              <a:spcPct val="0"/>
            </a:spcBef>
            <a:spcAft>
              <a:spcPct val="35000"/>
            </a:spcAft>
          </a:pPr>
          <a:r>
            <a:rPr lang="et-EE" sz="2000" kern="1200" dirty="0" smtClean="0"/>
            <a:t>Andmete kogumine</a:t>
          </a:r>
          <a:endParaRPr lang="et-EE" sz="2000" kern="1200" dirty="0"/>
        </a:p>
      </dsp:txBody>
      <dsp:txXfrm>
        <a:off x="5688033" y="2149306"/>
        <a:ext cx="1802646" cy="1128968"/>
      </dsp:txXfrm>
    </dsp:sp>
    <dsp:sp modelId="{65A4A5AC-AF68-4AC0-88FA-E3EA55482726}">
      <dsp:nvSpPr>
        <dsp:cNvPr id="0" name=""/>
        <dsp:cNvSpPr/>
      </dsp:nvSpPr>
      <dsp:spPr>
        <a:xfrm>
          <a:off x="1702534" y="186071"/>
          <a:ext cx="4999746" cy="4999746"/>
        </a:xfrm>
        <a:custGeom>
          <a:avLst/>
          <a:gdLst/>
          <a:ahLst/>
          <a:cxnLst/>
          <a:rect l="0" t="0" r="0" b="0"/>
          <a:pathLst>
            <a:path>
              <a:moveTo>
                <a:pt x="4851580" y="3347716"/>
              </a:moveTo>
              <a:arcTo wR="2499873" hR="2499873" stAng="1189522" swAng="85117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9BD6843-CDAE-476E-8909-CCCF1D2BDFE9}">
      <dsp:nvSpPr>
        <dsp:cNvPr id="0" name=""/>
        <dsp:cNvSpPr/>
      </dsp:nvSpPr>
      <dsp:spPr>
        <a:xfrm>
          <a:off x="4690863" y="4248471"/>
          <a:ext cx="1924794" cy="125111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t-EE" sz="2000" kern="1200" dirty="0" smtClean="0"/>
            <a:t>Järeldused</a:t>
          </a:r>
        </a:p>
        <a:p>
          <a:pPr lvl="0" algn="ctr" defTabSz="889000">
            <a:lnSpc>
              <a:spcPct val="90000"/>
            </a:lnSpc>
            <a:spcBef>
              <a:spcPct val="0"/>
            </a:spcBef>
            <a:spcAft>
              <a:spcPct val="35000"/>
            </a:spcAft>
          </a:pPr>
          <a:r>
            <a:rPr lang="et-EE" sz="2000" kern="1200" dirty="0" smtClean="0"/>
            <a:t>Andmeanalüüs</a:t>
          </a:r>
        </a:p>
        <a:p>
          <a:pPr lvl="0" algn="ctr" defTabSz="889000">
            <a:lnSpc>
              <a:spcPct val="90000"/>
            </a:lnSpc>
            <a:spcBef>
              <a:spcPct val="0"/>
            </a:spcBef>
            <a:spcAft>
              <a:spcPct val="35000"/>
            </a:spcAft>
          </a:pPr>
          <a:r>
            <a:rPr lang="et-EE" sz="2000" kern="1200" dirty="0" smtClean="0"/>
            <a:t>Artikkel</a:t>
          </a:r>
          <a:endParaRPr lang="et-EE" sz="2000" kern="1200" dirty="0"/>
        </a:p>
      </dsp:txBody>
      <dsp:txXfrm>
        <a:off x="4751937" y="4309545"/>
        <a:ext cx="1802646" cy="1128968"/>
      </dsp:txXfrm>
    </dsp:sp>
    <dsp:sp modelId="{119CEBCD-7561-445C-A49D-1ABF5CE92CBB}">
      <dsp:nvSpPr>
        <dsp:cNvPr id="0" name=""/>
        <dsp:cNvSpPr/>
      </dsp:nvSpPr>
      <dsp:spPr>
        <a:xfrm>
          <a:off x="1493852" y="482579"/>
          <a:ext cx="4999746" cy="4999746"/>
        </a:xfrm>
        <a:custGeom>
          <a:avLst/>
          <a:gdLst/>
          <a:ahLst/>
          <a:cxnLst/>
          <a:rect l="0" t="0" r="0" b="0"/>
          <a:pathLst>
            <a:path>
              <a:moveTo>
                <a:pt x="2954994" y="4957968"/>
              </a:moveTo>
              <a:arcTo wR="2499873" hR="2499873" stAng="4770622" swAng="1044728"/>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6F77599F-8D2B-431C-9D1D-5C30865C449F}">
      <dsp:nvSpPr>
        <dsp:cNvPr id="0" name=""/>
        <dsp:cNvSpPr/>
      </dsp:nvSpPr>
      <dsp:spPr>
        <a:xfrm>
          <a:off x="1522511" y="4248474"/>
          <a:ext cx="1924794" cy="125111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t-EE" sz="2000" kern="1200" dirty="0" smtClean="0"/>
            <a:t>Andmesäilitus</a:t>
          </a:r>
          <a:endParaRPr lang="et-EE" sz="2000" kern="1200" dirty="0" smtClean="0"/>
        </a:p>
        <a:p>
          <a:pPr lvl="0" algn="ctr" defTabSz="889000">
            <a:lnSpc>
              <a:spcPct val="90000"/>
            </a:lnSpc>
            <a:spcBef>
              <a:spcPct val="0"/>
            </a:spcBef>
            <a:spcAft>
              <a:spcPct val="35000"/>
            </a:spcAft>
          </a:pPr>
          <a:r>
            <a:rPr lang="et-EE" sz="2000" kern="1200" dirty="0" smtClean="0"/>
            <a:t>Metaandmed</a:t>
          </a:r>
        </a:p>
        <a:p>
          <a:pPr lvl="0" algn="ctr" defTabSz="889000">
            <a:lnSpc>
              <a:spcPct val="90000"/>
            </a:lnSpc>
            <a:spcBef>
              <a:spcPct val="0"/>
            </a:spcBef>
            <a:spcAft>
              <a:spcPct val="35000"/>
            </a:spcAft>
          </a:pPr>
          <a:r>
            <a:rPr lang="et-EE" sz="2000" kern="1200" dirty="0" smtClean="0"/>
            <a:t>DOI</a:t>
          </a:r>
          <a:endParaRPr lang="et-EE" sz="2000" kern="1200" dirty="0"/>
        </a:p>
      </dsp:txBody>
      <dsp:txXfrm>
        <a:off x="1583585" y="4309548"/>
        <a:ext cx="1802646" cy="1128968"/>
      </dsp:txXfrm>
    </dsp:sp>
    <dsp:sp modelId="{3CF8078F-E67C-453E-ACC3-120586ED9B60}">
      <dsp:nvSpPr>
        <dsp:cNvPr id="0" name=""/>
        <dsp:cNvSpPr/>
      </dsp:nvSpPr>
      <dsp:spPr>
        <a:xfrm>
          <a:off x="1710776" y="570141"/>
          <a:ext cx="4999746" cy="4999746"/>
        </a:xfrm>
        <a:custGeom>
          <a:avLst/>
          <a:gdLst/>
          <a:ahLst/>
          <a:cxnLst/>
          <a:rect l="0" t="0" r="0" b="0"/>
          <a:pathLst>
            <a:path>
              <a:moveTo>
                <a:pt x="206285" y="3494267"/>
              </a:moveTo>
              <a:arcTo wR="2499873" hR="2499873" stAng="9393640" swAng="853537"/>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3FCD0F2-D62E-42EC-B607-F3A38D8394B2}">
      <dsp:nvSpPr>
        <dsp:cNvPr id="0" name=""/>
        <dsp:cNvSpPr/>
      </dsp:nvSpPr>
      <dsp:spPr>
        <a:xfrm>
          <a:off x="802438" y="2016224"/>
          <a:ext cx="1924794" cy="125111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t-EE" sz="2000" kern="1200" dirty="0" smtClean="0"/>
            <a:t>Andmete</a:t>
          </a:r>
        </a:p>
        <a:p>
          <a:pPr lvl="0" algn="ctr" defTabSz="889000">
            <a:lnSpc>
              <a:spcPct val="90000"/>
            </a:lnSpc>
            <a:spcBef>
              <a:spcPct val="0"/>
            </a:spcBef>
            <a:spcAft>
              <a:spcPct val="35000"/>
            </a:spcAft>
          </a:pPr>
          <a:r>
            <a:rPr lang="et-EE" sz="2000" kern="1200" dirty="0" smtClean="0"/>
            <a:t>taaskasutus</a:t>
          </a:r>
          <a:endParaRPr lang="et-EE" sz="2000" kern="1200" dirty="0"/>
        </a:p>
      </dsp:txBody>
      <dsp:txXfrm>
        <a:off x="863512" y="2077298"/>
        <a:ext cx="1802646" cy="1128968"/>
      </dsp:txXfrm>
    </dsp:sp>
    <dsp:sp modelId="{4EBB1DD6-CA3A-452B-9FA8-53623BC238AA}">
      <dsp:nvSpPr>
        <dsp:cNvPr id="0" name=""/>
        <dsp:cNvSpPr/>
      </dsp:nvSpPr>
      <dsp:spPr>
        <a:xfrm>
          <a:off x="1712922" y="657817"/>
          <a:ext cx="4999746" cy="4999746"/>
        </a:xfrm>
        <a:custGeom>
          <a:avLst/>
          <a:gdLst/>
          <a:ahLst/>
          <a:cxnLst/>
          <a:rect l="0" t="0" r="0" b="0"/>
          <a:pathLst>
            <a:path>
              <a:moveTo>
                <a:pt x="436185" y="1089001"/>
              </a:moveTo>
              <a:arcTo wR="2499873" hR="2499873" stAng="12861544" swAng="1331350"/>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äise kohatäide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t-EE"/>
          </a:p>
        </p:txBody>
      </p:sp>
      <p:sp>
        <p:nvSpPr>
          <p:cNvPr id="3" name="Kuupäeva kohatäide 2"/>
          <p:cNvSpPr>
            <a:spLocks noGrp="1"/>
          </p:cNvSpPr>
          <p:nvPr>
            <p:ph type="dt" sz="quarter" idx="1"/>
          </p:nvPr>
        </p:nvSpPr>
        <p:spPr>
          <a:xfrm>
            <a:off x="3815373" y="0"/>
            <a:ext cx="2918831" cy="493316"/>
          </a:xfrm>
          <a:prstGeom prst="rect">
            <a:avLst/>
          </a:prstGeom>
        </p:spPr>
        <p:txBody>
          <a:bodyPr vert="horz" lIns="91440" tIns="45720" rIns="91440" bIns="45720" rtlCol="0"/>
          <a:lstStyle>
            <a:lvl1pPr algn="r">
              <a:defRPr sz="1200"/>
            </a:lvl1pPr>
          </a:lstStyle>
          <a:p>
            <a:fld id="{8877387E-F31A-4186-98F7-A2E2CF807E41}" type="datetimeFigureOut">
              <a:rPr lang="et-EE" smtClean="0"/>
              <a:t>2.03.2015</a:t>
            </a:fld>
            <a:endParaRPr lang="et-EE"/>
          </a:p>
        </p:txBody>
      </p:sp>
      <p:sp>
        <p:nvSpPr>
          <p:cNvPr id="4" name="Jaluse kohatäide 3"/>
          <p:cNvSpPr>
            <a:spLocks noGrp="1"/>
          </p:cNvSpPr>
          <p:nvPr>
            <p:ph type="ftr" sz="quarter" idx="2"/>
          </p:nvPr>
        </p:nvSpPr>
        <p:spPr>
          <a:xfrm>
            <a:off x="0" y="9371285"/>
            <a:ext cx="2918831" cy="493316"/>
          </a:xfrm>
          <a:prstGeom prst="rect">
            <a:avLst/>
          </a:prstGeom>
        </p:spPr>
        <p:txBody>
          <a:bodyPr vert="horz" lIns="91440" tIns="45720" rIns="91440" bIns="45720" rtlCol="0" anchor="b"/>
          <a:lstStyle>
            <a:lvl1pPr algn="l">
              <a:defRPr sz="1200"/>
            </a:lvl1pPr>
          </a:lstStyle>
          <a:p>
            <a:endParaRPr lang="et-EE"/>
          </a:p>
        </p:txBody>
      </p:sp>
      <p:sp>
        <p:nvSpPr>
          <p:cNvPr id="5" name="Slaidinumbri kohatäide 4"/>
          <p:cNvSpPr>
            <a:spLocks noGrp="1"/>
          </p:cNvSpPr>
          <p:nvPr>
            <p:ph type="sldNum" sz="quarter" idx="3"/>
          </p:nvPr>
        </p:nvSpPr>
        <p:spPr>
          <a:xfrm>
            <a:off x="3815373" y="9371285"/>
            <a:ext cx="2918831" cy="493316"/>
          </a:xfrm>
          <a:prstGeom prst="rect">
            <a:avLst/>
          </a:prstGeom>
        </p:spPr>
        <p:txBody>
          <a:bodyPr vert="horz" lIns="91440" tIns="45720" rIns="91440" bIns="45720" rtlCol="0" anchor="b"/>
          <a:lstStyle>
            <a:lvl1pPr algn="r">
              <a:defRPr sz="1200"/>
            </a:lvl1pPr>
          </a:lstStyle>
          <a:p>
            <a:fld id="{D7B0739C-1F93-46E2-B469-6703BB66BAE3}" type="slidenum">
              <a:rPr lang="et-EE" smtClean="0"/>
              <a:t>‹#›</a:t>
            </a:fld>
            <a:endParaRPr lang="et-EE"/>
          </a:p>
        </p:txBody>
      </p:sp>
    </p:spTree>
    <p:extLst>
      <p:ext uri="{BB962C8B-B14F-4D97-AF65-F5344CB8AC3E}">
        <p14:creationId xmlns:p14="http://schemas.microsoft.com/office/powerpoint/2010/main" val="17669869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äise kohatäide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t-EE"/>
          </a:p>
        </p:txBody>
      </p:sp>
      <p:sp>
        <p:nvSpPr>
          <p:cNvPr id="3" name="Kuupäeva kohatäide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C4B9C1D8-63DD-4DC9-A2BB-A954B27C59B7}" type="datetimeFigureOut">
              <a:rPr lang="et-EE" smtClean="0"/>
              <a:t>2.03.2015</a:t>
            </a:fld>
            <a:endParaRPr lang="et-EE"/>
          </a:p>
        </p:txBody>
      </p:sp>
      <p:sp>
        <p:nvSpPr>
          <p:cNvPr id="4" name="Slaidi pildi kohatäide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et-EE"/>
          </a:p>
        </p:txBody>
      </p:sp>
      <p:sp>
        <p:nvSpPr>
          <p:cNvPr id="5" name="Märkmete kohatäide 4"/>
          <p:cNvSpPr>
            <a:spLocks noGrp="1"/>
          </p:cNvSpPr>
          <p:nvPr>
            <p:ph type="body" sz="quarter" idx="3"/>
          </p:nvPr>
        </p:nvSpPr>
        <p:spPr>
          <a:xfrm>
            <a:off x="673577" y="4686499"/>
            <a:ext cx="5388610" cy="4439841"/>
          </a:xfrm>
          <a:prstGeom prst="rect">
            <a:avLst/>
          </a:prstGeom>
        </p:spPr>
        <p:txBody>
          <a:bodyPr vert="horz" lIns="91440" tIns="45720" rIns="91440" bIns="45720" rtlCol="0"/>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6" name="Jaluse kohatäide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et-EE"/>
          </a:p>
        </p:txBody>
      </p:sp>
      <p:sp>
        <p:nvSpPr>
          <p:cNvPr id="7" name="Slaidinumbri kohatäide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D6009AAD-4554-41F7-A3A7-C770AEC80D18}" type="slidenum">
              <a:rPr lang="et-EE" smtClean="0"/>
              <a:t>‹#›</a:t>
            </a:fld>
            <a:endParaRPr lang="et-EE"/>
          </a:p>
        </p:txBody>
      </p:sp>
    </p:spTree>
    <p:extLst>
      <p:ext uri="{BB962C8B-B14F-4D97-AF65-F5344CB8AC3E}">
        <p14:creationId xmlns:p14="http://schemas.microsoft.com/office/powerpoint/2010/main" val="388890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2515801-3DBE-4BD4-9CA5-501A65568299}" type="slidenum">
              <a:rPr lang="et-EE" altLang="et-EE">
                <a:solidFill>
                  <a:prstClr val="black"/>
                </a:solidFill>
              </a:rPr>
              <a:pPr eaLnBrk="1" hangingPunct="1"/>
              <a:t>1</a:t>
            </a:fld>
            <a:endParaRPr lang="et-EE" altLang="et-EE">
              <a:solidFill>
                <a:prstClr val="black"/>
              </a:solidFill>
            </a:endParaRPr>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t-EE" altLang="et-EE" smtClean="0"/>
              <a:t>Pealkirjaga slaid</a:t>
            </a:r>
            <a:endParaRPr lang="en-GB" altLang="et-EE" smtClean="0"/>
          </a:p>
          <a:p>
            <a:pPr eaLnBrk="1" hangingPunct="1"/>
            <a:endParaRPr lang="et-EE" altLang="et-EE"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i pildi kohatäide 1"/>
          <p:cNvSpPr>
            <a:spLocks noGrp="1" noRot="1" noChangeAspect="1"/>
          </p:cNvSpPr>
          <p:nvPr>
            <p:ph type="sldImg"/>
          </p:nvPr>
        </p:nvSpPr>
        <p:spPr/>
      </p:sp>
      <p:sp>
        <p:nvSpPr>
          <p:cNvPr id="3" name="Märkmete kohatäide 2"/>
          <p:cNvSpPr>
            <a:spLocks noGrp="1"/>
          </p:cNvSpPr>
          <p:nvPr>
            <p:ph type="body" idx="1"/>
          </p:nvPr>
        </p:nvSpPr>
        <p:spPr/>
        <p:txBody>
          <a:bodyPr/>
          <a:lstStyle/>
          <a:p>
            <a:endParaRPr lang="et-EE" dirty="0"/>
          </a:p>
        </p:txBody>
      </p:sp>
      <p:sp>
        <p:nvSpPr>
          <p:cNvPr id="4" name="Slaidinumbri kohatäide 3"/>
          <p:cNvSpPr>
            <a:spLocks noGrp="1"/>
          </p:cNvSpPr>
          <p:nvPr>
            <p:ph type="sldNum" sz="quarter" idx="10"/>
          </p:nvPr>
        </p:nvSpPr>
        <p:spPr/>
        <p:txBody>
          <a:bodyPr/>
          <a:lstStyle/>
          <a:p>
            <a:fld id="{D6009AAD-4554-41F7-A3A7-C770AEC80D18}" type="slidenum">
              <a:rPr lang="et-EE" smtClean="0"/>
              <a:t>29</a:t>
            </a:fld>
            <a:endParaRPr lang="et-EE"/>
          </a:p>
        </p:txBody>
      </p:sp>
    </p:spTree>
    <p:extLst>
      <p:ext uri="{BB962C8B-B14F-4D97-AF65-F5344CB8AC3E}">
        <p14:creationId xmlns:p14="http://schemas.microsoft.com/office/powerpoint/2010/main" val="3082823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itlislaid">
    <p:spTree>
      <p:nvGrpSpPr>
        <p:cNvPr id="1" name=""/>
        <p:cNvGrpSpPr/>
        <p:nvPr/>
      </p:nvGrpSpPr>
      <p:grpSpPr>
        <a:xfrm>
          <a:off x="0" y="0"/>
          <a:ext cx="0" cy="0"/>
          <a:chOff x="0" y="0"/>
          <a:chExt cx="0" cy="0"/>
        </a:xfrm>
      </p:grpSpPr>
      <p:sp>
        <p:nvSpPr>
          <p:cNvPr id="2" name="Pealkiri 1"/>
          <p:cNvSpPr>
            <a:spLocks noGrp="1"/>
          </p:cNvSpPr>
          <p:nvPr>
            <p:ph type="ctrTitle"/>
          </p:nvPr>
        </p:nvSpPr>
        <p:spPr>
          <a:xfrm>
            <a:off x="685800" y="2130425"/>
            <a:ext cx="7772400" cy="1470025"/>
          </a:xfrm>
        </p:spPr>
        <p:txBody>
          <a:bodyPr/>
          <a:lstStyle/>
          <a:p>
            <a:r>
              <a:rPr lang="et-EE" smtClean="0"/>
              <a:t>Muutke tiitli laadi</a:t>
            </a:r>
            <a:endParaRPr lang="et-EE"/>
          </a:p>
        </p:txBody>
      </p:sp>
      <p:sp>
        <p:nvSpPr>
          <p:cNvPr id="3" name="Alapealkiri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t-EE" smtClean="0"/>
              <a:t>Klõpsake laadi muutmiseks</a:t>
            </a:r>
            <a:endParaRPr lang="et-EE"/>
          </a:p>
        </p:txBody>
      </p:sp>
      <p:sp>
        <p:nvSpPr>
          <p:cNvPr id="4" name="Kuupäeva kohatäide 3"/>
          <p:cNvSpPr>
            <a:spLocks noGrp="1"/>
          </p:cNvSpPr>
          <p:nvPr>
            <p:ph type="dt" sz="half" idx="10"/>
          </p:nvPr>
        </p:nvSpPr>
        <p:spPr/>
        <p:txBody>
          <a:bodyPr/>
          <a:lstStyle/>
          <a:p>
            <a:fld id="{FFA6EBB0-5181-489F-8085-6F8EDFD89EA6}" type="datetimeFigureOut">
              <a:rPr lang="et-EE" smtClean="0"/>
              <a:t>2.03.2015</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354275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itel ja sisu">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Muutke tiitli laadi</a:t>
            </a:r>
            <a:endParaRPr lang="et-EE"/>
          </a:p>
        </p:txBody>
      </p:sp>
      <p:sp>
        <p:nvSpPr>
          <p:cNvPr id="3" name="Sisu kohatäide 2"/>
          <p:cNvSpPr>
            <a:spLocks noGrp="1"/>
          </p:cNvSpPr>
          <p:nvPr>
            <p:ph idx="1"/>
          </p:nvPr>
        </p:nvSpPr>
        <p:spPr/>
        <p:txBody>
          <a:body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Kuupäeva kohatäide 3"/>
          <p:cNvSpPr>
            <a:spLocks noGrp="1"/>
          </p:cNvSpPr>
          <p:nvPr>
            <p:ph type="dt" sz="half" idx="10"/>
          </p:nvPr>
        </p:nvSpPr>
        <p:spPr/>
        <p:txBody>
          <a:bodyPr/>
          <a:lstStyle/>
          <a:p>
            <a:fld id="{FFA6EBB0-5181-489F-8085-6F8EDFD89EA6}" type="datetimeFigureOut">
              <a:rPr lang="et-EE" smtClean="0"/>
              <a:t>2.03.2015</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2945454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Jaotise päis">
    <p:spTree>
      <p:nvGrpSpPr>
        <p:cNvPr id="1" name=""/>
        <p:cNvGrpSpPr/>
        <p:nvPr/>
      </p:nvGrpSpPr>
      <p:grpSpPr>
        <a:xfrm>
          <a:off x="0" y="0"/>
          <a:ext cx="0" cy="0"/>
          <a:chOff x="0" y="0"/>
          <a:chExt cx="0" cy="0"/>
        </a:xfrm>
      </p:grpSpPr>
      <p:sp>
        <p:nvSpPr>
          <p:cNvPr id="2" name="Pealkiri 1"/>
          <p:cNvSpPr>
            <a:spLocks noGrp="1"/>
          </p:cNvSpPr>
          <p:nvPr>
            <p:ph type="title"/>
          </p:nvPr>
        </p:nvSpPr>
        <p:spPr>
          <a:xfrm>
            <a:off x="722313" y="4406900"/>
            <a:ext cx="7772400" cy="1362075"/>
          </a:xfrm>
        </p:spPr>
        <p:txBody>
          <a:bodyPr anchor="t"/>
          <a:lstStyle>
            <a:lvl1pPr algn="l">
              <a:defRPr sz="4000" b="1" cap="all"/>
            </a:lvl1pPr>
          </a:lstStyle>
          <a:p>
            <a:r>
              <a:rPr lang="et-EE" smtClean="0"/>
              <a:t>Muutke tiitli laadi</a:t>
            </a:r>
            <a:endParaRPr lang="et-EE"/>
          </a:p>
        </p:txBody>
      </p:sp>
      <p:sp>
        <p:nvSpPr>
          <p:cNvPr id="3" name="Teksti kohatäid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t-EE" smtClean="0"/>
              <a:t>Muutke teksti laade</a:t>
            </a:r>
          </a:p>
        </p:txBody>
      </p:sp>
      <p:sp>
        <p:nvSpPr>
          <p:cNvPr id="4" name="Kuupäeva kohatäide 3"/>
          <p:cNvSpPr>
            <a:spLocks noGrp="1"/>
          </p:cNvSpPr>
          <p:nvPr>
            <p:ph type="dt" sz="half" idx="10"/>
          </p:nvPr>
        </p:nvSpPr>
        <p:spPr/>
        <p:txBody>
          <a:bodyPr/>
          <a:lstStyle/>
          <a:p>
            <a:fld id="{FFA6EBB0-5181-489F-8085-6F8EDFD89EA6}" type="datetimeFigureOut">
              <a:rPr lang="et-EE" smtClean="0"/>
              <a:t>2.03.2015</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522861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Kaks sisu">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Muutke tiitli laadi</a:t>
            </a:r>
            <a:endParaRPr lang="et-EE"/>
          </a:p>
        </p:txBody>
      </p:sp>
      <p:sp>
        <p:nvSpPr>
          <p:cNvPr id="3" name="Sisu kohatäid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Sisu kohatäid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5" name="Kuupäeva kohatäide 4"/>
          <p:cNvSpPr>
            <a:spLocks noGrp="1"/>
          </p:cNvSpPr>
          <p:nvPr>
            <p:ph type="dt" sz="half" idx="10"/>
          </p:nvPr>
        </p:nvSpPr>
        <p:spPr/>
        <p:txBody>
          <a:bodyPr/>
          <a:lstStyle/>
          <a:p>
            <a:fld id="{FFA6EBB0-5181-489F-8085-6F8EDFD89EA6}" type="datetimeFigureOut">
              <a:rPr lang="et-EE" smtClean="0"/>
              <a:t>2.03.2015</a:t>
            </a:fld>
            <a:endParaRPr lang="et-EE"/>
          </a:p>
        </p:txBody>
      </p:sp>
      <p:sp>
        <p:nvSpPr>
          <p:cNvPr id="6" name="Jaluse kohatäide 5"/>
          <p:cNvSpPr>
            <a:spLocks noGrp="1"/>
          </p:cNvSpPr>
          <p:nvPr>
            <p:ph type="ftr" sz="quarter" idx="11"/>
          </p:nvPr>
        </p:nvSpPr>
        <p:spPr/>
        <p:txBody>
          <a:bodyPr/>
          <a:lstStyle/>
          <a:p>
            <a:endParaRPr lang="et-EE"/>
          </a:p>
        </p:txBody>
      </p:sp>
      <p:sp>
        <p:nvSpPr>
          <p:cNvPr id="7" name="Slaidinumbri kohatäide 6"/>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1980119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õrdlus">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lvl1pPr>
              <a:defRPr/>
            </a:lvl1pPr>
          </a:lstStyle>
          <a:p>
            <a:r>
              <a:rPr lang="et-EE" smtClean="0"/>
              <a:t>Muutke tiitli laadi</a:t>
            </a:r>
            <a:endParaRPr lang="et-EE"/>
          </a:p>
        </p:txBody>
      </p:sp>
      <p:sp>
        <p:nvSpPr>
          <p:cNvPr id="3" name="Teksti kohatäid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t-EE" smtClean="0"/>
              <a:t>Muutke teksti laade</a:t>
            </a:r>
          </a:p>
        </p:txBody>
      </p:sp>
      <p:sp>
        <p:nvSpPr>
          <p:cNvPr id="4" name="Sisu kohatäid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5" name="Teksti kohatäid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t-EE" smtClean="0"/>
              <a:t>Muutke teksti laade</a:t>
            </a:r>
          </a:p>
        </p:txBody>
      </p:sp>
      <p:sp>
        <p:nvSpPr>
          <p:cNvPr id="6" name="Sisu kohatäid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7" name="Kuupäeva kohatäide 6"/>
          <p:cNvSpPr>
            <a:spLocks noGrp="1"/>
          </p:cNvSpPr>
          <p:nvPr>
            <p:ph type="dt" sz="half" idx="10"/>
          </p:nvPr>
        </p:nvSpPr>
        <p:spPr/>
        <p:txBody>
          <a:bodyPr/>
          <a:lstStyle/>
          <a:p>
            <a:fld id="{FFA6EBB0-5181-489F-8085-6F8EDFD89EA6}" type="datetimeFigureOut">
              <a:rPr lang="et-EE" smtClean="0"/>
              <a:t>2.03.2015</a:t>
            </a:fld>
            <a:endParaRPr lang="et-EE"/>
          </a:p>
        </p:txBody>
      </p:sp>
      <p:sp>
        <p:nvSpPr>
          <p:cNvPr id="8" name="Jaluse kohatäide 7"/>
          <p:cNvSpPr>
            <a:spLocks noGrp="1"/>
          </p:cNvSpPr>
          <p:nvPr>
            <p:ph type="ftr" sz="quarter" idx="11"/>
          </p:nvPr>
        </p:nvSpPr>
        <p:spPr/>
        <p:txBody>
          <a:bodyPr/>
          <a:lstStyle/>
          <a:p>
            <a:endParaRPr lang="et-EE"/>
          </a:p>
        </p:txBody>
      </p:sp>
      <p:sp>
        <p:nvSpPr>
          <p:cNvPr id="9" name="Slaidinumbri kohatäide 8"/>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4146364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inult pealkiri">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Muutke tiitli laadi</a:t>
            </a:r>
            <a:endParaRPr lang="et-EE"/>
          </a:p>
        </p:txBody>
      </p:sp>
      <p:sp>
        <p:nvSpPr>
          <p:cNvPr id="3" name="Kuupäeva kohatäide 2"/>
          <p:cNvSpPr>
            <a:spLocks noGrp="1"/>
          </p:cNvSpPr>
          <p:nvPr>
            <p:ph type="dt" sz="half" idx="10"/>
          </p:nvPr>
        </p:nvSpPr>
        <p:spPr/>
        <p:txBody>
          <a:bodyPr/>
          <a:lstStyle/>
          <a:p>
            <a:fld id="{FFA6EBB0-5181-489F-8085-6F8EDFD89EA6}" type="datetimeFigureOut">
              <a:rPr lang="et-EE" smtClean="0"/>
              <a:t>2.03.2015</a:t>
            </a:fld>
            <a:endParaRPr lang="et-EE"/>
          </a:p>
        </p:txBody>
      </p:sp>
      <p:sp>
        <p:nvSpPr>
          <p:cNvPr id="4" name="Jaluse kohatäide 3"/>
          <p:cNvSpPr>
            <a:spLocks noGrp="1"/>
          </p:cNvSpPr>
          <p:nvPr>
            <p:ph type="ftr" sz="quarter" idx="11"/>
          </p:nvPr>
        </p:nvSpPr>
        <p:spPr/>
        <p:txBody>
          <a:bodyPr/>
          <a:lstStyle/>
          <a:p>
            <a:endParaRPr lang="et-EE"/>
          </a:p>
        </p:txBody>
      </p:sp>
      <p:sp>
        <p:nvSpPr>
          <p:cNvPr id="5" name="Slaidinumbri kohatäide 4"/>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642685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ühi">
    <p:spTree>
      <p:nvGrpSpPr>
        <p:cNvPr id="1" name=""/>
        <p:cNvGrpSpPr/>
        <p:nvPr/>
      </p:nvGrpSpPr>
      <p:grpSpPr>
        <a:xfrm>
          <a:off x="0" y="0"/>
          <a:ext cx="0" cy="0"/>
          <a:chOff x="0" y="0"/>
          <a:chExt cx="0" cy="0"/>
        </a:xfrm>
      </p:grpSpPr>
      <p:sp>
        <p:nvSpPr>
          <p:cNvPr id="2" name="Kuupäeva kohatäide 1"/>
          <p:cNvSpPr>
            <a:spLocks noGrp="1"/>
          </p:cNvSpPr>
          <p:nvPr>
            <p:ph type="dt" sz="half" idx="10"/>
          </p:nvPr>
        </p:nvSpPr>
        <p:spPr/>
        <p:txBody>
          <a:bodyPr/>
          <a:lstStyle/>
          <a:p>
            <a:fld id="{FFA6EBB0-5181-489F-8085-6F8EDFD89EA6}" type="datetimeFigureOut">
              <a:rPr lang="et-EE" smtClean="0"/>
              <a:t>2.03.2015</a:t>
            </a:fld>
            <a:endParaRPr lang="et-EE"/>
          </a:p>
        </p:txBody>
      </p:sp>
      <p:sp>
        <p:nvSpPr>
          <p:cNvPr id="3" name="Jaluse kohatäide 2"/>
          <p:cNvSpPr>
            <a:spLocks noGrp="1"/>
          </p:cNvSpPr>
          <p:nvPr>
            <p:ph type="ftr" sz="quarter" idx="11"/>
          </p:nvPr>
        </p:nvSpPr>
        <p:spPr/>
        <p:txBody>
          <a:bodyPr/>
          <a:lstStyle/>
          <a:p>
            <a:endParaRPr lang="et-EE"/>
          </a:p>
        </p:txBody>
      </p:sp>
      <p:sp>
        <p:nvSpPr>
          <p:cNvPr id="4" name="Slaidinumbri kohatäide 3"/>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470306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Pealdisega sisu">
    <p:spTree>
      <p:nvGrpSpPr>
        <p:cNvPr id="1" name=""/>
        <p:cNvGrpSpPr/>
        <p:nvPr/>
      </p:nvGrpSpPr>
      <p:grpSpPr>
        <a:xfrm>
          <a:off x="0" y="0"/>
          <a:ext cx="0" cy="0"/>
          <a:chOff x="0" y="0"/>
          <a:chExt cx="0" cy="0"/>
        </a:xfrm>
      </p:grpSpPr>
      <p:sp>
        <p:nvSpPr>
          <p:cNvPr id="2" name="Pealkiri 1"/>
          <p:cNvSpPr>
            <a:spLocks noGrp="1"/>
          </p:cNvSpPr>
          <p:nvPr>
            <p:ph type="title"/>
          </p:nvPr>
        </p:nvSpPr>
        <p:spPr>
          <a:xfrm>
            <a:off x="457200" y="273050"/>
            <a:ext cx="3008313" cy="1162050"/>
          </a:xfrm>
        </p:spPr>
        <p:txBody>
          <a:bodyPr anchor="b"/>
          <a:lstStyle>
            <a:lvl1pPr algn="l">
              <a:defRPr sz="2000" b="1"/>
            </a:lvl1pPr>
          </a:lstStyle>
          <a:p>
            <a:r>
              <a:rPr lang="et-EE" smtClean="0"/>
              <a:t>Muutke tiitli laadi</a:t>
            </a:r>
            <a:endParaRPr lang="et-EE"/>
          </a:p>
        </p:txBody>
      </p:sp>
      <p:sp>
        <p:nvSpPr>
          <p:cNvPr id="3" name="Sisu kohatäid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Teksti kohatäid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t-EE" smtClean="0"/>
              <a:t>Muutke teksti laade</a:t>
            </a:r>
          </a:p>
        </p:txBody>
      </p:sp>
      <p:sp>
        <p:nvSpPr>
          <p:cNvPr id="5" name="Kuupäeva kohatäide 4"/>
          <p:cNvSpPr>
            <a:spLocks noGrp="1"/>
          </p:cNvSpPr>
          <p:nvPr>
            <p:ph type="dt" sz="half" idx="10"/>
          </p:nvPr>
        </p:nvSpPr>
        <p:spPr/>
        <p:txBody>
          <a:bodyPr/>
          <a:lstStyle/>
          <a:p>
            <a:fld id="{FFA6EBB0-5181-489F-8085-6F8EDFD89EA6}" type="datetimeFigureOut">
              <a:rPr lang="et-EE" smtClean="0"/>
              <a:t>2.03.2015</a:t>
            </a:fld>
            <a:endParaRPr lang="et-EE"/>
          </a:p>
        </p:txBody>
      </p:sp>
      <p:sp>
        <p:nvSpPr>
          <p:cNvPr id="6" name="Jaluse kohatäide 5"/>
          <p:cNvSpPr>
            <a:spLocks noGrp="1"/>
          </p:cNvSpPr>
          <p:nvPr>
            <p:ph type="ftr" sz="quarter" idx="11"/>
          </p:nvPr>
        </p:nvSpPr>
        <p:spPr/>
        <p:txBody>
          <a:bodyPr/>
          <a:lstStyle/>
          <a:p>
            <a:endParaRPr lang="et-EE"/>
          </a:p>
        </p:txBody>
      </p:sp>
      <p:sp>
        <p:nvSpPr>
          <p:cNvPr id="7" name="Slaidinumbri kohatäide 6"/>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1059039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ldiallkirjaga pilt">
    <p:spTree>
      <p:nvGrpSpPr>
        <p:cNvPr id="1" name=""/>
        <p:cNvGrpSpPr/>
        <p:nvPr/>
      </p:nvGrpSpPr>
      <p:grpSpPr>
        <a:xfrm>
          <a:off x="0" y="0"/>
          <a:ext cx="0" cy="0"/>
          <a:chOff x="0" y="0"/>
          <a:chExt cx="0" cy="0"/>
        </a:xfrm>
      </p:grpSpPr>
      <p:sp>
        <p:nvSpPr>
          <p:cNvPr id="2" name="Pealkiri 1"/>
          <p:cNvSpPr>
            <a:spLocks noGrp="1"/>
          </p:cNvSpPr>
          <p:nvPr>
            <p:ph type="title"/>
          </p:nvPr>
        </p:nvSpPr>
        <p:spPr>
          <a:xfrm>
            <a:off x="1792288" y="4800600"/>
            <a:ext cx="5486400" cy="566738"/>
          </a:xfrm>
        </p:spPr>
        <p:txBody>
          <a:bodyPr anchor="b"/>
          <a:lstStyle>
            <a:lvl1pPr algn="l">
              <a:defRPr sz="2000" b="1"/>
            </a:lvl1pPr>
          </a:lstStyle>
          <a:p>
            <a:r>
              <a:rPr lang="et-EE" smtClean="0"/>
              <a:t>Muutke tiitli laadi</a:t>
            </a:r>
            <a:endParaRPr lang="et-EE"/>
          </a:p>
        </p:txBody>
      </p:sp>
      <p:sp>
        <p:nvSpPr>
          <p:cNvPr id="3" name="Pildi kohatäi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t-EE"/>
          </a:p>
        </p:txBody>
      </p:sp>
      <p:sp>
        <p:nvSpPr>
          <p:cNvPr id="4" name="Teksti kohatäid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t-EE" smtClean="0"/>
              <a:t>Muutke teksti laade</a:t>
            </a:r>
          </a:p>
        </p:txBody>
      </p:sp>
      <p:sp>
        <p:nvSpPr>
          <p:cNvPr id="5" name="Kuupäeva kohatäide 4"/>
          <p:cNvSpPr>
            <a:spLocks noGrp="1"/>
          </p:cNvSpPr>
          <p:nvPr>
            <p:ph type="dt" sz="half" idx="10"/>
          </p:nvPr>
        </p:nvSpPr>
        <p:spPr/>
        <p:txBody>
          <a:bodyPr/>
          <a:lstStyle/>
          <a:p>
            <a:fld id="{FFA6EBB0-5181-489F-8085-6F8EDFD89EA6}" type="datetimeFigureOut">
              <a:rPr lang="et-EE" smtClean="0"/>
              <a:t>2.03.2015</a:t>
            </a:fld>
            <a:endParaRPr lang="et-EE"/>
          </a:p>
        </p:txBody>
      </p:sp>
      <p:sp>
        <p:nvSpPr>
          <p:cNvPr id="6" name="Jaluse kohatäide 5"/>
          <p:cNvSpPr>
            <a:spLocks noGrp="1"/>
          </p:cNvSpPr>
          <p:nvPr>
            <p:ph type="ftr" sz="quarter" idx="11"/>
          </p:nvPr>
        </p:nvSpPr>
        <p:spPr/>
        <p:txBody>
          <a:bodyPr/>
          <a:lstStyle/>
          <a:p>
            <a:endParaRPr lang="et-EE"/>
          </a:p>
        </p:txBody>
      </p:sp>
      <p:sp>
        <p:nvSpPr>
          <p:cNvPr id="7" name="Slaidinumbri kohatäide 6"/>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656669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itel ja vertikaaltekst">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Muutke tiitli laadi</a:t>
            </a:r>
            <a:endParaRPr lang="et-EE"/>
          </a:p>
        </p:txBody>
      </p:sp>
      <p:sp>
        <p:nvSpPr>
          <p:cNvPr id="3" name="Vertikaalteksti kohatäide 2"/>
          <p:cNvSpPr>
            <a:spLocks noGrp="1"/>
          </p:cNvSpPr>
          <p:nvPr>
            <p:ph type="body" orient="vert" idx="1"/>
          </p:nvPr>
        </p:nvSpPr>
        <p:spPr/>
        <p:txBody>
          <a:bodyPr vert="eaVert"/>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Kuupäeva kohatäide 3"/>
          <p:cNvSpPr>
            <a:spLocks noGrp="1"/>
          </p:cNvSpPr>
          <p:nvPr>
            <p:ph type="dt" sz="half" idx="10"/>
          </p:nvPr>
        </p:nvSpPr>
        <p:spPr/>
        <p:txBody>
          <a:bodyPr/>
          <a:lstStyle/>
          <a:p>
            <a:fld id="{FFA6EBB0-5181-489F-8085-6F8EDFD89EA6}" type="datetimeFigureOut">
              <a:rPr lang="et-EE" smtClean="0"/>
              <a:t>2.03.2015</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4115821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altiitel ja tekst">
    <p:spTree>
      <p:nvGrpSpPr>
        <p:cNvPr id="1" name=""/>
        <p:cNvGrpSpPr/>
        <p:nvPr/>
      </p:nvGrpSpPr>
      <p:grpSpPr>
        <a:xfrm>
          <a:off x="0" y="0"/>
          <a:ext cx="0" cy="0"/>
          <a:chOff x="0" y="0"/>
          <a:chExt cx="0" cy="0"/>
        </a:xfrm>
      </p:grpSpPr>
      <p:sp>
        <p:nvSpPr>
          <p:cNvPr id="2" name="Vertikaaltiitel 1"/>
          <p:cNvSpPr>
            <a:spLocks noGrp="1"/>
          </p:cNvSpPr>
          <p:nvPr>
            <p:ph type="title" orient="vert"/>
          </p:nvPr>
        </p:nvSpPr>
        <p:spPr>
          <a:xfrm>
            <a:off x="6629400" y="274638"/>
            <a:ext cx="2057400" cy="5851525"/>
          </a:xfrm>
        </p:spPr>
        <p:txBody>
          <a:bodyPr vert="eaVert"/>
          <a:lstStyle/>
          <a:p>
            <a:r>
              <a:rPr lang="et-EE" smtClean="0"/>
              <a:t>Muutke tiitli laadi</a:t>
            </a:r>
            <a:endParaRPr lang="et-EE"/>
          </a:p>
        </p:txBody>
      </p:sp>
      <p:sp>
        <p:nvSpPr>
          <p:cNvPr id="3" name="Vertikaalteksti kohatäide 2"/>
          <p:cNvSpPr>
            <a:spLocks noGrp="1"/>
          </p:cNvSpPr>
          <p:nvPr>
            <p:ph type="body" orient="vert" idx="1"/>
          </p:nvPr>
        </p:nvSpPr>
        <p:spPr>
          <a:xfrm>
            <a:off x="457200" y="274638"/>
            <a:ext cx="6019800" cy="5851525"/>
          </a:xfrm>
        </p:spPr>
        <p:txBody>
          <a:bodyPr vert="eaVert"/>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Kuupäeva kohatäide 3"/>
          <p:cNvSpPr>
            <a:spLocks noGrp="1"/>
          </p:cNvSpPr>
          <p:nvPr>
            <p:ph type="dt" sz="half" idx="10"/>
          </p:nvPr>
        </p:nvSpPr>
        <p:spPr/>
        <p:txBody>
          <a:bodyPr/>
          <a:lstStyle/>
          <a:p>
            <a:fld id="{FFA6EBB0-5181-489F-8085-6F8EDFD89EA6}" type="datetimeFigureOut">
              <a:rPr lang="et-EE" smtClean="0"/>
              <a:t>2.03.2015</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3870470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itlislaid">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pPr fontAlgn="base">
                  <a:spcBef>
                    <a:spcPct val="0"/>
                  </a:spcBef>
                  <a:spcAft>
                    <a:spcPct val="0"/>
                  </a:spcAft>
                  <a:defRPr/>
                </a:pPr>
                <a:endParaRPr lang="en-US">
                  <a:solidFill>
                    <a:srgbClr val="000000"/>
                  </a:solidFill>
                </a:endParaRPr>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pPr fontAlgn="base">
                  <a:spcBef>
                    <a:spcPct val="0"/>
                  </a:spcBef>
                  <a:spcAft>
                    <a:spcPct val="0"/>
                  </a:spcAft>
                  <a:defRPr/>
                </a:pPr>
                <a:endParaRPr lang="en-US">
                  <a:solidFill>
                    <a:srgbClr val="000000"/>
                  </a:solidFill>
                </a:endParaRPr>
              </a:p>
            </p:txBody>
          </p:sp>
        </p:grpSp>
      </p:grpSp>
      <p:sp>
        <p:nvSpPr>
          <p:cNvPr id="52235" name="Rectangle 11"/>
          <p:cNvSpPr>
            <a:spLocks noGrp="1" noChangeArrowheads="1"/>
          </p:cNvSpPr>
          <p:nvPr>
            <p:ph type="ctrTitle"/>
          </p:nvPr>
        </p:nvSpPr>
        <p:spPr>
          <a:xfrm>
            <a:off x="2057400" y="1143000"/>
            <a:ext cx="6629400" cy="2209800"/>
          </a:xfrm>
        </p:spPr>
        <p:txBody>
          <a:bodyPr/>
          <a:lstStyle>
            <a:lvl1pPr>
              <a:defRPr sz="4800"/>
            </a:lvl1pPr>
          </a:lstStyle>
          <a:p>
            <a:r>
              <a:rPr lang="et-EE"/>
              <a:t>Click to edit Master title style</a:t>
            </a:r>
          </a:p>
        </p:txBody>
      </p:sp>
      <p:sp>
        <p:nvSpPr>
          <p:cNvPr id="52236"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et-EE"/>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smtClean="0"/>
            </a:lvl1pPr>
          </a:lstStyle>
          <a:p>
            <a:pPr>
              <a:defRPr/>
            </a:pPr>
            <a:endParaRPr lang="et-EE">
              <a:solidFill>
                <a:srgbClr val="000000"/>
              </a:solidFill>
            </a:endParaRPr>
          </a:p>
        </p:txBody>
      </p:sp>
      <p:sp>
        <p:nvSpPr>
          <p:cNvPr id="14" name="Rectangle 14"/>
          <p:cNvSpPr>
            <a:spLocks noGrp="1" noChangeArrowheads="1"/>
          </p:cNvSpPr>
          <p:nvPr>
            <p:ph type="ftr" sz="quarter" idx="11"/>
          </p:nvPr>
        </p:nvSpPr>
        <p:spPr>
          <a:xfrm>
            <a:off x="3354388" y="6248400"/>
            <a:ext cx="2895600" cy="457200"/>
          </a:xfrm>
        </p:spPr>
        <p:txBody>
          <a:bodyPr/>
          <a:lstStyle>
            <a:lvl1pPr>
              <a:defRPr smtClean="0"/>
            </a:lvl1pPr>
          </a:lstStyle>
          <a:p>
            <a:pPr>
              <a:defRPr/>
            </a:pPr>
            <a:endParaRPr lang="et-EE">
              <a:solidFill>
                <a:srgbClr val="000000"/>
              </a:solidFill>
            </a:endParaRPr>
          </a:p>
        </p:txBody>
      </p:sp>
      <p:sp>
        <p:nvSpPr>
          <p:cNvPr id="15" name="Rectangle 15"/>
          <p:cNvSpPr>
            <a:spLocks noGrp="1" noChangeArrowheads="1"/>
          </p:cNvSpPr>
          <p:nvPr>
            <p:ph type="sldNum" sz="quarter" idx="12"/>
          </p:nvPr>
        </p:nvSpPr>
        <p:spPr/>
        <p:txBody>
          <a:bodyPr/>
          <a:lstStyle>
            <a:lvl1pPr>
              <a:defRPr smtClean="0"/>
            </a:lvl1pPr>
          </a:lstStyle>
          <a:p>
            <a:pPr>
              <a:defRPr/>
            </a:pPr>
            <a:fld id="{3281556C-3072-48F0-9007-527488841C24}"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13214853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itel ja sisu">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Klõpsake tiitlilaadi muutmiseks</a:t>
            </a:r>
            <a:endParaRPr lang="en-US"/>
          </a:p>
        </p:txBody>
      </p:sp>
      <p:sp>
        <p:nvSpPr>
          <p:cNvPr id="3" name="Sisu kohatäide 2"/>
          <p:cNvSpPr>
            <a:spLocks noGrp="1"/>
          </p:cNvSpPr>
          <p:nvPr>
            <p:ph idx="1"/>
          </p:nvPr>
        </p:nvSpPr>
        <p:spPr/>
        <p:txBody>
          <a:body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77046BDD-C401-4DAE-BA83-6615A418702C}"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3820643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Jaotise päis">
    <p:spTree>
      <p:nvGrpSpPr>
        <p:cNvPr id="1" name=""/>
        <p:cNvGrpSpPr/>
        <p:nvPr/>
      </p:nvGrpSpPr>
      <p:grpSpPr>
        <a:xfrm>
          <a:off x="0" y="0"/>
          <a:ext cx="0" cy="0"/>
          <a:chOff x="0" y="0"/>
          <a:chExt cx="0" cy="0"/>
        </a:xfrm>
      </p:grpSpPr>
      <p:sp>
        <p:nvSpPr>
          <p:cNvPr id="2" name="Pealkiri 1"/>
          <p:cNvSpPr>
            <a:spLocks noGrp="1"/>
          </p:cNvSpPr>
          <p:nvPr>
            <p:ph type="title"/>
          </p:nvPr>
        </p:nvSpPr>
        <p:spPr>
          <a:xfrm>
            <a:off x="722313" y="4406900"/>
            <a:ext cx="7772400" cy="1362075"/>
          </a:xfrm>
        </p:spPr>
        <p:txBody>
          <a:bodyPr anchor="t"/>
          <a:lstStyle>
            <a:lvl1pPr algn="l">
              <a:defRPr sz="4000" b="1" cap="all"/>
            </a:lvl1pPr>
          </a:lstStyle>
          <a:p>
            <a:r>
              <a:rPr lang="et-EE" smtClean="0"/>
              <a:t>Klõpsake tiitlilaadi muutmiseks</a:t>
            </a:r>
            <a:endParaRPr lang="en-US"/>
          </a:p>
        </p:txBody>
      </p:sp>
      <p:sp>
        <p:nvSpPr>
          <p:cNvPr id="3" name="Teksti kohatäid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t-EE" smtClean="0"/>
              <a:t>Klõpsake juhtslaidi teksti laadide redigeerimiseks</a:t>
            </a:r>
          </a:p>
        </p:txBody>
      </p:sp>
      <p:sp>
        <p:nvSpPr>
          <p:cNvPr id="4"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DCF9A4ED-46A3-45A7-9148-27251D6B3613}"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42703665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Kaks sisu">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Klõpsake tiitlilaadi muutmiseks</a:t>
            </a:r>
            <a:endParaRPr lang="en-US"/>
          </a:p>
        </p:txBody>
      </p:sp>
      <p:sp>
        <p:nvSpPr>
          <p:cNvPr id="3" name="Sisu kohatäide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4" name="Sisu kohatäide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438BF3B6-8950-45D3-8136-F1342B0AC7CB}"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36718089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õrdlus">
    <p:spTree>
      <p:nvGrpSpPr>
        <p:cNvPr id="1" name=""/>
        <p:cNvGrpSpPr/>
        <p:nvPr/>
      </p:nvGrpSpPr>
      <p:grpSpPr>
        <a:xfrm>
          <a:off x="0" y="0"/>
          <a:ext cx="0" cy="0"/>
          <a:chOff x="0" y="0"/>
          <a:chExt cx="0" cy="0"/>
        </a:xfrm>
      </p:grpSpPr>
      <p:sp>
        <p:nvSpPr>
          <p:cNvPr id="2" name="Pealkiri 1"/>
          <p:cNvSpPr>
            <a:spLocks noGrp="1"/>
          </p:cNvSpPr>
          <p:nvPr>
            <p:ph type="title"/>
          </p:nvPr>
        </p:nvSpPr>
        <p:spPr>
          <a:xfrm>
            <a:off x="457200" y="274638"/>
            <a:ext cx="8229600" cy="1143000"/>
          </a:xfrm>
        </p:spPr>
        <p:txBody>
          <a:bodyPr/>
          <a:lstStyle>
            <a:lvl1pPr>
              <a:defRPr/>
            </a:lvl1pPr>
          </a:lstStyle>
          <a:p>
            <a:r>
              <a:rPr lang="et-EE" smtClean="0"/>
              <a:t>Klõpsake tiitlilaadi muutmiseks</a:t>
            </a:r>
            <a:endParaRPr lang="en-US"/>
          </a:p>
        </p:txBody>
      </p:sp>
      <p:sp>
        <p:nvSpPr>
          <p:cNvPr id="3" name="Teksti kohatäid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t-EE" smtClean="0"/>
              <a:t>Klõpsake juhtslaidi teksti laadide redigeerimiseks</a:t>
            </a:r>
          </a:p>
        </p:txBody>
      </p:sp>
      <p:sp>
        <p:nvSpPr>
          <p:cNvPr id="4" name="Sisu kohatäid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5" name="Teksti kohatäid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t-EE" smtClean="0"/>
              <a:t>Klõpsake juhtslaidi teksti laadide redigeerimiseks</a:t>
            </a:r>
          </a:p>
        </p:txBody>
      </p:sp>
      <p:sp>
        <p:nvSpPr>
          <p:cNvPr id="6" name="Sisu kohatäid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8"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82015D19-F4C4-459B-94B4-A62C243B7A81}"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42290958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Ainult tiitel">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Klõpsake tiitlilaadi muutmiseks</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4"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9DF95B3B-D0C9-4F07-A92D-60985A198A9B}"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42817671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ühi">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3"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D7A12513-6E2E-43C9-B160-F3CAF163BF0A}"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604725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Pealdisega sisu">
    <p:spTree>
      <p:nvGrpSpPr>
        <p:cNvPr id="1" name=""/>
        <p:cNvGrpSpPr/>
        <p:nvPr/>
      </p:nvGrpSpPr>
      <p:grpSpPr>
        <a:xfrm>
          <a:off x="0" y="0"/>
          <a:ext cx="0" cy="0"/>
          <a:chOff x="0" y="0"/>
          <a:chExt cx="0" cy="0"/>
        </a:xfrm>
      </p:grpSpPr>
      <p:sp>
        <p:nvSpPr>
          <p:cNvPr id="2" name="Pealkiri 1"/>
          <p:cNvSpPr>
            <a:spLocks noGrp="1"/>
          </p:cNvSpPr>
          <p:nvPr>
            <p:ph type="title"/>
          </p:nvPr>
        </p:nvSpPr>
        <p:spPr>
          <a:xfrm>
            <a:off x="457200" y="273050"/>
            <a:ext cx="3008313" cy="1162050"/>
          </a:xfrm>
        </p:spPr>
        <p:txBody>
          <a:bodyPr anchor="b"/>
          <a:lstStyle>
            <a:lvl1pPr algn="l">
              <a:defRPr sz="2000" b="1"/>
            </a:lvl1pPr>
          </a:lstStyle>
          <a:p>
            <a:r>
              <a:rPr lang="et-EE" smtClean="0"/>
              <a:t>Klõpsake tiitlilaadi muutmiseks</a:t>
            </a:r>
            <a:endParaRPr lang="en-US"/>
          </a:p>
        </p:txBody>
      </p:sp>
      <p:sp>
        <p:nvSpPr>
          <p:cNvPr id="3" name="Sisu kohatäid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4" name="Teksti kohatäid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t-EE" smtClean="0"/>
              <a:t>Klõpsake juhtslaidi teksti laadide redigeerimiseks</a:t>
            </a:r>
          </a:p>
        </p:txBody>
      </p:sp>
      <p:sp>
        <p:nvSpPr>
          <p:cNvPr id="5"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2C32D0A2-D452-4C29-A69A-ACEF6523AA5C}"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6119468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ldiallkirjaga pilt">
    <p:spTree>
      <p:nvGrpSpPr>
        <p:cNvPr id="1" name=""/>
        <p:cNvGrpSpPr/>
        <p:nvPr/>
      </p:nvGrpSpPr>
      <p:grpSpPr>
        <a:xfrm>
          <a:off x="0" y="0"/>
          <a:ext cx="0" cy="0"/>
          <a:chOff x="0" y="0"/>
          <a:chExt cx="0" cy="0"/>
        </a:xfrm>
      </p:grpSpPr>
      <p:sp>
        <p:nvSpPr>
          <p:cNvPr id="2" name="Pealkiri 1"/>
          <p:cNvSpPr>
            <a:spLocks noGrp="1"/>
          </p:cNvSpPr>
          <p:nvPr>
            <p:ph type="title"/>
          </p:nvPr>
        </p:nvSpPr>
        <p:spPr>
          <a:xfrm>
            <a:off x="1792288" y="4800600"/>
            <a:ext cx="5486400" cy="566738"/>
          </a:xfrm>
        </p:spPr>
        <p:txBody>
          <a:bodyPr anchor="b"/>
          <a:lstStyle>
            <a:lvl1pPr algn="l">
              <a:defRPr sz="2000" b="1"/>
            </a:lvl1pPr>
          </a:lstStyle>
          <a:p>
            <a:r>
              <a:rPr lang="et-EE" smtClean="0"/>
              <a:t>Klõpsake tiitlilaadi muutmiseks</a:t>
            </a:r>
            <a:endParaRPr lang="en-US"/>
          </a:p>
        </p:txBody>
      </p:sp>
      <p:sp>
        <p:nvSpPr>
          <p:cNvPr id="3" name="Pildi kohatäi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ksti kohatäid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t-EE" smtClean="0"/>
              <a:t>Klõpsake juhtslaidi teksti laadide redigeerimiseks</a:t>
            </a:r>
          </a:p>
        </p:txBody>
      </p:sp>
      <p:sp>
        <p:nvSpPr>
          <p:cNvPr id="5"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52AAC27B-EBB1-485D-8DAA-0BBE24B3DFFD}"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11957844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itel ja vertikaaltekst">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Klõpsake tiitlilaadi muutmiseks</a:t>
            </a:r>
            <a:endParaRPr lang="en-US"/>
          </a:p>
        </p:txBody>
      </p:sp>
      <p:sp>
        <p:nvSpPr>
          <p:cNvPr id="3" name="Vertikaalteksti kohatäide 2"/>
          <p:cNvSpPr>
            <a:spLocks noGrp="1"/>
          </p:cNvSpPr>
          <p:nvPr>
            <p:ph type="body" orient="vert" idx="1"/>
          </p:nvPr>
        </p:nvSpPr>
        <p:spPr/>
        <p:txBody>
          <a:bodyPr vert="eaVert"/>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C0A2415E-AA6A-4EC0-B082-729936F4A5D4}"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13966875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altiitel ja tekst">
    <p:spTree>
      <p:nvGrpSpPr>
        <p:cNvPr id="1" name=""/>
        <p:cNvGrpSpPr/>
        <p:nvPr/>
      </p:nvGrpSpPr>
      <p:grpSpPr>
        <a:xfrm>
          <a:off x="0" y="0"/>
          <a:ext cx="0" cy="0"/>
          <a:chOff x="0" y="0"/>
          <a:chExt cx="0" cy="0"/>
        </a:xfrm>
      </p:grpSpPr>
      <p:sp>
        <p:nvSpPr>
          <p:cNvPr id="2" name="Vertikaaltiitel 1"/>
          <p:cNvSpPr>
            <a:spLocks noGrp="1"/>
          </p:cNvSpPr>
          <p:nvPr>
            <p:ph type="title" orient="vert"/>
          </p:nvPr>
        </p:nvSpPr>
        <p:spPr>
          <a:xfrm>
            <a:off x="6743700" y="277813"/>
            <a:ext cx="1943100" cy="5853112"/>
          </a:xfrm>
        </p:spPr>
        <p:txBody>
          <a:bodyPr vert="eaVert"/>
          <a:lstStyle/>
          <a:p>
            <a:r>
              <a:rPr lang="et-EE" smtClean="0"/>
              <a:t>Klõpsake tiitlilaadi muutmiseks</a:t>
            </a:r>
            <a:endParaRPr lang="en-US"/>
          </a:p>
        </p:txBody>
      </p:sp>
      <p:sp>
        <p:nvSpPr>
          <p:cNvPr id="3" name="Vertikaalteksti kohatäide 2"/>
          <p:cNvSpPr>
            <a:spLocks noGrp="1"/>
          </p:cNvSpPr>
          <p:nvPr>
            <p:ph type="body" orient="vert" idx="1"/>
          </p:nvPr>
        </p:nvSpPr>
        <p:spPr>
          <a:xfrm>
            <a:off x="914400" y="277813"/>
            <a:ext cx="5676900" cy="5853112"/>
          </a:xfrm>
        </p:spPr>
        <p:txBody>
          <a:bodyPr vert="eaVert"/>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FB3A2B72-17B0-4B14-94CC-F9DC7775F008}"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12989741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dgm" preserve="1">
  <p:cSld name="Tiitel ja diagramm või organisatsiooniskeem">
    <p:spTree>
      <p:nvGrpSpPr>
        <p:cNvPr id="1" name=""/>
        <p:cNvGrpSpPr/>
        <p:nvPr/>
      </p:nvGrpSpPr>
      <p:grpSpPr>
        <a:xfrm>
          <a:off x="0" y="0"/>
          <a:ext cx="0" cy="0"/>
          <a:chOff x="0" y="0"/>
          <a:chExt cx="0" cy="0"/>
        </a:xfrm>
      </p:grpSpPr>
      <p:sp>
        <p:nvSpPr>
          <p:cNvPr id="2" name="Pealkiri 1"/>
          <p:cNvSpPr>
            <a:spLocks noGrp="1"/>
          </p:cNvSpPr>
          <p:nvPr>
            <p:ph type="title"/>
          </p:nvPr>
        </p:nvSpPr>
        <p:spPr>
          <a:xfrm>
            <a:off x="914400" y="277813"/>
            <a:ext cx="7772400" cy="1143000"/>
          </a:xfrm>
        </p:spPr>
        <p:txBody>
          <a:bodyPr/>
          <a:lstStyle/>
          <a:p>
            <a:r>
              <a:rPr lang="et-EE" smtClean="0"/>
              <a:t>Klõpsake tiitlilaadi muutmiseks</a:t>
            </a:r>
            <a:endParaRPr lang="en-US"/>
          </a:p>
        </p:txBody>
      </p:sp>
      <p:sp>
        <p:nvSpPr>
          <p:cNvPr id="3" name="SmartArt-objekti kohatäide 2"/>
          <p:cNvSpPr>
            <a:spLocks noGrp="1"/>
          </p:cNvSpPr>
          <p:nvPr>
            <p:ph type="dgm" idx="1"/>
          </p:nvPr>
        </p:nvSpPr>
        <p:spPr>
          <a:xfrm>
            <a:off x="914400" y="1600200"/>
            <a:ext cx="7772400" cy="4530725"/>
          </a:xfrm>
        </p:spPr>
        <p:txBody>
          <a:bodyPr/>
          <a:lstStyle/>
          <a:p>
            <a:pPr lvl="0"/>
            <a:endParaRPr lang="en-US" noProof="0" smtClean="0"/>
          </a:p>
        </p:txBody>
      </p:sp>
      <p:sp>
        <p:nvSpPr>
          <p:cNvPr id="4"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FBB90E1C-1B67-46D3-BD04-0EA6600DA5C9}"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2375074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ealkirja kohatäid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t-EE" smtClean="0"/>
              <a:t>Muutke tiitli laadi</a:t>
            </a:r>
            <a:endParaRPr lang="et-EE"/>
          </a:p>
        </p:txBody>
      </p:sp>
      <p:sp>
        <p:nvSpPr>
          <p:cNvPr id="3" name="Teksti kohatäid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Kuupäeva kohatäid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A6EBB0-5181-489F-8085-6F8EDFD89EA6}" type="datetimeFigureOut">
              <a:rPr lang="et-EE" smtClean="0"/>
              <a:t>2.03.2015</a:t>
            </a:fld>
            <a:endParaRPr lang="et-EE"/>
          </a:p>
        </p:txBody>
      </p:sp>
      <p:sp>
        <p:nvSpPr>
          <p:cNvPr id="5" name="Jaluse kohatäid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t-EE"/>
          </a:p>
        </p:txBody>
      </p:sp>
      <p:sp>
        <p:nvSpPr>
          <p:cNvPr id="6" name="Slaidinumbri kohatä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19F1FB-6BC3-4F31-AE03-1389671C7654}" type="slidenum">
              <a:rPr lang="et-EE" smtClean="0"/>
              <a:t>‹#›</a:t>
            </a:fld>
            <a:endParaRPr lang="et-EE"/>
          </a:p>
        </p:txBody>
      </p:sp>
    </p:spTree>
    <p:extLst>
      <p:ext uri="{BB962C8B-B14F-4D97-AF65-F5344CB8AC3E}">
        <p14:creationId xmlns:p14="http://schemas.microsoft.com/office/powerpoint/2010/main" val="17613727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686800" cy="4876800"/>
            <a:chOff x="0" y="0"/>
            <a:chExt cx="5472" cy="3072"/>
          </a:xfrm>
        </p:grpSpPr>
        <p:sp>
          <p:nvSpPr>
            <p:cNvPr id="51203"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grpSp>
          <p:nvGrpSpPr>
            <p:cNvPr id="1034" name="Group 4"/>
            <p:cNvGrpSpPr>
              <a:grpSpLocks/>
            </p:cNvGrpSpPr>
            <p:nvPr/>
          </p:nvGrpSpPr>
          <p:grpSpPr bwMode="auto">
            <a:xfrm>
              <a:off x="240" y="893"/>
              <a:ext cx="5232" cy="115"/>
              <a:chOff x="240" y="893"/>
              <a:chExt cx="5232" cy="115"/>
            </a:xfrm>
          </p:grpSpPr>
          <p:sp>
            <p:nvSpPr>
              <p:cNvPr id="51205"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sp>
            <p:nvSpPr>
              <p:cNvPr id="51206"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pPr fontAlgn="base">
                  <a:spcBef>
                    <a:spcPct val="0"/>
                  </a:spcBef>
                  <a:spcAft>
                    <a:spcPct val="0"/>
                  </a:spcAft>
                  <a:defRPr/>
                </a:pPr>
                <a:endParaRPr lang="en-US">
                  <a:solidFill>
                    <a:srgbClr val="000000"/>
                  </a:solidFill>
                </a:endParaRPr>
              </a:p>
            </p:txBody>
          </p:sp>
        </p:grpSp>
      </p:grpSp>
      <p:sp>
        <p:nvSpPr>
          <p:cNvPr id="1027" name="Rectangle 7"/>
          <p:cNvSpPr>
            <a:spLocks noGrp="1" noChangeArrowheads="1"/>
          </p:cNvSpPr>
          <p:nvPr>
            <p:ph type="title"/>
          </p:nvPr>
        </p:nvSpPr>
        <p:spPr bwMode="auto">
          <a:xfrm>
            <a:off x="914400" y="277813"/>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t-EE" altLang="et-EE" smtClean="0"/>
              <a:t>Click to edit Master title style</a:t>
            </a:r>
          </a:p>
        </p:txBody>
      </p:sp>
      <p:sp>
        <p:nvSpPr>
          <p:cNvPr id="1028" name="Rectangle 8"/>
          <p:cNvSpPr>
            <a:spLocks noGrp="1" noChangeArrowheads="1"/>
          </p:cNvSpPr>
          <p:nvPr>
            <p:ph type="body" idx="1"/>
          </p:nvPr>
        </p:nvSpPr>
        <p:spPr bwMode="auto">
          <a:xfrm>
            <a:off x="914400" y="1600200"/>
            <a:ext cx="77724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t-EE" altLang="et-EE" smtClean="0"/>
              <a:t>Click to edit Master text styles</a:t>
            </a:r>
          </a:p>
          <a:p>
            <a:pPr lvl="1"/>
            <a:r>
              <a:rPr lang="et-EE" altLang="et-EE" smtClean="0"/>
              <a:t>Second level</a:t>
            </a:r>
          </a:p>
          <a:p>
            <a:pPr lvl="2"/>
            <a:r>
              <a:rPr lang="et-EE" altLang="et-EE" smtClean="0"/>
              <a:t>Third level</a:t>
            </a:r>
          </a:p>
          <a:p>
            <a:pPr lvl="3"/>
            <a:r>
              <a:rPr lang="et-EE" altLang="et-EE" smtClean="0"/>
              <a:t>Fourth level</a:t>
            </a:r>
          </a:p>
          <a:p>
            <a:pPr lvl="4"/>
            <a:r>
              <a:rPr lang="et-EE" altLang="et-EE" smtClean="0"/>
              <a:t>Fifth level</a:t>
            </a:r>
          </a:p>
        </p:txBody>
      </p:sp>
      <p:sp>
        <p:nvSpPr>
          <p:cNvPr id="51209"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lvl1pPr>
          </a:lstStyle>
          <a:p>
            <a:pPr fontAlgn="base">
              <a:spcBef>
                <a:spcPct val="0"/>
              </a:spcBef>
              <a:spcAft>
                <a:spcPct val="0"/>
              </a:spcAft>
              <a:defRPr/>
            </a:pPr>
            <a:endParaRPr lang="et-EE">
              <a:solidFill>
                <a:srgbClr val="000000"/>
              </a:solidFill>
            </a:endParaRPr>
          </a:p>
        </p:txBody>
      </p:sp>
      <p:sp>
        <p:nvSpPr>
          <p:cNvPr id="51210"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lvl1pPr>
          </a:lstStyle>
          <a:p>
            <a:pPr fontAlgn="base">
              <a:spcBef>
                <a:spcPct val="0"/>
              </a:spcBef>
              <a:spcAft>
                <a:spcPct val="0"/>
              </a:spcAft>
              <a:defRPr/>
            </a:pPr>
            <a:endParaRPr lang="et-EE">
              <a:solidFill>
                <a:srgbClr val="000000"/>
              </a:solidFill>
            </a:endParaRPr>
          </a:p>
        </p:txBody>
      </p:sp>
      <p:sp>
        <p:nvSpPr>
          <p:cNvPr id="51211"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smtClean="0"/>
            </a:lvl1pPr>
          </a:lstStyle>
          <a:p>
            <a:pPr fontAlgn="base">
              <a:spcBef>
                <a:spcPct val="0"/>
              </a:spcBef>
              <a:spcAft>
                <a:spcPct val="0"/>
              </a:spcAft>
              <a:defRPr/>
            </a:pPr>
            <a:fld id="{78355168-A9D3-4A02-B918-D95E519DE904}" type="slidenum">
              <a:rPr lang="et-EE">
                <a:solidFill>
                  <a:srgbClr val="000000"/>
                </a:solidFill>
              </a:rPr>
              <a:pPr fontAlgn="base">
                <a:spcBef>
                  <a:spcPct val="0"/>
                </a:spcBef>
                <a:spcAft>
                  <a:spcPct val="0"/>
                </a:spcAft>
                <a:defRPr/>
              </a:pPr>
              <a:t>‹#›</a:t>
            </a:fld>
            <a:endParaRPr lang="et-EE">
              <a:solidFill>
                <a:srgbClr val="000000"/>
              </a:solidFill>
            </a:endParaRPr>
          </a:p>
        </p:txBody>
      </p:sp>
      <p:sp>
        <p:nvSpPr>
          <p:cNvPr id="51212"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pPr fontAlgn="base">
              <a:spcBef>
                <a:spcPct val="0"/>
              </a:spcBef>
              <a:spcAft>
                <a:spcPct val="0"/>
              </a:spcAft>
              <a:defRPr/>
            </a:pPr>
            <a:endParaRPr lang="en-US">
              <a:solidFill>
                <a:srgbClr val="000000"/>
              </a:solidFill>
            </a:endParaRPr>
          </a:p>
        </p:txBody>
      </p:sp>
    </p:spTree>
    <p:extLst>
      <p:ext uri="{BB962C8B-B14F-4D97-AF65-F5344CB8AC3E}">
        <p14:creationId xmlns:p14="http://schemas.microsoft.com/office/powerpoint/2010/main" val="228003115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Times New Roman" pitchFamily="18" charset="0"/>
        </a:defRPr>
      </a:lvl2pPr>
      <a:lvl3pPr algn="l" rtl="0" eaLnBrk="0" fontAlgn="base" hangingPunct="0">
        <a:spcBef>
          <a:spcPct val="0"/>
        </a:spcBef>
        <a:spcAft>
          <a:spcPct val="0"/>
        </a:spcAft>
        <a:defRPr sz="4200">
          <a:solidFill>
            <a:schemeClr val="tx2"/>
          </a:solidFill>
          <a:latin typeface="Times New Roman" pitchFamily="18" charset="0"/>
        </a:defRPr>
      </a:lvl3pPr>
      <a:lvl4pPr algn="l" rtl="0" eaLnBrk="0" fontAlgn="base" hangingPunct="0">
        <a:spcBef>
          <a:spcPct val="0"/>
        </a:spcBef>
        <a:spcAft>
          <a:spcPct val="0"/>
        </a:spcAft>
        <a:defRPr sz="4200">
          <a:solidFill>
            <a:schemeClr val="tx2"/>
          </a:solidFill>
          <a:latin typeface="Times New Roman" pitchFamily="18" charset="0"/>
        </a:defRPr>
      </a:lvl4pPr>
      <a:lvl5pPr algn="l" rtl="0" eaLnBrk="0" fontAlgn="base" hangingPunct="0">
        <a:spcBef>
          <a:spcPct val="0"/>
        </a:spcBef>
        <a:spcAft>
          <a:spcPct val="0"/>
        </a:spcAft>
        <a:defRPr sz="4200">
          <a:solidFill>
            <a:schemeClr val="tx2"/>
          </a:solidFill>
          <a:latin typeface="Times New Roman" pitchFamily="18" charset="0"/>
        </a:defRPr>
      </a:lvl5pPr>
      <a:lvl6pPr marL="457200" algn="l" rtl="0" fontAlgn="base">
        <a:spcBef>
          <a:spcPct val="0"/>
        </a:spcBef>
        <a:spcAft>
          <a:spcPct val="0"/>
        </a:spcAft>
        <a:defRPr sz="4200">
          <a:solidFill>
            <a:schemeClr val="tx2"/>
          </a:solidFill>
          <a:latin typeface="Times New Roman" pitchFamily="18" charset="0"/>
        </a:defRPr>
      </a:lvl6pPr>
      <a:lvl7pPr marL="914400" algn="l" rtl="0" fontAlgn="base">
        <a:spcBef>
          <a:spcPct val="0"/>
        </a:spcBef>
        <a:spcAft>
          <a:spcPct val="0"/>
        </a:spcAft>
        <a:defRPr sz="4200">
          <a:solidFill>
            <a:schemeClr val="tx2"/>
          </a:solidFill>
          <a:latin typeface="Times New Roman" pitchFamily="18" charset="0"/>
        </a:defRPr>
      </a:lvl7pPr>
      <a:lvl8pPr marL="1371600" algn="l" rtl="0" fontAlgn="base">
        <a:spcBef>
          <a:spcPct val="0"/>
        </a:spcBef>
        <a:spcAft>
          <a:spcPct val="0"/>
        </a:spcAft>
        <a:defRPr sz="4200">
          <a:solidFill>
            <a:schemeClr val="tx2"/>
          </a:solidFill>
          <a:latin typeface="Times New Roman" pitchFamily="18" charset="0"/>
        </a:defRPr>
      </a:lvl8pPr>
      <a:lvl9pPr marL="1828800" algn="l" rtl="0" fontAlgn="base">
        <a:spcBef>
          <a:spcPct val="0"/>
        </a:spcBef>
        <a:spcAft>
          <a:spcPct val="0"/>
        </a:spcAft>
        <a:defRPr sz="42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gif"/><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gif"/><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s://www.physics.rutgers.edu/~croft/ANAGRAM.htm" TargetMode="External"/><Relationship Id="rId2" Type="http://schemas.openxmlformats.org/officeDocument/2006/relationships/hyperlink" Target="http://www.geocities.ws/dantebissiri/ENGLISH/Galileo-ENG.html" TargetMode="Externa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5.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datacite.ut.ee/"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hyperlink" Target="mailto:datacite@ut.ee"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extLst>
              <a:ext uri="{BEBA8EAE-BF5A-486C-A8C5-ECC9F3942E4B}">
                <a14:imgProps xmlns:a14="http://schemas.microsoft.com/office/drawing/2010/main">
                  <a14:imgLayer r:embed="rId4">
                    <a14:imgEffect>
                      <a14:colorTemperature colorTemp="47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3074" name="Text Box 4"/>
          <p:cNvSpPr>
            <a:spLocks noGrp="1" noChangeArrowheads="1"/>
          </p:cNvSpPr>
          <p:nvPr>
            <p:ph type="title"/>
          </p:nvPr>
        </p:nvSpPr>
        <p:spPr>
          <a:xfrm>
            <a:off x="611560" y="1925638"/>
            <a:ext cx="8280920" cy="1143000"/>
          </a:xfrm>
          <a:noFill/>
        </p:spPr>
        <p:txBody>
          <a:bodyPr/>
          <a:lstStyle/>
          <a:p>
            <a:pPr algn="ctr" eaLnBrk="1" hangingPunct="1"/>
            <a:r>
              <a:rPr lang="et-EE" altLang="et-EE" b="1" dirty="0" smtClean="0">
                <a:solidFill>
                  <a:schemeClr val="bg1"/>
                </a:solidFill>
                <a:latin typeface="Arial" charset="0"/>
              </a:rPr>
              <a:t>Teadusandmed, </a:t>
            </a:r>
            <a:r>
              <a:rPr lang="et-EE" altLang="et-EE" b="1" dirty="0" err="1" smtClean="0">
                <a:solidFill>
                  <a:schemeClr val="bg1"/>
                </a:solidFill>
                <a:latin typeface="Arial" charset="0"/>
              </a:rPr>
              <a:t>DataCite</a:t>
            </a:r>
            <a:r>
              <a:rPr lang="et-EE" altLang="et-EE" b="1" dirty="0" smtClean="0">
                <a:solidFill>
                  <a:schemeClr val="bg1"/>
                </a:solidFill>
                <a:latin typeface="Arial" charset="0"/>
              </a:rPr>
              <a:t> ja DOI</a:t>
            </a:r>
            <a:endParaRPr lang="en-GB" altLang="et-EE" b="1" dirty="0" smtClean="0">
              <a:solidFill>
                <a:schemeClr val="bg1"/>
              </a:solidFill>
              <a:latin typeface="Arial" charset="0"/>
            </a:endParaRPr>
          </a:p>
        </p:txBody>
      </p:sp>
      <p:sp>
        <p:nvSpPr>
          <p:cNvPr id="3075" name="Text Box 5"/>
          <p:cNvSpPr>
            <a:spLocks noGrp="1" noChangeArrowheads="1"/>
          </p:cNvSpPr>
          <p:nvPr>
            <p:ph type="subTitle" idx="4294967295"/>
          </p:nvPr>
        </p:nvSpPr>
        <p:spPr>
          <a:xfrm>
            <a:off x="1403648" y="4509120"/>
            <a:ext cx="6765627" cy="576064"/>
          </a:xfrm>
          <a:noFill/>
        </p:spPr>
        <p:txBody>
          <a:bodyPr/>
          <a:lstStyle/>
          <a:p>
            <a:pPr marL="0" indent="0" algn="ctr" eaLnBrk="1" hangingPunct="1">
              <a:spcBef>
                <a:spcPct val="0"/>
              </a:spcBef>
              <a:buClr>
                <a:schemeClr val="bg1"/>
              </a:buClr>
              <a:buFontTx/>
              <a:buNone/>
            </a:pPr>
            <a:r>
              <a:rPr lang="et-EE" altLang="et-EE" b="1" dirty="0" smtClean="0">
                <a:solidFill>
                  <a:srgbClr val="C0C0C0"/>
                </a:solidFill>
              </a:rPr>
              <a:t>Tiiu Tarkpea</a:t>
            </a:r>
            <a:endParaRPr lang="en-GB" altLang="et-EE" b="1" dirty="0" smtClean="0">
              <a:solidFill>
                <a:srgbClr val="C0C0C0"/>
              </a:solidFill>
            </a:endParaRPr>
          </a:p>
        </p:txBody>
      </p:sp>
      <p:sp>
        <p:nvSpPr>
          <p:cNvPr id="3076" name="Text Box 6"/>
          <p:cNvSpPr txBox="1">
            <a:spLocks noChangeArrowheads="1"/>
          </p:cNvSpPr>
          <p:nvPr/>
        </p:nvSpPr>
        <p:spPr bwMode="auto">
          <a:xfrm>
            <a:off x="3159133" y="5412598"/>
            <a:ext cx="313419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fontAlgn="base" hangingPunct="1">
              <a:spcBef>
                <a:spcPct val="0"/>
              </a:spcBef>
              <a:spcAft>
                <a:spcPct val="0"/>
              </a:spcAft>
            </a:pPr>
            <a:r>
              <a:rPr lang="et-EE" altLang="et-EE" b="1" i="1" dirty="0">
                <a:solidFill>
                  <a:srgbClr val="C0C0C0"/>
                </a:solidFill>
              </a:rPr>
              <a:t>Mäluasutuste talveseminar</a:t>
            </a:r>
          </a:p>
          <a:p>
            <a:pPr algn="ctr" eaLnBrk="1" fontAlgn="base" hangingPunct="1">
              <a:spcBef>
                <a:spcPct val="0"/>
              </a:spcBef>
              <a:spcAft>
                <a:spcPct val="0"/>
              </a:spcAft>
            </a:pPr>
            <a:r>
              <a:rPr lang="et-EE" altLang="et-EE" b="1" i="1" dirty="0" smtClean="0">
                <a:solidFill>
                  <a:srgbClr val="C0C0C0"/>
                </a:solidFill>
              </a:rPr>
              <a:t>Kääriku, 3. märts 2015</a:t>
            </a:r>
            <a:endParaRPr lang="en-GB" altLang="et-EE" b="1" i="1" dirty="0" smtClean="0">
              <a:solidFill>
                <a:srgbClr val="C0C0C0"/>
              </a:solidFill>
            </a:endParaRPr>
          </a:p>
        </p:txBody>
      </p:sp>
    </p:spTree>
    <p:extLst>
      <p:ext uri="{BB962C8B-B14F-4D97-AF65-F5344CB8AC3E}">
        <p14:creationId xmlns:p14="http://schemas.microsoft.com/office/powerpoint/2010/main" val="2336420539"/>
      </p:ext>
    </p:extLst>
  </p:cSld>
  <p:clrMapOvr>
    <a:masterClrMapping/>
  </p:clrMapOvr>
  <p:transition spd="med">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Mis on teadus?</a:t>
            </a:r>
            <a:endParaRPr lang="et-EE" dirty="0"/>
          </a:p>
        </p:txBody>
      </p:sp>
      <p:sp>
        <p:nvSpPr>
          <p:cNvPr id="3" name="Sisu kohatäide 2"/>
          <p:cNvSpPr>
            <a:spLocks noGrp="1"/>
          </p:cNvSpPr>
          <p:nvPr>
            <p:ph idx="1"/>
          </p:nvPr>
        </p:nvSpPr>
        <p:spPr/>
        <p:txBody>
          <a:bodyPr/>
          <a:lstStyle/>
          <a:p>
            <a:r>
              <a:rPr lang="et-EE" dirty="0" err="1" smtClean="0"/>
              <a:t>Alan</a:t>
            </a:r>
            <a:r>
              <a:rPr lang="et-EE" dirty="0" smtClean="0"/>
              <a:t> </a:t>
            </a:r>
            <a:r>
              <a:rPr lang="et-EE" dirty="0" err="1" smtClean="0"/>
              <a:t>Chalmers</a:t>
            </a:r>
            <a:r>
              <a:rPr lang="et-EE" dirty="0"/>
              <a:t> </a:t>
            </a:r>
            <a:r>
              <a:rPr lang="en-US" i="1" dirty="0"/>
              <a:t>What is this Thing Called Science?</a:t>
            </a:r>
            <a:r>
              <a:rPr lang="en-US" dirty="0"/>
              <a:t> </a:t>
            </a:r>
            <a:endParaRPr lang="et-EE" dirty="0" smtClean="0"/>
          </a:p>
          <a:p>
            <a:r>
              <a:rPr lang="et-EE" sz="3600" b="1" dirty="0" smtClean="0"/>
              <a:t>Uute oluliste teadmiste</a:t>
            </a:r>
          </a:p>
          <a:p>
            <a:pPr marL="0" indent="0">
              <a:buNone/>
            </a:pPr>
            <a:r>
              <a:rPr lang="et-EE" sz="3600" b="1" dirty="0"/>
              <a:t> </a:t>
            </a:r>
            <a:r>
              <a:rPr lang="et-EE" sz="3600" b="1" dirty="0" smtClean="0"/>
              <a:t>   hankimine ja nende </a:t>
            </a:r>
          </a:p>
          <a:p>
            <a:pPr marL="0" indent="0">
              <a:buNone/>
            </a:pPr>
            <a:r>
              <a:rPr lang="et-EE" sz="3600" b="1" dirty="0" smtClean="0"/>
              <a:t>    </a:t>
            </a:r>
            <a:r>
              <a:rPr lang="et-EE" sz="3600" b="1" dirty="0" err="1" smtClean="0"/>
              <a:t>kommunikeerimine</a:t>
            </a:r>
            <a:r>
              <a:rPr lang="et-EE" sz="3600" b="1" dirty="0" smtClean="0"/>
              <a:t> </a:t>
            </a:r>
          </a:p>
          <a:p>
            <a:pPr marL="0" indent="0">
              <a:buNone/>
            </a:pPr>
            <a:r>
              <a:rPr lang="et-EE" sz="3600" b="1" dirty="0"/>
              <a:t> </a:t>
            </a:r>
            <a:r>
              <a:rPr lang="et-EE" sz="3600" b="1" dirty="0" smtClean="0"/>
              <a:t>   teistele</a:t>
            </a:r>
          </a:p>
          <a:p>
            <a:endParaRPr lang="et-EE" dirty="0"/>
          </a:p>
        </p:txBody>
      </p:sp>
      <p:pic>
        <p:nvPicPr>
          <p:cNvPr id="1028" name="Picture 4" descr="C:\Users\ttiiu\AppData\Local\Microsoft\Windows\Temporary Internet Files\Content.IE5\DOLGEUE2\knowledge_pyrami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504659"/>
            <a:ext cx="3096344" cy="3460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4731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Teadusandmed</a:t>
            </a:r>
            <a:endParaRPr lang="et-EE" dirty="0"/>
          </a:p>
        </p:txBody>
      </p:sp>
      <p:sp>
        <p:nvSpPr>
          <p:cNvPr id="3" name="Sisu kohatäide 2"/>
          <p:cNvSpPr>
            <a:spLocks noGrp="1"/>
          </p:cNvSpPr>
          <p:nvPr>
            <p:ph idx="1"/>
          </p:nvPr>
        </p:nvSpPr>
        <p:spPr/>
        <p:txBody>
          <a:bodyPr/>
          <a:lstStyle/>
          <a:p>
            <a:r>
              <a:rPr lang="et-EE" dirty="0" smtClean="0"/>
              <a:t>Teadusandmed on andmed, mis on kogutud või loodud uurimistöö käigus, et neid analüüsida ning saada uusi originaalseid teadustulemusi</a:t>
            </a:r>
          </a:p>
          <a:p>
            <a:r>
              <a:rPr lang="et-EE" dirty="0" smtClean="0"/>
              <a:t>Näiteks: arvandmed, tekstid, laborimärkmed, testid, küsimustikud, video-, audio-, pildi-materjal, kirjad, mudelid, programmid, algoritmid, näidised, uurimismeetodid...</a:t>
            </a:r>
            <a:endParaRPr lang="et-EE" dirty="0"/>
          </a:p>
        </p:txBody>
      </p:sp>
    </p:spTree>
    <p:extLst>
      <p:ext uri="{BB962C8B-B14F-4D97-AF65-F5344CB8AC3E}">
        <p14:creationId xmlns:p14="http://schemas.microsoft.com/office/powerpoint/2010/main" val="36910946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Teadusandmed, näited:</a:t>
            </a:r>
            <a:endParaRPr lang="et-EE" dirty="0"/>
          </a:p>
        </p:txBody>
      </p:sp>
      <p:pic>
        <p:nvPicPr>
          <p:cNvPr id="1035" name="Picture 11" descr="C:\Users\ttiiu\AppData\Local\Microsoft\Windows\Temporary Internet Files\Content.IE5\NNEZUWMY\300px-Norden_pop_density[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1" y="3996333"/>
            <a:ext cx="2647777" cy="2592288"/>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Users\ttiiu\AppData\Local\Microsoft\Windows\Temporary Internet Files\Content.IE5\GTJHBE09\dnastructur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1340768"/>
            <a:ext cx="1728192"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43" name="Picture 19" descr="C:\Users\ttiiu\AppData\Local\Microsoft\Windows\Temporary Internet Files\Content.IE5\NNEZUWMY\A.program.in.notepad[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1412776"/>
            <a:ext cx="3367857" cy="2583557"/>
          </a:xfrm>
          <a:prstGeom prst="rect">
            <a:avLst/>
          </a:prstGeom>
          <a:noFill/>
          <a:extLst>
            <a:ext uri="{909E8E84-426E-40DD-AFC4-6F175D3DCCD1}">
              <a14:hiddenFill xmlns:a14="http://schemas.microsoft.com/office/drawing/2010/main">
                <a:solidFill>
                  <a:srgbClr val="FFFFFF"/>
                </a:solidFill>
              </a14:hiddenFill>
            </a:ext>
          </a:extLst>
        </p:spPr>
      </p:pic>
      <p:pic>
        <p:nvPicPr>
          <p:cNvPr id="1053" name="Picture 29" descr="C:\Users\ttiiu\AppData\Local\Microsoft\Windows\Temporary Internet Files\Content.IE5\DOQ9EIVX\p26[1].g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177" y="1124744"/>
            <a:ext cx="3525843" cy="3789040"/>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C:\Users\ttiiu\AppData\Local\Microsoft\Windows\Temporary Internet Files\Content.IE5\GTJHBE09\8050653350_ffb26d3004_z[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355976" y="4137557"/>
            <a:ext cx="1635319" cy="2451064"/>
          </a:xfrm>
          <a:prstGeom prst="rect">
            <a:avLst/>
          </a:prstGeom>
          <a:noFill/>
          <a:extLst>
            <a:ext uri="{909E8E84-426E-40DD-AFC4-6F175D3DCCD1}">
              <a14:hiddenFill xmlns:a14="http://schemas.microsoft.com/office/drawing/2010/main">
                <a:solidFill>
                  <a:srgbClr val="FFFFFF"/>
                </a:solidFill>
              </a14:hiddenFill>
            </a:ext>
          </a:extLst>
        </p:spPr>
      </p:pic>
      <p:pic>
        <p:nvPicPr>
          <p:cNvPr id="1064" name="Picture 40" descr="C:\Users\ttiiu\AppData\Local\Microsoft\Windows\Temporary Internet Files\Content.IE5\GTJHBE09\Stout10P002a001a(h280)[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4176" y="4725144"/>
            <a:ext cx="4005775" cy="1863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84894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normAutofit fontScale="90000"/>
          </a:bodyPr>
          <a:lstStyle/>
          <a:p>
            <a:pPr lvl="0">
              <a:spcBef>
                <a:spcPct val="20000"/>
              </a:spcBef>
            </a:pPr>
            <a:r>
              <a:rPr lang="et-EE" sz="4800" b="1" dirty="0" smtClean="0">
                <a:solidFill>
                  <a:srgbClr val="000000"/>
                </a:solidFill>
                <a:latin typeface="Times New Roman"/>
                <a:ea typeface="+mn-ea"/>
                <a:cs typeface="+mn-cs"/>
              </a:rPr>
              <a:t/>
            </a:r>
            <a:br>
              <a:rPr lang="et-EE" sz="4800" b="1" dirty="0" smtClean="0">
                <a:solidFill>
                  <a:srgbClr val="000000"/>
                </a:solidFill>
                <a:latin typeface="Times New Roman"/>
                <a:ea typeface="+mn-ea"/>
                <a:cs typeface="+mn-cs"/>
              </a:rPr>
            </a:br>
            <a:r>
              <a:rPr lang="et-EE" sz="4800" b="1" dirty="0">
                <a:solidFill>
                  <a:srgbClr val="000000"/>
                </a:solidFill>
                <a:latin typeface="Times New Roman"/>
                <a:ea typeface="+mn-ea"/>
                <a:cs typeface="+mn-cs"/>
              </a:rPr>
              <a:t/>
            </a:r>
            <a:br>
              <a:rPr lang="et-EE" sz="4800" b="1" dirty="0">
                <a:solidFill>
                  <a:srgbClr val="000000"/>
                </a:solidFill>
                <a:latin typeface="Times New Roman"/>
                <a:ea typeface="+mn-ea"/>
                <a:cs typeface="+mn-cs"/>
              </a:rPr>
            </a:br>
            <a:r>
              <a:rPr lang="et-EE" sz="4800" b="1" dirty="0" smtClean="0">
                <a:solidFill>
                  <a:srgbClr val="000000"/>
                </a:solidFill>
                <a:latin typeface="Times New Roman"/>
                <a:ea typeface="+mn-ea"/>
                <a:cs typeface="+mn-cs"/>
              </a:rPr>
              <a:t>SMAISMRMILMEPOETALEUMIBUNENUGTTAURIAS</a:t>
            </a:r>
            <a:r>
              <a:rPr lang="et-EE" sz="4800" b="1" dirty="0">
                <a:solidFill>
                  <a:srgbClr val="000000"/>
                </a:solidFill>
                <a:latin typeface="Times New Roman"/>
                <a:ea typeface="+mn-ea"/>
                <a:cs typeface="+mn-cs"/>
              </a:rPr>
              <a:t/>
            </a:r>
            <a:br>
              <a:rPr lang="et-EE" sz="4800" b="1" dirty="0">
                <a:solidFill>
                  <a:srgbClr val="000000"/>
                </a:solidFill>
                <a:latin typeface="Times New Roman"/>
                <a:ea typeface="+mn-ea"/>
                <a:cs typeface="+mn-cs"/>
              </a:rPr>
            </a:br>
            <a:endParaRPr lang="et-EE" dirty="0"/>
          </a:p>
        </p:txBody>
      </p:sp>
      <p:sp>
        <p:nvSpPr>
          <p:cNvPr id="3" name="Sisu kohatäide 2"/>
          <p:cNvSpPr>
            <a:spLocks noGrp="1"/>
          </p:cNvSpPr>
          <p:nvPr>
            <p:ph idx="1"/>
          </p:nvPr>
        </p:nvSpPr>
        <p:spPr/>
        <p:txBody>
          <a:bodyPr>
            <a:normAutofit/>
          </a:bodyPr>
          <a:lstStyle/>
          <a:p>
            <a:pPr marL="0" indent="0" algn="ctr">
              <a:buNone/>
            </a:pPr>
            <a:endParaRPr lang="et-EE" dirty="0" smtClean="0"/>
          </a:p>
          <a:p>
            <a:pPr marL="0" indent="0" algn="ctr">
              <a:buNone/>
            </a:pPr>
            <a:r>
              <a:rPr lang="en-US" dirty="0" smtClean="0"/>
              <a:t>ALTISSIMUM </a:t>
            </a:r>
            <a:r>
              <a:rPr lang="en-US" dirty="0"/>
              <a:t>PLANETAM TERGEMINUM OBSERV</a:t>
            </a:r>
          </a:p>
          <a:p>
            <a:pPr marL="0" indent="0" algn="ctr">
              <a:buNone/>
            </a:pPr>
            <a:r>
              <a:rPr lang="en-US" dirty="0"/>
              <a:t> </a:t>
            </a:r>
            <a:r>
              <a:rPr lang="en-US" sz="3000" dirty="0"/>
              <a:t>(I have observed the highest planet in triple shape</a:t>
            </a:r>
            <a:r>
              <a:rPr lang="en-US" sz="2800" dirty="0" smtClean="0"/>
              <a:t>)</a:t>
            </a:r>
            <a:endParaRPr lang="et-EE" sz="2800" dirty="0" smtClean="0"/>
          </a:p>
          <a:p>
            <a:pPr marL="0" indent="0" algn="ctr">
              <a:buNone/>
            </a:pPr>
            <a:endParaRPr lang="et-EE" dirty="0" smtClean="0"/>
          </a:p>
          <a:p>
            <a:pPr marL="0" indent="0" algn="ctr">
              <a:buNone/>
            </a:pPr>
            <a:endParaRPr lang="et-EE" dirty="0"/>
          </a:p>
          <a:p>
            <a:pPr marL="0" indent="0" algn="ctr">
              <a:buNone/>
            </a:pPr>
            <a:endParaRPr lang="et-EE" dirty="0"/>
          </a:p>
          <a:p>
            <a:pPr marL="0" indent="0">
              <a:buNone/>
            </a:pPr>
            <a:endParaRPr lang="et-EE" sz="1200" dirty="0" smtClean="0">
              <a:hlinkClick r:id="rId2"/>
            </a:endParaRPr>
          </a:p>
          <a:p>
            <a:pPr marL="0" indent="0">
              <a:buNone/>
            </a:pPr>
            <a:endParaRPr lang="et-EE" sz="1200" dirty="0">
              <a:hlinkClick r:id="rId2"/>
            </a:endParaRPr>
          </a:p>
          <a:p>
            <a:pPr marL="0" indent="0">
              <a:buNone/>
            </a:pPr>
            <a:endParaRPr lang="et-EE" sz="1000" dirty="0" smtClean="0">
              <a:hlinkClick r:id="rId2"/>
            </a:endParaRPr>
          </a:p>
          <a:p>
            <a:pPr marL="0" indent="0">
              <a:buNone/>
            </a:pPr>
            <a:r>
              <a:rPr lang="et-EE" sz="1000" dirty="0" smtClean="0">
                <a:hlinkClick r:id="rId2"/>
              </a:rPr>
              <a:t>http</a:t>
            </a:r>
            <a:r>
              <a:rPr lang="et-EE" sz="1000" dirty="0">
                <a:hlinkClick r:id="rId2"/>
              </a:rPr>
              <a:t>://</a:t>
            </a:r>
            <a:r>
              <a:rPr lang="et-EE" sz="1000" dirty="0" smtClean="0">
                <a:hlinkClick r:id="rId2"/>
              </a:rPr>
              <a:t>www.geocities.ws/dantebissiri/ENGLISH/Galileo-ENG.html</a:t>
            </a:r>
            <a:endParaRPr lang="et-EE" sz="1000" dirty="0" smtClean="0"/>
          </a:p>
          <a:p>
            <a:pPr marL="0" indent="0">
              <a:buNone/>
            </a:pPr>
            <a:r>
              <a:rPr lang="et-EE" sz="1000" dirty="0">
                <a:hlinkClick r:id="rId3"/>
              </a:rPr>
              <a:t>https://www.physics.rutgers.edu/~</a:t>
            </a:r>
            <a:r>
              <a:rPr lang="et-EE" sz="1000" dirty="0" smtClean="0">
                <a:hlinkClick r:id="rId3"/>
              </a:rPr>
              <a:t>croft/ANAGRAM.htm</a:t>
            </a:r>
            <a:endParaRPr lang="et-EE" sz="1000" dirty="0" smtClean="0"/>
          </a:p>
          <a:p>
            <a:pPr marL="0" indent="0" algn="ctr">
              <a:buNone/>
            </a:pPr>
            <a:endParaRPr lang="et-EE" dirty="0"/>
          </a:p>
        </p:txBody>
      </p:sp>
      <p:pic>
        <p:nvPicPr>
          <p:cNvPr id="2051" name="Picture 3" descr="C:\Users\ttiiu\AppData\Local\Microsoft\Windows\Temporary Internet Files\Content.IE5\DOLGEUE2\GalileiGalileo-FamousMenOfScience300px[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3501008"/>
            <a:ext cx="2569468" cy="302433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ttiiu\AppData\Local\Microsoft\Windows\Temporary Internet Files\Content.IE5\DOQ9EIVX\saturn-storm[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2025" y="3501008"/>
            <a:ext cx="4752528"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2171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anim calcmode="lin" valueType="num">
                                      <p:cBhvr additive="base">
                                        <p:cTn id="1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9" end="9"/>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anim calcmode="lin" valueType="num">
                                      <p:cBhvr additive="base">
                                        <p:cTn id="1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51"/>
                                        </p:tgtEl>
                                        <p:attrNameLst>
                                          <p:attrName>style.visibility</p:attrName>
                                        </p:attrNameLst>
                                      </p:cBhvr>
                                      <p:to>
                                        <p:strVal val="visible"/>
                                      </p:to>
                                    </p:set>
                                    <p:anim calcmode="lin" valueType="num">
                                      <p:cBhvr additive="base">
                                        <p:cTn id="25" dur="500" fill="hold"/>
                                        <p:tgtEl>
                                          <p:spTgt spid="2051"/>
                                        </p:tgtEl>
                                        <p:attrNameLst>
                                          <p:attrName>ppt_x</p:attrName>
                                        </p:attrNameLst>
                                      </p:cBhvr>
                                      <p:tavLst>
                                        <p:tav tm="0">
                                          <p:val>
                                            <p:strVal val="#ppt_x"/>
                                          </p:val>
                                        </p:tav>
                                        <p:tav tm="100000">
                                          <p:val>
                                            <p:strVal val="#ppt_x"/>
                                          </p:val>
                                        </p:tav>
                                      </p:tavLst>
                                    </p:anim>
                                    <p:anim calcmode="lin" valueType="num">
                                      <p:cBhvr additive="base">
                                        <p:cTn id="26"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052"/>
                                        </p:tgtEl>
                                        <p:attrNameLst>
                                          <p:attrName>style.visibility</p:attrName>
                                        </p:attrNameLst>
                                      </p:cBhvr>
                                      <p:to>
                                        <p:strVal val="visible"/>
                                      </p:to>
                                    </p:set>
                                    <p:anim calcmode="lin" valueType="num">
                                      <p:cBhvr additive="base">
                                        <p:cTn id="31" dur="500" fill="hold"/>
                                        <p:tgtEl>
                                          <p:spTgt spid="2052"/>
                                        </p:tgtEl>
                                        <p:attrNameLst>
                                          <p:attrName>ppt_x</p:attrName>
                                        </p:attrNameLst>
                                      </p:cBhvr>
                                      <p:tavLst>
                                        <p:tav tm="0">
                                          <p:val>
                                            <p:strVal val="#ppt_x"/>
                                          </p:val>
                                        </p:tav>
                                        <p:tav tm="100000">
                                          <p:val>
                                            <p:strVal val="#ppt_x"/>
                                          </p:val>
                                        </p:tav>
                                      </p:tavLst>
                                    </p:anim>
                                    <p:anim calcmode="lin" valueType="num">
                                      <p:cBhvr additive="base">
                                        <p:cTn id="32"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lt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9877" y="0"/>
            <a:ext cx="4444245" cy="6858000"/>
          </a:xfrm>
          <a:prstGeom prst="rect">
            <a:avLst/>
          </a:prstGeom>
        </p:spPr>
      </p:pic>
    </p:spTree>
    <p:extLst>
      <p:ext uri="{BB962C8B-B14F-4D97-AF65-F5344CB8AC3E}">
        <p14:creationId xmlns:p14="http://schemas.microsoft.com/office/powerpoint/2010/main" val="5387573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noAutofit/>
          </a:bodyPr>
          <a:lstStyle/>
          <a:p>
            <a:r>
              <a:rPr lang="et-EE" sz="3600" dirty="0" smtClean="0"/>
              <a:t>MIT teadurid väidavad, et Marsi koloonia hakkaks 68 päevaga nälga surema</a:t>
            </a:r>
            <a:endParaRPr lang="et-EE" sz="3600" dirty="0"/>
          </a:p>
        </p:txBody>
      </p:sp>
      <p:sp>
        <p:nvSpPr>
          <p:cNvPr id="3" name="Sisu kohatäide 2"/>
          <p:cNvSpPr>
            <a:spLocks noGrp="1"/>
          </p:cNvSpPr>
          <p:nvPr>
            <p:ph idx="1"/>
          </p:nvPr>
        </p:nvSpPr>
        <p:spPr/>
        <p:txBody>
          <a:bodyPr>
            <a:normAutofit fontScale="55000" lnSpcReduction="20000"/>
          </a:bodyPr>
          <a:lstStyle/>
          <a:p>
            <a:pPr marL="0" indent="0">
              <a:buNone/>
            </a:pPr>
            <a:r>
              <a:rPr lang="et-EE" dirty="0" smtClean="0"/>
              <a:t>14.10.2014</a:t>
            </a:r>
          </a:p>
          <a:p>
            <a:pPr marL="0" indent="0">
              <a:buNone/>
            </a:pPr>
            <a:endParaRPr lang="et-EE" dirty="0" smtClean="0"/>
          </a:p>
          <a:p>
            <a:pPr marL="0" indent="0">
              <a:buNone/>
            </a:pPr>
            <a:r>
              <a:rPr lang="et-EE" dirty="0" smtClean="0"/>
              <a:t>Rühm doktorante Massachusettsi tehnoloogiainstituudist (MIT) pani  kokku oma aruande, mille ennustusel sureks esimese Marsi-koloonia elanikud lihtsalt nälga. Juhul, kui esimesi </a:t>
            </a:r>
            <a:r>
              <a:rPr lang="et-EE" dirty="0" err="1" smtClean="0"/>
              <a:t>marsinaute</a:t>
            </a:r>
            <a:r>
              <a:rPr lang="et-EE" dirty="0" smtClean="0"/>
              <a:t> tõesti 2025. aastaks Punasele planeedile kolida tahetakse, oleks vaja tõsiselt parandada nende elutingimusi seal. Lisaks võimalikule nälga jäämisele, on ohus ka nende õhuvarustus.</a:t>
            </a:r>
          </a:p>
          <a:p>
            <a:pPr marL="0" indent="0">
              <a:buNone/>
            </a:pPr>
            <a:endParaRPr lang="et-EE" dirty="0" smtClean="0"/>
          </a:p>
          <a:p>
            <a:pPr marL="0" indent="0">
              <a:buNone/>
            </a:pPr>
            <a:r>
              <a:rPr lang="et-EE" dirty="0" smtClean="0">
                <a:solidFill>
                  <a:srgbClr val="FF0000"/>
                </a:solidFill>
              </a:rPr>
              <a:t>Hollandi suurprojekti Mars </a:t>
            </a:r>
            <a:r>
              <a:rPr lang="et-EE" dirty="0" err="1" smtClean="0">
                <a:solidFill>
                  <a:srgbClr val="FF0000"/>
                </a:solidFill>
              </a:rPr>
              <a:t>One</a:t>
            </a:r>
            <a:r>
              <a:rPr lang="et-EE" dirty="0" smtClean="0">
                <a:solidFill>
                  <a:srgbClr val="FF0000"/>
                </a:solidFill>
              </a:rPr>
              <a:t> juht </a:t>
            </a:r>
            <a:r>
              <a:rPr lang="et-EE" dirty="0" err="1" smtClean="0">
                <a:solidFill>
                  <a:srgbClr val="FF0000"/>
                </a:solidFill>
              </a:rPr>
              <a:t>Bas</a:t>
            </a:r>
            <a:r>
              <a:rPr lang="et-EE" dirty="0" smtClean="0">
                <a:solidFill>
                  <a:srgbClr val="FF0000"/>
                </a:solidFill>
              </a:rPr>
              <a:t> </a:t>
            </a:r>
            <a:r>
              <a:rPr lang="et-EE" dirty="0" err="1" smtClean="0">
                <a:solidFill>
                  <a:srgbClr val="FF0000"/>
                </a:solidFill>
              </a:rPr>
              <a:t>Lansdorp</a:t>
            </a:r>
            <a:r>
              <a:rPr lang="et-EE" dirty="0" smtClean="0">
                <a:solidFill>
                  <a:srgbClr val="FF0000"/>
                </a:solidFill>
              </a:rPr>
              <a:t> väidab küll, et teadurid on kasutanud valet andmestikku, </a:t>
            </a:r>
            <a:r>
              <a:rPr lang="et-EE" dirty="0" smtClean="0"/>
              <a:t>kuid kahtlusi selle üheotsalennu suhtes on varemgi kõlanud. Nimelt peaks ees seisev tõsieluseriaal aitama valida välja neli esimest kolonisti, kes 2023. aastal, või pigem mõni aasta hiljem, lendaks Marsile, et seal inimeste kolooniat püsti panna, samas kui tagasilennu võimalusi pole reaalselt olemas. </a:t>
            </a:r>
          </a:p>
          <a:p>
            <a:pPr marL="0" indent="0">
              <a:buNone/>
            </a:pPr>
            <a:endParaRPr lang="et-EE" dirty="0" smtClean="0"/>
          </a:p>
          <a:p>
            <a:pPr marL="0" indent="0">
              <a:buNone/>
            </a:pPr>
            <a:r>
              <a:rPr lang="et-EE" dirty="0" smtClean="0">
                <a:solidFill>
                  <a:srgbClr val="FF0000"/>
                </a:solidFill>
              </a:rPr>
              <a:t>MIT teadurid kasutasid avalikkusele teadaolevat andmestikku Mars </a:t>
            </a:r>
            <a:r>
              <a:rPr lang="et-EE" dirty="0" err="1" smtClean="0">
                <a:solidFill>
                  <a:srgbClr val="FF0000"/>
                </a:solidFill>
              </a:rPr>
              <a:t>One</a:t>
            </a:r>
            <a:r>
              <a:rPr lang="et-EE" dirty="0" smtClean="0">
                <a:solidFill>
                  <a:srgbClr val="FF0000"/>
                </a:solidFill>
              </a:rPr>
              <a:t> missiooni kohta ja koostasid simulatsiooni sellise lennu kohta</a:t>
            </a:r>
          </a:p>
        </p:txBody>
      </p:sp>
    </p:spTree>
    <p:extLst>
      <p:ext uri="{BB962C8B-B14F-4D97-AF65-F5344CB8AC3E}">
        <p14:creationId xmlns:p14="http://schemas.microsoft.com/office/powerpoint/2010/main" val="3575424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normAutofit fontScale="90000"/>
          </a:bodyPr>
          <a:lstStyle/>
          <a:p>
            <a:r>
              <a:rPr lang="et-EE" b="1" dirty="0" smtClean="0"/>
              <a:t>Teaduse avaandmed ehk </a:t>
            </a:r>
            <a:r>
              <a:rPr lang="et-EE" b="1" i="1" dirty="0" err="1" smtClean="0"/>
              <a:t>open</a:t>
            </a:r>
            <a:r>
              <a:rPr lang="et-EE" b="1" i="1" dirty="0" smtClean="0"/>
              <a:t> </a:t>
            </a:r>
            <a:r>
              <a:rPr lang="et-EE" b="1" i="1" dirty="0" err="1" smtClean="0"/>
              <a:t>data</a:t>
            </a:r>
            <a:endParaRPr lang="et-EE" dirty="0"/>
          </a:p>
        </p:txBody>
      </p:sp>
      <p:sp>
        <p:nvSpPr>
          <p:cNvPr id="3" name="Sisu kohatäide 2"/>
          <p:cNvSpPr>
            <a:spLocks noGrp="1"/>
          </p:cNvSpPr>
          <p:nvPr>
            <p:ph idx="1"/>
          </p:nvPr>
        </p:nvSpPr>
        <p:spPr/>
        <p:txBody>
          <a:bodyPr>
            <a:normAutofit/>
          </a:bodyPr>
          <a:lstStyle/>
          <a:p>
            <a:pPr marL="0" indent="0">
              <a:buNone/>
            </a:pPr>
            <a:r>
              <a:rPr lang="et-EE" sz="3600" b="1" dirty="0"/>
              <a:t>T</a:t>
            </a:r>
            <a:r>
              <a:rPr lang="et-EE" sz="3600" b="1" dirty="0" smtClean="0"/>
              <a:t>eadustöö </a:t>
            </a:r>
            <a:r>
              <a:rPr lang="et-EE" sz="3600" b="1" dirty="0"/>
              <a:t>käigus kogutud andmed, mis tehakse internetis avatud juurdepääsuga </a:t>
            </a:r>
            <a:r>
              <a:rPr lang="et-EE" sz="3600" b="1" dirty="0" smtClean="0"/>
              <a:t>kättesaadavaks </a:t>
            </a:r>
            <a:endParaRPr lang="et-EE" sz="3600" dirty="0" smtClean="0"/>
          </a:p>
          <a:p>
            <a:r>
              <a:rPr lang="et-EE" sz="3600" dirty="0" smtClean="0"/>
              <a:t>Teaduse avaandmeid võib piiranguteta alla laadida, jagada ja teadustöös kasutada</a:t>
            </a:r>
          </a:p>
          <a:p>
            <a:r>
              <a:rPr lang="et-EE" sz="3600" dirty="0"/>
              <a:t>K</a:t>
            </a:r>
            <a:r>
              <a:rPr lang="et-EE" sz="3600" dirty="0" smtClean="0"/>
              <a:t>asutamisel korrektne </a:t>
            </a:r>
            <a:r>
              <a:rPr lang="et-EE" sz="3600" dirty="0"/>
              <a:t>viitamine </a:t>
            </a:r>
            <a:r>
              <a:rPr lang="et-EE" sz="3600" dirty="0" smtClean="0"/>
              <a:t>autorile!</a:t>
            </a:r>
            <a:endParaRPr lang="et-EE" sz="3600" dirty="0" smtClean="0"/>
          </a:p>
          <a:p>
            <a:endParaRPr lang="et-EE" dirty="0"/>
          </a:p>
        </p:txBody>
      </p:sp>
    </p:spTree>
    <p:extLst>
      <p:ext uri="{BB962C8B-B14F-4D97-AF65-F5344CB8AC3E}">
        <p14:creationId xmlns:p14="http://schemas.microsoft.com/office/powerpoint/2010/main" val="39620146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normAutofit fontScale="90000"/>
          </a:bodyPr>
          <a:lstStyle/>
          <a:p>
            <a:r>
              <a:rPr lang="et-EE" dirty="0">
                <a:solidFill>
                  <a:prstClr val="black"/>
                </a:solidFill>
              </a:rPr>
              <a:t>Teadustöö tulemustele avatud juurdepääsu andmine on oluline</a:t>
            </a:r>
            <a:endParaRPr lang="et-EE" dirty="0"/>
          </a:p>
        </p:txBody>
      </p:sp>
      <p:sp>
        <p:nvSpPr>
          <p:cNvPr id="3" name="Sisu kohatäide 2"/>
          <p:cNvSpPr>
            <a:spLocks noGrp="1"/>
          </p:cNvSpPr>
          <p:nvPr>
            <p:ph idx="1"/>
          </p:nvPr>
        </p:nvSpPr>
        <p:spPr/>
        <p:txBody>
          <a:bodyPr>
            <a:normAutofit fontScale="92500"/>
          </a:bodyPr>
          <a:lstStyle/>
          <a:p>
            <a:pPr lvl="0"/>
            <a:r>
              <a:rPr lang="et-EE" dirty="0" smtClean="0">
                <a:solidFill>
                  <a:prstClr val="black"/>
                </a:solidFill>
              </a:rPr>
              <a:t>Avalikult rahastatav teadus peab olema avalik</a:t>
            </a:r>
          </a:p>
          <a:p>
            <a:pPr lvl="0"/>
            <a:r>
              <a:rPr lang="et-EE" dirty="0">
                <a:solidFill>
                  <a:prstClr val="black"/>
                </a:solidFill>
              </a:rPr>
              <a:t>V</a:t>
            </a:r>
            <a:r>
              <a:rPr lang="et-EE" dirty="0" smtClean="0">
                <a:solidFill>
                  <a:prstClr val="black"/>
                </a:solidFill>
              </a:rPr>
              <a:t>äldib </a:t>
            </a:r>
            <a:r>
              <a:rPr lang="et-EE" dirty="0">
                <a:solidFill>
                  <a:prstClr val="black"/>
                </a:solidFill>
              </a:rPr>
              <a:t>korduvate uuringute toetamist ja </a:t>
            </a:r>
            <a:r>
              <a:rPr lang="et-EE" dirty="0" smtClean="0">
                <a:solidFill>
                  <a:prstClr val="black"/>
                </a:solidFill>
              </a:rPr>
              <a:t>teostamist</a:t>
            </a:r>
          </a:p>
          <a:p>
            <a:pPr lvl="0"/>
            <a:r>
              <a:rPr lang="et-EE" dirty="0" smtClean="0">
                <a:solidFill>
                  <a:prstClr val="black"/>
                </a:solidFill>
              </a:rPr>
              <a:t>Võimaldab teadusandmete taaskasutust</a:t>
            </a:r>
          </a:p>
          <a:p>
            <a:pPr lvl="0"/>
            <a:r>
              <a:rPr lang="et-EE" dirty="0" smtClean="0">
                <a:solidFill>
                  <a:prstClr val="black"/>
                </a:solidFill>
              </a:rPr>
              <a:t>Aitab kaasa uutele tõlgendustele ja avastustele</a:t>
            </a:r>
            <a:endParaRPr lang="et-EE" dirty="0">
              <a:solidFill>
                <a:prstClr val="black"/>
              </a:solidFill>
            </a:endParaRPr>
          </a:p>
          <a:p>
            <a:pPr lvl="0"/>
            <a:r>
              <a:rPr lang="et-EE" dirty="0" smtClean="0">
                <a:solidFill>
                  <a:prstClr val="black"/>
                </a:solidFill>
              </a:rPr>
              <a:t>Suurendab </a:t>
            </a:r>
            <a:r>
              <a:rPr lang="et-EE" dirty="0">
                <a:solidFill>
                  <a:prstClr val="black"/>
                </a:solidFill>
              </a:rPr>
              <a:t>koostööd </a:t>
            </a:r>
            <a:r>
              <a:rPr lang="et-EE" dirty="0" smtClean="0">
                <a:solidFill>
                  <a:prstClr val="black"/>
                </a:solidFill>
              </a:rPr>
              <a:t>teadusvaldkondade </a:t>
            </a:r>
            <a:r>
              <a:rPr lang="et-EE" dirty="0">
                <a:solidFill>
                  <a:prstClr val="black"/>
                </a:solidFill>
              </a:rPr>
              <a:t>vahel</a:t>
            </a:r>
          </a:p>
          <a:p>
            <a:pPr lvl="0"/>
            <a:r>
              <a:rPr lang="et-EE" dirty="0" smtClean="0">
                <a:solidFill>
                  <a:prstClr val="black"/>
                </a:solidFill>
              </a:rPr>
              <a:t>Soodustab </a:t>
            </a:r>
            <a:r>
              <a:rPr lang="et-EE" dirty="0">
                <a:solidFill>
                  <a:prstClr val="black"/>
                </a:solidFill>
              </a:rPr>
              <a:t>rahvusvahelist </a:t>
            </a:r>
            <a:r>
              <a:rPr lang="et-EE" dirty="0" smtClean="0">
                <a:solidFill>
                  <a:prstClr val="black"/>
                </a:solidFill>
              </a:rPr>
              <a:t>koostööd</a:t>
            </a:r>
          </a:p>
          <a:p>
            <a:pPr lvl="0"/>
            <a:r>
              <a:rPr lang="et-EE" dirty="0" smtClean="0">
                <a:solidFill>
                  <a:prstClr val="black"/>
                </a:solidFill>
              </a:rPr>
              <a:t>Teadlane saab tunnustust kogu töö eest</a:t>
            </a:r>
          </a:p>
          <a:p>
            <a:pPr lvl="0"/>
            <a:endParaRPr lang="et-EE" dirty="0">
              <a:solidFill>
                <a:prstClr val="black"/>
              </a:solidFill>
            </a:endParaRPr>
          </a:p>
          <a:p>
            <a:endParaRPr lang="et-EE" dirty="0"/>
          </a:p>
        </p:txBody>
      </p:sp>
      <p:pic>
        <p:nvPicPr>
          <p:cNvPr id="8195" name="Picture 3" descr="C:\Users\ttiiu\AppData\Local\Microsoft\Windows\Temporary Internet Files\Content.IE5\NNEZUWMY\SmileFace[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4869160"/>
            <a:ext cx="1828800"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1267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Probleemid, hirmud</a:t>
            </a:r>
            <a:endParaRPr lang="et-EE" dirty="0"/>
          </a:p>
        </p:txBody>
      </p:sp>
      <p:sp>
        <p:nvSpPr>
          <p:cNvPr id="3" name="Sisu kohatäide 2"/>
          <p:cNvSpPr>
            <a:spLocks noGrp="1"/>
          </p:cNvSpPr>
          <p:nvPr>
            <p:ph idx="1"/>
          </p:nvPr>
        </p:nvSpPr>
        <p:spPr/>
        <p:txBody>
          <a:bodyPr>
            <a:normAutofit/>
          </a:bodyPr>
          <a:lstStyle/>
          <a:p>
            <a:r>
              <a:rPr lang="et-EE" dirty="0" smtClean="0"/>
              <a:t>Autori</a:t>
            </a:r>
            <a:r>
              <a:rPr lang="et-EE" dirty="0" smtClean="0"/>
              <a:t>õigus (isiklikud ja varalised õigused)</a:t>
            </a:r>
            <a:endParaRPr lang="et-EE" dirty="0" smtClean="0"/>
          </a:p>
          <a:p>
            <a:r>
              <a:rPr lang="et-EE" dirty="0" smtClean="0"/>
              <a:t>Andmekaitseseadus</a:t>
            </a:r>
          </a:p>
          <a:p>
            <a:r>
              <a:rPr lang="et-EE" dirty="0"/>
              <a:t>Eestis: avaandmete poliitika puudumine</a:t>
            </a:r>
          </a:p>
          <a:p>
            <a:r>
              <a:rPr lang="et-EE" dirty="0" smtClean="0"/>
              <a:t>Andmete varastamine ja väärtõlgendus</a:t>
            </a:r>
            <a:endParaRPr lang="et-EE" dirty="0" smtClean="0"/>
          </a:p>
          <a:p>
            <a:r>
              <a:rPr lang="et-EE" dirty="0" smtClean="0"/>
              <a:t>Vähene </a:t>
            </a:r>
            <a:r>
              <a:rPr lang="et-EE" dirty="0" smtClean="0"/>
              <a:t>silmnähtav kasu</a:t>
            </a:r>
          </a:p>
          <a:p>
            <a:r>
              <a:rPr lang="et-EE" dirty="0" smtClean="0"/>
              <a:t>Raha- ja </a:t>
            </a:r>
            <a:r>
              <a:rPr lang="et-EE" dirty="0" smtClean="0"/>
              <a:t>ajapuudus</a:t>
            </a:r>
          </a:p>
          <a:p>
            <a:r>
              <a:rPr lang="et-EE" dirty="0" smtClean="0"/>
              <a:t>Ärihuvid</a:t>
            </a:r>
            <a:endParaRPr lang="et-EE" dirty="0" smtClean="0"/>
          </a:p>
        </p:txBody>
      </p:sp>
      <p:pic>
        <p:nvPicPr>
          <p:cNvPr id="6149" name="Picture 5" descr="C:\Users\ttiiu\AppData\Local\Microsoft\Windows\Temporary Internet Files\Content.IE5\DOLGEUE2\angry-smiley-small[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77072"/>
            <a:ext cx="2180853" cy="2209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6040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normAutofit fontScale="90000"/>
          </a:bodyPr>
          <a:lstStyle/>
          <a:p>
            <a:r>
              <a:rPr lang="et-EE" sz="3200" dirty="0" smtClean="0"/>
              <a:t>Kas ja kuidas toimub uurimisandmete säilitamine?</a:t>
            </a:r>
            <a:br>
              <a:rPr lang="et-EE" sz="3200" dirty="0" smtClean="0"/>
            </a:br>
            <a:r>
              <a:rPr lang="et-EE" sz="1800" dirty="0" smtClean="0"/>
              <a:t>V. Muuli: Uurimisandmete kogumise, säilitamise ja kättesaadavaks tegemise hetkeseis Eestis (17.10.2014)</a:t>
            </a:r>
            <a:endParaRPr lang="et-EE" sz="1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556907"/>
            <a:ext cx="7534275" cy="3686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istkülik 7"/>
          <p:cNvSpPr/>
          <p:nvPr/>
        </p:nvSpPr>
        <p:spPr>
          <a:xfrm>
            <a:off x="755576" y="2564904"/>
            <a:ext cx="7534275" cy="144016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Tree>
    <p:extLst>
      <p:ext uri="{BB962C8B-B14F-4D97-AF65-F5344CB8AC3E}">
        <p14:creationId xmlns:p14="http://schemas.microsoft.com/office/powerpoint/2010/main" val="3062756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t-EE" dirty="0"/>
          </a:p>
        </p:txBody>
      </p:sp>
      <p:graphicFrame>
        <p:nvGraphicFramePr>
          <p:cNvPr id="4" name="Sisu kohatäide 3"/>
          <p:cNvGraphicFramePr>
            <a:graphicFrameLocks noGrp="1"/>
          </p:cNvGraphicFramePr>
          <p:nvPr>
            <p:ph idx="1"/>
            <p:extLst>
              <p:ext uri="{D42A27DB-BD31-4B8C-83A1-F6EECF244321}">
                <p14:modId xmlns:p14="http://schemas.microsoft.com/office/powerpoint/2010/main" val="2021762251"/>
              </p:ext>
            </p:extLst>
          </p:nvPr>
        </p:nvGraphicFramePr>
        <p:xfrm>
          <a:off x="457200" y="260648"/>
          <a:ext cx="8229600" cy="58655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35897" y="1052736"/>
            <a:ext cx="1800200" cy="84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419872" y="2276872"/>
            <a:ext cx="2448272" cy="1323439"/>
          </a:xfrm>
          <a:prstGeom prst="rect">
            <a:avLst/>
          </a:prstGeom>
          <a:noFill/>
        </p:spPr>
        <p:txBody>
          <a:bodyPr wrap="square" rtlCol="0">
            <a:spAutoFit/>
          </a:bodyPr>
          <a:lstStyle/>
          <a:p>
            <a:r>
              <a:rPr lang="et-EE" sz="4000" dirty="0"/>
              <a:t>A</a:t>
            </a:r>
            <a:r>
              <a:rPr lang="et-EE" sz="4000" dirty="0" smtClean="0"/>
              <a:t>ndmete elutsükkel</a:t>
            </a:r>
            <a:endParaRPr lang="et-EE" sz="4000" dirty="0"/>
          </a:p>
        </p:txBody>
      </p:sp>
    </p:spTree>
    <p:extLst>
      <p:ext uri="{BB962C8B-B14F-4D97-AF65-F5344CB8AC3E}">
        <p14:creationId xmlns:p14="http://schemas.microsoft.com/office/powerpoint/2010/main" val="476920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Andmehaldusplaan (DMP)</a:t>
            </a:r>
            <a:endParaRPr lang="et-EE" dirty="0"/>
          </a:p>
        </p:txBody>
      </p:sp>
      <p:sp>
        <p:nvSpPr>
          <p:cNvPr id="3" name="Sisu kohatäide 2"/>
          <p:cNvSpPr>
            <a:spLocks noGrp="1"/>
          </p:cNvSpPr>
          <p:nvPr>
            <p:ph idx="1"/>
          </p:nvPr>
        </p:nvSpPr>
        <p:spPr/>
        <p:txBody>
          <a:bodyPr>
            <a:normAutofit lnSpcReduction="10000"/>
          </a:bodyPr>
          <a:lstStyle/>
          <a:p>
            <a:r>
              <a:rPr lang="et-EE" dirty="0" smtClean="0"/>
              <a:t>Vastutajad, eelarve, dokumendid</a:t>
            </a:r>
          </a:p>
          <a:p>
            <a:r>
              <a:rPr lang="et-EE" dirty="0" smtClean="0"/>
              <a:t>Andmetüübid, -struktuurid, -formaadid</a:t>
            </a:r>
          </a:p>
          <a:p>
            <a:r>
              <a:rPr lang="et-EE" dirty="0" smtClean="0"/>
              <a:t>Andmekogumise metoodikad</a:t>
            </a:r>
          </a:p>
          <a:p>
            <a:r>
              <a:rPr lang="et-EE" dirty="0" smtClean="0"/>
              <a:t>Andmetöötlus: tarkvara, algoritmid, töövood</a:t>
            </a:r>
          </a:p>
          <a:p>
            <a:r>
              <a:rPr lang="et-EE" dirty="0" smtClean="0"/>
              <a:t>Versioonikontroll, </a:t>
            </a:r>
            <a:r>
              <a:rPr lang="et-EE" i="1" dirty="0" err="1" smtClean="0"/>
              <a:t>backup</a:t>
            </a:r>
            <a:r>
              <a:rPr lang="et-EE" dirty="0" smtClean="0"/>
              <a:t>, andmeturve</a:t>
            </a:r>
          </a:p>
          <a:p>
            <a:r>
              <a:rPr lang="et-EE" dirty="0" smtClean="0"/>
              <a:t>Andmete lühi- ja pikaajaline säilitamine</a:t>
            </a:r>
          </a:p>
          <a:p>
            <a:r>
              <a:rPr lang="et-EE" dirty="0" smtClean="0"/>
              <a:t>Metaandmete loomine, standardid, DOI</a:t>
            </a:r>
          </a:p>
          <a:p>
            <a:r>
              <a:rPr lang="et-EE" dirty="0" smtClean="0"/>
              <a:t>Andmete jagamise ja taaskasutamise poliitika</a:t>
            </a:r>
          </a:p>
          <a:p>
            <a:pPr marL="0" indent="0">
              <a:buNone/>
            </a:pPr>
            <a:endParaRPr lang="et-EE" dirty="0" smtClean="0"/>
          </a:p>
          <a:p>
            <a:endParaRPr lang="et-EE" dirty="0"/>
          </a:p>
        </p:txBody>
      </p:sp>
    </p:spTree>
    <p:extLst>
      <p:ext uri="{BB962C8B-B14F-4D97-AF65-F5344CB8AC3E}">
        <p14:creationId xmlns:p14="http://schemas.microsoft.com/office/powerpoint/2010/main" val="40221714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t-EE" dirty="0"/>
          </a:p>
        </p:txBody>
      </p:sp>
      <p:graphicFrame>
        <p:nvGraphicFramePr>
          <p:cNvPr id="4" name="Sisu kohatäide 3"/>
          <p:cNvGraphicFramePr>
            <a:graphicFrameLocks noGrp="1"/>
          </p:cNvGraphicFramePr>
          <p:nvPr>
            <p:ph idx="1"/>
            <p:extLst>
              <p:ext uri="{D42A27DB-BD31-4B8C-83A1-F6EECF244321}">
                <p14:modId xmlns:p14="http://schemas.microsoft.com/office/powerpoint/2010/main" val="60873491"/>
              </p:ext>
            </p:extLst>
          </p:nvPr>
        </p:nvGraphicFramePr>
        <p:xfrm>
          <a:off x="457200" y="260648"/>
          <a:ext cx="8229600" cy="58655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75656" y="4293096"/>
            <a:ext cx="2952328"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563888" y="2420888"/>
            <a:ext cx="2287293" cy="1323439"/>
          </a:xfrm>
          <a:prstGeom prst="rect">
            <a:avLst/>
          </a:prstGeom>
          <a:noFill/>
        </p:spPr>
        <p:txBody>
          <a:bodyPr wrap="none" rtlCol="0">
            <a:spAutoFit/>
          </a:bodyPr>
          <a:lstStyle/>
          <a:p>
            <a:r>
              <a:rPr lang="et-EE" sz="4000" dirty="0"/>
              <a:t>Andmete </a:t>
            </a:r>
            <a:endParaRPr lang="et-EE" sz="4000" dirty="0" smtClean="0"/>
          </a:p>
          <a:p>
            <a:r>
              <a:rPr lang="et-EE" sz="4000" dirty="0" smtClean="0"/>
              <a:t>elutsükkel</a:t>
            </a:r>
            <a:endParaRPr lang="et-EE" sz="4000" dirty="0"/>
          </a:p>
        </p:txBody>
      </p:sp>
    </p:spTree>
    <p:extLst>
      <p:ext uri="{BB962C8B-B14F-4D97-AF65-F5344CB8AC3E}">
        <p14:creationId xmlns:p14="http://schemas.microsoft.com/office/powerpoint/2010/main" val="2261182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normAutofit fontScale="90000"/>
          </a:bodyPr>
          <a:lstStyle/>
          <a:p>
            <a:r>
              <a:rPr lang="et-EE" sz="4000" dirty="0" err="1" smtClean="0"/>
              <a:t>PlutoF</a:t>
            </a:r>
            <a:r>
              <a:rPr lang="et-EE" sz="4000" dirty="0" smtClean="0"/>
              <a:t>: ökoloogia, geneetika, taksonoomia</a:t>
            </a:r>
            <a:endParaRPr lang="et-EE" sz="4000"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730850"/>
            <a:ext cx="8229600" cy="4264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99542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normAutofit fontScale="90000"/>
          </a:bodyPr>
          <a:lstStyle/>
          <a:p>
            <a:r>
              <a:rPr lang="et-EE" sz="3600" dirty="0" err="1" smtClean="0"/>
              <a:t>QsarDB</a:t>
            </a:r>
            <a:r>
              <a:rPr lang="et-EE" sz="3600" dirty="0" smtClean="0"/>
              <a:t>: keemiline struktuur-aktiivsus sõltuvus</a:t>
            </a:r>
            <a:endParaRPr lang="et-EE" sz="36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40768"/>
            <a:ext cx="9220200" cy="5226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29605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normAutofit fontScale="90000"/>
          </a:bodyPr>
          <a:lstStyle/>
          <a:p>
            <a:r>
              <a:rPr lang="et-EE" dirty="0" smtClean="0"/>
              <a:t>TÜ </a:t>
            </a:r>
            <a:r>
              <a:rPr lang="et-EE" dirty="0" err="1" smtClean="0"/>
              <a:t>repositoorium</a:t>
            </a:r>
            <a:r>
              <a:rPr lang="et-EE" dirty="0" smtClean="0"/>
              <a:t> teadusandmetele</a:t>
            </a:r>
            <a:endParaRPr lang="et-EE"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340768"/>
            <a:ext cx="9144000" cy="54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4295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07" y="25963"/>
            <a:ext cx="9156254" cy="70567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425603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ttiiu\Desktop\DCversion_2_cop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332656"/>
            <a:ext cx="7344816" cy="6336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65675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Mis on </a:t>
            </a:r>
            <a:r>
              <a:rPr lang="et-EE" dirty="0" err="1" smtClean="0"/>
              <a:t>DataCite</a:t>
            </a:r>
            <a:endParaRPr lang="et-EE" dirty="0"/>
          </a:p>
        </p:txBody>
      </p:sp>
      <p:sp>
        <p:nvSpPr>
          <p:cNvPr id="3" name="Sisu kohatäide 2"/>
          <p:cNvSpPr>
            <a:spLocks noGrp="1"/>
          </p:cNvSpPr>
          <p:nvPr>
            <p:ph idx="1"/>
          </p:nvPr>
        </p:nvSpPr>
        <p:spPr/>
        <p:txBody>
          <a:bodyPr>
            <a:normAutofit fontScale="92500"/>
          </a:bodyPr>
          <a:lstStyle/>
          <a:p>
            <a:pPr marL="0" indent="0">
              <a:buNone/>
            </a:pPr>
            <a:r>
              <a:rPr lang="et-EE" dirty="0" smtClean="0"/>
              <a:t>DC on mittetulunduslik organisatsioon, asutatud Londonis 1. detsembril 2009. a. eesmärgiga</a:t>
            </a:r>
          </a:p>
          <a:p>
            <a:pPr lvl="0"/>
            <a:r>
              <a:rPr lang="et-EE" dirty="0"/>
              <a:t>võimaldada ligipääsu teadusandmetele Internetis</a:t>
            </a:r>
          </a:p>
          <a:p>
            <a:pPr lvl="0"/>
            <a:r>
              <a:rPr lang="et-EE" dirty="0"/>
              <a:t>suurendada uurimistulemuste avaldamisel teadusandmete tsiteeritavust ja selle  tegevuse seaduslikkuse tunnustamist</a:t>
            </a:r>
          </a:p>
          <a:p>
            <a:pPr lvl="0"/>
            <a:r>
              <a:rPr lang="et-EE" dirty="0"/>
              <a:t>toetada teadusandmete säilitamist, mis võimaldab nende </a:t>
            </a:r>
            <a:r>
              <a:rPr lang="et-EE" dirty="0" smtClean="0"/>
              <a:t>õigsuse kontrolli </a:t>
            </a:r>
            <a:r>
              <a:rPr lang="et-EE" dirty="0"/>
              <a:t>ning taaskasutamist teadusuuringutes</a:t>
            </a:r>
          </a:p>
          <a:p>
            <a:pPr marL="0" indent="0">
              <a:buNone/>
            </a:pPr>
            <a:endParaRPr lang="et-EE" dirty="0" smtClean="0"/>
          </a:p>
          <a:p>
            <a:pPr marL="0" indent="0">
              <a:buNone/>
            </a:pPr>
            <a:endParaRPr lang="et-EE"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4509120"/>
            <a:ext cx="1533525"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64321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Mida </a:t>
            </a:r>
            <a:r>
              <a:rPr lang="et-EE" dirty="0" err="1" smtClean="0"/>
              <a:t>DataCite</a:t>
            </a:r>
            <a:r>
              <a:rPr lang="et-EE" dirty="0" smtClean="0"/>
              <a:t> teeb</a:t>
            </a:r>
            <a:endParaRPr lang="et-EE" dirty="0"/>
          </a:p>
        </p:txBody>
      </p:sp>
      <p:sp>
        <p:nvSpPr>
          <p:cNvPr id="3" name="Sisu kohatäide 2"/>
          <p:cNvSpPr>
            <a:spLocks noGrp="1"/>
          </p:cNvSpPr>
          <p:nvPr>
            <p:ph idx="1"/>
          </p:nvPr>
        </p:nvSpPr>
        <p:spPr/>
        <p:txBody>
          <a:bodyPr>
            <a:normAutofit lnSpcReduction="10000"/>
          </a:bodyPr>
          <a:lstStyle/>
          <a:p>
            <a:r>
              <a:rPr lang="et-EE" dirty="0" smtClean="0"/>
              <a:t>Ühendab andmekogude loojaid (konverentsid, töörühmad)</a:t>
            </a:r>
          </a:p>
          <a:p>
            <a:pPr lvl="0" fontAlgn="base"/>
            <a:r>
              <a:rPr lang="et-EE" dirty="0" smtClean="0"/>
              <a:t>Toetab uurijaid </a:t>
            </a:r>
            <a:r>
              <a:rPr lang="et-EE" dirty="0"/>
              <a:t>teaduslike andmekogude leidmisel, identifitseerimisel ning tsiteerimisel</a:t>
            </a:r>
          </a:p>
          <a:p>
            <a:pPr lvl="0" fontAlgn="base"/>
            <a:r>
              <a:rPr lang="et-EE" dirty="0" smtClean="0"/>
              <a:t>Toetab </a:t>
            </a:r>
            <a:r>
              <a:rPr lang="et-EE" dirty="0"/>
              <a:t>andmekeskusi andmete avaldamisel: </a:t>
            </a:r>
            <a:r>
              <a:rPr lang="et-EE" dirty="0" smtClean="0"/>
              <a:t>metaandmed</a:t>
            </a:r>
            <a:r>
              <a:rPr lang="et-EE" smtClean="0"/>
              <a:t>, DOI-d, </a:t>
            </a:r>
            <a:endParaRPr lang="et-EE" dirty="0" smtClean="0"/>
          </a:p>
          <a:p>
            <a:pPr lvl="0" fontAlgn="base"/>
            <a:r>
              <a:rPr lang="et-EE" dirty="0" smtClean="0"/>
              <a:t>Toetab </a:t>
            </a:r>
            <a:r>
              <a:rPr lang="et-EE" dirty="0"/>
              <a:t>ajakirjade kirjastajaid teadusartiklite linkimisel töö aluseks </a:t>
            </a:r>
            <a:r>
              <a:rPr lang="et-EE" dirty="0" smtClean="0"/>
              <a:t>olevate teadusandmetega</a:t>
            </a:r>
            <a:endParaRPr lang="et-EE" dirty="0"/>
          </a:p>
          <a:p>
            <a:pPr marL="0" indent="0">
              <a:buNone/>
            </a:pPr>
            <a:endParaRPr lang="et-EE"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5085184"/>
            <a:ext cx="1533525"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946298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err="1" smtClean="0"/>
              <a:t>DataCite</a:t>
            </a:r>
            <a:r>
              <a:rPr lang="et-EE" dirty="0" smtClean="0"/>
              <a:t> liikmed (31)</a:t>
            </a:r>
            <a:endParaRPr lang="et-EE"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00250" y="1877219"/>
            <a:ext cx="5143500" cy="397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1412776"/>
            <a:ext cx="8429625" cy="5314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18569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err="1" smtClean="0"/>
              <a:t>DataCite</a:t>
            </a:r>
            <a:r>
              <a:rPr lang="et-EE" dirty="0" smtClean="0"/>
              <a:t> Eesti</a:t>
            </a:r>
            <a:endParaRPr lang="et-EE" dirty="0"/>
          </a:p>
        </p:txBody>
      </p:sp>
      <p:sp>
        <p:nvSpPr>
          <p:cNvPr id="3" name="Sisu kohatäide 2"/>
          <p:cNvSpPr>
            <a:spLocks noGrp="1"/>
          </p:cNvSpPr>
          <p:nvPr>
            <p:ph idx="1"/>
          </p:nvPr>
        </p:nvSpPr>
        <p:spPr/>
        <p:txBody>
          <a:bodyPr>
            <a:normAutofit lnSpcReduction="10000"/>
          </a:bodyPr>
          <a:lstStyle/>
          <a:p>
            <a:r>
              <a:rPr lang="et-EE" dirty="0" smtClean="0"/>
              <a:t>Lihtsustada teadusandmete kättesaadavust</a:t>
            </a:r>
          </a:p>
          <a:p>
            <a:r>
              <a:rPr lang="et-EE" dirty="0" smtClean="0"/>
              <a:t>TÜ raamatukogu + TÜ loodusmuuseum</a:t>
            </a:r>
          </a:p>
          <a:p>
            <a:r>
              <a:rPr lang="et-EE" dirty="0" smtClean="0"/>
              <a:t>Eesti Teadusagentuur + Tartu Ülikool</a:t>
            </a:r>
          </a:p>
          <a:p>
            <a:r>
              <a:rPr lang="et-EE" dirty="0" smtClean="0"/>
              <a:t>Tartu ülikool </a:t>
            </a:r>
            <a:r>
              <a:rPr lang="et-EE" dirty="0" err="1" smtClean="0"/>
              <a:t>DataCite</a:t>
            </a:r>
            <a:r>
              <a:rPr lang="et-EE" dirty="0" smtClean="0"/>
              <a:t> liige alates 2014: õigus omistada teadusandmetele </a:t>
            </a:r>
            <a:r>
              <a:rPr lang="et-EE" dirty="0" err="1" smtClean="0"/>
              <a:t>DOI’sid</a:t>
            </a:r>
            <a:endParaRPr lang="et-EE" dirty="0" smtClean="0"/>
          </a:p>
          <a:p>
            <a:r>
              <a:rPr lang="et-EE" dirty="0" err="1" smtClean="0"/>
              <a:t>DataCite</a:t>
            </a:r>
            <a:r>
              <a:rPr lang="et-EE" dirty="0" smtClean="0"/>
              <a:t> Eesti konsortsium </a:t>
            </a:r>
            <a:r>
              <a:rPr lang="et-EE" dirty="0" smtClean="0"/>
              <a:t>28</a:t>
            </a:r>
            <a:r>
              <a:rPr lang="et-EE" dirty="0" smtClean="0"/>
              <a:t>.01.2015</a:t>
            </a:r>
            <a:r>
              <a:rPr lang="et-EE" dirty="0" smtClean="0"/>
              <a:t>:</a:t>
            </a:r>
          </a:p>
          <a:p>
            <a:pPr marL="0" indent="0">
              <a:buNone/>
            </a:pPr>
            <a:r>
              <a:rPr lang="et-EE" dirty="0" smtClean="0"/>
              <a:t>    TÜ, TTÜ, EMÜ, TLÜ</a:t>
            </a:r>
          </a:p>
          <a:p>
            <a:r>
              <a:rPr lang="et-EE" dirty="0" smtClean="0">
                <a:hlinkClick r:id="rId2"/>
              </a:rPr>
              <a:t>http</a:t>
            </a:r>
            <a:r>
              <a:rPr lang="et-EE" dirty="0">
                <a:hlinkClick r:id="rId2"/>
              </a:rPr>
              <a:t>://datacite.ut.ee</a:t>
            </a:r>
            <a:r>
              <a:rPr lang="et-EE" dirty="0" smtClean="0">
                <a:hlinkClick r:id="rId2"/>
              </a:rPr>
              <a:t>/</a:t>
            </a:r>
            <a:endParaRPr lang="et-EE" dirty="0" smtClean="0"/>
          </a:p>
          <a:p>
            <a:endParaRPr lang="et-EE" dirty="0" smtClean="0"/>
          </a:p>
          <a:p>
            <a:endParaRPr lang="et-EE" dirty="0" smtClean="0"/>
          </a:p>
          <a:p>
            <a:pPr marL="0" indent="0">
              <a:buNone/>
            </a:pPr>
            <a:endParaRPr lang="et-EE" dirty="0"/>
          </a:p>
        </p:txBody>
      </p:sp>
    </p:spTree>
    <p:extLst>
      <p:ext uri="{BB962C8B-B14F-4D97-AF65-F5344CB8AC3E}">
        <p14:creationId xmlns:p14="http://schemas.microsoft.com/office/powerpoint/2010/main" val="3807956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2066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8776" y="1369972"/>
            <a:ext cx="1533525"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istkülik 2"/>
          <p:cNvSpPr/>
          <p:nvPr/>
        </p:nvSpPr>
        <p:spPr>
          <a:xfrm>
            <a:off x="1561417" y="5589240"/>
            <a:ext cx="576064"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sz="1200" dirty="0" smtClean="0">
                <a:solidFill>
                  <a:schemeClr val="tx1"/>
                </a:solidFill>
              </a:rPr>
              <a:t>DS2</a:t>
            </a:r>
            <a:endParaRPr lang="et-EE" sz="1200" dirty="0">
              <a:solidFill>
                <a:schemeClr val="tx1"/>
              </a:solidFill>
            </a:endParaRPr>
          </a:p>
        </p:txBody>
      </p:sp>
      <p:sp>
        <p:nvSpPr>
          <p:cNvPr id="6" name="Ristkülik 5"/>
          <p:cNvSpPr/>
          <p:nvPr/>
        </p:nvSpPr>
        <p:spPr>
          <a:xfrm>
            <a:off x="979984" y="5741640"/>
            <a:ext cx="576064"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sz="1200" dirty="0" smtClean="0">
                <a:solidFill>
                  <a:schemeClr val="tx1"/>
                </a:solidFill>
              </a:rPr>
              <a:t>DS1</a:t>
            </a:r>
            <a:endParaRPr lang="et-EE" sz="1200" dirty="0">
              <a:solidFill>
                <a:schemeClr val="tx1"/>
              </a:solidFill>
            </a:endParaRPr>
          </a:p>
        </p:txBody>
      </p:sp>
      <p:sp>
        <p:nvSpPr>
          <p:cNvPr id="7" name="Ristkülik 6"/>
          <p:cNvSpPr/>
          <p:nvPr/>
        </p:nvSpPr>
        <p:spPr>
          <a:xfrm>
            <a:off x="2137481" y="5700326"/>
            <a:ext cx="576064"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t-EE" sz="1200" dirty="0" smtClean="0">
                <a:solidFill>
                  <a:prstClr val="black"/>
                </a:solidFill>
              </a:rPr>
              <a:t>DS3</a:t>
            </a:r>
            <a:endParaRPr lang="et-EE" sz="1200" dirty="0">
              <a:solidFill>
                <a:prstClr val="black"/>
              </a:solidFill>
            </a:endParaRPr>
          </a:p>
        </p:txBody>
      </p:sp>
      <p:sp>
        <p:nvSpPr>
          <p:cNvPr id="5" name="Ovaal 4"/>
          <p:cNvSpPr/>
          <p:nvPr/>
        </p:nvSpPr>
        <p:spPr>
          <a:xfrm>
            <a:off x="3131840" y="5686097"/>
            <a:ext cx="914400" cy="5431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10" name="Ovaal 9"/>
          <p:cNvSpPr/>
          <p:nvPr/>
        </p:nvSpPr>
        <p:spPr>
          <a:xfrm>
            <a:off x="3869010" y="5358790"/>
            <a:ext cx="914400" cy="5431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11" name="Ovaal 10"/>
          <p:cNvSpPr/>
          <p:nvPr/>
        </p:nvSpPr>
        <p:spPr>
          <a:xfrm>
            <a:off x="4478610" y="5804443"/>
            <a:ext cx="914400" cy="5431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12" name="TextBox 11"/>
          <p:cNvSpPr txBox="1"/>
          <p:nvPr/>
        </p:nvSpPr>
        <p:spPr>
          <a:xfrm>
            <a:off x="3191455" y="5822916"/>
            <a:ext cx="795169" cy="276999"/>
          </a:xfrm>
          <a:prstGeom prst="rect">
            <a:avLst/>
          </a:prstGeom>
          <a:noFill/>
        </p:spPr>
        <p:txBody>
          <a:bodyPr wrap="square" rtlCol="0">
            <a:spAutoFit/>
          </a:bodyPr>
          <a:lstStyle/>
          <a:p>
            <a:r>
              <a:rPr lang="et-EE" sz="1200" dirty="0" smtClean="0"/>
              <a:t>andmed1</a:t>
            </a:r>
            <a:endParaRPr lang="et-EE" sz="1200" dirty="0"/>
          </a:p>
        </p:txBody>
      </p:sp>
      <p:sp>
        <p:nvSpPr>
          <p:cNvPr id="13" name="TextBox 12"/>
          <p:cNvSpPr txBox="1"/>
          <p:nvPr/>
        </p:nvSpPr>
        <p:spPr>
          <a:xfrm>
            <a:off x="3895862" y="5495864"/>
            <a:ext cx="818634" cy="276999"/>
          </a:xfrm>
          <a:prstGeom prst="rect">
            <a:avLst/>
          </a:prstGeom>
          <a:noFill/>
        </p:spPr>
        <p:txBody>
          <a:bodyPr wrap="square" rtlCol="0">
            <a:spAutoFit/>
          </a:bodyPr>
          <a:lstStyle/>
          <a:p>
            <a:r>
              <a:rPr lang="et-EE" sz="1200" dirty="0" smtClean="0"/>
              <a:t>andmed2</a:t>
            </a:r>
            <a:endParaRPr lang="et-EE" sz="1200" dirty="0"/>
          </a:p>
        </p:txBody>
      </p:sp>
      <p:sp>
        <p:nvSpPr>
          <p:cNvPr id="16" name="TextBox 15"/>
          <p:cNvSpPr txBox="1"/>
          <p:nvPr/>
        </p:nvSpPr>
        <p:spPr>
          <a:xfrm>
            <a:off x="4572000" y="5891344"/>
            <a:ext cx="821010" cy="276999"/>
          </a:xfrm>
          <a:prstGeom prst="rect">
            <a:avLst/>
          </a:prstGeom>
          <a:noFill/>
        </p:spPr>
        <p:txBody>
          <a:bodyPr wrap="square" rtlCol="0">
            <a:spAutoFit/>
          </a:bodyPr>
          <a:lstStyle/>
          <a:p>
            <a:r>
              <a:rPr lang="et-EE" sz="1200" dirty="0" smtClean="0"/>
              <a:t>andmed3</a:t>
            </a:r>
            <a:endParaRPr lang="et-EE" sz="1200" dirty="0"/>
          </a:p>
        </p:txBody>
      </p:sp>
      <p:sp>
        <p:nvSpPr>
          <p:cNvPr id="17" name="Ümarnurkne ristkülik 16"/>
          <p:cNvSpPr/>
          <p:nvPr/>
        </p:nvSpPr>
        <p:spPr>
          <a:xfrm>
            <a:off x="5940152" y="5434621"/>
            <a:ext cx="914400" cy="39948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20" name="Ümarnurkne ristkülik 19"/>
          <p:cNvSpPr/>
          <p:nvPr/>
        </p:nvSpPr>
        <p:spPr>
          <a:xfrm>
            <a:off x="6397352" y="5834107"/>
            <a:ext cx="914400" cy="39948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21" name="Ümarnurkne ristkülik 20"/>
          <p:cNvSpPr/>
          <p:nvPr/>
        </p:nvSpPr>
        <p:spPr>
          <a:xfrm>
            <a:off x="6854552" y="5430614"/>
            <a:ext cx="914400" cy="39948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18" name="TextBox 17"/>
          <p:cNvSpPr txBox="1"/>
          <p:nvPr/>
        </p:nvSpPr>
        <p:spPr>
          <a:xfrm>
            <a:off x="5940152" y="5495864"/>
            <a:ext cx="792088" cy="276999"/>
          </a:xfrm>
          <a:prstGeom prst="rect">
            <a:avLst/>
          </a:prstGeom>
          <a:noFill/>
        </p:spPr>
        <p:txBody>
          <a:bodyPr wrap="square" rtlCol="0">
            <a:spAutoFit/>
          </a:bodyPr>
          <a:lstStyle/>
          <a:p>
            <a:r>
              <a:rPr lang="et-EE" sz="1200" dirty="0" smtClean="0"/>
              <a:t>andmed1</a:t>
            </a:r>
            <a:endParaRPr lang="et-EE" sz="1200" dirty="0"/>
          </a:p>
        </p:txBody>
      </p:sp>
      <p:sp>
        <p:nvSpPr>
          <p:cNvPr id="22" name="Ristkülik 21"/>
          <p:cNvSpPr/>
          <p:nvPr/>
        </p:nvSpPr>
        <p:spPr>
          <a:xfrm>
            <a:off x="6922863" y="5491857"/>
            <a:ext cx="777777" cy="276999"/>
          </a:xfrm>
          <a:prstGeom prst="rect">
            <a:avLst/>
          </a:prstGeom>
        </p:spPr>
        <p:txBody>
          <a:bodyPr wrap="none">
            <a:spAutoFit/>
          </a:bodyPr>
          <a:lstStyle/>
          <a:p>
            <a:r>
              <a:rPr lang="et-EE" sz="1200" dirty="0" smtClean="0"/>
              <a:t>andmed2</a:t>
            </a:r>
            <a:endParaRPr lang="et-EE" sz="1200" dirty="0"/>
          </a:p>
        </p:txBody>
      </p:sp>
      <p:sp>
        <p:nvSpPr>
          <p:cNvPr id="23" name="TextBox 22"/>
          <p:cNvSpPr txBox="1"/>
          <p:nvPr/>
        </p:nvSpPr>
        <p:spPr>
          <a:xfrm>
            <a:off x="6444208" y="5901094"/>
            <a:ext cx="867543" cy="276999"/>
          </a:xfrm>
          <a:prstGeom prst="rect">
            <a:avLst/>
          </a:prstGeom>
          <a:noFill/>
        </p:spPr>
        <p:txBody>
          <a:bodyPr wrap="square" rtlCol="0">
            <a:spAutoFit/>
          </a:bodyPr>
          <a:lstStyle/>
          <a:p>
            <a:r>
              <a:rPr lang="et-EE" sz="1200" dirty="0" smtClean="0"/>
              <a:t>andmed3</a:t>
            </a:r>
            <a:endParaRPr lang="et-EE" sz="1200" dirty="0"/>
          </a:p>
        </p:txBody>
      </p:sp>
      <p:sp>
        <p:nvSpPr>
          <p:cNvPr id="25" name="Ristkülik 24"/>
          <p:cNvSpPr/>
          <p:nvPr/>
        </p:nvSpPr>
        <p:spPr>
          <a:xfrm>
            <a:off x="979985" y="4581128"/>
            <a:ext cx="1733560" cy="57606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dirty="0" smtClean="0">
                <a:solidFill>
                  <a:schemeClr val="tx1"/>
                </a:solidFill>
              </a:rPr>
              <a:t>andmekeskus</a:t>
            </a:r>
            <a:endParaRPr lang="et-EE" dirty="0">
              <a:solidFill>
                <a:schemeClr val="tx1"/>
              </a:solidFill>
            </a:endParaRPr>
          </a:p>
        </p:txBody>
      </p:sp>
      <p:sp>
        <p:nvSpPr>
          <p:cNvPr id="26" name="Ovaal 25"/>
          <p:cNvSpPr/>
          <p:nvPr/>
        </p:nvSpPr>
        <p:spPr>
          <a:xfrm>
            <a:off x="3131840" y="4540290"/>
            <a:ext cx="2304256" cy="68891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dirty="0" err="1" smtClean="0">
                <a:solidFill>
                  <a:schemeClr val="tx1"/>
                </a:solidFill>
              </a:rPr>
              <a:t>QsarDB</a:t>
            </a:r>
            <a:endParaRPr lang="et-EE" dirty="0">
              <a:solidFill>
                <a:schemeClr val="tx1"/>
              </a:solidFill>
            </a:endParaRPr>
          </a:p>
        </p:txBody>
      </p:sp>
      <p:sp>
        <p:nvSpPr>
          <p:cNvPr id="27" name="Ümarnurkne ristkülik 26"/>
          <p:cNvSpPr/>
          <p:nvPr/>
        </p:nvSpPr>
        <p:spPr>
          <a:xfrm>
            <a:off x="5940152" y="4540290"/>
            <a:ext cx="1828800" cy="68891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dirty="0" err="1" smtClean="0">
                <a:solidFill>
                  <a:schemeClr val="tx1"/>
                </a:solidFill>
              </a:rPr>
              <a:t>PlutoF</a:t>
            </a:r>
            <a:endParaRPr lang="et-EE" dirty="0">
              <a:solidFill>
                <a:schemeClr val="tx1"/>
              </a:solidFill>
            </a:endParaRPr>
          </a:p>
        </p:txBody>
      </p:sp>
      <p:cxnSp>
        <p:nvCxnSpPr>
          <p:cNvPr id="29" name="Sirge noolkonnektor 28"/>
          <p:cNvCxnSpPr/>
          <p:nvPr/>
        </p:nvCxnSpPr>
        <p:spPr>
          <a:xfrm flipV="1">
            <a:off x="1268016" y="5229200"/>
            <a:ext cx="288032" cy="4568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20" name="Sirge noolkonnektor 5119"/>
          <p:cNvCxnSpPr/>
          <p:nvPr/>
        </p:nvCxnSpPr>
        <p:spPr>
          <a:xfrm flipV="1">
            <a:off x="1846765" y="5229200"/>
            <a:ext cx="0" cy="2666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25" name="Sirge noolkonnektor 5124"/>
          <p:cNvCxnSpPr>
            <a:stCxn id="7" idx="0"/>
          </p:cNvCxnSpPr>
          <p:nvPr/>
        </p:nvCxnSpPr>
        <p:spPr>
          <a:xfrm flipH="1" flipV="1">
            <a:off x="2195736" y="5229200"/>
            <a:ext cx="229777" cy="47112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28" name="Sirge noolkonnektor 5127"/>
          <p:cNvCxnSpPr/>
          <p:nvPr/>
        </p:nvCxnSpPr>
        <p:spPr>
          <a:xfrm flipV="1">
            <a:off x="3589039" y="5229200"/>
            <a:ext cx="190873"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30" name="Sirge noolkonnektor 5129"/>
          <p:cNvCxnSpPr/>
          <p:nvPr/>
        </p:nvCxnSpPr>
        <p:spPr>
          <a:xfrm flipH="1" flipV="1">
            <a:off x="4783410" y="5229200"/>
            <a:ext cx="199095" cy="4568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33" name="Sirge noolkonnektor 5132"/>
          <p:cNvCxnSpPr>
            <a:stCxn id="10" idx="0"/>
          </p:cNvCxnSpPr>
          <p:nvPr/>
        </p:nvCxnSpPr>
        <p:spPr>
          <a:xfrm flipV="1">
            <a:off x="4326210" y="5229200"/>
            <a:ext cx="101774" cy="1295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35" name="Sirge noolkonnektor 5134"/>
          <p:cNvCxnSpPr>
            <a:stCxn id="17" idx="0"/>
          </p:cNvCxnSpPr>
          <p:nvPr/>
        </p:nvCxnSpPr>
        <p:spPr>
          <a:xfrm flipV="1">
            <a:off x="6397352" y="5229200"/>
            <a:ext cx="0" cy="20542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37" name="Sirge noolkonnektor 5136"/>
          <p:cNvCxnSpPr>
            <a:stCxn id="21" idx="0"/>
          </p:cNvCxnSpPr>
          <p:nvPr/>
        </p:nvCxnSpPr>
        <p:spPr>
          <a:xfrm flipH="1" flipV="1">
            <a:off x="7311751" y="5229200"/>
            <a:ext cx="1" cy="2014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39" name="Sirge noolkonnektor 5138"/>
          <p:cNvCxnSpPr>
            <a:endCxn id="27" idx="2"/>
          </p:cNvCxnSpPr>
          <p:nvPr/>
        </p:nvCxnSpPr>
        <p:spPr>
          <a:xfrm flipH="1" flipV="1">
            <a:off x="6854552" y="5229200"/>
            <a:ext cx="23427" cy="6009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140" name="Raam 5139"/>
          <p:cNvSpPr/>
          <p:nvPr/>
        </p:nvSpPr>
        <p:spPr>
          <a:xfrm>
            <a:off x="979984" y="3429000"/>
            <a:ext cx="6788968" cy="914400"/>
          </a:xfrm>
          <a:prstGeom prst="frame">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solidFill>
                <a:schemeClr val="tx1"/>
              </a:solidFill>
            </a:endParaRPr>
          </a:p>
        </p:txBody>
      </p:sp>
      <p:sp>
        <p:nvSpPr>
          <p:cNvPr id="5143" name="TextBox 5142"/>
          <p:cNvSpPr txBox="1"/>
          <p:nvPr/>
        </p:nvSpPr>
        <p:spPr>
          <a:xfrm>
            <a:off x="1444398" y="3677745"/>
            <a:ext cx="6480720" cy="400110"/>
          </a:xfrm>
          <a:prstGeom prst="rect">
            <a:avLst/>
          </a:prstGeom>
          <a:noFill/>
        </p:spPr>
        <p:txBody>
          <a:bodyPr wrap="square" rtlCol="0">
            <a:spAutoFit/>
          </a:bodyPr>
          <a:lstStyle/>
          <a:p>
            <a:r>
              <a:rPr lang="et-EE" sz="2000" dirty="0" smtClean="0"/>
              <a:t>DC liige / konsortsium / TÜ raamatukogu / </a:t>
            </a:r>
            <a:r>
              <a:rPr lang="et-EE" sz="2000" dirty="0" err="1" smtClean="0"/>
              <a:t>allokaator</a:t>
            </a:r>
            <a:r>
              <a:rPr lang="et-EE" sz="2000" dirty="0" smtClean="0"/>
              <a:t> </a:t>
            </a:r>
            <a:endParaRPr lang="et-EE" sz="2000" dirty="0"/>
          </a:p>
        </p:txBody>
      </p:sp>
      <p:cxnSp>
        <p:nvCxnSpPr>
          <p:cNvPr id="5146" name="Sirge noolkonnektor 5145"/>
          <p:cNvCxnSpPr>
            <a:stCxn id="25" idx="0"/>
          </p:cNvCxnSpPr>
          <p:nvPr/>
        </p:nvCxnSpPr>
        <p:spPr>
          <a:xfrm flipV="1">
            <a:off x="1846765" y="4343400"/>
            <a:ext cx="2684" cy="23772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149" name="Sirge noolkonnektor 5148"/>
          <p:cNvCxnSpPr>
            <a:stCxn id="26" idx="0"/>
          </p:cNvCxnSpPr>
          <p:nvPr/>
        </p:nvCxnSpPr>
        <p:spPr>
          <a:xfrm flipV="1">
            <a:off x="4283968" y="4343400"/>
            <a:ext cx="0" cy="19689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151" name="Sirge noolkonnektor 5150"/>
          <p:cNvCxnSpPr>
            <a:stCxn id="27" idx="0"/>
          </p:cNvCxnSpPr>
          <p:nvPr/>
        </p:nvCxnSpPr>
        <p:spPr>
          <a:xfrm flipV="1">
            <a:off x="6854552" y="4343400"/>
            <a:ext cx="0" cy="19689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153" name="Sirge noolkonnektor 5152"/>
          <p:cNvCxnSpPr>
            <a:endCxn id="5122" idx="2"/>
          </p:cNvCxnSpPr>
          <p:nvPr/>
        </p:nvCxnSpPr>
        <p:spPr>
          <a:xfrm flipV="1">
            <a:off x="4345538" y="2865397"/>
            <a:ext cx="1" cy="592807"/>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5155" name="Ristkülik 5154"/>
          <p:cNvSpPr/>
          <p:nvPr/>
        </p:nvSpPr>
        <p:spPr>
          <a:xfrm>
            <a:off x="5496470" y="1369972"/>
            <a:ext cx="2272481" cy="136815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dirty="0" err="1" smtClean="0">
                <a:solidFill>
                  <a:schemeClr val="tx1"/>
                </a:solidFill>
              </a:rPr>
              <a:t>Managing</a:t>
            </a:r>
            <a:r>
              <a:rPr lang="et-EE" dirty="0" smtClean="0">
                <a:solidFill>
                  <a:schemeClr val="tx1"/>
                </a:solidFill>
              </a:rPr>
              <a:t> Agent TIB</a:t>
            </a:r>
          </a:p>
          <a:p>
            <a:pPr algn="ctr"/>
            <a:r>
              <a:rPr lang="et-EE" dirty="0" smtClean="0">
                <a:solidFill>
                  <a:schemeClr val="tx1"/>
                </a:solidFill>
              </a:rPr>
              <a:t>(tehniline </a:t>
            </a:r>
            <a:r>
              <a:rPr lang="et-EE" dirty="0" err="1" smtClean="0">
                <a:solidFill>
                  <a:schemeClr val="tx1"/>
                </a:solidFill>
              </a:rPr>
              <a:t>teenistus)</a:t>
            </a:r>
            <a:r>
              <a:rPr lang="et-EE" dirty="0" err="1" smtClean="0"/>
              <a:t>T</a:t>
            </a:r>
            <a:endParaRPr lang="et-EE" dirty="0"/>
          </a:p>
        </p:txBody>
      </p:sp>
      <p:sp>
        <p:nvSpPr>
          <p:cNvPr id="5156" name="Ristkülik 5155"/>
          <p:cNvSpPr/>
          <p:nvPr/>
        </p:nvSpPr>
        <p:spPr>
          <a:xfrm>
            <a:off x="979984" y="1369972"/>
            <a:ext cx="2295871" cy="136815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dirty="0" smtClean="0">
              <a:solidFill>
                <a:schemeClr val="tx1"/>
              </a:solidFill>
            </a:endParaRPr>
          </a:p>
          <a:p>
            <a:pPr algn="ctr"/>
            <a:r>
              <a:rPr lang="et-EE" dirty="0" smtClean="0">
                <a:solidFill>
                  <a:schemeClr val="tx1"/>
                </a:solidFill>
              </a:rPr>
              <a:t>Teenused:</a:t>
            </a:r>
          </a:p>
          <a:p>
            <a:pPr algn="ctr"/>
            <a:r>
              <a:rPr lang="et-EE" sz="2000" b="1" dirty="0" err="1" smtClean="0">
                <a:solidFill>
                  <a:schemeClr val="tx2">
                    <a:lumMod val="60000"/>
                    <a:lumOff val="40000"/>
                  </a:schemeClr>
                </a:solidFill>
              </a:rPr>
              <a:t>Metadata</a:t>
            </a:r>
            <a:r>
              <a:rPr lang="et-EE" sz="2000" b="1" dirty="0" smtClean="0">
                <a:solidFill>
                  <a:schemeClr val="tx2">
                    <a:lumMod val="60000"/>
                    <a:lumOff val="40000"/>
                  </a:schemeClr>
                </a:solidFill>
              </a:rPr>
              <a:t> </a:t>
            </a:r>
            <a:r>
              <a:rPr lang="et-EE" sz="2000" b="1" dirty="0" err="1" smtClean="0">
                <a:solidFill>
                  <a:schemeClr val="tx2">
                    <a:lumMod val="60000"/>
                    <a:lumOff val="40000"/>
                  </a:schemeClr>
                </a:solidFill>
              </a:rPr>
              <a:t>Store</a:t>
            </a:r>
            <a:endParaRPr lang="et-EE" sz="2000" b="1" dirty="0" smtClean="0">
              <a:solidFill>
                <a:schemeClr val="tx2">
                  <a:lumMod val="60000"/>
                  <a:lumOff val="40000"/>
                </a:schemeClr>
              </a:solidFill>
            </a:endParaRPr>
          </a:p>
          <a:p>
            <a:pPr algn="ctr"/>
            <a:r>
              <a:rPr lang="et-EE" sz="2000" b="1" dirty="0" err="1" smtClean="0">
                <a:solidFill>
                  <a:schemeClr val="tx2">
                    <a:lumMod val="60000"/>
                    <a:lumOff val="40000"/>
                  </a:schemeClr>
                </a:solidFill>
              </a:rPr>
              <a:t>Metadata</a:t>
            </a:r>
            <a:r>
              <a:rPr lang="et-EE" sz="2000" b="1" dirty="0" smtClean="0">
                <a:solidFill>
                  <a:schemeClr val="tx2">
                    <a:lumMod val="60000"/>
                    <a:lumOff val="40000"/>
                  </a:schemeClr>
                </a:solidFill>
              </a:rPr>
              <a:t> </a:t>
            </a:r>
            <a:r>
              <a:rPr lang="et-EE" sz="2000" b="1" dirty="0" err="1" smtClean="0">
                <a:solidFill>
                  <a:schemeClr val="tx2">
                    <a:lumMod val="60000"/>
                    <a:lumOff val="40000"/>
                  </a:schemeClr>
                </a:solidFill>
              </a:rPr>
              <a:t>Search</a:t>
            </a:r>
            <a:endParaRPr lang="et-EE" sz="2000" b="1" dirty="0" smtClean="0">
              <a:solidFill>
                <a:schemeClr val="tx2">
                  <a:lumMod val="60000"/>
                  <a:lumOff val="40000"/>
                </a:schemeClr>
              </a:solidFill>
            </a:endParaRPr>
          </a:p>
          <a:p>
            <a:pPr algn="ctr"/>
            <a:r>
              <a:rPr lang="et-EE" sz="2000" b="1" dirty="0" err="1" smtClean="0">
                <a:solidFill>
                  <a:schemeClr val="tx2">
                    <a:lumMod val="60000"/>
                    <a:lumOff val="40000"/>
                  </a:schemeClr>
                </a:solidFill>
              </a:rPr>
              <a:t>Statistics</a:t>
            </a:r>
            <a:endParaRPr lang="et-EE" sz="2000" b="1" dirty="0" smtClean="0">
              <a:solidFill>
                <a:schemeClr val="tx2">
                  <a:lumMod val="60000"/>
                  <a:lumOff val="40000"/>
                </a:schemeClr>
              </a:solidFill>
            </a:endParaRPr>
          </a:p>
          <a:p>
            <a:pPr algn="ctr"/>
            <a:endParaRPr lang="et-EE" dirty="0"/>
          </a:p>
        </p:txBody>
      </p:sp>
      <p:sp>
        <p:nvSpPr>
          <p:cNvPr id="5158" name="Ristkülik 5157"/>
          <p:cNvSpPr/>
          <p:nvPr/>
        </p:nvSpPr>
        <p:spPr>
          <a:xfrm>
            <a:off x="979986" y="764704"/>
            <a:ext cx="6788966"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dirty="0" smtClean="0">
                <a:solidFill>
                  <a:schemeClr val="tx1"/>
                </a:solidFill>
              </a:rPr>
              <a:t>International DOI </a:t>
            </a:r>
            <a:r>
              <a:rPr lang="et-EE" dirty="0" err="1" smtClean="0">
                <a:solidFill>
                  <a:schemeClr val="tx1"/>
                </a:solidFill>
              </a:rPr>
              <a:t>Foundation</a:t>
            </a:r>
            <a:endParaRPr lang="et-EE" dirty="0">
              <a:solidFill>
                <a:schemeClr val="tx1"/>
              </a:solidFill>
            </a:endParaRPr>
          </a:p>
        </p:txBody>
      </p:sp>
      <p:pic>
        <p:nvPicPr>
          <p:cNvPr id="2" name="Pilt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0602" y="1412776"/>
            <a:ext cx="1944216" cy="330835"/>
          </a:xfrm>
          <a:prstGeom prst="rect">
            <a:avLst/>
          </a:prstGeom>
        </p:spPr>
      </p:pic>
    </p:spTree>
    <p:extLst>
      <p:ext uri="{BB962C8B-B14F-4D97-AF65-F5344CB8AC3E}">
        <p14:creationId xmlns:p14="http://schemas.microsoft.com/office/powerpoint/2010/main" val="41406362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err="1" smtClean="0"/>
              <a:t>Metadata</a:t>
            </a:r>
            <a:r>
              <a:rPr lang="et-EE" dirty="0" smtClean="0"/>
              <a:t> </a:t>
            </a:r>
            <a:r>
              <a:rPr lang="et-EE" dirty="0" err="1" smtClean="0"/>
              <a:t>Store</a:t>
            </a:r>
            <a:endParaRPr lang="et-EE" dirty="0"/>
          </a:p>
        </p:txBody>
      </p:sp>
      <p:sp>
        <p:nvSpPr>
          <p:cNvPr id="3" name="Sisu kohatäide 2"/>
          <p:cNvSpPr>
            <a:spLocks noGrp="1"/>
          </p:cNvSpPr>
          <p:nvPr>
            <p:ph idx="1"/>
          </p:nvPr>
        </p:nvSpPr>
        <p:spPr/>
        <p:txBody>
          <a:bodyPr/>
          <a:lstStyle/>
          <a:p>
            <a:r>
              <a:rPr lang="en-US" dirty="0"/>
              <a:t>The </a:t>
            </a:r>
            <a:r>
              <a:rPr lang="et-EE" dirty="0" err="1" smtClean="0"/>
              <a:t>DataCite</a:t>
            </a:r>
            <a:r>
              <a:rPr lang="et-EE" dirty="0" smtClean="0"/>
              <a:t> </a:t>
            </a:r>
            <a:r>
              <a:rPr lang="et-EE" dirty="0" err="1" smtClean="0"/>
              <a:t>Metadata</a:t>
            </a:r>
            <a:r>
              <a:rPr lang="et-EE" dirty="0" smtClean="0"/>
              <a:t> </a:t>
            </a:r>
            <a:r>
              <a:rPr lang="et-EE" dirty="0" err="1" smtClean="0"/>
              <a:t>Store</a:t>
            </a:r>
            <a:r>
              <a:rPr lang="en-US" dirty="0"/>
              <a:t> is a service for data publishers to mint DOIs and register associated metadata</a:t>
            </a:r>
            <a:endParaRPr lang="et-EE" dirty="0" smtClean="0"/>
          </a:p>
          <a:p>
            <a:r>
              <a:rPr lang="et-EE" dirty="0" smtClean="0"/>
              <a:t>Kinnistab </a:t>
            </a:r>
            <a:r>
              <a:rPr lang="et-EE" dirty="0" err="1" smtClean="0"/>
              <a:t>DOI’sid</a:t>
            </a:r>
            <a:endParaRPr lang="et-EE" dirty="0" smtClean="0"/>
          </a:p>
          <a:p>
            <a:r>
              <a:rPr lang="et-EE" dirty="0" smtClean="0"/>
              <a:t>Indekseerib metaandmed registritesse</a:t>
            </a:r>
          </a:p>
          <a:p>
            <a:pPr marL="0" indent="0">
              <a:buNone/>
            </a:pPr>
            <a:endParaRPr lang="et-EE" dirty="0"/>
          </a:p>
        </p:txBody>
      </p:sp>
    </p:spTree>
    <p:extLst>
      <p:ext uri="{BB962C8B-B14F-4D97-AF65-F5344CB8AC3E}">
        <p14:creationId xmlns:p14="http://schemas.microsoft.com/office/powerpoint/2010/main" val="277308330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err="1" smtClean="0"/>
              <a:t>Metadata</a:t>
            </a:r>
            <a:r>
              <a:rPr lang="et-EE" dirty="0" smtClean="0"/>
              <a:t> </a:t>
            </a:r>
            <a:r>
              <a:rPr lang="et-EE" dirty="0" err="1" smtClean="0"/>
              <a:t>Search</a:t>
            </a:r>
            <a:endParaRPr lang="et-EE"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1196752"/>
            <a:ext cx="6552728"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06669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54" y="332655"/>
            <a:ext cx="9144000" cy="6238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vaal 1"/>
          <p:cNvSpPr/>
          <p:nvPr/>
        </p:nvSpPr>
        <p:spPr>
          <a:xfrm>
            <a:off x="168356" y="964500"/>
            <a:ext cx="1493912" cy="3042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Tree>
    <p:extLst>
      <p:ext uri="{BB962C8B-B14F-4D97-AF65-F5344CB8AC3E}">
        <p14:creationId xmlns:p14="http://schemas.microsoft.com/office/powerpoint/2010/main" val="23928916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260648"/>
            <a:ext cx="9073008" cy="640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7560554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54" y="332655"/>
            <a:ext cx="9144000" cy="6238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09" y="5488781"/>
            <a:ext cx="2735391" cy="388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8726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9163050" cy="6248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õngas 1"/>
          <p:cNvSpPr/>
          <p:nvPr/>
        </p:nvSpPr>
        <p:spPr>
          <a:xfrm>
            <a:off x="8611244" y="692696"/>
            <a:ext cx="558602" cy="504056"/>
          </a:xfrm>
          <a:prstGeom prst="donut">
            <a:avLst>
              <a:gd name="adj" fmla="val 1366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sz="1000" dirty="0">
              <a:solidFill>
                <a:srgbClr val="FF0000"/>
              </a:solidFill>
            </a:endParaRPr>
          </a:p>
        </p:txBody>
      </p:sp>
    </p:spTree>
    <p:extLst>
      <p:ext uri="{BB962C8B-B14F-4D97-AF65-F5344CB8AC3E}">
        <p14:creationId xmlns:p14="http://schemas.microsoft.com/office/powerpoint/2010/main" val="556090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repeatCount="indefinite" fill="hold" grpId="0" nodeType="clickEffect">
                                  <p:stCondLst>
                                    <p:cond delay="0"/>
                                  </p:stCondLst>
                                  <p:endCondLst>
                                    <p:cond evt="onNext" delay="0">
                                      <p:tgtEl>
                                        <p:sldTgt/>
                                      </p:tgtEl>
                                    </p:cond>
                                  </p:end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Kontaktid</a:t>
            </a:r>
            <a:endParaRPr lang="et-EE" dirty="0"/>
          </a:p>
        </p:txBody>
      </p:sp>
      <p:sp>
        <p:nvSpPr>
          <p:cNvPr id="3" name="Sisu kohatäide 2"/>
          <p:cNvSpPr>
            <a:spLocks noGrp="1"/>
          </p:cNvSpPr>
          <p:nvPr>
            <p:ph idx="1"/>
          </p:nvPr>
        </p:nvSpPr>
        <p:spPr/>
        <p:txBody>
          <a:bodyPr>
            <a:normAutofit lnSpcReduction="10000"/>
          </a:bodyPr>
          <a:lstStyle/>
          <a:p>
            <a:pPr marL="0" indent="0" algn="ctr">
              <a:buNone/>
            </a:pPr>
            <a:endParaRPr lang="et-EE" dirty="0" smtClean="0">
              <a:solidFill>
                <a:srgbClr val="39346F"/>
              </a:solidFill>
              <a:latin typeface="Arial"/>
              <a:hlinkClick r:id="rId2"/>
            </a:endParaRPr>
          </a:p>
          <a:p>
            <a:pPr marL="0" indent="0" algn="ctr">
              <a:buNone/>
            </a:pPr>
            <a:endParaRPr lang="et-EE" dirty="0">
              <a:solidFill>
                <a:srgbClr val="39346F"/>
              </a:solidFill>
              <a:latin typeface="Arial"/>
              <a:hlinkClick r:id="rId2"/>
            </a:endParaRPr>
          </a:p>
          <a:p>
            <a:pPr marL="0" indent="0" algn="ctr">
              <a:buNone/>
            </a:pPr>
            <a:r>
              <a:rPr lang="et-EE" sz="3600" dirty="0" smtClean="0">
                <a:solidFill>
                  <a:srgbClr val="39346F"/>
                </a:solidFill>
                <a:latin typeface="Arial"/>
                <a:hlinkClick r:id="rId2"/>
              </a:rPr>
              <a:t>datacite@ut.ee</a:t>
            </a:r>
            <a:endParaRPr lang="et-EE" sz="3600" dirty="0" smtClean="0">
              <a:solidFill>
                <a:srgbClr val="39346F"/>
              </a:solidFill>
              <a:latin typeface="Arial"/>
            </a:endParaRPr>
          </a:p>
          <a:p>
            <a:pPr marL="0" indent="0" algn="ctr">
              <a:buNone/>
            </a:pPr>
            <a:r>
              <a:rPr lang="et-EE" sz="3600" dirty="0"/>
              <a:t/>
            </a:r>
            <a:br>
              <a:rPr lang="et-EE" sz="3600" dirty="0"/>
            </a:br>
            <a:r>
              <a:rPr lang="et-EE" sz="3600" dirty="0">
                <a:solidFill>
                  <a:srgbClr val="39346F"/>
                </a:solidFill>
                <a:latin typeface="Arial"/>
              </a:rPr>
              <a:t>Teenuse administraator: Heiki </a:t>
            </a:r>
            <a:r>
              <a:rPr lang="et-EE" sz="3600" dirty="0" err="1">
                <a:solidFill>
                  <a:srgbClr val="39346F"/>
                </a:solidFill>
                <a:latin typeface="Arial"/>
              </a:rPr>
              <a:t>Epner</a:t>
            </a:r>
            <a:r>
              <a:rPr lang="et-EE" sz="3600" dirty="0">
                <a:solidFill>
                  <a:srgbClr val="39346F"/>
                </a:solidFill>
                <a:latin typeface="Arial"/>
              </a:rPr>
              <a:t>, heiki.epner@ut.ee, tel. 737 </a:t>
            </a:r>
            <a:r>
              <a:rPr lang="et-EE" sz="3600" dirty="0" smtClean="0">
                <a:solidFill>
                  <a:srgbClr val="39346F"/>
                </a:solidFill>
                <a:latin typeface="Arial"/>
              </a:rPr>
              <a:t>5796</a:t>
            </a:r>
          </a:p>
          <a:p>
            <a:pPr marL="0" indent="0" algn="ctr">
              <a:buNone/>
            </a:pPr>
            <a:r>
              <a:rPr lang="et-EE" sz="3600" dirty="0"/>
              <a:t/>
            </a:r>
            <a:br>
              <a:rPr lang="et-EE" sz="3600" dirty="0"/>
            </a:br>
            <a:endParaRPr lang="et-EE" sz="3600" dirty="0"/>
          </a:p>
        </p:txBody>
      </p:sp>
    </p:spTree>
    <p:extLst>
      <p:ext uri="{BB962C8B-B14F-4D97-AF65-F5344CB8AC3E}">
        <p14:creationId xmlns:p14="http://schemas.microsoft.com/office/powerpoint/2010/main" val="357415784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Kokkuvõte</a:t>
            </a:r>
            <a:endParaRPr lang="et-EE" dirty="0"/>
          </a:p>
        </p:txBody>
      </p:sp>
      <p:sp>
        <p:nvSpPr>
          <p:cNvPr id="3" name="Sisu kohatäide 2"/>
          <p:cNvSpPr>
            <a:spLocks noGrp="1"/>
          </p:cNvSpPr>
          <p:nvPr>
            <p:ph idx="1"/>
          </p:nvPr>
        </p:nvSpPr>
        <p:spPr/>
        <p:txBody>
          <a:bodyPr>
            <a:normAutofit fontScale="92500" lnSpcReduction="10000"/>
          </a:bodyPr>
          <a:lstStyle/>
          <a:p>
            <a:r>
              <a:rPr lang="et-EE" dirty="0" smtClean="0"/>
              <a:t>Teadusandmed on ühisvara </a:t>
            </a:r>
            <a:r>
              <a:rPr lang="et-EE" i="1" dirty="0" smtClean="0"/>
              <a:t>(</a:t>
            </a:r>
            <a:r>
              <a:rPr lang="et-EE" i="1" dirty="0" err="1" smtClean="0"/>
              <a:t>Open</a:t>
            </a:r>
            <a:r>
              <a:rPr lang="et-EE" i="1" dirty="0" smtClean="0"/>
              <a:t> </a:t>
            </a:r>
            <a:r>
              <a:rPr lang="et-EE" i="1" dirty="0" err="1" smtClean="0"/>
              <a:t>Data</a:t>
            </a:r>
            <a:r>
              <a:rPr lang="et-EE" i="1" dirty="0" smtClean="0"/>
              <a:t>)</a:t>
            </a:r>
          </a:p>
          <a:p>
            <a:r>
              <a:rPr lang="et-EE" dirty="0" smtClean="0"/>
              <a:t>Koosta andmehaldusplaan ja järgi seda</a:t>
            </a:r>
          </a:p>
          <a:p>
            <a:r>
              <a:rPr lang="et-EE" dirty="0" smtClean="0"/>
              <a:t>Külasta </a:t>
            </a:r>
            <a:r>
              <a:rPr lang="et-EE" dirty="0" err="1" smtClean="0"/>
              <a:t>DataCite</a:t>
            </a:r>
            <a:r>
              <a:rPr lang="et-EE" dirty="0" smtClean="0"/>
              <a:t> Eesti veebilehte</a:t>
            </a:r>
          </a:p>
          <a:p>
            <a:r>
              <a:rPr lang="et-EE" dirty="0" smtClean="0"/>
              <a:t>Otsusta</a:t>
            </a:r>
            <a:r>
              <a:rPr lang="et-EE" b="1" dirty="0" smtClean="0"/>
              <a:t>,</a:t>
            </a:r>
            <a:r>
              <a:rPr lang="et-EE" dirty="0"/>
              <a:t> kas </a:t>
            </a:r>
            <a:r>
              <a:rPr lang="et-EE" dirty="0" err="1"/>
              <a:t>DataCite</a:t>
            </a:r>
            <a:r>
              <a:rPr lang="et-EE" dirty="0"/>
              <a:t> DOI-d sobivad teie asutuse ja andmetega</a:t>
            </a:r>
            <a:endParaRPr lang="et-EE" dirty="0" smtClean="0"/>
          </a:p>
          <a:p>
            <a:r>
              <a:rPr lang="et-EE" dirty="0"/>
              <a:t>Kui leping on sõlmitud, avatakse taotlejale metaandmete hoidmise </a:t>
            </a:r>
            <a:r>
              <a:rPr lang="et-EE" dirty="0" smtClean="0"/>
              <a:t>konto ja </a:t>
            </a:r>
            <a:r>
              <a:rPr lang="et-EE" dirty="0"/>
              <a:t>antakse unikaalne DOI </a:t>
            </a:r>
            <a:r>
              <a:rPr lang="et-EE" dirty="0" smtClean="0"/>
              <a:t>prefiks</a:t>
            </a:r>
          </a:p>
          <a:p>
            <a:r>
              <a:rPr lang="et-EE" dirty="0" smtClean="0"/>
              <a:t>Saate </a:t>
            </a:r>
            <a:r>
              <a:rPr lang="et-EE" dirty="0"/>
              <a:t>hakata oma andmetele DOI-sid </a:t>
            </a:r>
            <a:r>
              <a:rPr lang="et-EE" dirty="0" smtClean="0"/>
              <a:t>looma</a:t>
            </a:r>
          </a:p>
          <a:p>
            <a:endParaRPr lang="et-EE" dirty="0" smtClean="0"/>
          </a:p>
          <a:p>
            <a:endParaRPr lang="et-EE" dirty="0"/>
          </a:p>
        </p:txBody>
      </p:sp>
    </p:spTree>
    <p:extLst>
      <p:ext uri="{BB962C8B-B14F-4D97-AF65-F5344CB8AC3E}">
        <p14:creationId xmlns:p14="http://schemas.microsoft.com/office/powerpoint/2010/main" val="917611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39752" y="2204864"/>
            <a:ext cx="3816424" cy="1015663"/>
          </a:xfrm>
          <a:prstGeom prst="rect">
            <a:avLst/>
          </a:prstGeom>
          <a:noFill/>
        </p:spPr>
        <p:txBody>
          <a:bodyPr wrap="square" rtlCol="0">
            <a:spAutoFit/>
          </a:bodyPr>
          <a:lstStyle/>
          <a:p>
            <a:pPr algn="ctr"/>
            <a:r>
              <a:rPr lang="et-EE" sz="6000" dirty="0" smtClean="0"/>
              <a:t>Tänan!</a:t>
            </a:r>
            <a:endParaRPr lang="et-EE" sz="6000" dirty="0"/>
          </a:p>
        </p:txBody>
      </p:sp>
      <p:sp>
        <p:nvSpPr>
          <p:cNvPr id="3" name="TextBox 2"/>
          <p:cNvSpPr txBox="1"/>
          <p:nvPr/>
        </p:nvSpPr>
        <p:spPr>
          <a:xfrm>
            <a:off x="2339752" y="3220527"/>
            <a:ext cx="4109138" cy="707886"/>
          </a:xfrm>
          <a:prstGeom prst="rect">
            <a:avLst/>
          </a:prstGeom>
          <a:noFill/>
        </p:spPr>
        <p:txBody>
          <a:bodyPr wrap="none" rtlCol="0">
            <a:spAutoFit/>
          </a:bodyPr>
          <a:lstStyle/>
          <a:p>
            <a:r>
              <a:rPr lang="et-EE" sz="4000" dirty="0"/>
              <a:t>t</a:t>
            </a:r>
            <a:r>
              <a:rPr lang="et-EE" sz="4000" dirty="0" smtClean="0"/>
              <a:t>iiu.tarkpea@ut.ee</a:t>
            </a:r>
            <a:endParaRPr lang="et-EE" sz="4000" dirty="0"/>
          </a:p>
        </p:txBody>
      </p:sp>
    </p:spTree>
    <p:extLst>
      <p:ext uri="{BB962C8B-B14F-4D97-AF65-F5344CB8AC3E}">
        <p14:creationId xmlns:p14="http://schemas.microsoft.com/office/powerpoint/2010/main" val="288823963"/>
      </p:ext>
    </p:extLst>
  </p:cSld>
  <p:clrMapOvr>
    <a:masterClrMapping/>
  </p:clrMapOvr>
  <p:timing>
    <p:tnLst>
      <p:par>
        <p:cTn id="1" dur="indefinite" restart="never" nodeType="tmRoot"/>
      </p:par>
    </p:tnLst>
  </p:timing>
</p:sld>
</file>

<file path=ppt/theme/theme1.xml><?xml version="1.0" encoding="utf-8"?>
<a:theme xmlns:a="http://schemas.openxmlformats.org/drawingml/2006/main" name="Tarkvarakomplekti Office kujundu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yers">
  <a:themeElements>
    <a:clrScheme name="Layers 12">
      <a:dk1>
        <a:srgbClr val="000000"/>
      </a:dk1>
      <a:lt1>
        <a:srgbClr val="FFFFE1"/>
      </a:lt1>
      <a:dk2>
        <a:srgbClr val="330033"/>
      </a:dk2>
      <a:lt2>
        <a:srgbClr val="330033"/>
      </a:lt2>
      <a:accent1>
        <a:srgbClr val="4E526D"/>
      </a:accent1>
      <a:accent2>
        <a:srgbClr val="FF0000"/>
      </a:accent2>
      <a:accent3>
        <a:srgbClr val="FFFFEE"/>
      </a:accent3>
      <a:accent4>
        <a:srgbClr val="000000"/>
      </a:accent4>
      <a:accent5>
        <a:srgbClr val="B2B3BA"/>
      </a:accent5>
      <a:accent6>
        <a:srgbClr val="E70000"/>
      </a:accent6>
      <a:hlink>
        <a:srgbClr val="990033"/>
      </a:hlink>
      <a:folHlink>
        <a:srgbClr val="B2B2B2"/>
      </a:folHlink>
    </a:clrScheme>
    <a:fontScheme name="Layers">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
      <a:clrScheme name="Layers 11">
        <a:dk1>
          <a:srgbClr val="000000"/>
        </a:dk1>
        <a:lt1>
          <a:srgbClr val="FFFFE1"/>
        </a:lt1>
        <a:dk2>
          <a:srgbClr val="330033"/>
        </a:dk2>
        <a:lt2>
          <a:srgbClr val="330033"/>
        </a:lt2>
        <a:accent1>
          <a:srgbClr val="040476"/>
        </a:accent1>
        <a:accent2>
          <a:srgbClr val="FF0000"/>
        </a:accent2>
        <a:accent3>
          <a:srgbClr val="FFFFEE"/>
        </a:accent3>
        <a:accent4>
          <a:srgbClr val="000000"/>
        </a:accent4>
        <a:accent5>
          <a:srgbClr val="AAAABD"/>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12">
        <a:dk1>
          <a:srgbClr val="000000"/>
        </a:dk1>
        <a:lt1>
          <a:srgbClr val="FFFFE1"/>
        </a:lt1>
        <a:dk2>
          <a:srgbClr val="330033"/>
        </a:dk2>
        <a:lt2>
          <a:srgbClr val="330033"/>
        </a:lt2>
        <a:accent1>
          <a:srgbClr val="4E526D"/>
        </a:accent1>
        <a:accent2>
          <a:srgbClr val="FF0000"/>
        </a:accent2>
        <a:accent3>
          <a:srgbClr val="FFFFEE"/>
        </a:accent3>
        <a:accent4>
          <a:srgbClr val="000000"/>
        </a:accent4>
        <a:accent5>
          <a:srgbClr val="B2B3B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arkvarakomplekti Office kujundu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arkvarakomplekti Office kujundu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1375</TotalTime>
  <Words>639</Words>
  <Application>Microsoft Office PowerPoint</Application>
  <PresentationFormat>Ekraaniseanss (4:3)</PresentationFormat>
  <Paragraphs>160</Paragraphs>
  <Slides>34</Slides>
  <Notes>2</Notes>
  <HiddenSlides>0</HiddenSlides>
  <MMClips>0</MMClips>
  <ScaleCrop>false</ScaleCrop>
  <HeadingPairs>
    <vt:vector size="4" baseType="variant">
      <vt:variant>
        <vt:lpstr>Kujundus</vt:lpstr>
      </vt:variant>
      <vt:variant>
        <vt:i4>2</vt:i4>
      </vt:variant>
      <vt:variant>
        <vt:lpstr>Slaidipealkirjad</vt:lpstr>
      </vt:variant>
      <vt:variant>
        <vt:i4>34</vt:i4>
      </vt:variant>
    </vt:vector>
  </HeadingPairs>
  <TitlesOfParts>
    <vt:vector size="36" baseType="lpstr">
      <vt:lpstr>Tarkvarakomplekti Office kujundus</vt:lpstr>
      <vt:lpstr>Layers</vt:lpstr>
      <vt:lpstr>Teadusandmed, DataCite ja DOI</vt:lpstr>
      <vt:lpstr>Mis on teadus?</vt:lpstr>
      <vt:lpstr>Teadusandmed</vt:lpstr>
      <vt:lpstr>Teadusandmed, näited:</vt:lpstr>
      <vt:lpstr>  SMAISMRMILMEPOETALEUMIBUNENUGTTAURIAS </vt:lpstr>
      <vt:lpstr>PowerPointi esitlus</vt:lpstr>
      <vt:lpstr>MIT teadurid väidavad, et Marsi koloonia hakkaks 68 päevaga nälga surema</vt:lpstr>
      <vt:lpstr>Teaduse avaandmed ehk open data</vt:lpstr>
      <vt:lpstr>Teadustöö tulemustele avatud juurdepääsu andmine on oluline</vt:lpstr>
      <vt:lpstr>Probleemid, hirmud</vt:lpstr>
      <vt:lpstr>Kas ja kuidas toimub uurimisandmete säilitamine? V. Muuli: Uurimisandmete kogumise, säilitamise ja kättesaadavaks tegemise hetkeseis Eestis (17.10.2014)</vt:lpstr>
      <vt:lpstr>PowerPointi esitlus</vt:lpstr>
      <vt:lpstr>Andmehaldusplaan (DMP)</vt:lpstr>
      <vt:lpstr>PowerPointi esitlus</vt:lpstr>
      <vt:lpstr>PlutoF: ökoloogia, geneetika, taksonoomia</vt:lpstr>
      <vt:lpstr>QsarDB: keemiline struktuur-aktiivsus sõltuvus</vt:lpstr>
      <vt:lpstr>TÜ repositoorium teadusandmetele</vt:lpstr>
      <vt:lpstr>PowerPointi esitlus</vt:lpstr>
      <vt:lpstr>PowerPointi esitlus</vt:lpstr>
      <vt:lpstr>Mis on DataCite</vt:lpstr>
      <vt:lpstr>Mida DataCite teeb</vt:lpstr>
      <vt:lpstr>DataCite liikmed (31)</vt:lpstr>
      <vt:lpstr>DataCite Eesti</vt:lpstr>
      <vt:lpstr>PowerPointi esitlus</vt:lpstr>
      <vt:lpstr>PowerPointi esitlus</vt:lpstr>
      <vt:lpstr>Metadata Store</vt:lpstr>
      <vt:lpstr>Metadata Search</vt:lpstr>
      <vt:lpstr>PowerPointi esitlus</vt:lpstr>
      <vt:lpstr>PowerPointi esitlus</vt:lpstr>
      <vt:lpstr>PowerPointi esitlus</vt:lpstr>
      <vt:lpstr>PowerPointi esitlus</vt:lpstr>
      <vt:lpstr>Kontaktid</vt:lpstr>
      <vt:lpstr>Kokkuvõte</vt:lpstr>
      <vt:lpstr>PowerPointi esitlus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DataCite</dc:title>
  <dc:creator>Tiiu Tarkpea</dc:creator>
  <cp:lastModifiedBy>Tiiu Tarkpea</cp:lastModifiedBy>
  <cp:revision>122</cp:revision>
  <dcterms:created xsi:type="dcterms:W3CDTF">2014-10-13T08:39:46Z</dcterms:created>
  <dcterms:modified xsi:type="dcterms:W3CDTF">2015-03-02T13:30:03Z</dcterms:modified>
</cp:coreProperties>
</file>