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57" r:id="rId3"/>
    <p:sldId id="258" r:id="rId4"/>
    <p:sldId id="287" r:id="rId5"/>
    <p:sldId id="291" r:id="rId6"/>
    <p:sldId id="283" r:id="rId7"/>
    <p:sldId id="286" r:id="rId8"/>
    <p:sldId id="285" r:id="rId9"/>
    <p:sldId id="298" r:id="rId10"/>
    <p:sldId id="293" r:id="rId11"/>
    <p:sldId id="292" r:id="rId12"/>
    <p:sldId id="301" r:id="rId13"/>
    <p:sldId id="300" r:id="rId14"/>
    <p:sldId id="284" r:id="rId15"/>
    <p:sldId id="297" r:id="rId16"/>
    <p:sldId id="295" r:id="rId17"/>
    <p:sldId id="294" r:id="rId18"/>
    <p:sldId id="282" r:id="rId19"/>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4388" autoAdjust="0"/>
    <p:restoredTop sz="82784" autoAdjust="0"/>
  </p:normalViewPr>
  <p:slideViewPr>
    <p:cSldViewPr>
      <p:cViewPr>
        <p:scale>
          <a:sx n="90" d="100"/>
          <a:sy n="90" d="100"/>
        </p:scale>
        <p:origin x="-32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491419BC-B114-4F84-9601-4DBE67CBBBE2}" type="datetimeFigureOut">
              <a:rPr lang="et-EE" smtClean="0"/>
              <a:t>15.03.2016</a:t>
            </a:fld>
            <a:endParaRPr lang="et-EE"/>
          </a:p>
        </p:txBody>
      </p:sp>
      <p:sp>
        <p:nvSpPr>
          <p:cNvPr id="4" name="Jaluse kohatäide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et-EE"/>
          </a:p>
        </p:txBody>
      </p:sp>
      <p:sp>
        <p:nvSpPr>
          <p:cNvPr id="5" name="Slaidinumbri kohatäide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6D54CC04-EBAD-4D8A-82A1-D61A12098065}" type="slidenum">
              <a:rPr lang="et-EE" smtClean="0"/>
              <a:t>‹#›</a:t>
            </a:fld>
            <a:endParaRPr lang="et-EE"/>
          </a:p>
        </p:txBody>
      </p:sp>
    </p:spTree>
    <p:extLst>
      <p:ext uri="{BB962C8B-B14F-4D97-AF65-F5344CB8AC3E}">
        <p14:creationId xmlns:p14="http://schemas.microsoft.com/office/powerpoint/2010/main" val="3342251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86F2987A-F03A-47D9-9879-EBC1D5550FAA}" type="datetimeFigureOut">
              <a:rPr lang="en-US" smtClean="0"/>
              <a:pPr/>
              <a:t>3/15/2016</a:t>
            </a:fld>
            <a:endParaRPr lang="en-US"/>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E1637752-3ECC-4F81-814E-49772A0B4531}" type="slidenum">
              <a:rPr lang="en-US" smtClean="0"/>
              <a:pPr/>
              <a:t>‹#›</a:t>
            </a:fld>
            <a:endParaRPr lang="en-US"/>
          </a:p>
        </p:txBody>
      </p:sp>
    </p:spTree>
    <p:extLst>
      <p:ext uri="{BB962C8B-B14F-4D97-AF65-F5344CB8AC3E}">
        <p14:creationId xmlns:p14="http://schemas.microsoft.com/office/powerpoint/2010/main" val="2506893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en.wikipedia.org/wiki/Computer_network"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s://en.wikipedia.org/wiki/Critical_thinking" TargetMode="External"/><Relationship Id="rId4" Type="http://schemas.openxmlformats.org/officeDocument/2006/relationships/hyperlink" Target="https://en.wikipedia.org/wiki/Big_data"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noProof="0" dirty="0" smtClean="0">
              <a:solidFill>
                <a:schemeClr val="tx1"/>
              </a:solidFill>
              <a:latin typeface="+mn-lt"/>
              <a:ea typeface="+mn-ea"/>
              <a:cs typeface="+mn-cs"/>
            </a:endParaRPr>
          </a:p>
          <a:p>
            <a:endParaRPr lang="en-GB" noProof="0" dirty="0"/>
          </a:p>
        </p:txBody>
      </p:sp>
      <p:sp>
        <p:nvSpPr>
          <p:cNvPr id="4" name="Slide Number Placeholder 3"/>
          <p:cNvSpPr>
            <a:spLocks noGrp="1"/>
          </p:cNvSpPr>
          <p:nvPr>
            <p:ph type="sldNum" sz="quarter" idx="10"/>
          </p:nvPr>
        </p:nvSpPr>
        <p:spPr/>
        <p:txBody>
          <a:bodyPr/>
          <a:lstStyle/>
          <a:p>
            <a:fld id="{E1637752-3ECC-4F81-814E-49772A0B4531}"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1637752-3ECC-4F81-814E-49772A0B4531}"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10"/>
          </p:nvPr>
        </p:nvSpPr>
        <p:spPr/>
        <p:txBody>
          <a:bodyPr/>
          <a:lstStyle/>
          <a:p>
            <a:fld id="{E1637752-3ECC-4F81-814E-49772A0B4531}" type="slidenum">
              <a:rPr lang="en-US" smtClean="0"/>
              <a:pPr/>
              <a:t>5</a:t>
            </a:fld>
            <a:endParaRPr lang="en-US"/>
          </a:p>
        </p:txBody>
      </p:sp>
    </p:spTree>
    <p:extLst>
      <p:ext uri="{BB962C8B-B14F-4D97-AF65-F5344CB8AC3E}">
        <p14:creationId xmlns:p14="http://schemas.microsoft.com/office/powerpoint/2010/main" val="2945866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r>
              <a:rPr lang="et-EE" dirty="0" smtClean="0"/>
              <a:t>George A. </a:t>
            </a:r>
            <a:r>
              <a:rPr lang="et-EE" dirty="0" err="1" smtClean="0"/>
              <a:t>Smathers</a:t>
            </a:r>
            <a:r>
              <a:rPr lang="et-EE" dirty="0" smtClean="0"/>
              <a:t> </a:t>
            </a:r>
            <a:r>
              <a:rPr lang="et-EE" dirty="0" err="1" smtClean="0"/>
              <a:t>Libraries</a:t>
            </a:r>
            <a:r>
              <a:rPr lang="et-EE" dirty="0" smtClean="0"/>
              <a:t> – </a:t>
            </a:r>
            <a:r>
              <a:rPr lang="et-EE" dirty="0" err="1" smtClean="0"/>
              <a:t>The</a:t>
            </a:r>
            <a:r>
              <a:rPr lang="et-EE" dirty="0" smtClean="0"/>
              <a:t> </a:t>
            </a:r>
            <a:r>
              <a:rPr lang="et-EE" dirty="0" err="1" smtClean="0"/>
              <a:t>University</a:t>
            </a:r>
            <a:r>
              <a:rPr lang="et-EE" dirty="0" smtClean="0"/>
              <a:t> </a:t>
            </a:r>
            <a:r>
              <a:rPr lang="et-EE" dirty="0" err="1" smtClean="0"/>
              <a:t>of</a:t>
            </a:r>
            <a:r>
              <a:rPr lang="et-EE" dirty="0" smtClean="0"/>
              <a:t> Florida</a:t>
            </a:r>
            <a:endParaRPr lang="et-EE" dirty="0"/>
          </a:p>
        </p:txBody>
      </p:sp>
      <p:sp>
        <p:nvSpPr>
          <p:cNvPr id="4" name="Slaidinumbri kohatäide 3"/>
          <p:cNvSpPr>
            <a:spLocks noGrp="1"/>
          </p:cNvSpPr>
          <p:nvPr>
            <p:ph type="sldNum" sz="quarter" idx="10"/>
          </p:nvPr>
        </p:nvSpPr>
        <p:spPr/>
        <p:txBody>
          <a:bodyPr/>
          <a:lstStyle/>
          <a:p>
            <a:fld id="{E1637752-3ECC-4F81-814E-49772A0B4531}" type="slidenum">
              <a:rPr lang="en-US" smtClean="0"/>
              <a:pPr/>
              <a:t>9</a:t>
            </a:fld>
            <a:endParaRPr lang="en-US"/>
          </a:p>
        </p:txBody>
      </p:sp>
    </p:spTree>
    <p:extLst>
      <p:ext uri="{BB962C8B-B14F-4D97-AF65-F5344CB8AC3E}">
        <p14:creationId xmlns:p14="http://schemas.microsoft.com/office/powerpoint/2010/main" val="2278785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t-EE" sz="1200" kern="1200" baseline="0" noProof="0" dirty="0" err="1" smtClean="0">
                <a:solidFill>
                  <a:schemeClr val="tx1"/>
                </a:solidFill>
                <a:latin typeface="+mn-lt"/>
                <a:ea typeface="+mn-ea"/>
                <a:cs typeface="+mn-cs"/>
              </a:rPr>
              <a:t>Actually</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it</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was</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emphasized</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only</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for</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researchers</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in</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my</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area</a:t>
            </a:r>
            <a:endParaRPr lang="et-EE" sz="1200" kern="1200" baseline="0" noProof="0" dirty="0" smtClean="0">
              <a:solidFill>
                <a:schemeClr val="tx1"/>
              </a:solidFill>
              <a:latin typeface="+mn-lt"/>
              <a:ea typeface="+mn-ea"/>
              <a:cs typeface="+mn-cs"/>
            </a:endParaRPr>
          </a:p>
          <a:p>
            <a:endParaRPr lang="et-EE" sz="1200" kern="1200" baseline="0" noProof="0" dirty="0" smtClean="0">
              <a:solidFill>
                <a:schemeClr val="tx1"/>
              </a:solidFill>
              <a:latin typeface="+mn-lt"/>
              <a:ea typeface="+mn-ea"/>
              <a:cs typeface="+mn-cs"/>
            </a:endParaRPr>
          </a:p>
          <a:p>
            <a:r>
              <a:rPr lang="et-EE" sz="1200" kern="1200" baseline="0" noProof="0" dirty="0" err="1" smtClean="0">
                <a:solidFill>
                  <a:schemeClr val="tx1"/>
                </a:solidFill>
                <a:latin typeface="+mn-lt"/>
                <a:ea typeface="+mn-ea"/>
                <a:cs typeface="+mn-cs"/>
              </a:rPr>
              <a:t>Sharemind</a:t>
            </a:r>
            <a:r>
              <a:rPr lang="et-EE" sz="1200" kern="1200" baseline="0" noProof="0" dirty="0" smtClean="0">
                <a:solidFill>
                  <a:schemeClr val="tx1"/>
                </a:solidFill>
                <a:latin typeface="+mn-lt"/>
                <a:ea typeface="+mn-ea"/>
                <a:cs typeface="+mn-cs"/>
              </a:rPr>
              <a:t> – </a:t>
            </a:r>
            <a:r>
              <a:rPr lang="et-EE" sz="1200" kern="1200" baseline="0" noProof="0" dirty="0" err="1" smtClean="0">
                <a:solidFill>
                  <a:schemeClr val="tx1"/>
                </a:solidFill>
                <a:latin typeface="+mn-lt"/>
                <a:ea typeface="+mn-ea"/>
                <a:cs typeface="+mn-cs"/>
              </a:rPr>
              <a:t>analyze</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confidential</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data</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secure</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multi-party</a:t>
            </a:r>
            <a:r>
              <a:rPr lang="et-EE" sz="1200" kern="1200" baseline="0" noProof="0" dirty="0" smtClean="0">
                <a:solidFill>
                  <a:schemeClr val="tx1"/>
                </a:solidFill>
                <a:latin typeface="+mn-lt"/>
                <a:ea typeface="+mn-ea"/>
                <a:cs typeface="+mn-cs"/>
              </a:rPr>
              <a:t> </a:t>
            </a:r>
            <a:r>
              <a:rPr lang="et-EE" sz="1200" kern="1200" baseline="0" noProof="0" dirty="0" err="1" smtClean="0">
                <a:solidFill>
                  <a:schemeClr val="tx1"/>
                </a:solidFill>
                <a:latin typeface="+mn-lt"/>
                <a:ea typeface="+mn-ea"/>
                <a:cs typeface="+mn-cs"/>
              </a:rPr>
              <a:t>computation</a:t>
            </a:r>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A digitally literate person will possess a range of digital skills, knowledge of the basic principles of computing devices, skills in using </a:t>
            </a:r>
            <a:r>
              <a:rPr lang="en-US" sz="1200" b="0" i="0" u="none" strike="noStrike" kern="1200" dirty="0" smtClean="0">
                <a:solidFill>
                  <a:schemeClr val="tx1"/>
                </a:solidFill>
                <a:effectLst/>
                <a:latin typeface="+mn-lt"/>
                <a:ea typeface="+mn-ea"/>
                <a:cs typeface="+mn-cs"/>
                <a:hlinkClick r:id="rId3" tooltip="Computer network"/>
              </a:rPr>
              <a:t>computer networks</a:t>
            </a:r>
            <a:r>
              <a:rPr lang="en-US" sz="1200" b="0" i="0" kern="1200" dirty="0" smtClean="0">
                <a:solidFill>
                  <a:schemeClr val="tx1"/>
                </a:solidFill>
                <a:effectLst/>
                <a:latin typeface="+mn-lt"/>
                <a:ea typeface="+mn-ea"/>
                <a:cs typeface="+mn-cs"/>
              </a:rPr>
              <a:t>, an ability to engage in online communities and social networks while adhering to behavioral protocols, be able to find, capture and evaluate information, an understanding of the societal issues raised by digital technologies (such as </a:t>
            </a:r>
            <a:r>
              <a:rPr lang="en-US" sz="1200" b="0" i="0" u="none" strike="noStrike" kern="1200" dirty="0" smtClean="0">
                <a:solidFill>
                  <a:schemeClr val="tx1"/>
                </a:solidFill>
                <a:effectLst/>
                <a:latin typeface="+mn-lt"/>
                <a:ea typeface="+mn-ea"/>
                <a:cs typeface="+mn-cs"/>
                <a:hlinkClick r:id="rId4" tooltip="Big data"/>
              </a:rPr>
              <a:t>big data</a:t>
            </a:r>
            <a:r>
              <a:rPr lang="en-US" sz="1200" b="0" i="0" kern="1200" dirty="0" smtClean="0">
                <a:solidFill>
                  <a:schemeClr val="tx1"/>
                </a:solidFill>
                <a:effectLst/>
                <a:latin typeface="+mn-lt"/>
                <a:ea typeface="+mn-ea"/>
                <a:cs typeface="+mn-cs"/>
              </a:rPr>
              <a:t>), and possess </a:t>
            </a:r>
            <a:r>
              <a:rPr lang="en-US" sz="1200" b="0" i="0" u="none" strike="noStrike" kern="1200" dirty="0" smtClean="0">
                <a:solidFill>
                  <a:schemeClr val="tx1"/>
                </a:solidFill>
                <a:effectLst/>
                <a:latin typeface="+mn-lt"/>
                <a:ea typeface="+mn-ea"/>
                <a:cs typeface="+mn-cs"/>
                <a:hlinkClick r:id="rId5" tooltip="Critical thinking"/>
              </a:rPr>
              <a:t>critical thinking</a:t>
            </a:r>
            <a:r>
              <a:rPr lang="en-US" sz="1200" b="0" i="0" kern="1200" dirty="0" smtClean="0">
                <a:solidFill>
                  <a:schemeClr val="tx1"/>
                </a:solidFill>
                <a:effectLst/>
                <a:latin typeface="+mn-lt"/>
                <a:ea typeface="+mn-ea"/>
                <a:cs typeface="+mn-cs"/>
              </a:rPr>
              <a:t> skills.</a:t>
            </a:r>
            <a:r>
              <a:rPr lang="et-EE" sz="1200" b="0" i="0" kern="1200" dirty="0" smtClean="0">
                <a:solidFill>
                  <a:schemeClr val="tx1"/>
                </a:solidFill>
                <a:effectLst/>
                <a:latin typeface="+mn-lt"/>
                <a:ea typeface="+mn-ea"/>
                <a:cs typeface="+mn-cs"/>
              </a:rPr>
              <a:t> (</a:t>
            </a:r>
            <a:r>
              <a:rPr lang="et-EE" sz="1200" b="0" i="0" kern="1200" dirty="0" err="1" smtClean="0">
                <a:solidFill>
                  <a:schemeClr val="tx1"/>
                </a:solidFill>
                <a:effectLst/>
                <a:latin typeface="+mn-lt"/>
                <a:ea typeface="+mn-ea"/>
                <a:cs typeface="+mn-cs"/>
              </a:rPr>
              <a:t>Wikipedia</a:t>
            </a:r>
            <a:r>
              <a:rPr lang="et-EE" sz="1200" b="0" i="0" kern="1200" dirty="0" smtClean="0">
                <a:solidFill>
                  <a:schemeClr val="tx1"/>
                </a:solidFill>
                <a:effectLst/>
                <a:latin typeface="+mn-lt"/>
                <a:ea typeface="+mn-ea"/>
                <a:cs typeface="+mn-cs"/>
              </a:rPr>
              <a:t>)</a:t>
            </a:r>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baseline="0" noProof="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1637752-3ECC-4F81-814E-49772A0B4531}" type="slidenum">
              <a:rPr lang="en-US" smtClean="0"/>
              <a:pPr/>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t-EE" dirty="0"/>
          </a:p>
        </p:txBody>
      </p:sp>
      <p:sp>
        <p:nvSpPr>
          <p:cNvPr id="4" name="Slide Number Placeholder 3"/>
          <p:cNvSpPr>
            <a:spLocks noGrp="1"/>
          </p:cNvSpPr>
          <p:nvPr>
            <p:ph type="sldNum" sz="quarter" idx="10"/>
          </p:nvPr>
        </p:nvSpPr>
        <p:spPr/>
        <p:txBody>
          <a:bodyPr/>
          <a:lstStyle/>
          <a:p>
            <a:fld id="{11EAC380-9E62-4C73-9A83-D5C719244014}" type="slidenum">
              <a:rPr lang="et-EE" smtClean="0"/>
              <a:pPr/>
              <a:t>18</a:t>
            </a:fld>
            <a:endParaRPr lang="et-E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12D88EC-C28B-450B-9BF9-53EACF370E16}" type="datetimeFigureOut">
              <a:rPr lang="en-US" smtClean="0"/>
              <a:pPr/>
              <a:t>3/15/2016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2D88EC-C28B-450B-9BF9-53EACF370E16}" type="datetimeFigureOut">
              <a:rPr lang="en-US" smtClean="0"/>
              <a:pPr/>
              <a:t>3/15/2016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2D88EC-C28B-450B-9BF9-53EACF370E16}" type="datetimeFigureOut">
              <a:rPr lang="en-US" smtClean="0"/>
              <a:pPr/>
              <a:t>3/15/2016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12D88EC-C28B-450B-9BF9-53EACF370E16}" type="datetimeFigureOut">
              <a:rPr lang="en-US" smtClean="0"/>
              <a:pPr/>
              <a:t>3/15/2016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12D88EC-C28B-450B-9BF9-53EACF370E16}" type="datetimeFigureOut">
              <a:rPr lang="en-US" smtClean="0"/>
              <a:pPr/>
              <a:t>3/15/2016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12D88EC-C28B-450B-9BF9-53EACF370E16}" type="datetimeFigureOut">
              <a:rPr lang="en-US" smtClean="0"/>
              <a:pPr/>
              <a:t>3/15/2016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2D88EC-C28B-450B-9BF9-53EACF370E16}" type="datetimeFigureOut">
              <a:rPr lang="en-US" smtClean="0"/>
              <a:pPr/>
              <a:t>3/15/2016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2D88EC-C28B-450B-9BF9-53EACF370E16}" type="datetimeFigureOut">
              <a:rPr lang="en-US" smtClean="0"/>
              <a:pPr/>
              <a:t>3/15/2016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2D88EC-C28B-450B-9BF9-53EACF370E16}" type="datetimeFigureOut">
              <a:rPr lang="en-US" smtClean="0"/>
              <a:pPr/>
              <a:t>3/15/2016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2D88EC-C28B-450B-9BF9-53EACF370E16}" type="datetimeFigureOut">
              <a:rPr lang="en-US" smtClean="0"/>
              <a:pPr/>
              <a:t>3/15/2016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2D88EC-C28B-450B-9BF9-53EACF370E16}" type="datetimeFigureOut">
              <a:rPr lang="en-US" smtClean="0"/>
              <a:pPr/>
              <a:t>3/15/2016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22E29B-3CFF-41F2-9DF4-B3EE90BBB2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2D88EC-C28B-450B-9BF9-53EACF370E16}" type="datetimeFigureOut">
              <a:rPr lang="en-US" smtClean="0"/>
              <a:pPr/>
              <a:t>3/15/2016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22E29B-3CFF-41F2-9DF4-B3EE90BBB2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data.openaccessbutton.org/" TargetMode="External"/><Relationship Id="rId4" Type="http://schemas.openxmlformats.org/officeDocument/2006/relationships/hyperlink" Target="https://sisu.ut.ee/teadusandmed/avaleh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sisu.ut.ee/sites/default/files/teadusandmed/files/data-management-checklist.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geokogud.info/" TargetMode="External"/><Relationship Id="rId5" Type="http://schemas.openxmlformats.org/officeDocument/2006/relationships/hyperlink" Target="https://plutof.ut.ee/" TargetMode="External"/><Relationship Id="rId4" Type="http://schemas.openxmlformats.org/officeDocument/2006/relationships/hyperlink" Target="http://qsardb.org/repository/"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ctrTitle"/>
          </p:nvPr>
        </p:nvSpPr>
        <p:spPr>
          <a:xfrm>
            <a:off x="467544" y="1434436"/>
            <a:ext cx="8136904" cy="2714644"/>
          </a:xfrm>
        </p:spPr>
        <p:txBody>
          <a:bodyPr>
            <a:normAutofit fontScale="90000"/>
          </a:bodyPr>
          <a:lstStyle/>
          <a:p>
            <a:r>
              <a:rPr lang="en-GB" b="1" dirty="0" smtClean="0"/>
              <a:t/>
            </a:r>
            <a:br>
              <a:rPr lang="en-GB" b="1" dirty="0" smtClean="0"/>
            </a:br>
            <a:r>
              <a:rPr lang="et-EE" b="1" dirty="0" smtClean="0">
                <a:solidFill>
                  <a:schemeClr val="accent1">
                    <a:lumMod val="75000"/>
                  </a:schemeClr>
                </a:solidFill>
              </a:rPr>
              <a:t>Teadusandmete haldamise praktikad</a:t>
            </a:r>
            <a:br>
              <a:rPr lang="et-EE" b="1" dirty="0" smtClean="0">
                <a:solidFill>
                  <a:schemeClr val="accent1">
                    <a:lumMod val="75000"/>
                  </a:schemeClr>
                </a:solidFill>
              </a:rPr>
            </a:br>
            <a:r>
              <a:rPr lang="et-EE" sz="2700" b="1" dirty="0" smtClean="0">
                <a:solidFill>
                  <a:schemeClr val="accent1">
                    <a:lumMod val="75000"/>
                  </a:schemeClr>
                </a:solidFill>
              </a:rPr>
              <a:t>Järeldusi doktorantide e-kursusest</a:t>
            </a:r>
            <a:r>
              <a:rPr lang="en-GB" b="1" dirty="0" smtClean="0">
                <a:solidFill>
                  <a:schemeClr val="accent1">
                    <a:lumMod val="75000"/>
                  </a:schemeClr>
                </a:solidFill>
              </a:rPr>
              <a:t/>
            </a:r>
            <a:br>
              <a:rPr lang="en-GB" b="1" dirty="0" smtClean="0">
                <a:solidFill>
                  <a:schemeClr val="accent1">
                    <a:lumMod val="75000"/>
                  </a:schemeClr>
                </a:solidFill>
              </a:rPr>
            </a:br>
            <a:endParaRPr lang="en-GB" b="1" dirty="0">
              <a:solidFill>
                <a:schemeClr val="accent1">
                  <a:lumMod val="75000"/>
                </a:schemeClr>
              </a:solidFill>
            </a:endParaRPr>
          </a:p>
        </p:txBody>
      </p:sp>
      <p:sp>
        <p:nvSpPr>
          <p:cNvPr id="3" name="Subtitle 2"/>
          <p:cNvSpPr>
            <a:spLocks noGrp="1"/>
          </p:cNvSpPr>
          <p:nvPr>
            <p:ph type="subTitle" idx="1"/>
          </p:nvPr>
        </p:nvSpPr>
        <p:spPr>
          <a:xfrm>
            <a:off x="1371600" y="4196680"/>
            <a:ext cx="6400800" cy="1752600"/>
          </a:xfrm>
        </p:spPr>
        <p:txBody>
          <a:bodyPr>
            <a:normAutofit/>
          </a:bodyPr>
          <a:lstStyle/>
          <a:p>
            <a:r>
              <a:rPr lang="et-EE" sz="2800" dirty="0" smtClean="0">
                <a:solidFill>
                  <a:schemeClr val="tx1">
                    <a:lumMod val="50000"/>
                    <a:lumOff val="50000"/>
                  </a:schemeClr>
                </a:solidFill>
              </a:rPr>
              <a:t>Tiiu Tarkpea</a:t>
            </a:r>
          </a:p>
          <a:p>
            <a:r>
              <a:rPr lang="et-EE" sz="2400" dirty="0" smtClean="0">
                <a:solidFill>
                  <a:schemeClr val="tx1">
                    <a:lumMod val="50000"/>
                    <a:lumOff val="50000"/>
                  </a:schemeClr>
                </a:solidFill>
              </a:rPr>
              <a:t>Tartu Ülikooli raamatukogu</a:t>
            </a:r>
          </a:p>
          <a:p>
            <a:r>
              <a:rPr lang="et-EE" sz="1700" dirty="0" smtClean="0">
                <a:solidFill>
                  <a:schemeClr val="tx1">
                    <a:lumMod val="50000"/>
                    <a:lumOff val="50000"/>
                  </a:schemeClr>
                </a:solidFill>
              </a:rPr>
              <a:t>Kääriku</a:t>
            </a:r>
            <a:r>
              <a:rPr lang="et-EE" sz="1700" smtClean="0">
                <a:solidFill>
                  <a:schemeClr val="tx1">
                    <a:lumMod val="50000"/>
                    <a:lumOff val="50000"/>
                  </a:schemeClr>
                </a:solidFill>
              </a:rPr>
              <a:t>, 15.03.2016</a:t>
            </a:r>
            <a:endParaRPr lang="et-EE" sz="1700" dirty="0" smtClean="0">
              <a:solidFill>
                <a:schemeClr val="tx1">
                  <a:lumMod val="50000"/>
                  <a:lumOff val="50000"/>
                </a:schemeClr>
              </a:solidFill>
            </a:endParaRPr>
          </a:p>
          <a:p>
            <a:endParaRPr lang="et-EE" sz="2800" dirty="0" smtClean="0">
              <a:solidFill>
                <a:schemeClr val="tx1">
                  <a:lumMod val="50000"/>
                  <a:lumOff val="50000"/>
                </a:schemeClr>
              </a:solidFill>
            </a:endParaRPr>
          </a:p>
          <a:p>
            <a:endParaRPr lang="et-EE" sz="1700" dirty="0" smtClean="0">
              <a:solidFill>
                <a:schemeClr val="tx1">
                  <a:lumMod val="50000"/>
                  <a:lumOff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Kursuse kirjeldus</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r>
              <a:rPr lang="et-EE" sz="3600" b="1" dirty="0" smtClean="0"/>
              <a:t>Sissejuhatus erialainfootsingusse</a:t>
            </a:r>
          </a:p>
          <a:p>
            <a:r>
              <a:rPr lang="et-EE" sz="3000" dirty="0" smtClean="0"/>
              <a:t>Alates  2008, referendid - </a:t>
            </a:r>
            <a:r>
              <a:rPr lang="et-EE" sz="3000" dirty="0" err="1" smtClean="0"/>
              <a:t>tuutorid</a:t>
            </a:r>
            <a:endParaRPr lang="et-EE" sz="3000" dirty="0" smtClean="0"/>
          </a:p>
          <a:p>
            <a:r>
              <a:rPr lang="et-EE" sz="3000" dirty="0" smtClean="0"/>
              <a:t>E-kursus </a:t>
            </a:r>
            <a:r>
              <a:rPr lang="et-EE" sz="3000" dirty="0" err="1" smtClean="0"/>
              <a:t>Moodles</a:t>
            </a:r>
            <a:r>
              <a:rPr lang="et-EE" sz="3000" dirty="0" smtClean="0"/>
              <a:t>, 8-moodulit</a:t>
            </a:r>
            <a:r>
              <a:rPr lang="et-EE" sz="3000" dirty="0" smtClean="0"/>
              <a:t>, 3 </a:t>
            </a:r>
            <a:r>
              <a:rPr lang="et-EE" sz="3000" dirty="0" smtClean="0"/>
              <a:t>EAP</a:t>
            </a:r>
          </a:p>
          <a:p>
            <a:r>
              <a:rPr lang="et-EE" sz="3000" dirty="0" smtClean="0"/>
              <a:t>Integreeritud kõikidesse </a:t>
            </a:r>
            <a:r>
              <a:rPr lang="et-EE" sz="3000" dirty="0" err="1" smtClean="0"/>
              <a:t>PhD</a:t>
            </a:r>
            <a:r>
              <a:rPr lang="et-EE" sz="3000" dirty="0" smtClean="0"/>
              <a:t> õppekavadesse</a:t>
            </a:r>
            <a:endParaRPr lang="et-EE" sz="3000" dirty="0" smtClean="0"/>
          </a:p>
          <a:p>
            <a:r>
              <a:rPr lang="et-EE" sz="3000" dirty="0" smtClean="0"/>
              <a:t>Põhineb õppija infovajadusel</a:t>
            </a:r>
          </a:p>
          <a:p>
            <a:r>
              <a:rPr lang="et-EE" sz="3000" dirty="0" smtClean="0"/>
              <a:t>Individuaalne nõustamine ja tagasiside</a:t>
            </a:r>
          </a:p>
          <a:p>
            <a:r>
              <a:rPr lang="et-EE" sz="3000" b="1" dirty="0" smtClean="0"/>
              <a:t>59 </a:t>
            </a:r>
            <a:r>
              <a:rPr lang="et-EE" sz="3000" b="1" dirty="0" err="1" smtClean="0"/>
              <a:t>PhD</a:t>
            </a:r>
            <a:r>
              <a:rPr lang="et-EE" sz="3000" b="1" dirty="0" smtClean="0"/>
              <a:t> </a:t>
            </a:r>
            <a:r>
              <a:rPr lang="et-EE" sz="3000" b="1" dirty="0" err="1" smtClean="0"/>
              <a:t>üliõp</a:t>
            </a:r>
            <a:r>
              <a:rPr lang="et-EE" sz="3000" b="1" dirty="0" smtClean="0"/>
              <a:t>. (2015) </a:t>
            </a:r>
            <a:r>
              <a:rPr lang="et-EE" sz="3000" dirty="0" smtClean="0"/>
              <a:t>34% </a:t>
            </a:r>
            <a:r>
              <a:rPr lang="et-EE" sz="3000" i="1" dirty="0" err="1" smtClean="0"/>
              <a:t>Medicina</a:t>
            </a:r>
            <a:r>
              <a:rPr lang="et-EE" sz="3000" dirty="0" smtClean="0"/>
              <a:t>, 26% </a:t>
            </a:r>
            <a:r>
              <a:rPr lang="et-EE" sz="3000" i="1" dirty="0" err="1" smtClean="0"/>
              <a:t>Socialia</a:t>
            </a:r>
            <a:r>
              <a:rPr lang="et-EE" sz="3000" dirty="0" smtClean="0"/>
              <a:t>, 24% </a:t>
            </a:r>
            <a:r>
              <a:rPr lang="et-EE" sz="3000" i="1" dirty="0" err="1" smtClean="0"/>
              <a:t>Realia</a:t>
            </a:r>
            <a:r>
              <a:rPr lang="et-EE" sz="3000" dirty="0" smtClean="0"/>
              <a:t>, 16% </a:t>
            </a:r>
            <a:r>
              <a:rPr lang="et-EE" sz="3000" i="1" dirty="0" err="1" smtClean="0"/>
              <a:t>Humaniora</a:t>
            </a:r>
            <a:endParaRPr lang="et-EE" sz="3000" i="1" dirty="0" smtClean="0"/>
          </a:p>
          <a:p>
            <a:endParaRPr lang="en-GB" sz="3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lum/>
          </a:blip>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2195736" y="1069493"/>
            <a:ext cx="6192688" cy="1143000"/>
          </a:xfrm>
        </p:spPr>
        <p:txBody>
          <a:bodyPr>
            <a:normAutofit/>
          </a:bodyPr>
          <a:lstStyle/>
          <a:p>
            <a:pPr algn="r"/>
            <a:r>
              <a:rPr lang="et-EE" sz="4000" b="1" dirty="0" smtClean="0">
                <a:solidFill>
                  <a:schemeClr val="accent1">
                    <a:lumMod val="75000"/>
                  </a:schemeClr>
                </a:solidFill>
              </a:rPr>
              <a:t>Õpiväljundid</a:t>
            </a:r>
            <a:endParaRPr lang="en-US" sz="4000" b="1" dirty="0">
              <a:solidFill>
                <a:schemeClr val="accent1">
                  <a:lumMod val="75000"/>
                </a:schemeClr>
              </a:solidFill>
            </a:endParaRPr>
          </a:p>
        </p:txBody>
      </p:sp>
      <p:sp>
        <p:nvSpPr>
          <p:cNvPr id="3" name="Content Placeholder 2"/>
          <p:cNvSpPr>
            <a:spLocks noGrp="1"/>
          </p:cNvSpPr>
          <p:nvPr>
            <p:ph idx="1"/>
          </p:nvPr>
        </p:nvSpPr>
        <p:spPr>
          <a:xfrm>
            <a:off x="611560" y="2060848"/>
            <a:ext cx="7776864" cy="3949899"/>
          </a:xfrm>
        </p:spPr>
        <p:txBody>
          <a:bodyPr>
            <a:noAutofit/>
          </a:bodyPr>
          <a:lstStyle/>
          <a:p>
            <a:pPr>
              <a:buNone/>
            </a:pPr>
            <a:r>
              <a:rPr lang="et-EE" dirty="0" smtClean="0"/>
              <a:t>    </a:t>
            </a:r>
            <a:r>
              <a:rPr lang="et-EE" sz="2600" dirty="0" smtClean="0"/>
              <a:t>Läbinud </a:t>
            </a:r>
            <a:r>
              <a:rPr lang="et-EE" sz="2600" dirty="0"/>
              <a:t>teadusandmete haldamise mooduli, peaksid üliõpilased olema teadlikud teaduse toorandmete ja nende haldamise tähtsusest, olema võimelised leidma ja kasutama avaandmete </a:t>
            </a:r>
            <a:r>
              <a:rPr lang="et-EE" sz="2600" dirty="0" err="1"/>
              <a:t>repositooriume</a:t>
            </a:r>
            <a:r>
              <a:rPr lang="et-EE" sz="2600" dirty="0"/>
              <a:t>, teadma, mis on digitaalobjekti identifikaator ning kuidas saada </a:t>
            </a:r>
            <a:r>
              <a:rPr lang="et-EE" sz="2600" dirty="0" err="1"/>
              <a:t>DataCite</a:t>
            </a:r>
            <a:r>
              <a:rPr lang="et-EE" sz="2600" dirty="0"/>
              <a:t> DOI oma andmekogule. </a:t>
            </a:r>
            <a:r>
              <a:rPr lang="et-EE" dirty="0" smtClean="0"/>
              <a:t>	</a:t>
            </a:r>
          </a:p>
          <a:p>
            <a:pPr>
              <a:buNone/>
            </a:pPr>
            <a:endParaRPr lang="et-EE" sz="1200" dirty="0"/>
          </a:p>
          <a:p>
            <a:pPr>
              <a:buNone/>
            </a:pPr>
            <a:endParaRPr lang="et-EE" sz="1200" dirty="0" smtClean="0"/>
          </a:p>
          <a:p>
            <a:pPr>
              <a:buNone/>
            </a:pPr>
            <a:r>
              <a:rPr lang="et-EE" sz="2000" dirty="0" smtClean="0"/>
              <a:t>	</a:t>
            </a:r>
          </a:p>
          <a:p>
            <a:pPr>
              <a:buNone/>
            </a:pPr>
            <a:endParaRPr lang="et-EE" sz="2000" dirty="0" smtClean="0"/>
          </a:p>
          <a:p>
            <a:pPr algn="r">
              <a:buNone/>
            </a:pPr>
            <a:r>
              <a:rPr lang="et-EE" sz="2000" dirty="0" smtClean="0"/>
              <a:t>	</a:t>
            </a:r>
            <a:endParaRPr lang="en-US" sz="2000" i="1" dirty="0"/>
          </a:p>
          <a:p>
            <a:endParaRPr lang="en-US" dirty="0"/>
          </a:p>
        </p:txBody>
      </p:sp>
      <p:pic>
        <p:nvPicPr>
          <p:cNvPr id="5" name="Pilt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4" y="4797152"/>
            <a:ext cx="3491880" cy="1049846"/>
          </a:xfrm>
          <a:prstGeom prst="rect">
            <a:avLst/>
          </a:prstGeom>
        </p:spPr>
      </p:pic>
      <p:pic>
        <p:nvPicPr>
          <p:cNvPr id="6" name="Pilt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4751470"/>
            <a:ext cx="3534269" cy="1095528"/>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Õppekava</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r>
              <a:rPr lang="et-EE" dirty="0" smtClean="0">
                <a:hlinkClick r:id="rId4"/>
              </a:rPr>
              <a:t>Sisu@ut.ee</a:t>
            </a:r>
            <a:endParaRPr lang="et-EE" dirty="0" smtClean="0"/>
          </a:p>
          <a:p>
            <a:r>
              <a:rPr lang="et-EE" dirty="0" smtClean="0"/>
              <a:t>Teadusandmed, avaandmed ja teaduse rahastamine Eestis</a:t>
            </a:r>
            <a:endParaRPr lang="en-GB" dirty="0" smtClean="0"/>
          </a:p>
          <a:p>
            <a:r>
              <a:rPr lang="et-EE" dirty="0" smtClean="0"/>
              <a:t>Õiguslikud ja eetilised aspektid</a:t>
            </a:r>
            <a:endParaRPr lang="en-GB" dirty="0" smtClean="0"/>
          </a:p>
          <a:p>
            <a:r>
              <a:rPr lang="et-EE" dirty="0" smtClean="0"/>
              <a:t>Teadusandmete haldamine</a:t>
            </a:r>
            <a:endParaRPr lang="en-GB" dirty="0" smtClean="0"/>
          </a:p>
          <a:p>
            <a:r>
              <a:rPr lang="et-EE" dirty="0" err="1" smtClean="0"/>
              <a:t>Andmerepositooriumid</a:t>
            </a:r>
            <a:endParaRPr lang="en-GB" dirty="0" smtClean="0"/>
          </a:p>
          <a:p>
            <a:r>
              <a:rPr lang="et-EE" dirty="0" err="1" smtClean="0"/>
              <a:t>DataCite</a:t>
            </a:r>
            <a:r>
              <a:rPr lang="et-EE" dirty="0" smtClean="0"/>
              <a:t> ja DOI</a:t>
            </a:r>
          </a:p>
          <a:p>
            <a:pPr marL="0" indent="0">
              <a:buNone/>
            </a:pPr>
            <a:endParaRPr lang="et-EE" sz="1000" dirty="0"/>
          </a:p>
          <a:p>
            <a:pPr marL="0" indent="0">
              <a:buNone/>
            </a:pPr>
            <a:endParaRPr lang="et-EE" sz="1000" dirty="0" smtClean="0"/>
          </a:p>
          <a:p>
            <a:pPr marL="0" indent="0">
              <a:buNone/>
            </a:pPr>
            <a:r>
              <a:rPr lang="et-EE" sz="1000" dirty="0"/>
              <a:t> </a:t>
            </a:r>
            <a:r>
              <a:rPr lang="et-EE" sz="1000" dirty="0" smtClean="0"/>
              <a:t>                                                                                                                                                                                                                            	          </a:t>
            </a:r>
            <a:r>
              <a:rPr lang="et-EE" sz="1000" dirty="0" smtClean="0">
                <a:hlinkClick r:id="rId5"/>
              </a:rPr>
              <a:t>Allikas</a:t>
            </a:r>
            <a:endParaRPr lang="en-GB" sz="1000" dirty="0"/>
          </a:p>
        </p:txBody>
      </p:sp>
      <p:pic>
        <p:nvPicPr>
          <p:cNvPr id="5" name="Pilt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88224" y="3212976"/>
            <a:ext cx="1962424" cy="2972215"/>
          </a:xfrm>
          <a:prstGeom prst="rect">
            <a:avLst/>
          </a:prstGeom>
        </p:spPr>
      </p:pic>
    </p:spTree>
    <p:extLst>
      <p:ext uri="{BB962C8B-B14F-4D97-AF65-F5344CB8AC3E}">
        <p14:creationId xmlns:p14="http://schemas.microsoft.com/office/powerpoint/2010/main" val="659967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lt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649"/>
            <a:ext cx="9144000" cy="6192688"/>
          </a:xfrm>
          <a:prstGeom prst="rect">
            <a:avLst/>
          </a:prstGeom>
        </p:spPr>
      </p:pic>
    </p:spTree>
    <p:extLst>
      <p:ext uri="{BB962C8B-B14F-4D97-AF65-F5344CB8AC3E}">
        <p14:creationId xmlns:p14="http://schemas.microsoft.com/office/powerpoint/2010/main" val="23641397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Ülesanded</a:t>
            </a:r>
            <a:endParaRPr lang="en-US" sz="4000" b="1" dirty="0">
              <a:solidFill>
                <a:schemeClr val="accent1">
                  <a:lumMod val="75000"/>
                </a:schemeClr>
              </a:solidFill>
            </a:endParaRPr>
          </a:p>
        </p:txBody>
      </p:sp>
      <p:sp>
        <p:nvSpPr>
          <p:cNvPr id="3" name="Content Placeholder 2"/>
          <p:cNvSpPr>
            <a:spLocks noGrp="1"/>
          </p:cNvSpPr>
          <p:nvPr>
            <p:ph idx="1"/>
          </p:nvPr>
        </p:nvSpPr>
        <p:spPr>
          <a:xfrm>
            <a:off x="683568" y="1844824"/>
            <a:ext cx="7776864" cy="4608512"/>
          </a:xfrm>
        </p:spPr>
        <p:txBody>
          <a:bodyPr>
            <a:noAutofit/>
          </a:bodyPr>
          <a:lstStyle/>
          <a:p>
            <a:pPr marL="514350" indent="-514350">
              <a:buAutoNum type="arabicPeriod"/>
            </a:pPr>
            <a:r>
              <a:rPr lang="et-EE" sz="2800" dirty="0" smtClean="0"/>
              <a:t>Tutvu </a:t>
            </a:r>
            <a:r>
              <a:rPr lang="et-EE" sz="2800" dirty="0" err="1" smtClean="0"/>
              <a:t>repositooriumide</a:t>
            </a:r>
            <a:r>
              <a:rPr lang="et-EE" sz="2800" dirty="0" smtClean="0"/>
              <a:t> registritega ning leia mõni </a:t>
            </a:r>
            <a:r>
              <a:rPr lang="et-EE" sz="2800" dirty="0" err="1" smtClean="0"/>
              <a:t>andmerepositoorium</a:t>
            </a:r>
            <a:r>
              <a:rPr lang="et-EE" sz="2800" dirty="0" smtClean="0"/>
              <a:t>, kus oleks avaandmeid sind huvitaval teemal</a:t>
            </a:r>
          </a:p>
          <a:p>
            <a:pPr marL="514350" indent="-514350">
              <a:buAutoNum type="arabicPeriod"/>
            </a:pPr>
            <a:r>
              <a:rPr lang="et-EE" sz="2800" dirty="0" smtClean="0"/>
              <a:t>Tutvu andmehaldusplaani kontrollnimekirjaga </a:t>
            </a:r>
            <a:r>
              <a:rPr lang="en-US" sz="2800" dirty="0" smtClean="0"/>
              <a:t>(</a:t>
            </a:r>
            <a:r>
              <a:rPr lang="en-US" sz="2800" dirty="0" smtClean="0">
                <a:hlinkClick r:id="rId4"/>
              </a:rPr>
              <a:t>Data </a:t>
            </a:r>
            <a:r>
              <a:rPr lang="en-US" sz="2800" dirty="0">
                <a:hlinkClick r:id="rId4"/>
              </a:rPr>
              <a:t>Management Planning Considerations – Checklist</a:t>
            </a:r>
            <a:r>
              <a:rPr lang="en-US" sz="2800" dirty="0"/>
              <a:t>). </a:t>
            </a:r>
            <a:r>
              <a:rPr lang="et-EE" sz="2800" dirty="0" smtClean="0"/>
              <a:t>Vasta küsimustele oma (tulevase) teadustöö kontekstis</a:t>
            </a:r>
            <a:r>
              <a:rPr lang="en-US" sz="2800" dirty="0"/>
              <a:t> </a:t>
            </a:r>
            <a:endParaRPr lang="et-EE" sz="2800" dirty="0" smtClean="0"/>
          </a:p>
          <a:p>
            <a:pPr marL="514350" indent="-514350">
              <a:buAutoNum type="arabicPeriod"/>
            </a:pPr>
            <a:r>
              <a:rPr lang="et-EE" sz="2800" dirty="0" smtClean="0"/>
              <a:t>Kasutades</a:t>
            </a:r>
            <a:r>
              <a:rPr lang="en-US" sz="2800" dirty="0" smtClean="0"/>
              <a:t> </a:t>
            </a:r>
            <a:r>
              <a:rPr lang="en-US" sz="2800" dirty="0" err="1"/>
              <a:t>DataCite</a:t>
            </a:r>
            <a:r>
              <a:rPr lang="en-US" sz="2800" dirty="0"/>
              <a:t> </a:t>
            </a:r>
            <a:r>
              <a:rPr lang="en-US" sz="2800" dirty="0" smtClean="0"/>
              <a:t>Meta</a:t>
            </a:r>
            <a:r>
              <a:rPr lang="et-EE" sz="2800" dirty="0" smtClean="0"/>
              <a:t>andmete otsingut, leia, mitu DOI-d on omistanud Tartu Ülikool</a:t>
            </a:r>
            <a:endParaRPr lang="en-GB" sz="3000" dirty="0"/>
          </a:p>
        </p:txBody>
      </p:sp>
    </p:spTree>
    <p:extLst>
      <p:ext uri="{BB962C8B-B14F-4D97-AF65-F5344CB8AC3E}">
        <p14:creationId xmlns:p14="http://schemas.microsoft.com/office/powerpoint/2010/main" val="42515199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355976" y="701824"/>
            <a:ext cx="3888432" cy="1143000"/>
          </a:xfrm>
        </p:spPr>
        <p:txBody>
          <a:bodyPr>
            <a:normAutofit/>
          </a:bodyPr>
          <a:lstStyle/>
          <a:p>
            <a:pPr algn="r"/>
            <a:r>
              <a:rPr lang="et-EE" sz="4000" b="1" dirty="0" smtClean="0">
                <a:solidFill>
                  <a:schemeClr val="accent1">
                    <a:lumMod val="75000"/>
                  </a:schemeClr>
                </a:solidFill>
              </a:rPr>
              <a:t>Küsimused</a:t>
            </a:r>
            <a:endParaRPr lang="en-US" sz="4000" b="1" dirty="0">
              <a:solidFill>
                <a:schemeClr val="accent1">
                  <a:lumMod val="75000"/>
                </a:schemeClr>
              </a:solidFill>
            </a:endParaRPr>
          </a:p>
        </p:txBody>
      </p:sp>
      <p:sp>
        <p:nvSpPr>
          <p:cNvPr id="3" name="Content Placeholder 2"/>
          <p:cNvSpPr>
            <a:spLocks noGrp="1"/>
          </p:cNvSpPr>
          <p:nvPr>
            <p:ph idx="1"/>
          </p:nvPr>
        </p:nvSpPr>
        <p:spPr>
          <a:xfrm>
            <a:off x="827584" y="1877273"/>
            <a:ext cx="7776864" cy="4608512"/>
          </a:xfrm>
        </p:spPr>
        <p:txBody>
          <a:bodyPr>
            <a:noAutofit/>
          </a:bodyPr>
          <a:lstStyle/>
          <a:p>
            <a:pPr marL="457200" indent="-457200">
              <a:buFont typeface="+mj-lt"/>
              <a:buAutoNum type="arabicPeriod"/>
            </a:pPr>
            <a:r>
              <a:rPr lang="et-EE" sz="2000" dirty="0" smtClean="0"/>
              <a:t>Oled sa kunagi mõelnud andmehalduse tähtsusele?</a:t>
            </a:r>
            <a:endParaRPr lang="en-US" sz="2000" dirty="0"/>
          </a:p>
          <a:p>
            <a:pPr marL="457200" indent="-457200">
              <a:buFont typeface="+mj-lt"/>
              <a:buAutoNum type="arabicPeriod"/>
            </a:pPr>
            <a:r>
              <a:rPr lang="et-EE" sz="2000" dirty="0" smtClean="0"/>
              <a:t>Kes on vastutav sinu teadusandmete halduse eest? </a:t>
            </a:r>
            <a:r>
              <a:rPr lang="en-US" sz="2000" dirty="0" smtClean="0"/>
              <a:t>(</a:t>
            </a:r>
            <a:r>
              <a:rPr lang="et-EE" sz="2000" dirty="0"/>
              <a:t>S</a:t>
            </a:r>
            <a:r>
              <a:rPr lang="et-EE" sz="2000" dirty="0" smtClean="0"/>
              <a:t>ina ise</a:t>
            </a:r>
            <a:r>
              <a:rPr lang="en-US" sz="2000" dirty="0" smtClean="0"/>
              <a:t>, PI</a:t>
            </a:r>
            <a:r>
              <a:rPr lang="et-EE" sz="2000" dirty="0" smtClean="0"/>
              <a:t>…</a:t>
            </a:r>
            <a:r>
              <a:rPr lang="en-US" sz="2000" dirty="0" smtClean="0"/>
              <a:t>)</a:t>
            </a:r>
            <a:endParaRPr lang="en-US" sz="2000" dirty="0"/>
          </a:p>
          <a:p>
            <a:pPr marL="457200" indent="-457200">
              <a:buFont typeface="+mj-lt"/>
              <a:buAutoNum type="arabicPeriod"/>
            </a:pPr>
            <a:r>
              <a:rPr lang="et-EE" sz="2000" dirty="0" smtClean="0"/>
              <a:t>Kirjelda oma kogutavaid andmeid</a:t>
            </a:r>
            <a:endParaRPr lang="en-US" sz="2000" dirty="0"/>
          </a:p>
          <a:p>
            <a:pPr marL="457200" indent="-457200">
              <a:buFont typeface="+mj-lt"/>
              <a:buAutoNum type="arabicPeriod"/>
            </a:pPr>
            <a:r>
              <a:rPr lang="et-EE" sz="2000" dirty="0" smtClean="0"/>
              <a:t>Kuidas andmeid kogutakse</a:t>
            </a:r>
            <a:r>
              <a:rPr lang="en-US" sz="2000" dirty="0" smtClean="0"/>
              <a:t>?</a:t>
            </a:r>
            <a:endParaRPr lang="en-US" sz="2000" dirty="0"/>
          </a:p>
          <a:p>
            <a:pPr marL="457200" indent="-457200">
              <a:buFont typeface="+mj-lt"/>
              <a:buAutoNum type="arabicPeriod"/>
            </a:pPr>
            <a:r>
              <a:rPr lang="et-EE" sz="2000" dirty="0" smtClean="0"/>
              <a:t>Kas sa kogud isikuandmeid</a:t>
            </a:r>
            <a:r>
              <a:rPr lang="en-US" sz="2000" dirty="0" smtClean="0"/>
              <a:t>?</a:t>
            </a:r>
            <a:endParaRPr lang="en-US" sz="2000" dirty="0"/>
          </a:p>
          <a:p>
            <a:pPr marL="457200" indent="-457200">
              <a:buFont typeface="+mj-lt"/>
              <a:buAutoNum type="arabicPeriod"/>
            </a:pPr>
            <a:r>
              <a:rPr lang="et-EE" sz="2000" dirty="0" smtClean="0"/>
              <a:t>Kus hoitakse andmeid uuringu vältel</a:t>
            </a:r>
            <a:r>
              <a:rPr lang="en-US" sz="2000" dirty="0" smtClean="0"/>
              <a:t>?</a:t>
            </a:r>
            <a:endParaRPr lang="en-US" sz="2000" dirty="0"/>
          </a:p>
          <a:p>
            <a:pPr marL="457200" indent="-457200">
              <a:buFont typeface="+mj-lt"/>
              <a:buAutoNum type="arabicPeriod"/>
            </a:pPr>
            <a:r>
              <a:rPr lang="et-EE" sz="2000" dirty="0" smtClean="0"/>
              <a:t>Kuidas andmeid säilitatakse ning varundatakse?</a:t>
            </a:r>
            <a:endParaRPr lang="en-US" sz="2000" dirty="0"/>
          </a:p>
          <a:p>
            <a:pPr marL="457200" indent="-457200">
              <a:buFont typeface="+mj-lt"/>
              <a:buAutoNum type="arabicPeriod"/>
            </a:pPr>
            <a:r>
              <a:rPr lang="et-EE" sz="2000" dirty="0" smtClean="0"/>
              <a:t>Kus säilitatakse andmeid pärast uurimisprojekti lõppu</a:t>
            </a:r>
            <a:r>
              <a:rPr lang="en-US" sz="2000" dirty="0" smtClean="0"/>
              <a:t>?</a:t>
            </a:r>
            <a:endParaRPr lang="en-US" sz="2000" dirty="0"/>
          </a:p>
          <a:p>
            <a:pPr marL="457200" indent="-457200">
              <a:buFont typeface="+mj-lt"/>
              <a:buAutoNum type="arabicPeriod"/>
            </a:pPr>
            <a:r>
              <a:rPr lang="et-EE" sz="2000" dirty="0" smtClean="0"/>
              <a:t>Kas avaldad teadusartikli, kus viitad ka andmetele</a:t>
            </a:r>
            <a:r>
              <a:rPr lang="en-US" sz="2000" dirty="0" smtClean="0"/>
              <a:t>?</a:t>
            </a:r>
            <a:endParaRPr lang="en-US" sz="2000" dirty="0"/>
          </a:p>
          <a:p>
            <a:pPr marL="457200" indent="-457200">
              <a:buFont typeface="+mj-lt"/>
              <a:buAutoNum type="arabicPeriod"/>
            </a:pPr>
            <a:r>
              <a:rPr lang="et-EE" sz="2000" dirty="0" smtClean="0"/>
              <a:t>Kas sinu andmekogu võiks olla avatud juurdepääsuga, põhjenda</a:t>
            </a:r>
            <a:endParaRPr lang="en-US" sz="2000" dirty="0"/>
          </a:p>
          <a:p>
            <a:pPr marL="457200" indent="-457200">
              <a:buFont typeface="+mj-lt"/>
              <a:buAutoNum type="arabicPeriod"/>
            </a:pPr>
            <a:r>
              <a:rPr lang="et-EE" sz="2000" dirty="0" smtClean="0"/>
              <a:t>Kes võiks olla huvitatud sinu teadusandmetest</a:t>
            </a:r>
            <a:r>
              <a:rPr lang="en-US" sz="2000" dirty="0" smtClean="0"/>
              <a:t>?</a:t>
            </a:r>
            <a:endParaRPr lang="en-US" sz="2000" dirty="0"/>
          </a:p>
          <a:p>
            <a:pPr marL="457200" indent="-457200">
              <a:buFont typeface="+mj-lt"/>
              <a:buAutoNum type="arabicPeriod"/>
            </a:pPr>
            <a:r>
              <a:rPr lang="et-EE" sz="2000" dirty="0" smtClean="0"/>
              <a:t>Kas sa ise oled huvitatud teiste oma eriala teadlaste andmetest</a:t>
            </a:r>
            <a:r>
              <a:rPr lang="en-US" sz="2000" dirty="0" smtClean="0"/>
              <a:t>?</a:t>
            </a:r>
            <a:endParaRPr lang="en-US" sz="2000" dirty="0"/>
          </a:p>
        </p:txBody>
      </p:sp>
    </p:spTree>
    <p:extLst>
      <p:ext uri="{BB962C8B-B14F-4D97-AF65-F5344CB8AC3E}">
        <p14:creationId xmlns:p14="http://schemas.microsoft.com/office/powerpoint/2010/main" val="6404819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Tulemused 1</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pPr marL="0" indent="0">
              <a:buNone/>
            </a:pPr>
            <a:r>
              <a:rPr lang="et-EE" sz="2000" b="1" dirty="0"/>
              <a:t>Oled sa kunagi mõelnud andmehalduse tähtsusele?</a:t>
            </a:r>
            <a:endParaRPr lang="en-US" sz="2000" b="1" dirty="0"/>
          </a:p>
          <a:p>
            <a:r>
              <a:rPr lang="et-EE" sz="2000" dirty="0" smtClean="0">
                <a:solidFill>
                  <a:prstClr val="black"/>
                </a:solidFill>
              </a:rPr>
              <a:t>Ei ole  </a:t>
            </a:r>
            <a:r>
              <a:rPr lang="et-EE" sz="2000" dirty="0" smtClean="0">
                <a:solidFill>
                  <a:prstClr val="black"/>
                </a:solidFill>
                <a:sym typeface="Symbol"/>
              </a:rPr>
              <a:t> </a:t>
            </a:r>
            <a:r>
              <a:rPr lang="et-EE" sz="2000" dirty="0" smtClean="0">
                <a:solidFill>
                  <a:prstClr val="black"/>
                </a:solidFill>
              </a:rPr>
              <a:t>10%, </a:t>
            </a:r>
          </a:p>
          <a:p>
            <a:r>
              <a:rPr lang="et-EE" sz="2000" dirty="0" smtClean="0">
                <a:solidFill>
                  <a:prstClr val="black"/>
                </a:solidFill>
              </a:rPr>
              <a:t>Jah, lähtuvalt oma isiklikust huvist, et andmed ei läheks kaotsi</a:t>
            </a:r>
          </a:p>
          <a:p>
            <a:r>
              <a:rPr lang="et-EE" sz="2000" dirty="0" smtClean="0">
                <a:solidFill>
                  <a:prstClr val="black"/>
                </a:solidFill>
              </a:rPr>
              <a:t>Jah, kuna kogun isikuandmeid</a:t>
            </a:r>
          </a:p>
          <a:p>
            <a:r>
              <a:rPr lang="et-EE" sz="2000" dirty="0" smtClean="0">
                <a:solidFill>
                  <a:prstClr val="black"/>
                </a:solidFill>
              </a:rPr>
              <a:t>Jah, kuna see on minu uurimisrühmas kohustuslik (3 üliõpilast)</a:t>
            </a:r>
          </a:p>
          <a:p>
            <a:pPr marL="0" lvl="0" indent="0">
              <a:buNone/>
            </a:pPr>
            <a:r>
              <a:rPr lang="et-EE" sz="2000" i="1" dirty="0" smtClean="0"/>
              <a:t>„</a:t>
            </a:r>
            <a:r>
              <a:rPr lang="en-US" sz="2000" i="1" dirty="0" smtClean="0"/>
              <a:t>Absolutely</a:t>
            </a:r>
            <a:r>
              <a:rPr lang="en-US" sz="2000" i="1" dirty="0"/>
              <a:t>, it is an essential consideration for my research project. This was drummed into me when I was doing my Master’s degree at the University of </a:t>
            </a:r>
            <a:r>
              <a:rPr lang="en-US" sz="2000" i="1" dirty="0" smtClean="0"/>
              <a:t>Manchester</a:t>
            </a:r>
            <a:r>
              <a:rPr lang="et-EE" sz="2000" i="1" dirty="0" smtClean="0"/>
              <a:t>„</a:t>
            </a:r>
            <a:endParaRPr lang="et-EE" sz="2000" i="1" dirty="0" smtClean="0">
              <a:solidFill>
                <a:prstClr val="black"/>
              </a:solidFill>
            </a:endParaRPr>
          </a:p>
          <a:p>
            <a:pPr marL="0" lvl="0" indent="0">
              <a:buNone/>
            </a:pPr>
            <a:r>
              <a:rPr lang="et-EE" sz="2000" b="1" dirty="0"/>
              <a:t>Kes on vastutav sinu teadusandmete halduse eest? </a:t>
            </a:r>
            <a:endParaRPr lang="et-EE" sz="2000" b="1" dirty="0" smtClean="0"/>
          </a:p>
          <a:p>
            <a:r>
              <a:rPr lang="et-EE" sz="2000" dirty="0">
                <a:solidFill>
                  <a:prstClr val="black"/>
                </a:solidFill>
              </a:rPr>
              <a:t> </a:t>
            </a:r>
            <a:r>
              <a:rPr lang="et-EE" sz="2000" dirty="0" smtClean="0">
                <a:solidFill>
                  <a:prstClr val="black"/>
                </a:solidFill>
              </a:rPr>
              <a:t>Mina ise 80%</a:t>
            </a:r>
          </a:p>
          <a:p>
            <a:r>
              <a:rPr lang="et-EE" sz="2000" dirty="0" smtClean="0">
                <a:solidFill>
                  <a:prstClr val="black"/>
                </a:solidFill>
              </a:rPr>
              <a:t>Jagatud vastutus 20%</a:t>
            </a:r>
          </a:p>
          <a:p>
            <a:pPr marL="0" indent="0">
              <a:buNone/>
            </a:pPr>
            <a:r>
              <a:rPr lang="et-EE" sz="2000" b="1" dirty="0">
                <a:solidFill>
                  <a:prstClr val="black"/>
                </a:solidFill>
              </a:rPr>
              <a:t> </a:t>
            </a:r>
            <a:r>
              <a:rPr lang="et-EE" sz="2000" b="1" dirty="0" smtClean="0">
                <a:solidFill>
                  <a:prstClr val="black"/>
                </a:solidFill>
              </a:rPr>
              <a:t>     </a:t>
            </a:r>
            <a:r>
              <a:rPr lang="et-EE" sz="2000" dirty="0" smtClean="0">
                <a:solidFill>
                  <a:prstClr val="black"/>
                </a:solidFill>
              </a:rPr>
              <a:t>(Mina + projektijuht, PI, juhendaja, kaastöötaja)</a:t>
            </a:r>
            <a:endParaRPr lang="en-US" sz="2000" dirty="0">
              <a:solidFill>
                <a:prstClr val="black"/>
              </a:solidFill>
            </a:endParaRPr>
          </a:p>
          <a:p>
            <a:pPr marL="0" indent="0">
              <a:buNone/>
            </a:pPr>
            <a:endParaRPr lang="en-GB" sz="3000" dirty="0"/>
          </a:p>
        </p:txBody>
      </p:sp>
    </p:spTree>
    <p:extLst>
      <p:ext uri="{BB962C8B-B14F-4D97-AF65-F5344CB8AC3E}">
        <p14:creationId xmlns:p14="http://schemas.microsoft.com/office/powerpoint/2010/main" val="23196444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25" y="-126776"/>
            <a:ext cx="9112699" cy="6984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4735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406683"/>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Tulemused 2</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pPr marL="0" indent="0">
              <a:buNone/>
            </a:pPr>
            <a:r>
              <a:rPr lang="et-EE" sz="2000" b="1" dirty="0" smtClean="0">
                <a:solidFill>
                  <a:prstClr val="black"/>
                </a:solidFill>
              </a:rPr>
              <a:t>Kirjelda oma kogutavaid andmeid. </a:t>
            </a:r>
            <a:r>
              <a:rPr lang="et-EE" sz="2000" b="1" dirty="0"/>
              <a:t>Kuidas </a:t>
            </a:r>
            <a:r>
              <a:rPr lang="et-EE" sz="2000" b="1" dirty="0" smtClean="0"/>
              <a:t>neid andmeid </a:t>
            </a:r>
            <a:r>
              <a:rPr lang="et-EE" sz="2000" b="1" dirty="0"/>
              <a:t>kogutakse</a:t>
            </a:r>
            <a:r>
              <a:rPr lang="en-US" sz="2000" b="1" dirty="0"/>
              <a:t>?</a:t>
            </a:r>
          </a:p>
          <a:p>
            <a:pPr marL="0" lvl="0" indent="0">
              <a:buNone/>
            </a:pPr>
            <a:endParaRPr lang="et-EE" sz="2000" b="1" dirty="0" smtClean="0">
              <a:solidFill>
                <a:prstClr val="black"/>
              </a:solidFill>
            </a:endParaRPr>
          </a:p>
          <a:p>
            <a:pPr marL="0" lvl="0" indent="0">
              <a:buNone/>
            </a:pPr>
            <a:endParaRPr lang="et-EE" sz="2000" b="1" dirty="0" smtClean="0">
              <a:solidFill>
                <a:prstClr val="black"/>
              </a:solidFill>
            </a:endParaRPr>
          </a:p>
          <a:p>
            <a:pPr marL="0" lvl="0" indent="0">
              <a:buNone/>
            </a:pPr>
            <a:endParaRPr lang="et-EE" sz="2000" b="1" dirty="0" smtClean="0">
              <a:solidFill>
                <a:prstClr val="black"/>
              </a:solidFill>
            </a:endParaRPr>
          </a:p>
          <a:p>
            <a:pPr marL="0" lvl="0" indent="0">
              <a:buNone/>
            </a:pPr>
            <a:endParaRPr lang="et-EE" sz="2000" b="1" dirty="0">
              <a:solidFill>
                <a:prstClr val="black"/>
              </a:solidFill>
            </a:endParaRPr>
          </a:p>
          <a:p>
            <a:pPr marL="0" lvl="0" indent="0">
              <a:buNone/>
            </a:pPr>
            <a:r>
              <a:rPr lang="et-EE" sz="2000" b="1" dirty="0" smtClean="0">
                <a:solidFill>
                  <a:prstClr val="black"/>
                </a:solidFill>
              </a:rPr>
              <a:t>Andmekirjeldus: </a:t>
            </a:r>
            <a:r>
              <a:rPr lang="et-EE" sz="2000" dirty="0" smtClean="0">
                <a:solidFill>
                  <a:prstClr val="black"/>
                </a:solidFill>
              </a:rPr>
              <a:t>info andmete kohta (andmeallikad ja -tüübid, failiformaadid, andmete organiseerimise ja lühiajalise säilitamise viisid, metaandmete standardid jne. )</a:t>
            </a:r>
          </a:p>
          <a:p>
            <a:pPr marL="0" lvl="0" indent="0">
              <a:buNone/>
            </a:pPr>
            <a:endParaRPr lang="et-EE" sz="2000" dirty="0" smtClean="0">
              <a:solidFill>
                <a:prstClr val="black"/>
              </a:solidFill>
            </a:endParaRPr>
          </a:p>
          <a:p>
            <a:pPr marL="0" indent="0">
              <a:buNone/>
            </a:pPr>
            <a:r>
              <a:rPr lang="et-EE" sz="2000" b="1" dirty="0"/>
              <a:t>Kas sa kogud isikuandmeid</a:t>
            </a:r>
            <a:r>
              <a:rPr lang="en-US" sz="2000" b="1" dirty="0"/>
              <a:t>?</a:t>
            </a:r>
          </a:p>
          <a:p>
            <a:pPr marL="0" lvl="0" indent="0">
              <a:buNone/>
            </a:pPr>
            <a:r>
              <a:rPr lang="et-EE" sz="2000" dirty="0" smtClean="0">
                <a:solidFill>
                  <a:prstClr val="black"/>
                </a:solidFill>
              </a:rPr>
              <a:t>Doktorandid, kes töötasid isikuandmetega, olid piirangutest ja nendega seotud kohustustest teadlikud. </a:t>
            </a:r>
            <a:endParaRPr lang="en-US" sz="2000" dirty="0">
              <a:solidFill>
                <a:prstClr val="black"/>
              </a:solidFill>
            </a:endParaRPr>
          </a:p>
        </p:txBody>
      </p:sp>
      <p:pic>
        <p:nvPicPr>
          <p:cNvPr id="1026" name="Picture 2" descr="C:\Users\ttiiu\AppData\Local\Microsoft\Windows\Temporary Internet Files\Content.IE5\DOLGEUE2\angry-smiley-small[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7590" y="2420888"/>
            <a:ext cx="1134689" cy="1116124"/>
          </a:xfrm>
          <a:prstGeom prst="rect">
            <a:avLst/>
          </a:prstGeom>
          <a:noFill/>
          <a:extLst>
            <a:ext uri="{909E8E84-426E-40DD-AFC4-6F175D3DCCD1}">
              <a14:hiddenFill xmlns:a14="http://schemas.microsoft.com/office/drawing/2010/main">
                <a:solidFill>
                  <a:srgbClr val="FFFFFF"/>
                </a:solidFill>
              </a14:hiddenFill>
            </a:ext>
          </a:extLst>
        </p:spPr>
      </p:pic>
      <p:pic>
        <p:nvPicPr>
          <p:cNvPr id="5" name="Pilt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3272" y="2384884"/>
            <a:ext cx="1955924" cy="1152128"/>
          </a:xfrm>
          <a:prstGeom prst="rect">
            <a:avLst/>
          </a:prstGeom>
        </p:spPr>
      </p:pic>
    </p:spTree>
    <p:extLst>
      <p:ext uri="{BB962C8B-B14F-4D97-AF65-F5344CB8AC3E}">
        <p14:creationId xmlns:p14="http://schemas.microsoft.com/office/powerpoint/2010/main" val="31903363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err="1" smtClean="0">
                <a:solidFill>
                  <a:schemeClr val="accent1">
                    <a:lumMod val="75000"/>
                  </a:schemeClr>
                </a:solidFill>
              </a:rPr>
              <a:t>Results</a:t>
            </a:r>
            <a:r>
              <a:rPr lang="et-EE" sz="4000" b="1" dirty="0" smtClean="0">
                <a:solidFill>
                  <a:schemeClr val="accent1">
                    <a:lumMod val="75000"/>
                  </a:schemeClr>
                </a:solidFill>
              </a:rPr>
              <a:t> 3</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pPr marL="0" lvl="0" indent="0">
              <a:buNone/>
            </a:pPr>
            <a:r>
              <a:rPr lang="et-EE" sz="2400" b="1" dirty="0" smtClean="0">
                <a:solidFill>
                  <a:prstClr val="black"/>
                </a:solidFill>
              </a:rPr>
              <a:t>Kus hoitakse andmeid uurimistöö vältel</a:t>
            </a:r>
            <a:r>
              <a:rPr lang="en-US" sz="2400" b="1" dirty="0" smtClean="0">
                <a:solidFill>
                  <a:prstClr val="black"/>
                </a:solidFill>
              </a:rPr>
              <a:t>?</a:t>
            </a:r>
            <a:endParaRPr lang="et-EE" sz="2400" b="1" dirty="0" smtClean="0">
              <a:solidFill>
                <a:prstClr val="black"/>
              </a:solidFill>
            </a:endParaRPr>
          </a:p>
          <a:p>
            <a:pPr marL="0" lvl="0" indent="0">
              <a:buNone/>
            </a:pPr>
            <a:r>
              <a:rPr lang="et-EE" sz="2400" b="1" dirty="0" smtClean="0">
                <a:solidFill>
                  <a:prstClr val="black"/>
                </a:solidFill>
              </a:rPr>
              <a:t>Oma arvutis:  </a:t>
            </a:r>
            <a:r>
              <a:rPr lang="et-EE" sz="2400" b="1" dirty="0" smtClean="0">
                <a:solidFill>
                  <a:prstClr val="black"/>
                </a:solidFill>
                <a:sym typeface="Symbol"/>
              </a:rPr>
              <a:t> 75% </a:t>
            </a:r>
            <a:r>
              <a:rPr lang="et-EE" sz="2400" dirty="0" smtClean="0">
                <a:solidFill>
                  <a:prstClr val="black"/>
                </a:solidFill>
                <a:sym typeface="Symbol"/>
              </a:rPr>
              <a:t>(</a:t>
            </a:r>
            <a:r>
              <a:rPr lang="et-EE" sz="2400" i="1" dirty="0" smtClean="0">
                <a:solidFill>
                  <a:prstClr val="black"/>
                </a:solidFill>
                <a:sym typeface="Symbol"/>
              </a:rPr>
              <a:t>HDD, USB, </a:t>
            </a:r>
            <a:r>
              <a:rPr lang="et-EE" sz="2400" i="1" dirty="0" err="1" smtClean="0">
                <a:solidFill>
                  <a:prstClr val="black"/>
                </a:solidFill>
                <a:sym typeface="Symbol"/>
              </a:rPr>
              <a:t>mobiilis(</a:t>
            </a:r>
            <a:r>
              <a:rPr lang="et-EE" sz="2400" i="1" dirty="0" smtClean="0">
                <a:solidFill>
                  <a:prstClr val="black"/>
                </a:solidFill>
                <a:sym typeface="Symbol"/>
              </a:rPr>
              <a:t>!))</a:t>
            </a:r>
            <a:endParaRPr lang="et-EE" sz="2400" i="1" dirty="0" smtClean="0">
              <a:solidFill>
                <a:prstClr val="black"/>
              </a:solidFill>
            </a:endParaRPr>
          </a:p>
          <a:p>
            <a:pPr marL="0" lvl="0" indent="0">
              <a:buNone/>
            </a:pPr>
            <a:r>
              <a:rPr lang="et-EE" sz="2400" b="1" dirty="0" smtClean="0">
                <a:solidFill>
                  <a:prstClr val="black"/>
                </a:solidFill>
              </a:rPr>
              <a:t>Muud:</a:t>
            </a:r>
            <a:r>
              <a:rPr lang="et-EE" sz="2400" i="1" dirty="0" smtClean="0">
                <a:solidFill>
                  <a:prstClr val="black"/>
                </a:solidFill>
              </a:rPr>
              <a:t> grupi </a:t>
            </a:r>
            <a:r>
              <a:rPr lang="et-EE" sz="2400" i="1" dirty="0" err="1" smtClean="0">
                <a:solidFill>
                  <a:prstClr val="black"/>
                </a:solidFill>
              </a:rPr>
              <a:t>pilves/serveris/Dropbox/Google</a:t>
            </a:r>
            <a:r>
              <a:rPr lang="et-EE" sz="2400" i="1" dirty="0" smtClean="0">
                <a:solidFill>
                  <a:prstClr val="black"/>
                </a:solidFill>
              </a:rPr>
              <a:t> </a:t>
            </a:r>
            <a:r>
              <a:rPr lang="et-EE" sz="2400" i="1" dirty="0" err="1" smtClean="0">
                <a:solidFill>
                  <a:prstClr val="black"/>
                </a:solidFill>
              </a:rPr>
              <a:t>Drive</a:t>
            </a:r>
            <a:endParaRPr lang="et-EE" sz="2400" i="1" dirty="0" smtClean="0">
              <a:solidFill>
                <a:prstClr val="black"/>
              </a:solidFill>
            </a:endParaRPr>
          </a:p>
          <a:p>
            <a:pPr marL="0" lvl="0" indent="0">
              <a:buNone/>
            </a:pPr>
            <a:endParaRPr lang="et-EE" sz="2400" i="1" dirty="0">
              <a:solidFill>
                <a:prstClr val="black"/>
              </a:solidFill>
            </a:endParaRPr>
          </a:p>
          <a:p>
            <a:pPr marL="0" lvl="0" indent="0">
              <a:buNone/>
            </a:pPr>
            <a:r>
              <a:rPr lang="et-EE" sz="2400" b="1" dirty="0" smtClean="0">
                <a:solidFill>
                  <a:prstClr val="black"/>
                </a:solidFill>
              </a:rPr>
              <a:t>Kuidas andmeid varundatakse? </a:t>
            </a:r>
          </a:p>
          <a:p>
            <a:pPr marL="0" lvl="0" indent="0">
              <a:buNone/>
            </a:pPr>
            <a:r>
              <a:rPr lang="et-EE" sz="2400" i="1" dirty="0" smtClean="0">
                <a:solidFill>
                  <a:prstClr val="black"/>
                </a:solidFill>
              </a:rPr>
              <a:t>Teen seda </a:t>
            </a:r>
            <a:r>
              <a:rPr lang="et-EE" sz="2400" i="1" dirty="0" smtClean="0">
                <a:solidFill>
                  <a:prstClr val="black"/>
                </a:solidFill>
              </a:rPr>
              <a:t>ise; </a:t>
            </a:r>
            <a:r>
              <a:rPr lang="et-EE" sz="2400" i="1" dirty="0" smtClean="0">
                <a:solidFill>
                  <a:prstClr val="black"/>
                </a:solidFill>
              </a:rPr>
              <a:t>ma pean veel </a:t>
            </a:r>
            <a:r>
              <a:rPr lang="et-EE" sz="2400" i="1" dirty="0" smtClean="0">
                <a:solidFill>
                  <a:prstClr val="black"/>
                </a:solidFill>
              </a:rPr>
              <a:t>mõtlema; </a:t>
            </a:r>
            <a:r>
              <a:rPr lang="et-EE" sz="2400" i="1" dirty="0" smtClean="0">
                <a:solidFill>
                  <a:prstClr val="black"/>
                </a:solidFill>
              </a:rPr>
              <a:t>ma ei tea</a:t>
            </a:r>
          </a:p>
          <a:p>
            <a:pPr marL="0" lvl="0" indent="0">
              <a:buNone/>
            </a:pPr>
            <a:r>
              <a:rPr lang="et-EE" sz="2400" b="1" dirty="0" smtClean="0">
                <a:solidFill>
                  <a:prstClr val="black"/>
                </a:solidFill>
              </a:rPr>
              <a:t>Kus säilitatakse andmeid pärast uurimisprojekti lõppu?</a:t>
            </a:r>
          </a:p>
          <a:p>
            <a:r>
              <a:rPr lang="et-EE" sz="2400" dirty="0" smtClean="0">
                <a:solidFill>
                  <a:prstClr val="black"/>
                </a:solidFill>
              </a:rPr>
              <a:t>Üldiselt puudus selle kohta teadmine</a:t>
            </a:r>
          </a:p>
          <a:p>
            <a:r>
              <a:rPr lang="et-EE" sz="2400" dirty="0" smtClean="0">
                <a:solidFill>
                  <a:prstClr val="black"/>
                </a:solidFill>
              </a:rPr>
              <a:t>Ülikooli erialastes </a:t>
            </a:r>
            <a:r>
              <a:rPr lang="et-EE" sz="2400" dirty="0" err="1" smtClean="0">
                <a:solidFill>
                  <a:prstClr val="black"/>
                </a:solidFill>
              </a:rPr>
              <a:t>repositooriumides</a:t>
            </a:r>
            <a:endParaRPr lang="et-EE" sz="2400" dirty="0" smtClean="0">
              <a:solidFill>
                <a:prstClr val="black"/>
              </a:solidFill>
            </a:endParaRPr>
          </a:p>
          <a:p>
            <a:r>
              <a:rPr lang="et-EE" sz="2400" dirty="0" smtClean="0">
                <a:solidFill>
                  <a:prstClr val="black"/>
                </a:solidFill>
              </a:rPr>
              <a:t>TÜ raamatukogu </a:t>
            </a:r>
            <a:r>
              <a:rPr lang="et-EE" sz="2400" dirty="0" err="1" smtClean="0">
                <a:solidFill>
                  <a:prstClr val="black"/>
                </a:solidFill>
              </a:rPr>
              <a:t>DSpace’s</a:t>
            </a:r>
            <a:endParaRPr lang="et-EE" sz="2000" dirty="0">
              <a:solidFill>
                <a:prstClr val="black"/>
              </a:solidFill>
            </a:endParaRPr>
          </a:p>
          <a:p>
            <a:pPr marL="0" lvl="0" indent="0">
              <a:buNone/>
            </a:pPr>
            <a:endParaRPr lang="en-US" sz="2000" dirty="0">
              <a:solidFill>
                <a:prstClr val="black"/>
              </a:solidFill>
            </a:endParaRPr>
          </a:p>
          <a:p>
            <a:pPr marL="0" indent="0">
              <a:buNone/>
            </a:pPr>
            <a:endParaRPr lang="en-GB" sz="3000" dirty="0"/>
          </a:p>
        </p:txBody>
      </p:sp>
    </p:spTree>
    <p:extLst>
      <p:ext uri="{BB962C8B-B14F-4D97-AF65-F5344CB8AC3E}">
        <p14:creationId xmlns:p14="http://schemas.microsoft.com/office/powerpoint/2010/main" val="20792106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54"/>
            <a:ext cx="9144000" cy="6852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6706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26" y="18882"/>
            <a:ext cx="9160425" cy="68391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0311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err="1" smtClean="0">
                <a:solidFill>
                  <a:schemeClr val="accent1">
                    <a:lumMod val="75000"/>
                  </a:schemeClr>
                </a:solidFill>
              </a:rPr>
              <a:t>Results</a:t>
            </a:r>
            <a:r>
              <a:rPr lang="et-EE" sz="4000" b="1" dirty="0" smtClean="0">
                <a:solidFill>
                  <a:schemeClr val="accent1">
                    <a:lumMod val="75000"/>
                  </a:schemeClr>
                </a:solidFill>
              </a:rPr>
              <a:t> 4</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pPr marL="0" indent="0">
              <a:buNone/>
            </a:pPr>
            <a:r>
              <a:rPr lang="et-EE" sz="2000" b="1" dirty="0"/>
              <a:t>Kas avaldad teadusartikli, kus viitad ka andmetele</a:t>
            </a:r>
            <a:r>
              <a:rPr lang="en-US" sz="2000" b="1" dirty="0"/>
              <a:t>?</a:t>
            </a:r>
          </a:p>
          <a:p>
            <a:pPr marL="0" indent="0">
              <a:buNone/>
            </a:pPr>
            <a:r>
              <a:rPr lang="et-EE" sz="2000" b="1" dirty="0"/>
              <a:t>Kas sinu andmekogu võiks olla avatud juurdepääsuga, põhjenda</a:t>
            </a:r>
            <a:endParaRPr lang="en-US" sz="2000" b="1" dirty="0"/>
          </a:p>
          <a:p>
            <a:pPr marL="0" indent="0">
              <a:buNone/>
            </a:pPr>
            <a:r>
              <a:rPr lang="et-EE" sz="2000" dirty="0" smtClean="0">
                <a:solidFill>
                  <a:prstClr val="black"/>
                </a:solidFill>
              </a:rPr>
              <a:t>Positiivne hoiak: </a:t>
            </a:r>
          </a:p>
          <a:p>
            <a:r>
              <a:rPr lang="et-EE" sz="2000" dirty="0" smtClean="0">
                <a:solidFill>
                  <a:prstClr val="black"/>
                </a:solidFill>
              </a:rPr>
              <a:t>Doktorandid, kes töötasid gruppides, millel on olemas erialased </a:t>
            </a:r>
            <a:r>
              <a:rPr lang="et-EE" sz="2000" dirty="0" err="1" smtClean="0">
                <a:solidFill>
                  <a:prstClr val="black"/>
                </a:solidFill>
              </a:rPr>
              <a:t>repositooriumid</a:t>
            </a:r>
            <a:r>
              <a:rPr lang="et-EE" sz="2000" dirty="0">
                <a:solidFill>
                  <a:prstClr val="black"/>
                </a:solidFill>
              </a:rPr>
              <a:t> </a:t>
            </a:r>
            <a:r>
              <a:rPr lang="et-EE" sz="2000" dirty="0" smtClean="0">
                <a:solidFill>
                  <a:prstClr val="black"/>
                </a:solidFill>
              </a:rPr>
              <a:t>TÜ-s: </a:t>
            </a:r>
            <a:r>
              <a:rPr lang="et-EE" sz="2000" dirty="0" err="1" smtClean="0">
                <a:solidFill>
                  <a:prstClr val="black"/>
                </a:solidFill>
                <a:hlinkClick r:id="rId4"/>
              </a:rPr>
              <a:t>QsarDB</a:t>
            </a:r>
            <a:r>
              <a:rPr lang="et-EE" sz="2000" dirty="0" smtClean="0">
                <a:solidFill>
                  <a:prstClr val="black"/>
                </a:solidFill>
              </a:rPr>
              <a:t>, </a:t>
            </a:r>
            <a:r>
              <a:rPr lang="et-EE" sz="2000" dirty="0" err="1" smtClean="0">
                <a:solidFill>
                  <a:prstClr val="black"/>
                </a:solidFill>
                <a:hlinkClick r:id="rId5"/>
              </a:rPr>
              <a:t>PlutoF</a:t>
            </a:r>
            <a:r>
              <a:rPr lang="et-EE" sz="2000" dirty="0" smtClean="0">
                <a:solidFill>
                  <a:prstClr val="black"/>
                </a:solidFill>
              </a:rPr>
              <a:t>, </a:t>
            </a:r>
            <a:r>
              <a:rPr lang="et-EE" sz="2000" dirty="0" err="1" smtClean="0">
                <a:solidFill>
                  <a:prstClr val="black"/>
                </a:solidFill>
                <a:hlinkClick r:id="rId6"/>
              </a:rPr>
              <a:t>Geocollections</a:t>
            </a:r>
            <a:endParaRPr lang="et-EE" sz="2000" dirty="0" smtClean="0">
              <a:solidFill>
                <a:prstClr val="black"/>
              </a:solidFill>
            </a:endParaRPr>
          </a:p>
          <a:p>
            <a:r>
              <a:rPr lang="et-EE" sz="2000" dirty="0" smtClean="0">
                <a:solidFill>
                  <a:prstClr val="black"/>
                </a:solidFill>
              </a:rPr>
              <a:t>Avalikel avaandmetel põhinevad tööd (</a:t>
            </a:r>
            <a:r>
              <a:rPr lang="et-EE" sz="2000" i="1" dirty="0" err="1" smtClean="0">
                <a:solidFill>
                  <a:prstClr val="black"/>
                </a:solidFill>
              </a:rPr>
              <a:t>public</a:t>
            </a:r>
            <a:r>
              <a:rPr lang="et-EE" sz="2000" i="1" dirty="0" smtClean="0">
                <a:solidFill>
                  <a:prstClr val="black"/>
                </a:solidFill>
              </a:rPr>
              <a:t> </a:t>
            </a:r>
            <a:r>
              <a:rPr lang="et-EE" sz="2000" i="1" dirty="0" err="1" smtClean="0">
                <a:solidFill>
                  <a:prstClr val="black"/>
                </a:solidFill>
              </a:rPr>
              <a:t>open</a:t>
            </a:r>
            <a:r>
              <a:rPr lang="et-EE" sz="2000" i="1" dirty="0" smtClean="0">
                <a:solidFill>
                  <a:prstClr val="black"/>
                </a:solidFill>
              </a:rPr>
              <a:t> </a:t>
            </a:r>
            <a:r>
              <a:rPr lang="et-EE" sz="2000" i="1" dirty="0" err="1" smtClean="0">
                <a:solidFill>
                  <a:prstClr val="black"/>
                </a:solidFill>
              </a:rPr>
              <a:t>data</a:t>
            </a:r>
            <a:r>
              <a:rPr lang="et-EE" sz="2000" dirty="0" smtClean="0">
                <a:solidFill>
                  <a:prstClr val="black"/>
                </a:solidFill>
              </a:rPr>
              <a:t>)</a:t>
            </a:r>
          </a:p>
          <a:p>
            <a:pPr marL="0" indent="0">
              <a:buNone/>
            </a:pPr>
            <a:r>
              <a:rPr lang="et-EE" sz="2000" dirty="0" smtClean="0">
                <a:solidFill>
                  <a:prstClr val="black"/>
                </a:solidFill>
              </a:rPr>
              <a:t>Negatiivne hoiak:</a:t>
            </a:r>
          </a:p>
          <a:p>
            <a:r>
              <a:rPr lang="et-EE" sz="2000" dirty="0" smtClean="0">
                <a:solidFill>
                  <a:prstClr val="black"/>
                </a:solidFill>
              </a:rPr>
              <a:t>Isikuandmeid kasutavad uurimused</a:t>
            </a:r>
          </a:p>
          <a:p>
            <a:pPr marL="0" indent="0">
              <a:buNone/>
            </a:pPr>
            <a:r>
              <a:rPr lang="et-EE" sz="2000" b="1" dirty="0"/>
              <a:t>Kes võiks olla huvitatud sinu teadusandmetest</a:t>
            </a:r>
            <a:r>
              <a:rPr lang="en-US" sz="2000" b="1" dirty="0"/>
              <a:t>?</a:t>
            </a:r>
          </a:p>
          <a:p>
            <a:pPr marL="0" indent="0">
              <a:buNone/>
            </a:pPr>
            <a:r>
              <a:rPr lang="et-EE" sz="2000" b="1" dirty="0"/>
              <a:t>Kas sa ise oled huvitatud teiste oma eriala teadlaste andmetest</a:t>
            </a:r>
            <a:r>
              <a:rPr lang="en-US" sz="2000" b="1" dirty="0"/>
              <a:t>?</a:t>
            </a:r>
          </a:p>
          <a:p>
            <a:r>
              <a:rPr lang="et-EE" sz="2000" dirty="0" smtClean="0">
                <a:solidFill>
                  <a:prstClr val="black"/>
                </a:solidFill>
              </a:rPr>
              <a:t>Ootuspärased </a:t>
            </a:r>
            <a:r>
              <a:rPr lang="et-EE" sz="2000" dirty="0" smtClean="0">
                <a:solidFill>
                  <a:prstClr val="black"/>
                </a:solidFill>
              </a:rPr>
              <a:t>vastused, sama eriala teadlased</a:t>
            </a:r>
            <a:endParaRPr lang="et-EE" sz="2000" dirty="0" smtClean="0">
              <a:solidFill>
                <a:prstClr val="black"/>
              </a:solidFill>
            </a:endParaRPr>
          </a:p>
          <a:p>
            <a:r>
              <a:rPr lang="et-EE" sz="2000" dirty="0" smtClean="0">
                <a:solidFill>
                  <a:prstClr val="black"/>
                </a:solidFill>
              </a:rPr>
              <a:t>Teadusandmed kui avalik hüve </a:t>
            </a:r>
            <a:r>
              <a:rPr lang="et-EE" sz="2000" dirty="0" smtClean="0">
                <a:solidFill>
                  <a:prstClr val="black"/>
                </a:solidFill>
              </a:rPr>
              <a:t>ja huviobjekt  ei </a:t>
            </a:r>
            <a:r>
              <a:rPr lang="et-EE" sz="2000" dirty="0" smtClean="0">
                <a:solidFill>
                  <a:prstClr val="black"/>
                </a:solidFill>
              </a:rPr>
              <a:t>olnud mainitud</a:t>
            </a:r>
          </a:p>
          <a:p>
            <a:pPr marL="0" indent="0">
              <a:buNone/>
            </a:pPr>
            <a:endParaRPr lang="et-EE" sz="2000" dirty="0" smtClean="0">
              <a:solidFill>
                <a:prstClr val="black"/>
              </a:solidFill>
            </a:endParaRPr>
          </a:p>
          <a:p>
            <a:endParaRPr lang="et-EE" sz="2000" dirty="0">
              <a:solidFill>
                <a:prstClr val="black"/>
              </a:solidFill>
            </a:endParaRPr>
          </a:p>
          <a:p>
            <a:pPr marL="0" lvl="0" indent="0">
              <a:buNone/>
            </a:pPr>
            <a:endParaRPr lang="en-US" sz="2000" dirty="0">
              <a:solidFill>
                <a:prstClr val="black"/>
              </a:solidFill>
            </a:endParaRPr>
          </a:p>
          <a:p>
            <a:pPr marL="0" indent="0">
              <a:buNone/>
            </a:pPr>
            <a:endParaRPr lang="en-GB" sz="3000" dirty="0"/>
          </a:p>
        </p:txBody>
      </p:sp>
    </p:spTree>
    <p:extLst>
      <p:ext uri="{BB962C8B-B14F-4D97-AF65-F5344CB8AC3E}">
        <p14:creationId xmlns:p14="http://schemas.microsoft.com/office/powerpoint/2010/main" val="14317621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Järeldused</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r>
              <a:rPr lang="et-EE" sz="2800" dirty="0" smtClean="0"/>
              <a:t>Tegelikku </a:t>
            </a:r>
            <a:r>
              <a:rPr lang="et-EE" sz="2800" dirty="0" smtClean="0"/>
              <a:t>andmehalduse olukorda TÜ-s see küsitlus ei kirjelda</a:t>
            </a:r>
            <a:endParaRPr lang="et-EE" sz="2800" dirty="0"/>
          </a:p>
          <a:p>
            <a:r>
              <a:rPr lang="et-EE" sz="2800" dirty="0" smtClean="0"/>
              <a:t>Teadmised sõltuvad erialast: olukord on parem loodusteadustes ning tundlike andmetega töötajatel</a:t>
            </a:r>
            <a:endParaRPr lang="en-GB" sz="2800" dirty="0" smtClean="0"/>
          </a:p>
          <a:p>
            <a:r>
              <a:rPr lang="et-EE" sz="2800" dirty="0" smtClean="0"/>
              <a:t>Suhtumine oma andmete jagamisse on üldiselt positiivne</a:t>
            </a:r>
          </a:p>
          <a:p>
            <a:r>
              <a:rPr lang="et-EE" sz="2800" dirty="0" smtClean="0"/>
              <a:t>Saadakse aru andmehalduse töömahukusest, aja- ja rahakulust</a:t>
            </a:r>
            <a:endParaRPr lang="en-GB" sz="2800" dirty="0"/>
          </a:p>
        </p:txBody>
      </p:sp>
    </p:spTree>
    <p:extLst>
      <p:ext uri="{BB962C8B-B14F-4D97-AF65-F5344CB8AC3E}">
        <p14:creationId xmlns:p14="http://schemas.microsoft.com/office/powerpoint/2010/main" val="29717698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Õppetunnid</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r>
              <a:rPr lang="et-EE" sz="3000" dirty="0" smtClean="0"/>
              <a:t>Andmehalduse terminid vajavad selgitamist</a:t>
            </a:r>
          </a:p>
          <a:p>
            <a:r>
              <a:rPr lang="et-EE" sz="3000" dirty="0" smtClean="0"/>
              <a:t>Alusta teemadest, mis on ilmselgelt doktorandile huvipakkuvad ja kasulikud</a:t>
            </a:r>
          </a:p>
          <a:p>
            <a:r>
              <a:rPr lang="et-EE" sz="3000" dirty="0" smtClean="0"/>
              <a:t>Erialapõhine õpetamine</a:t>
            </a:r>
          </a:p>
          <a:p>
            <a:r>
              <a:rPr lang="et-EE" sz="3000" dirty="0" smtClean="0"/>
              <a:t>Doktoritöö teema peaks olema valitud</a:t>
            </a:r>
            <a:endParaRPr lang="en-GB" sz="3000" dirty="0" smtClean="0"/>
          </a:p>
          <a:p>
            <a:r>
              <a:rPr lang="et-EE" sz="3000" dirty="0" smtClean="0"/>
              <a:t>Juhtumianalüüsid, näited</a:t>
            </a:r>
            <a:endParaRPr lang="en-GB" sz="3000" dirty="0" smtClean="0"/>
          </a:p>
          <a:p>
            <a:r>
              <a:rPr lang="et-EE" sz="3000" dirty="0" err="1" smtClean="0"/>
              <a:t>Enesetestide</a:t>
            </a:r>
            <a:r>
              <a:rPr lang="et-EE" sz="3000" dirty="0" smtClean="0"/>
              <a:t> kasutamine kursuse vältel</a:t>
            </a:r>
            <a:endParaRPr lang="en-GB" sz="3000" dirty="0" smtClean="0"/>
          </a:p>
        </p:txBody>
      </p:sp>
    </p:spTree>
    <p:extLst>
      <p:ext uri="{BB962C8B-B14F-4D97-AF65-F5344CB8AC3E}">
        <p14:creationId xmlns:p14="http://schemas.microsoft.com/office/powerpoint/2010/main" val="28917414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2" name="Title 1"/>
          <p:cNvSpPr>
            <a:spLocks noGrp="1"/>
          </p:cNvSpPr>
          <p:nvPr>
            <p:ph type="title"/>
          </p:nvPr>
        </p:nvSpPr>
        <p:spPr>
          <a:xfrm>
            <a:off x="4283968" y="701824"/>
            <a:ext cx="3888432" cy="1143000"/>
          </a:xfrm>
        </p:spPr>
        <p:txBody>
          <a:bodyPr>
            <a:normAutofit/>
          </a:bodyPr>
          <a:lstStyle/>
          <a:p>
            <a:pPr algn="r"/>
            <a:r>
              <a:rPr lang="et-EE" sz="4000" b="1" dirty="0" smtClean="0">
                <a:solidFill>
                  <a:schemeClr val="accent1">
                    <a:lumMod val="75000"/>
                  </a:schemeClr>
                </a:solidFill>
              </a:rPr>
              <a:t>Plaanid</a:t>
            </a:r>
            <a:endParaRPr lang="en-US" sz="4000" b="1" dirty="0">
              <a:solidFill>
                <a:schemeClr val="accent1">
                  <a:lumMod val="75000"/>
                </a:schemeClr>
              </a:solidFill>
            </a:endParaRPr>
          </a:p>
        </p:txBody>
      </p:sp>
      <p:sp>
        <p:nvSpPr>
          <p:cNvPr id="3" name="Content Placeholder 2"/>
          <p:cNvSpPr>
            <a:spLocks noGrp="1"/>
          </p:cNvSpPr>
          <p:nvPr>
            <p:ph idx="1"/>
          </p:nvPr>
        </p:nvSpPr>
        <p:spPr>
          <a:xfrm>
            <a:off x="755576" y="1916832"/>
            <a:ext cx="7776864" cy="4608512"/>
          </a:xfrm>
        </p:spPr>
        <p:txBody>
          <a:bodyPr>
            <a:noAutofit/>
          </a:bodyPr>
          <a:lstStyle/>
          <a:p>
            <a:r>
              <a:rPr lang="et-EE" sz="3000" dirty="0" smtClean="0"/>
              <a:t>Täispikk teadusandmete haldamise kursus doktorantidele</a:t>
            </a:r>
            <a:endParaRPr lang="en-GB" sz="3000" dirty="0" smtClean="0"/>
          </a:p>
          <a:p>
            <a:r>
              <a:rPr lang="et-EE" sz="3000" dirty="0" smtClean="0"/>
              <a:t>Erialapõhine kursus (metaandmed, standardid, </a:t>
            </a:r>
            <a:r>
              <a:rPr lang="et-EE" sz="3000" dirty="0" err="1" smtClean="0"/>
              <a:t>repositooriumid</a:t>
            </a:r>
            <a:r>
              <a:rPr lang="et-EE" sz="3000" dirty="0" smtClean="0"/>
              <a:t>, andmeajakirjad) </a:t>
            </a:r>
            <a:endParaRPr lang="en-GB" sz="3000" dirty="0" smtClean="0"/>
          </a:p>
          <a:p>
            <a:r>
              <a:rPr lang="et-EE" sz="3000" dirty="0" smtClean="0"/>
              <a:t>Koostöö </a:t>
            </a:r>
            <a:r>
              <a:rPr lang="et-EE" sz="3000" dirty="0" err="1" smtClean="0"/>
              <a:t>DataCite</a:t>
            </a:r>
            <a:r>
              <a:rPr lang="et-EE" sz="3000" dirty="0" smtClean="0"/>
              <a:t> Eesti partneritega</a:t>
            </a:r>
          </a:p>
          <a:p>
            <a:r>
              <a:rPr lang="et-EE" sz="3000" dirty="0" smtClean="0"/>
              <a:t>Kursus peaks andma tööprotsessis kasutatava väljundi, näit. andmehaldusplaani</a:t>
            </a:r>
            <a:endParaRPr lang="en-GB" sz="3000" dirty="0" smtClean="0"/>
          </a:p>
          <a:p>
            <a:r>
              <a:rPr lang="et-EE" sz="3000" dirty="0" smtClean="0"/>
              <a:t>F2F kursused </a:t>
            </a:r>
          </a:p>
          <a:p>
            <a:r>
              <a:rPr lang="et-EE" sz="3000" dirty="0" smtClean="0"/>
              <a:t>2h ülevaatekursused </a:t>
            </a:r>
            <a:endParaRPr lang="en-GB" sz="3000" dirty="0"/>
          </a:p>
        </p:txBody>
      </p:sp>
    </p:spTree>
    <p:extLst>
      <p:ext uri="{BB962C8B-B14F-4D97-AF65-F5344CB8AC3E}">
        <p14:creationId xmlns:p14="http://schemas.microsoft.com/office/powerpoint/2010/main" val="3231696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print"/>
          <a:srcRect/>
          <a:stretch>
            <a:fillRect/>
          </a:stretch>
        </p:blipFill>
        <p:spPr bwMode="auto">
          <a:xfrm>
            <a:off x="395536" y="332656"/>
            <a:ext cx="5363471" cy="1512168"/>
          </a:xfrm>
          <a:prstGeom prst="rect">
            <a:avLst/>
          </a:prstGeom>
          <a:noFill/>
          <a:ln w="9525">
            <a:noFill/>
            <a:miter lim="800000"/>
            <a:headEnd/>
            <a:tailEnd/>
          </a:ln>
        </p:spPr>
      </p:pic>
      <p:sp>
        <p:nvSpPr>
          <p:cNvPr id="3" name="TextBox 2"/>
          <p:cNvSpPr txBox="1"/>
          <p:nvPr/>
        </p:nvSpPr>
        <p:spPr>
          <a:xfrm>
            <a:off x="1043608" y="3140968"/>
            <a:ext cx="6336704" cy="769441"/>
          </a:xfrm>
          <a:prstGeom prst="rect">
            <a:avLst/>
          </a:prstGeom>
          <a:noFill/>
        </p:spPr>
        <p:txBody>
          <a:bodyPr wrap="square" rtlCol="0">
            <a:spAutoFit/>
          </a:bodyPr>
          <a:lstStyle/>
          <a:p>
            <a:pPr algn="ctr"/>
            <a:r>
              <a:rPr lang="et-EE" sz="4400" b="1" dirty="0" smtClean="0">
                <a:solidFill>
                  <a:schemeClr val="accent1">
                    <a:lumMod val="75000"/>
                  </a:schemeClr>
                </a:solidFill>
              </a:rPr>
              <a:t>    Tänan!</a:t>
            </a:r>
            <a:endParaRPr lang="et-EE" sz="4400" b="1" dirty="0">
              <a:solidFill>
                <a:schemeClr val="accent1">
                  <a:lumMod val="75000"/>
                </a:schemeClr>
              </a:solidFill>
            </a:endParaRPr>
          </a:p>
        </p:txBody>
      </p:sp>
      <p:sp>
        <p:nvSpPr>
          <p:cNvPr id="4" name="TextBox 3"/>
          <p:cNvSpPr txBox="1"/>
          <p:nvPr/>
        </p:nvSpPr>
        <p:spPr>
          <a:xfrm>
            <a:off x="3491880" y="4581128"/>
            <a:ext cx="1953035" cy="923330"/>
          </a:xfrm>
          <a:prstGeom prst="rect">
            <a:avLst/>
          </a:prstGeom>
          <a:noFill/>
        </p:spPr>
        <p:txBody>
          <a:bodyPr wrap="none" rtlCol="0">
            <a:spAutoFit/>
          </a:bodyPr>
          <a:lstStyle/>
          <a:p>
            <a:pPr algn="ctr"/>
            <a:endParaRPr lang="et-EE" dirty="0" smtClean="0"/>
          </a:p>
          <a:p>
            <a:pPr algn="ctr"/>
            <a:r>
              <a:rPr lang="et-EE" dirty="0"/>
              <a:t>t</a:t>
            </a:r>
            <a:r>
              <a:rPr lang="et-EE" dirty="0" smtClean="0"/>
              <a:t>iiu.tarkpea@ut.ee</a:t>
            </a:r>
          </a:p>
          <a:p>
            <a:endParaRPr lang="et-EE"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5258</TotalTime>
  <Words>717</Words>
  <Application>Microsoft Office PowerPoint</Application>
  <PresentationFormat>Ekraaniseanss (4:3)</PresentationFormat>
  <Paragraphs>135</Paragraphs>
  <Slides>18</Slides>
  <Notes>16</Notes>
  <HiddenSlides>0</HiddenSlides>
  <MMClips>0</MMClips>
  <ScaleCrop>false</ScaleCrop>
  <HeadingPairs>
    <vt:vector size="4" baseType="variant">
      <vt:variant>
        <vt:lpstr>Kujundus</vt:lpstr>
      </vt:variant>
      <vt:variant>
        <vt:i4>1</vt:i4>
      </vt:variant>
      <vt:variant>
        <vt:lpstr>Slaidipealkirjad</vt:lpstr>
      </vt:variant>
      <vt:variant>
        <vt:i4>18</vt:i4>
      </vt:variant>
    </vt:vector>
  </HeadingPairs>
  <TitlesOfParts>
    <vt:vector size="19" baseType="lpstr">
      <vt:lpstr>Office Theme</vt:lpstr>
      <vt:lpstr> Teadusandmete haldamise praktikad Järeldusi doktorantide e-kursusest </vt:lpstr>
      <vt:lpstr>Kursuse kirjeldus</vt:lpstr>
      <vt:lpstr>Õpiväljundid</vt:lpstr>
      <vt:lpstr>Õppekava</vt:lpstr>
      <vt:lpstr>PowerPointi esitlus</vt:lpstr>
      <vt:lpstr>Ülesanded</vt:lpstr>
      <vt:lpstr>Küsimused</vt:lpstr>
      <vt:lpstr>Tulemused 1</vt:lpstr>
      <vt:lpstr>PowerPointi esitlus</vt:lpstr>
      <vt:lpstr>Tulemused 2</vt:lpstr>
      <vt:lpstr>Results 3</vt:lpstr>
      <vt:lpstr>PowerPointi esitlus</vt:lpstr>
      <vt:lpstr>PowerPointi esitlus</vt:lpstr>
      <vt:lpstr>Results 4</vt:lpstr>
      <vt:lpstr>Järeldused</vt:lpstr>
      <vt:lpstr>Õppetunnid</vt:lpstr>
      <vt:lpstr>Plaanid</vt:lpstr>
      <vt:lpstr>PowerPointi esitlus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teach information literacy relevant to students</dc:title>
  <dc:creator>kodu</dc:creator>
  <cp:lastModifiedBy>Tiiu Tarkpea</cp:lastModifiedBy>
  <cp:revision>341</cp:revision>
  <cp:lastPrinted>2015-10-13T10:53:16Z</cp:lastPrinted>
  <dcterms:created xsi:type="dcterms:W3CDTF">2011-06-01T08:16:11Z</dcterms:created>
  <dcterms:modified xsi:type="dcterms:W3CDTF">2016-03-15T08:10:07Z</dcterms:modified>
</cp:coreProperties>
</file>