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1" r:id="rId2"/>
    <p:sldId id="260" r:id="rId3"/>
    <p:sldId id="272" r:id="rId4"/>
    <p:sldId id="273" r:id="rId5"/>
    <p:sldId id="266" r:id="rId6"/>
    <p:sldId id="264" r:id="rId7"/>
    <p:sldId id="263" r:id="rId8"/>
    <p:sldId id="265" r:id="rId9"/>
    <p:sldId id="258" r:id="rId10"/>
    <p:sldId id="282" r:id="rId11"/>
    <p:sldId id="270" r:id="rId12"/>
    <p:sldId id="271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FF7DB4-6642-4768-91DD-DFA59B641D8A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1BB8FD92-9584-471C-9103-559F7BD8BC7E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t-EE" dirty="0" smtClean="0"/>
            <a:t>Autor + kirjastus</a:t>
          </a:r>
        </a:p>
        <a:p>
          <a:r>
            <a:rPr lang="et-EE" dirty="0" smtClean="0"/>
            <a:t>nõusolek</a:t>
          </a:r>
        </a:p>
        <a:p>
          <a:r>
            <a:rPr lang="et-EE" dirty="0" smtClean="0"/>
            <a:t>küsimustik</a:t>
          </a:r>
          <a:endParaRPr lang="en-US" dirty="0"/>
        </a:p>
      </dgm:t>
    </dgm:pt>
    <dgm:pt modelId="{4CCC340F-8E05-47C1-8B1B-CC922D35BE4E}" type="parTrans" cxnId="{C3E955DB-9962-40E5-9BC9-B66BE4259A5A}">
      <dgm:prSet/>
      <dgm:spPr/>
      <dgm:t>
        <a:bodyPr/>
        <a:lstStyle/>
        <a:p>
          <a:endParaRPr lang="en-US"/>
        </a:p>
      </dgm:t>
    </dgm:pt>
    <dgm:pt modelId="{A2CC7884-650B-4030-A88C-AE8FDB8F3CC8}" type="sibTrans" cxnId="{C3E955DB-9962-40E5-9BC9-B66BE4259A5A}">
      <dgm:prSet/>
      <dgm:spPr/>
      <dgm:t>
        <a:bodyPr/>
        <a:lstStyle/>
        <a:p>
          <a:endParaRPr lang="en-US"/>
        </a:p>
      </dgm:t>
    </dgm:pt>
    <dgm:pt modelId="{F42EA88A-8149-4411-A27D-881D8317FAB4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t-EE" dirty="0" smtClean="0"/>
            <a:t>Leping</a:t>
          </a:r>
          <a:endParaRPr lang="en-US" dirty="0"/>
        </a:p>
      </dgm:t>
    </dgm:pt>
    <dgm:pt modelId="{8397183B-E613-4FDD-9873-750A8CF8BCC6}" type="parTrans" cxnId="{071B12C8-05FE-49DC-A51E-739F599B867C}">
      <dgm:prSet/>
      <dgm:spPr/>
      <dgm:t>
        <a:bodyPr/>
        <a:lstStyle/>
        <a:p>
          <a:endParaRPr lang="en-US"/>
        </a:p>
      </dgm:t>
    </dgm:pt>
    <dgm:pt modelId="{3FCAE99B-A4B5-4DDE-9B5B-8ECC69309444}" type="sibTrans" cxnId="{071B12C8-05FE-49DC-A51E-739F599B867C}">
      <dgm:prSet/>
      <dgm:spPr/>
      <dgm:t>
        <a:bodyPr/>
        <a:lstStyle/>
        <a:p>
          <a:endParaRPr lang="en-US"/>
        </a:p>
      </dgm:t>
    </dgm:pt>
    <dgm:pt modelId="{C01BE715-31A2-4F70-BC66-9D15FF4874FF}">
      <dgm:prSet phldrT="[Text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t-EE" dirty="0" smtClean="0"/>
            <a:t>E-õpik</a:t>
          </a:r>
          <a:endParaRPr lang="en-US" dirty="0"/>
        </a:p>
      </dgm:t>
    </dgm:pt>
    <dgm:pt modelId="{FDDAAD98-295B-4E88-83EE-A53FE599BDBE}" type="parTrans" cxnId="{6A3AA733-9E54-4405-BE03-F04048F67657}">
      <dgm:prSet/>
      <dgm:spPr/>
      <dgm:t>
        <a:bodyPr/>
        <a:lstStyle/>
        <a:p>
          <a:endParaRPr lang="en-US"/>
        </a:p>
      </dgm:t>
    </dgm:pt>
    <dgm:pt modelId="{882E7410-78ED-459A-8329-A2F3115BD0E4}" type="sibTrans" cxnId="{6A3AA733-9E54-4405-BE03-F04048F67657}">
      <dgm:prSet/>
      <dgm:spPr/>
      <dgm:t>
        <a:bodyPr/>
        <a:lstStyle/>
        <a:p>
          <a:endParaRPr lang="en-US"/>
        </a:p>
      </dgm:t>
    </dgm:pt>
    <dgm:pt modelId="{133F5240-BFA7-49AD-9311-F82D0A040BC1}" type="pres">
      <dgm:prSet presAssocID="{3BFF7DB4-6642-4768-91DD-DFA59B641D8A}" presName="CompostProcess" presStyleCnt="0">
        <dgm:presLayoutVars>
          <dgm:dir/>
          <dgm:resizeHandles val="exact"/>
        </dgm:presLayoutVars>
      </dgm:prSet>
      <dgm:spPr/>
    </dgm:pt>
    <dgm:pt modelId="{ADCB2160-D5BF-4F81-AD74-0DC57BFAD351}" type="pres">
      <dgm:prSet presAssocID="{3BFF7DB4-6642-4768-91DD-DFA59B641D8A}" presName="arrow" presStyleLbl="bgShp" presStyleIdx="0" presStyleCn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</dgm:pt>
    <dgm:pt modelId="{51D9F99E-B7FD-48DD-B668-A10FE129248A}" type="pres">
      <dgm:prSet presAssocID="{3BFF7DB4-6642-4768-91DD-DFA59B641D8A}" presName="linearProcess" presStyleCnt="0"/>
      <dgm:spPr/>
    </dgm:pt>
    <dgm:pt modelId="{5BF3286E-6282-4771-B94E-6DDC5413810F}" type="pres">
      <dgm:prSet presAssocID="{1BB8FD92-9584-471C-9103-559F7BD8BC7E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2569CC-8431-40FA-A6FB-0D0A81F2D7EE}" type="pres">
      <dgm:prSet presAssocID="{A2CC7884-650B-4030-A88C-AE8FDB8F3CC8}" presName="sibTrans" presStyleCnt="0"/>
      <dgm:spPr/>
    </dgm:pt>
    <dgm:pt modelId="{1476F14A-5D62-4C8A-8A8E-2A33F7A67831}" type="pres">
      <dgm:prSet presAssocID="{F42EA88A-8149-4411-A27D-881D8317FAB4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49BA04-AAE2-4CAB-B046-1390A67197DB}" type="pres">
      <dgm:prSet presAssocID="{3FCAE99B-A4B5-4DDE-9B5B-8ECC69309444}" presName="sibTrans" presStyleCnt="0"/>
      <dgm:spPr/>
    </dgm:pt>
    <dgm:pt modelId="{8E2EE157-8CB7-41C2-9D9B-BB7BE6E51395}" type="pres">
      <dgm:prSet presAssocID="{C01BE715-31A2-4F70-BC66-9D15FF4874FF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FD80EE-E269-4269-A6A8-0C2D97FB3B1B}" type="presOf" srcId="{1BB8FD92-9584-471C-9103-559F7BD8BC7E}" destId="{5BF3286E-6282-4771-B94E-6DDC5413810F}" srcOrd="0" destOrd="0" presId="urn:microsoft.com/office/officeart/2005/8/layout/hProcess9"/>
    <dgm:cxn modelId="{6A3AA733-9E54-4405-BE03-F04048F67657}" srcId="{3BFF7DB4-6642-4768-91DD-DFA59B641D8A}" destId="{C01BE715-31A2-4F70-BC66-9D15FF4874FF}" srcOrd="2" destOrd="0" parTransId="{FDDAAD98-295B-4E88-83EE-A53FE599BDBE}" sibTransId="{882E7410-78ED-459A-8329-A2F3115BD0E4}"/>
    <dgm:cxn modelId="{3244AC12-2BD1-4594-BC3C-4CC2135A90A4}" type="presOf" srcId="{F42EA88A-8149-4411-A27D-881D8317FAB4}" destId="{1476F14A-5D62-4C8A-8A8E-2A33F7A67831}" srcOrd="0" destOrd="0" presId="urn:microsoft.com/office/officeart/2005/8/layout/hProcess9"/>
    <dgm:cxn modelId="{C3E955DB-9962-40E5-9BC9-B66BE4259A5A}" srcId="{3BFF7DB4-6642-4768-91DD-DFA59B641D8A}" destId="{1BB8FD92-9584-471C-9103-559F7BD8BC7E}" srcOrd="0" destOrd="0" parTransId="{4CCC340F-8E05-47C1-8B1B-CC922D35BE4E}" sibTransId="{A2CC7884-650B-4030-A88C-AE8FDB8F3CC8}"/>
    <dgm:cxn modelId="{E7362B29-651C-4608-AB78-29F3AD7BA808}" type="presOf" srcId="{3BFF7DB4-6642-4768-91DD-DFA59B641D8A}" destId="{133F5240-BFA7-49AD-9311-F82D0A040BC1}" srcOrd="0" destOrd="0" presId="urn:microsoft.com/office/officeart/2005/8/layout/hProcess9"/>
    <dgm:cxn modelId="{071B12C8-05FE-49DC-A51E-739F599B867C}" srcId="{3BFF7DB4-6642-4768-91DD-DFA59B641D8A}" destId="{F42EA88A-8149-4411-A27D-881D8317FAB4}" srcOrd="1" destOrd="0" parTransId="{8397183B-E613-4FDD-9873-750A8CF8BCC6}" sibTransId="{3FCAE99B-A4B5-4DDE-9B5B-8ECC69309444}"/>
    <dgm:cxn modelId="{9939C0FA-C3EE-41CD-A302-E5C069F271FD}" type="presOf" srcId="{C01BE715-31A2-4F70-BC66-9D15FF4874FF}" destId="{8E2EE157-8CB7-41C2-9D9B-BB7BE6E51395}" srcOrd="0" destOrd="0" presId="urn:microsoft.com/office/officeart/2005/8/layout/hProcess9"/>
    <dgm:cxn modelId="{8C1D7ACF-16F4-4755-A938-02D98BAE5366}" type="presParOf" srcId="{133F5240-BFA7-49AD-9311-F82D0A040BC1}" destId="{ADCB2160-D5BF-4F81-AD74-0DC57BFAD351}" srcOrd="0" destOrd="0" presId="urn:microsoft.com/office/officeart/2005/8/layout/hProcess9"/>
    <dgm:cxn modelId="{BE1D7412-B48E-4421-8DDB-D968756B10C5}" type="presParOf" srcId="{133F5240-BFA7-49AD-9311-F82D0A040BC1}" destId="{51D9F99E-B7FD-48DD-B668-A10FE129248A}" srcOrd="1" destOrd="0" presId="urn:microsoft.com/office/officeart/2005/8/layout/hProcess9"/>
    <dgm:cxn modelId="{4E2BB83B-47E0-4F23-B16C-9C2D043C83A1}" type="presParOf" srcId="{51D9F99E-B7FD-48DD-B668-A10FE129248A}" destId="{5BF3286E-6282-4771-B94E-6DDC5413810F}" srcOrd="0" destOrd="0" presId="urn:microsoft.com/office/officeart/2005/8/layout/hProcess9"/>
    <dgm:cxn modelId="{8401663D-1031-4A8D-AC40-C2892BB0BEE7}" type="presParOf" srcId="{51D9F99E-B7FD-48DD-B668-A10FE129248A}" destId="{042569CC-8431-40FA-A6FB-0D0A81F2D7EE}" srcOrd="1" destOrd="0" presId="urn:microsoft.com/office/officeart/2005/8/layout/hProcess9"/>
    <dgm:cxn modelId="{FF941809-F238-4B1D-AE3F-24ECBDE1712E}" type="presParOf" srcId="{51D9F99E-B7FD-48DD-B668-A10FE129248A}" destId="{1476F14A-5D62-4C8A-8A8E-2A33F7A67831}" srcOrd="2" destOrd="0" presId="urn:microsoft.com/office/officeart/2005/8/layout/hProcess9"/>
    <dgm:cxn modelId="{DD8F529E-329F-4010-9219-838CCE2CEF1A}" type="presParOf" srcId="{51D9F99E-B7FD-48DD-B668-A10FE129248A}" destId="{F849BA04-AAE2-4CAB-B046-1390A67197DB}" srcOrd="3" destOrd="0" presId="urn:microsoft.com/office/officeart/2005/8/layout/hProcess9"/>
    <dgm:cxn modelId="{75C5517C-A171-4E1C-8967-96B4384E264C}" type="presParOf" srcId="{51D9F99E-B7FD-48DD-B668-A10FE129248A}" destId="{8E2EE157-8CB7-41C2-9D9B-BB7BE6E51395}" srcOrd="4" destOrd="0" presId="urn:microsoft.com/office/officeart/2005/8/layout/hProcess9"/>
  </dgm:cxnLst>
  <dgm:bg>
    <a:solidFill>
      <a:schemeClr val="accent2">
        <a:lumMod val="60000"/>
        <a:lumOff val="40000"/>
      </a:schemeClr>
    </a:solidFill>
  </dgm:bg>
  <dgm:whole>
    <a:ln>
      <a:solidFill>
        <a:srgbClr val="0070C0"/>
      </a:solidFill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DCB2160-D5BF-4F81-AD74-0DC57BFAD351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</dsp:sp>
    <dsp:sp modelId="{5BF3286E-6282-4771-B94E-6DDC5413810F}">
      <dsp:nvSpPr>
        <dsp:cNvPr id="0" name=""/>
        <dsp:cNvSpPr/>
      </dsp:nvSpPr>
      <dsp:spPr>
        <a:xfrm>
          <a:off x="206573" y="1219199"/>
          <a:ext cx="1828800" cy="1625600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 dirty="0" smtClean="0"/>
            <a:t>Autor + kirjastus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 dirty="0" smtClean="0"/>
            <a:t>nõusolek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 dirty="0" smtClean="0"/>
            <a:t>küsimustik</a:t>
          </a:r>
          <a:endParaRPr lang="en-US" sz="2000" kern="1200" dirty="0"/>
        </a:p>
      </dsp:txBody>
      <dsp:txXfrm>
        <a:off x="206573" y="1219199"/>
        <a:ext cx="1828800" cy="1625600"/>
      </dsp:txXfrm>
    </dsp:sp>
    <dsp:sp modelId="{1476F14A-5D62-4C8A-8A8E-2A33F7A67831}">
      <dsp:nvSpPr>
        <dsp:cNvPr id="0" name=""/>
        <dsp:cNvSpPr/>
      </dsp:nvSpPr>
      <dsp:spPr>
        <a:xfrm>
          <a:off x="2133600" y="1219199"/>
          <a:ext cx="1828800" cy="1625600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 dirty="0" smtClean="0"/>
            <a:t>Leping</a:t>
          </a:r>
          <a:endParaRPr lang="en-US" sz="2000" kern="1200" dirty="0"/>
        </a:p>
      </dsp:txBody>
      <dsp:txXfrm>
        <a:off x="2133600" y="1219199"/>
        <a:ext cx="1828800" cy="1625600"/>
      </dsp:txXfrm>
    </dsp:sp>
    <dsp:sp modelId="{8E2EE157-8CB7-41C2-9D9B-BB7BE6E51395}">
      <dsp:nvSpPr>
        <dsp:cNvPr id="0" name=""/>
        <dsp:cNvSpPr/>
      </dsp:nvSpPr>
      <dsp:spPr>
        <a:xfrm>
          <a:off x="4060626" y="1219199"/>
          <a:ext cx="1828800" cy="1625600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t-EE" sz="2000" kern="1200" dirty="0" smtClean="0"/>
            <a:t>E-õpik</a:t>
          </a:r>
          <a:endParaRPr lang="en-US" sz="2000" kern="1200" dirty="0"/>
        </a:p>
      </dsp:txBody>
      <dsp:txXfrm>
        <a:off x="4060626" y="1219199"/>
        <a:ext cx="1828800" cy="1625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6FC0B8-12DF-4989-B25A-0B0D6D1DB9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0155C9-A680-49F7-96C1-CB715F2B532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CCBB99-D46A-4CEB-BB1C-AF8FDF3F5BE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13C420-2CBA-49C5-82C4-634DAAE1E3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147BBC-622D-4095-9FD5-ED6C1B1165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5EBBAE-476A-4352-BB5D-E8C88B13D0A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7774E1E-A83F-41FF-85E0-5A38699A01B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AD114D-1D68-4342-9957-8DB266F1067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t-E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4D1D2D-52B8-412D-B480-E185190C056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7EF21CA-5C0C-42A7-870F-5A2A5E8A18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7E088D-3204-40B9-8A85-4029B03DE8A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D:\Helen\TY_powerpoint\Euroopaliku ülikooli kujunemine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4974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4974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4974"/>
                </a:solidFill>
              </a:defRPr>
            </a:lvl1pPr>
          </a:lstStyle>
          <a:p>
            <a:fld id="{7E844D55-5D21-4F8E-9541-1ECF3E74BD6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4974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4974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4974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4974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4974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4974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4974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4974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004974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rgbClr val="4D4D4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rgbClr val="4D4D4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4D4D4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4D4D4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site.ebrary.com/lib/tartu/search.action?adv.x=1&amp;f00=publisher&amp;p00=tartu&amp;f01=all&amp;p01=&amp;search=S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2133599"/>
          </a:xfrm>
        </p:spPr>
        <p:txBody>
          <a:bodyPr/>
          <a:lstStyle/>
          <a:p>
            <a:r>
              <a:rPr lang="et-EE" sz="4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Eestikeelsed e-õpikud Tartu Ülikooli Raamatukogus</a:t>
            </a:r>
            <a:r>
              <a:rPr lang="et-EE" sz="4800" dirty="0" smtClean="0"/>
              <a:t> 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1371600" y="3200400"/>
            <a:ext cx="6400800" cy="2438400"/>
          </a:xfrm>
        </p:spPr>
        <p:txBody>
          <a:bodyPr/>
          <a:lstStyle/>
          <a:p>
            <a:pPr lvl="6">
              <a:buNone/>
            </a:pPr>
            <a:endParaRPr lang="et-EE" sz="3200" dirty="0" smtClean="0">
              <a:latin typeface="+mj-lt"/>
            </a:endParaRPr>
          </a:p>
          <a:p>
            <a:pPr lvl="6">
              <a:buNone/>
            </a:pPr>
            <a:r>
              <a:rPr lang="et-EE" sz="3200" dirty="0" smtClean="0">
                <a:latin typeface="+mj-lt"/>
              </a:rPr>
              <a:t>Signe Bachmann</a:t>
            </a:r>
          </a:p>
          <a:p>
            <a:pPr lvl="6">
              <a:buNone/>
            </a:pPr>
            <a:endParaRPr lang="et-EE" sz="3200" dirty="0" smtClean="0">
              <a:latin typeface="+mj-lt"/>
            </a:endParaRPr>
          </a:p>
          <a:p>
            <a:pPr lvl="6">
              <a:buNone/>
            </a:pPr>
            <a:r>
              <a:rPr lang="et-EE" sz="3200" dirty="0" smtClean="0">
                <a:latin typeface="+mj-lt"/>
              </a:rPr>
              <a:t>2. märts 2011</a:t>
            </a:r>
            <a:endParaRPr lang="en-US" sz="32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15925" y="1143000"/>
            <a:ext cx="8228013" cy="4114800"/>
          </a:xfrm>
          <a:ln/>
        </p:spPr>
        <p:txBody>
          <a:bodyPr/>
          <a:lstStyle/>
          <a:p>
            <a:endParaRPr lang="et-EE" dirty="0" smtClean="0"/>
          </a:p>
          <a:p>
            <a:r>
              <a:rPr lang="et-EE" dirty="0" smtClean="0"/>
              <a:t>Ettevalmistused		2007</a:t>
            </a:r>
          </a:p>
          <a:p>
            <a:r>
              <a:rPr lang="et-EE" dirty="0" smtClean="0"/>
              <a:t>E-õpiku projekti käivitumine 2008 dets </a:t>
            </a:r>
          </a:p>
          <a:p>
            <a:r>
              <a:rPr lang="et-EE" dirty="0" smtClean="0"/>
              <a:t>Hetkel 	andmebaasis Ebrary  </a:t>
            </a:r>
            <a:r>
              <a:rPr lang="et-EE" b="1" dirty="0" smtClean="0"/>
              <a:t>75</a:t>
            </a:r>
            <a:r>
              <a:rPr lang="et-EE" dirty="0" smtClean="0"/>
              <a:t> </a:t>
            </a:r>
          </a:p>
          <a:p>
            <a:r>
              <a:rPr lang="et-EE" dirty="0" smtClean="0"/>
              <a:t>andmebaasis DSpace 	</a:t>
            </a:r>
            <a:r>
              <a:rPr lang="et-EE" b="1" dirty="0" smtClean="0"/>
              <a:t>9</a:t>
            </a:r>
            <a:r>
              <a:rPr lang="et-EE" dirty="0" smtClean="0"/>
              <a:t> e-õpikut</a:t>
            </a:r>
          </a:p>
          <a:p>
            <a:r>
              <a:rPr lang="et-EE" dirty="0" smtClean="0"/>
              <a:t>Tegemisel    </a:t>
            </a:r>
            <a:r>
              <a:rPr lang="et-EE" b="1" dirty="0" smtClean="0"/>
              <a:t>6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15925" y="838200"/>
            <a:ext cx="8228013" cy="4876800"/>
          </a:xfrm>
          <a:ln/>
        </p:spPr>
        <p:txBody>
          <a:bodyPr/>
          <a:lstStyle/>
          <a:p>
            <a:pPr>
              <a:buNone/>
            </a:pPr>
            <a:r>
              <a:rPr lang="et-EE" b="1" dirty="0" smtClean="0"/>
              <a:t>2010 juuni – küsimustik eestikeelsete </a:t>
            </a:r>
          </a:p>
          <a:p>
            <a:pPr>
              <a:buNone/>
            </a:pPr>
            <a:r>
              <a:rPr lang="et-EE" b="1" dirty="0" smtClean="0"/>
              <a:t>e-õpikute kohta</a:t>
            </a:r>
          </a:p>
          <a:p>
            <a:pPr>
              <a:buNone/>
            </a:pPr>
            <a:endParaRPr lang="en-US" b="1" dirty="0" smtClean="0"/>
          </a:p>
          <a:p>
            <a:r>
              <a:rPr lang="et-EE" dirty="0" smtClean="0"/>
              <a:t>Rahulolu Ebrary platvormiga</a:t>
            </a:r>
          </a:p>
          <a:p>
            <a:r>
              <a:rPr lang="et-EE" dirty="0" smtClean="0"/>
              <a:t>Statistika</a:t>
            </a:r>
          </a:p>
          <a:p>
            <a:r>
              <a:rPr lang="et-EE" dirty="0" smtClean="0"/>
              <a:t>Tagasiside tudengitelt</a:t>
            </a:r>
          </a:p>
          <a:p>
            <a:r>
              <a:rPr lang="et-EE" dirty="0" smtClean="0"/>
              <a:t>Kas e-õpikud on kergesti leitavad?</a:t>
            </a:r>
          </a:p>
          <a:p>
            <a:r>
              <a:rPr lang="et-EE" dirty="0" smtClean="0"/>
              <a:t>Arvamused ja ettepanekud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1447800"/>
          </a:xfrm>
        </p:spPr>
        <p:txBody>
          <a:bodyPr/>
          <a:lstStyle/>
          <a:p>
            <a:r>
              <a:rPr lang="et-EE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Mis ei meeldinud</a:t>
            </a:r>
            <a:br>
              <a:rPr lang="et-EE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</a:b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2590800"/>
            <a:ext cx="7772400" cy="2895600"/>
          </a:xfrm>
          <a:ln/>
        </p:spPr>
        <p:txBody>
          <a:bodyPr/>
          <a:lstStyle/>
          <a:p>
            <a:r>
              <a:rPr lang="et-EE" dirty="0" smtClean="0"/>
              <a:t>Kõikidel autoritel pole TÜ kasutajatunnuseid.</a:t>
            </a:r>
          </a:p>
          <a:p>
            <a:r>
              <a:rPr lang="et-EE" dirty="0" smtClean="0"/>
              <a:t>Google’i kaudu ei saa e-õpikute täistekste.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15925" y="457200"/>
            <a:ext cx="8228013" cy="4800600"/>
          </a:xfrm>
          <a:ln/>
        </p:spPr>
        <p:txBody>
          <a:bodyPr/>
          <a:lstStyle/>
          <a:p>
            <a:endParaRPr lang="et-EE" dirty="0" smtClean="0"/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143000" y="838200"/>
            <a:ext cx="73151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t-EE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Kasutusstatistika</a:t>
            </a:r>
            <a:endParaRPr lang="en-US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28600" y="1600201"/>
          <a:ext cx="8610599" cy="4495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73886"/>
                <a:gridCol w="2559908"/>
                <a:gridCol w="1318741"/>
                <a:gridCol w="1706605"/>
                <a:gridCol w="1551459"/>
              </a:tblGrid>
              <a:tr h="1149405">
                <a:tc>
                  <a:txBody>
                    <a:bodyPr/>
                    <a:lstStyle/>
                    <a:p>
                      <a:r>
                        <a:rPr lang="et-EE" sz="2800" b="0" dirty="0" smtClean="0">
                          <a:solidFill>
                            <a:schemeClr val="tx1"/>
                          </a:solidFill>
                        </a:rPr>
                        <a:t>Autor</a:t>
                      </a:r>
                      <a:endParaRPr lang="en-US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800" b="0" dirty="0" smtClean="0">
                          <a:solidFill>
                            <a:schemeClr val="tx1"/>
                          </a:solidFill>
                        </a:rPr>
                        <a:t>Pealkiri</a:t>
                      </a:r>
                      <a:endParaRPr lang="en-US" sz="2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000" dirty="0" smtClean="0">
                          <a:solidFill>
                            <a:schemeClr val="tx1"/>
                          </a:solidFill>
                        </a:rPr>
                        <a:t>Vaadatud lehekülgi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000" dirty="0" smtClean="0">
                          <a:solidFill>
                            <a:schemeClr val="tx1"/>
                          </a:solidFill>
                        </a:rPr>
                        <a:t>Kasutuskor-di Ebrarys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000" dirty="0" smtClean="0">
                          <a:solidFill>
                            <a:schemeClr val="tx1"/>
                          </a:solidFill>
                        </a:rPr>
                        <a:t>Laenutuste arv (ESTER)</a:t>
                      </a:r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357302">
                <a:tc>
                  <a:txBody>
                    <a:bodyPr/>
                    <a:lstStyle/>
                    <a:p>
                      <a:r>
                        <a:rPr lang="et-EE" sz="2000" dirty="0" smtClean="0"/>
                        <a:t>Krull, E.</a:t>
                      </a:r>
                      <a:endParaRPr lang="en-US" sz="2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2000" dirty="0" smtClean="0"/>
                        <a:t>Pedagoogilise</a:t>
                      </a:r>
                      <a:r>
                        <a:rPr lang="et-EE" sz="2000" baseline="0" dirty="0" smtClean="0"/>
                        <a:t> psühholoogia käsiraamat</a:t>
                      </a:r>
                      <a:endParaRPr lang="en-US" sz="2000" dirty="0" smtClean="0"/>
                    </a:p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800" dirty="0" smtClean="0"/>
                        <a:t>38901</a:t>
                      </a:r>
                      <a:endParaRPr lang="en-US" sz="2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800" dirty="0" smtClean="0"/>
                        <a:t>1794</a:t>
                      </a:r>
                      <a:endParaRPr lang="en-US" sz="2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800" dirty="0" smtClean="0"/>
                        <a:t>127</a:t>
                      </a:r>
                      <a:endParaRPr lang="en-US" sz="2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199771">
                <a:tc>
                  <a:txBody>
                    <a:bodyPr/>
                    <a:lstStyle/>
                    <a:p>
                      <a:r>
                        <a:rPr lang="et-EE" sz="2000" dirty="0" smtClean="0"/>
                        <a:t>Kaldaru, H.</a:t>
                      </a:r>
                      <a:endParaRPr lang="en-US" sz="2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 sz="2000" dirty="0" smtClean="0"/>
                        <a:t>Sissejuhatus</a:t>
                      </a:r>
                      <a:r>
                        <a:rPr lang="et-EE" sz="2000" baseline="0" dirty="0" smtClean="0"/>
                        <a:t> majandusteooriasse</a:t>
                      </a:r>
                      <a:endParaRPr lang="en-US" sz="2000" dirty="0" smtClean="0"/>
                    </a:p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800" dirty="0" smtClean="0"/>
                        <a:t>38136</a:t>
                      </a:r>
                      <a:endParaRPr lang="en-US" sz="2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800" dirty="0" smtClean="0"/>
                        <a:t>1473</a:t>
                      </a:r>
                      <a:endParaRPr lang="en-US" sz="2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800" dirty="0" smtClean="0"/>
                        <a:t>273</a:t>
                      </a:r>
                      <a:endParaRPr lang="en-US" sz="2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789321">
                <a:tc>
                  <a:txBody>
                    <a:bodyPr/>
                    <a:lstStyle/>
                    <a:p>
                      <a:r>
                        <a:rPr lang="et-EE" sz="2000" dirty="0" smtClean="0"/>
                        <a:t>Karlsson, F.</a:t>
                      </a:r>
                      <a:endParaRPr lang="en-US" sz="20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400" dirty="0" smtClean="0"/>
                        <a:t>Üldkeeleteadus</a:t>
                      </a:r>
                      <a:endParaRPr lang="en-US" sz="24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800" dirty="0" smtClean="0"/>
                        <a:t>32975</a:t>
                      </a:r>
                      <a:endParaRPr lang="en-US" sz="2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800" dirty="0" smtClean="0"/>
                        <a:t>1232</a:t>
                      </a:r>
                      <a:endParaRPr lang="en-US" sz="2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t-EE" sz="2800" dirty="0" smtClean="0"/>
                        <a:t>195</a:t>
                      </a:r>
                      <a:endParaRPr lang="en-US" sz="28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304801" y="762000"/>
            <a:ext cx="8458200" cy="4876800"/>
          </a:xfrm>
          <a:ln/>
        </p:spPr>
        <p:txBody>
          <a:bodyPr/>
          <a:lstStyle/>
          <a:p>
            <a:pPr>
              <a:buNone/>
            </a:pPr>
            <a:r>
              <a:rPr lang="et-EE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Raamatu teekond</a:t>
            </a:r>
          </a:p>
          <a:p>
            <a:pPr lvl="0"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600200" y="990600"/>
            <a:ext cx="662940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t-EE" dirty="0" smtClean="0"/>
          </a:p>
          <a:p>
            <a:pPr algn="ctr"/>
            <a:r>
              <a:rPr lang="et-EE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Mis mujal tehtud</a:t>
            </a:r>
          </a:p>
          <a:p>
            <a:pPr>
              <a:buFont typeface="Arial" pitchFamily="34" charset="0"/>
              <a:buChar char="•"/>
            </a:pPr>
            <a:endParaRPr lang="et-EE" sz="2800" dirty="0" smtClean="0"/>
          </a:p>
          <a:p>
            <a:pPr>
              <a:buFont typeface="Arial" pitchFamily="34" charset="0"/>
              <a:buChar char="•"/>
            </a:pPr>
            <a:r>
              <a:rPr lang="et-EE" sz="2800" dirty="0" smtClean="0"/>
              <a:t>  Kas e-versiooni kasutajad on tulemuslikumad paberversiooni kasutajatest?</a:t>
            </a:r>
          </a:p>
          <a:p>
            <a:pPr>
              <a:buFont typeface="Arial" pitchFamily="34" charset="0"/>
              <a:buChar char="•"/>
            </a:pPr>
            <a:endParaRPr lang="et-EE" sz="2800" dirty="0" smtClean="0"/>
          </a:p>
          <a:p>
            <a:pPr>
              <a:buFont typeface="Arial" pitchFamily="34" charset="0"/>
              <a:buChar char="•"/>
            </a:pPr>
            <a:r>
              <a:rPr lang="et-EE" sz="2800" dirty="0" smtClean="0"/>
              <a:t>  Flat World Knowledge</a:t>
            </a:r>
            <a:endParaRPr lang="en-US" sz="2800" dirty="0" smtClean="0"/>
          </a:p>
          <a:p>
            <a:endParaRPr lang="en-US" sz="2800" dirty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15925" y="1143000"/>
            <a:ext cx="8228013" cy="4114800"/>
          </a:xfrm>
          <a:noFill/>
          <a:ln w="34925"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 prst="relaxedInset"/>
          </a:sp3d>
        </p:spPr>
        <p:txBody>
          <a:bodyPr/>
          <a:lstStyle/>
          <a:p>
            <a:endParaRPr lang="et-EE" dirty="0" smtClean="0">
              <a:ln w="18415" cmpd="sng">
                <a:solidFill>
                  <a:schemeClr val="bg2">
                    <a:lumMod val="7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>
              <a:buNone/>
            </a:pPr>
            <a:endParaRPr lang="et-EE" dirty="0" smtClean="0">
              <a:ln w="18415" cmpd="sng">
                <a:solidFill>
                  <a:schemeClr val="bg2">
                    <a:lumMod val="7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buNone/>
            </a:pPr>
            <a:r>
              <a:rPr lang="et-EE" sz="4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2"/>
              </a:rPr>
              <a:t>Eestikeelsed e-õpikud</a:t>
            </a:r>
            <a:endParaRPr lang="en-US" sz="4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pPr>
              <a:buNone/>
            </a:pPr>
            <a:endParaRPr lang="en-US" dirty="0" smtClean="0">
              <a:ln w="18415" cmpd="sng">
                <a:solidFill>
                  <a:schemeClr val="bg2">
                    <a:lumMod val="7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en-US" dirty="0">
              <a:ln w="18415" cmpd="sng">
                <a:solidFill>
                  <a:schemeClr val="bg2">
                    <a:lumMod val="7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1066800"/>
            <a:ext cx="61722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Tx/>
              <a:buNone/>
            </a:pPr>
            <a:r>
              <a:rPr lang="et-EE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Tulevik</a:t>
            </a:r>
          </a:p>
          <a:p>
            <a:pPr algn="ctr">
              <a:buFontTx/>
              <a:buNone/>
            </a:pPr>
            <a:endParaRPr lang="et-EE" dirty="0" smtClean="0"/>
          </a:p>
          <a:p>
            <a:pPr algn="ctr">
              <a:buFontTx/>
              <a:buNone/>
            </a:pPr>
            <a:endParaRPr lang="et-EE" dirty="0" smtClean="0"/>
          </a:p>
          <a:p>
            <a:pPr algn="ctr">
              <a:buFontTx/>
              <a:buNone/>
            </a:pPr>
            <a:r>
              <a:rPr lang="et-EE" sz="3600" dirty="0" smtClean="0"/>
              <a:t>TÜ poolt rahastatud</a:t>
            </a:r>
          </a:p>
          <a:p>
            <a:pPr algn="ctr">
              <a:buFontTx/>
              <a:buNone/>
            </a:pPr>
            <a:r>
              <a:rPr lang="et-EE" sz="3600" dirty="0" smtClean="0"/>
              <a:t>õppematerjalid </a:t>
            </a:r>
          </a:p>
          <a:p>
            <a:pPr algn="ctr">
              <a:buFontTx/>
              <a:buNone/>
            </a:pPr>
            <a:endParaRPr lang="et-EE" sz="4800" dirty="0" smtClean="0"/>
          </a:p>
          <a:p>
            <a:pPr algn="ctr">
              <a:buFontTx/>
              <a:buNone/>
            </a:pPr>
            <a:r>
              <a:rPr lang="et-EE" sz="3600" dirty="0" smtClean="0"/>
              <a:t>avatud juurdepääs</a:t>
            </a:r>
            <a:endParaRPr lang="en-US" sz="3600" dirty="0" smtClean="0"/>
          </a:p>
        </p:txBody>
      </p:sp>
      <p:sp>
        <p:nvSpPr>
          <p:cNvPr id="7" name="Down Arrow 6"/>
          <p:cNvSpPr/>
          <p:nvPr/>
        </p:nvSpPr>
        <p:spPr>
          <a:xfrm>
            <a:off x="3962400" y="3352800"/>
            <a:ext cx="533400" cy="762000"/>
          </a:xfrm>
          <a:prstGeom prst="downArrow">
            <a:avLst/>
          </a:prstGeom>
          <a:solidFill>
            <a:schemeClr val="bg2">
              <a:lumMod val="60000"/>
              <a:lumOff val="4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>
              <a:ln w="12700">
                <a:solidFill>
                  <a:schemeClr val="bg2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bg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t-EE" dirty="0" smtClean="0"/>
              <a:t>	Kirjastamistoetuse taotlemise üheks tingimuseks on see, et õpik avaldatakse ka elektrooniliselt TÜ raamatukogu e-õpikute andmebaasis. Toetuse saajatel on võimalus läbida ka tasuta koolitus õpiku ja e-õpiku koostamise kohta.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1066800"/>
            <a:ext cx="6172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t-EE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</a:rPr>
              <a:t>Tulevik</a:t>
            </a:r>
          </a:p>
          <a:p>
            <a:pPr algn="ctr">
              <a:buNone/>
            </a:pPr>
            <a:endParaRPr lang="et-EE" sz="4000" b="1" dirty="0" smtClean="0"/>
          </a:p>
          <a:p>
            <a:pPr algn="ctr">
              <a:buNone/>
            </a:pPr>
            <a:r>
              <a:rPr lang="et-EE" sz="3600" b="1" dirty="0" smtClean="0"/>
              <a:t>“</a:t>
            </a:r>
            <a:r>
              <a:rPr lang="en-US" sz="3600" dirty="0" smtClean="0"/>
              <a:t>E-</a:t>
            </a:r>
            <a:r>
              <a:rPr lang="en-US" sz="3600" dirty="0" err="1" smtClean="0"/>
              <a:t>õpikute</a:t>
            </a:r>
            <a:r>
              <a:rPr lang="en-US" sz="3600" dirty="0" smtClean="0"/>
              <a:t> </a:t>
            </a:r>
            <a:r>
              <a:rPr lang="en-US" sz="3600" dirty="0" err="1" smtClean="0"/>
              <a:t>kogu</a:t>
            </a:r>
            <a:r>
              <a:rPr lang="en-US" sz="3600" dirty="0" smtClean="0"/>
              <a:t> </a:t>
            </a:r>
            <a:r>
              <a:rPr lang="en-US" sz="3600" dirty="0" err="1" smtClean="0"/>
              <a:t>võiks</a:t>
            </a:r>
            <a:r>
              <a:rPr lang="en-US" sz="3600" dirty="0" smtClean="0"/>
              <a:t> </a:t>
            </a:r>
            <a:r>
              <a:rPr lang="en-US" sz="3600" dirty="0" err="1" smtClean="0"/>
              <a:t>sisaldada</a:t>
            </a:r>
            <a:r>
              <a:rPr lang="en-US" sz="3600" dirty="0" smtClean="0"/>
              <a:t> </a:t>
            </a:r>
            <a:r>
              <a:rPr lang="en-US" sz="3600" dirty="0" err="1" smtClean="0"/>
              <a:t>vähemalt</a:t>
            </a:r>
            <a:r>
              <a:rPr lang="et-EE" sz="3600" dirty="0" smtClean="0"/>
              <a:t> </a:t>
            </a:r>
            <a:r>
              <a:rPr lang="en-US" sz="3600" dirty="0" err="1" smtClean="0"/>
              <a:t>kõiki</a:t>
            </a:r>
            <a:r>
              <a:rPr lang="en-US" sz="3600" dirty="0" smtClean="0"/>
              <a:t> </a:t>
            </a:r>
            <a:r>
              <a:rPr lang="en-US" sz="3600" dirty="0" err="1" smtClean="0"/>
              <a:t>baasainetes</a:t>
            </a:r>
            <a:r>
              <a:rPr lang="en-US" sz="3600" dirty="0" smtClean="0"/>
              <a:t> </a:t>
            </a:r>
            <a:r>
              <a:rPr lang="en-US" sz="3600" dirty="0" err="1" smtClean="0"/>
              <a:t>kasutatavaid</a:t>
            </a:r>
            <a:r>
              <a:rPr lang="en-US" sz="3600" dirty="0" smtClean="0"/>
              <a:t> </a:t>
            </a:r>
            <a:r>
              <a:rPr lang="en-US" sz="3600" dirty="0" err="1" smtClean="0"/>
              <a:t>õpikuid</a:t>
            </a:r>
            <a:r>
              <a:rPr lang="et-EE" sz="3600" dirty="0" smtClean="0"/>
              <a:t>”</a:t>
            </a:r>
            <a:r>
              <a:rPr lang="en-US" sz="3600" dirty="0" smtClean="0"/>
              <a:t>.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1219200"/>
            <a:ext cx="61722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endParaRPr lang="et-EE" sz="24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+mn-lt"/>
            </a:endParaRPr>
          </a:p>
          <a:p>
            <a:pPr algn="ctr">
              <a:buNone/>
            </a:pPr>
            <a:r>
              <a:rPr lang="et-EE" sz="4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Tänan tähelepanu eest!</a:t>
            </a:r>
          </a:p>
          <a:p>
            <a:pPr>
              <a:buNone/>
            </a:pPr>
            <a:endParaRPr lang="et-EE" sz="24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+mn-lt"/>
            </a:endParaRPr>
          </a:p>
          <a:p>
            <a:pPr>
              <a:buNone/>
            </a:pPr>
            <a:endParaRPr lang="et-EE" sz="24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+mn-lt"/>
            </a:endParaRPr>
          </a:p>
          <a:p>
            <a:pPr>
              <a:buNone/>
            </a:pPr>
            <a:endParaRPr lang="et-EE" sz="24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+mn-lt"/>
            </a:endParaRPr>
          </a:p>
          <a:p>
            <a:pPr>
              <a:buNone/>
            </a:pPr>
            <a:endParaRPr lang="et-EE" sz="24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+mn-lt"/>
            </a:endParaRPr>
          </a:p>
          <a:p>
            <a:pPr>
              <a:buNone/>
            </a:pPr>
            <a:endParaRPr lang="et-EE" sz="24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+mn-lt"/>
            </a:endParaRPr>
          </a:p>
          <a:p>
            <a:pPr>
              <a:buNone/>
            </a:pPr>
            <a:endParaRPr lang="et-EE" sz="24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latin typeface="+mn-lt"/>
            </a:endParaRPr>
          </a:p>
          <a:p>
            <a:pPr>
              <a:buNone/>
            </a:pPr>
            <a:r>
              <a:rPr lang="et-EE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Signe Bachmann</a:t>
            </a:r>
          </a:p>
          <a:p>
            <a:pPr>
              <a:buNone/>
            </a:pPr>
            <a:r>
              <a:rPr lang="et-EE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Tartu Ülikooli Raamatukogu</a:t>
            </a:r>
          </a:p>
          <a:p>
            <a:pPr>
              <a:buNone/>
            </a:pPr>
            <a:r>
              <a:rPr lang="et-EE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W. Struve 1, 50091</a:t>
            </a:r>
          </a:p>
          <a:p>
            <a:pPr>
              <a:buNone/>
            </a:pPr>
            <a:r>
              <a:rPr lang="et-EE" sz="24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signe.bachmann@ut.ee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ut_pp8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ut_pp8</Template>
  <TotalTime>375</TotalTime>
  <Words>152</Words>
  <Application>Microsoft Office PowerPoint</Application>
  <PresentationFormat>On-screen Show (4:3)</PresentationFormat>
  <Paragraphs>83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ut_pp8</vt:lpstr>
      <vt:lpstr>Eestikeelsed e-õpikud Tartu Ülikooli Raamatukogus </vt:lpstr>
      <vt:lpstr>Slide 2</vt:lpstr>
      <vt:lpstr>Slide 3</vt:lpstr>
      <vt:lpstr>Mis ei meeldinud 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PLoS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pmargis</dc:creator>
  <cp:lastModifiedBy>Anneli Sepp</cp:lastModifiedBy>
  <cp:revision>46</cp:revision>
  <dcterms:created xsi:type="dcterms:W3CDTF">2009-07-23T22:01:14Z</dcterms:created>
  <dcterms:modified xsi:type="dcterms:W3CDTF">2011-03-07T17:06:50Z</dcterms:modified>
</cp:coreProperties>
</file>