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3"/>
  </p:notesMasterIdLst>
  <p:sldIdLst>
    <p:sldId id="256" r:id="rId2"/>
    <p:sldId id="277" r:id="rId3"/>
    <p:sldId id="278" r:id="rId4"/>
    <p:sldId id="259" r:id="rId5"/>
    <p:sldId id="279" r:id="rId6"/>
    <p:sldId id="265" r:id="rId7"/>
    <p:sldId id="280" r:id="rId8"/>
    <p:sldId id="288" r:id="rId9"/>
    <p:sldId id="281" r:id="rId10"/>
    <p:sldId id="282" r:id="rId11"/>
    <p:sldId id="283" r:id="rId12"/>
    <p:sldId id="289" r:id="rId13"/>
    <p:sldId id="284" r:id="rId14"/>
    <p:sldId id="264" r:id="rId15"/>
    <p:sldId id="286" r:id="rId16"/>
    <p:sldId id="285" r:id="rId17"/>
    <p:sldId id="287" r:id="rId18"/>
    <p:sldId id="290" r:id="rId19"/>
    <p:sldId id="272" r:id="rId20"/>
    <p:sldId id="291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2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CAAB1F-0087-4AFB-BCD2-6360A5270D7B}" type="datetimeFigureOut">
              <a:rPr lang="et-EE" smtClean="0"/>
              <a:pPr/>
              <a:t>6.05.2014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99FA08-38E3-45AD-BB8A-BEF7F9C6A1E3}" type="slidenum">
              <a:rPr lang="et-EE" smtClean="0"/>
              <a:pPr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2259911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DDFB238-8AF1-403F-8D8A-9F42E693475F}" type="datetimeFigureOut">
              <a:rPr lang="en-US" smtClean="0"/>
              <a:pPr/>
              <a:t>5/6/2014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06369EA-A5E1-4EF5-9D9E-94771D1D587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2497" y="3284984"/>
            <a:ext cx="4708376" cy="1296144"/>
          </a:xfrm>
        </p:spPr>
        <p:txBody>
          <a:bodyPr numCol="1">
            <a:normAutofit/>
          </a:bodyPr>
          <a:lstStyle/>
          <a:p>
            <a:r>
              <a:rPr lang="en-GB" sz="2000" b="1" dirty="0" smtClean="0">
                <a:solidFill>
                  <a:schemeClr val="tx1"/>
                </a:solidFill>
              </a:rPr>
              <a:t>Elena </a:t>
            </a:r>
            <a:r>
              <a:rPr lang="en-GB" sz="2000" b="1" dirty="0" err="1" smtClean="0">
                <a:solidFill>
                  <a:schemeClr val="tx1"/>
                </a:solidFill>
              </a:rPr>
              <a:t>Sipria-Mironov</a:t>
            </a:r>
            <a:r>
              <a:rPr lang="en-GB" sz="2000" b="1" dirty="0" smtClean="0">
                <a:solidFill>
                  <a:schemeClr val="tx1"/>
                </a:solidFill>
              </a:rPr>
              <a:t> </a:t>
            </a:r>
            <a:endParaRPr lang="et-EE" sz="2000" dirty="0" smtClean="0">
              <a:solidFill>
                <a:schemeClr val="tx1"/>
              </a:solidFill>
            </a:endParaRPr>
          </a:p>
          <a:p>
            <a:r>
              <a:rPr lang="en-GB" sz="2000" dirty="0" smtClean="0">
                <a:solidFill>
                  <a:schemeClr val="tx1"/>
                </a:solidFill>
              </a:rPr>
              <a:t>Project Manager </a:t>
            </a:r>
            <a:endParaRPr lang="et-EE" sz="2000" dirty="0" smtClean="0">
              <a:solidFill>
                <a:schemeClr val="tx1"/>
              </a:solidFill>
            </a:endParaRPr>
          </a:p>
          <a:p>
            <a:r>
              <a:rPr lang="en-GB" sz="2000" dirty="0" smtClean="0">
                <a:solidFill>
                  <a:schemeClr val="tx1"/>
                </a:solidFill>
              </a:rPr>
              <a:t>University of </a:t>
            </a:r>
            <a:r>
              <a:rPr lang="en-GB" sz="2000" dirty="0" err="1" smtClean="0">
                <a:solidFill>
                  <a:schemeClr val="tx1"/>
                </a:solidFill>
              </a:rPr>
              <a:t>Tartu</a:t>
            </a:r>
            <a:r>
              <a:rPr lang="en-GB" sz="2000" dirty="0" smtClean="0">
                <a:solidFill>
                  <a:schemeClr val="tx1"/>
                </a:solidFill>
              </a:rPr>
              <a:t> Library</a:t>
            </a:r>
            <a:endParaRPr lang="et-EE" sz="20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505930"/>
            <a:ext cx="8712968" cy="1470025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Literary Festival Prima Vista</a:t>
            </a:r>
            <a:r>
              <a:rPr lang="et-EE" b="1" dirty="0" smtClean="0"/>
              <a:t>:</a:t>
            </a:r>
            <a:r>
              <a:rPr lang="en-GB" b="1" dirty="0" smtClean="0"/>
              <a:t> </a:t>
            </a:r>
            <a:r>
              <a:rPr lang="et-EE" b="1" dirty="0" smtClean="0"/>
              <a:t/>
            </a:r>
            <a:br>
              <a:rPr lang="et-EE" b="1" dirty="0" smtClean="0"/>
            </a:br>
            <a:r>
              <a:rPr lang="et-EE" b="1" dirty="0" smtClean="0"/>
              <a:t>T</a:t>
            </a:r>
            <a:r>
              <a:rPr lang="en-GB" b="1" dirty="0" smtClean="0"/>
              <a:t>he message of libraries in space and time </a:t>
            </a:r>
            <a:endParaRPr lang="et-EE" dirty="0"/>
          </a:p>
        </p:txBody>
      </p:sp>
      <p:pic>
        <p:nvPicPr>
          <p:cNvPr id="4" name="Picture 3" descr="top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4653136"/>
            <a:ext cx="2005594" cy="198888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94122"/>
          </a:xfrm>
        </p:spPr>
        <p:txBody>
          <a:bodyPr/>
          <a:lstStyle/>
          <a:p>
            <a:r>
              <a:rPr lang="en-GB" b="1" dirty="0" smtClean="0"/>
              <a:t>Literary Festival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05536"/>
          </a:xfrm>
        </p:spPr>
        <p:txBody>
          <a:bodyPr/>
          <a:lstStyle/>
          <a:p>
            <a:r>
              <a:rPr lang="en-US" sz="2800" dirty="0" smtClean="0"/>
              <a:t>Officially </a:t>
            </a:r>
            <a:r>
              <a:rPr lang="en-US" sz="2800" dirty="0" err="1" smtClean="0"/>
              <a:t>organised</a:t>
            </a:r>
            <a:r>
              <a:rPr lang="en-US" sz="2800" dirty="0" smtClean="0"/>
              <a:t> by: </a:t>
            </a:r>
          </a:p>
          <a:p>
            <a:pPr lvl="1"/>
            <a:r>
              <a:rPr lang="en-US" dirty="0" smtClean="0"/>
              <a:t>NPO Literary Festival Prima Vista </a:t>
            </a:r>
          </a:p>
          <a:p>
            <a:r>
              <a:rPr lang="en-US" sz="2800" dirty="0" smtClean="0"/>
              <a:t>Actual </a:t>
            </a:r>
            <a:r>
              <a:rPr lang="en-US" sz="2800" dirty="0" err="1" smtClean="0"/>
              <a:t>organisers</a:t>
            </a:r>
            <a:r>
              <a:rPr lang="en-US" sz="2800" dirty="0" smtClean="0"/>
              <a:t> and initiators are:</a:t>
            </a:r>
          </a:p>
          <a:p>
            <a:pPr lvl="1"/>
            <a:r>
              <a:rPr lang="en-US" dirty="0" smtClean="0"/>
              <a:t>University of Tartu Library</a:t>
            </a:r>
          </a:p>
          <a:p>
            <a:pPr lvl="1"/>
            <a:r>
              <a:rPr lang="en-US" dirty="0" smtClean="0"/>
              <a:t>Tartu Public Library</a:t>
            </a:r>
          </a:p>
          <a:p>
            <a:pPr lvl="1"/>
            <a:r>
              <a:rPr lang="en-US" dirty="0" smtClean="0"/>
              <a:t>Tartu Department of the Estonian Writers’ Union </a:t>
            </a:r>
            <a:endParaRPr lang="et-EE" dirty="0" smtClean="0"/>
          </a:p>
          <a:p>
            <a:pPr lvl="1"/>
            <a:r>
              <a:rPr lang="en-US" dirty="0" smtClean="0"/>
              <a:t>Estonian Literary Society</a:t>
            </a:r>
          </a:p>
          <a:p>
            <a:r>
              <a:rPr lang="en-US" sz="2800" dirty="0" smtClean="0"/>
              <a:t>The organizing committee:</a:t>
            </a:r>
          </a:p>
          <a:p>
            <a:pPr lvl="1"/>
            <a:r>
              <a:rPr lang="en-US" dirty="0" smtClean="0"/>
              <a:t>15 members (including 5 Advisory Board members)</a:t>
            </a:r>
          </a:p>
          <a:p>
            <a:pPr lvl="1"/>
            <a:r>
              <a:rPr lang="en-US" dirty="0" smtClean="0"/>
              <a:t>Partners from  other groups and </a:t>
            </a:r>
            <a:r>
              <a:rPr lang="en-US" dirty="0" err="1" smtClean="0"/>
              <a:t>organisations</a:t>
            </a:r>
            <a:endParaRPr lang="en-US" dirty="0" smtClean="0"/>
          </a:p>
          <a:p>
            <a:endParaRPr lang="en-US" sz="2800" dirty="0" smtClean="0"/>
          </a:p>
          <a:p>
            <a:pPr lvl="1">
              <a:buNone/>
            </a:pPr>
            <a:endParaRPr lang="en-US" dirty="0" smtClean="0"/>
          </a:p>
        </p:txBody>
      </p:sp>
      <p:pic>
        <p:nvPicPr>
          <p:cNvPr id="4" name="Picture 3" descr="primasuur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31750" y="260648"/>
            <a:ext cx="2604566" cy="1656184"/>
          </a:xfrm>
          <a:prstGeom prst="rect">
            <a:avLst/>
          </a:prstGeom>
        </p:spPr>
      </p:pic>
      <p:pic>
        <p:nvPicPr>
          <p:cNvPr id="5" name="Picture 4" descr="10-year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6336" y="5589240"/>
            <a:ext cx="1296144" cy="86409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make this festival unique</a:t>
            </a:r>
            <a:r>
              <a:rPr lang="et-EE" dirty="0" smtClean="0"/>
              <a:t>?</a:t>
            </a:r>
            <a:endParaRPr lang="et-EE" dirty="0"/>
          </a:p>
        </p:txBody>
      </p:sp>
      <p:pic>
        <p:nvPicPr>
          <p:cNvPr id="4" name="Content Placeholder 3" descr="IMG_487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556792"/>
            <a:ext cx="2880320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51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1628800"/>
            <a:ext cx="3456384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https://lh5.googleusercontent.com/-Gt7KN_GAMz0/TfDV9khyiGI/AAAAAAAACXE/WmajDh9lUhc/s512/DSC_009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628800"/>
            <a:ext cx="2520280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 descr="http://kirjandusfestival.tartu.ee/minigal/5.%20mai%202006/2%20tsirku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3933056"/>
            <a:ext cx="3497625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850106"/>
          </a:xfrm>
        </p:spPr>
        <p:txBody>
          <a:bodyPr>
            <a:normAutofit/>
          </a:bodyPr>
          <a:lstStyle/>
          <a:p>
            <a:pPr algn="ctr"/>
            <a:r>
              <a:rPr lang="en-US" sz="3200" b="1" smtClean="0"/>
              <a:t>How did we come to the idea of a literary festival? </a:t>
            </a:r>
            <a:endParaRPr lang="en-US" sz="320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568952" cy="5472608"/>
          </a:xfrm>
        </p:spPr>
        <p:txBody>
          <a:bodyPr>
            <a:normAutofit/>
          </a:bodyPr>
          <a:lstStyle/>
          <a:p>
            <a:r>
              <a:rPr lang="en-US" sz="3000" dirty="0" smtClean="0"/>
              <a:t>Library Users</a:t>
            </a:r>
            <a:r>
              <a:rPr lang="et-EE" sz="3000" dirty="0" smtClean="0"/>
              <a:t>’</a:t>
            </a:r>
            <a:r>
              <a:rPr lang="en-US" sz="3000" dirty="0" smtClean="0"/>
              <a:t> Survey 1999</a:t>
            </a:r>
          </a:p>
          <a:p>
            <a:pPr lvl="1"/>
            <a:r>
              <a:rPr lang="en-US" dirty="0" smtClean="0"/>
              <a:t>The library user questionnaire (more than </a:t>
            </a:r>
            <a:r>
              <a:rPr lang="en-US" i="1" dirty="0" smtClean="0"/>
              <a:t>350 </a:t>
            </a:r>
            <a:r>
              <a:rPr lang="en-US" dirty="0" smtClean="0"/>
              <a:t>responses)</a:t>
            </a:r>
          </a:p>
          <a:p>
            <a:pPr lvl="1"/>
            <a:r>
              <a:rPr lang="en-US" dirty="0" smtClean="0"/>
              <a:t>The focus group interview</a:t>
            </a:r>
          </a:p>
          <a:p>
            <a:r>
              <a:rPr lang="en-US" sz="3200" dirty="0" smtClean="0"/>
              <a:t>Survey Results </a:t>
            </a:r>
            <a:r>
              <a:rPr lang="en-US" sz="3000" dirty="0" smtClean="0"/>
              <a:t>:</a:t>
            </a:r>
          </a:p>
          <a:p>
            <a:pPr lvl="1"/>
            <a:r>
              <a:rPr lang="en-US" dirty="0" smtClean="0"/>
              <a:t>book sales were most popular </a:t>
            </a:r>
          </a:p>
          <a:p>
            <a:pPr lvl="1"/>
            <a:r>
              <a:rPr lang="en-US" dirty="0" smtClean="0"/>
              <a:t>events related to art and music were also mentioned </a:t>
            </a:r>
          </a:p>
          <a:p>
            <a:pPr lvl="1"/>
            <a:r>
              <a:rPr lang="en-US" dirty="0" smtClean="0"/>
              <a:t>joint projects with other cultural institutions and publishers were regarded as successful and interesting</a:t>
            </a:r>
          </a:p>
          <a:p>
            <a:pPr lvl="1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„</a:t>
            </a:r>
            <a:r>
              <a:rPr lang="en-US" i="1" dirty="0" smtClean="0"/>
              <a:t>There is no better place and no better audience in Tartu</a:t>
            </a:r>
            <a:r>
              <a:rPr lang="en-US" dirty="0" smtClean="0"/>
              <a:t>“</a:t>
            </a:r>
          </a:p>
          <a:p>
            <a:pPr algn="ctr">
              <a:buNone/>
            </a:pPr>
            <a:r>
              <a:rPr lang="en-US" i="1" dirty="0" smtClean="0"/>
              <a:t>“It is truly one of the places where the spirit of Tartu nests, its importance cannot be underestimated“ 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8352928" cy="4213448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b="1" dirty="0" smtClean="0"/>
              <a:t>The book fair UTLIB Market </a:t>
            </a:r>
            <a:r>
              <a:rPr lang="en-US" dirty="0" smtClean="0"/>
              <a:t>in UT Library as the predecessor of the festival</a:t>
            </a:r>
          </a:p>
          <a:p>
            <a:pPr lvl="1"/>
            <a:r>
              <a:rPr lang="en-US" dirty="0" smtClean="0"/>
              <a:t>Included </a:t>
            </a:r>
            <a:r>
              <a:rPr lang="en-US" dirty="0" err="1" smtClean="0"/>
              <a:t>inerpretation</a:t>
            </a:r>
            <a:r>
              <a:rPr lang="en-US" dirty="0" smtClean="0"/>
              <a:t> seminars, meetings with writers, exhibitions of book illustrations, workshops</a:t>
            </a:r>
          </a:p>
          <a:p>
            <a:r>
              <a:rPr lang="en-US" dirty="0" smtClean="0"/>
              <a:t>The Park Library, concerts of singing writers and other events for readers </a:t>
            </a:r>
            <a:r>
              <a:rPr lang="en-US" dirty="0" err="1" smtClean="0"/>
              <a:t>organised</a:t>
            </a:r>
            <a:r>
              <a:rPr lang="en-US" dirty="0" smtClean="0"/>
              <a:t> by Tartu Public Library </a:t>
            </a:r>
          </a:p>
          <a:p>
            <a:r>
              <a:rPr lang="en-US" dirty="0" smtClean="0"/>
              <a:t>Intense activity from  the Tartu Department of the Estonian Writers’ Union and the Estonian Literary Society</a:t>
            </a:r>
          </a:p>
          <a:p>
            <a:endParaRPr lang="en-US" dirty="0" smtClean="0"/>
          </a:p>
        </p:txBody>
      </p:sp>
      <p:pic>
        <p:nvPicPr>
          <p:cNvPr id="4" name="Picture 3" descr="primasuur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5229200"/>
            <a:ext cx="2313027" cy="14708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9552" y="548680"/>
            <a:ext cx="828092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The birth of the great literary festivity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080210-_IGP032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404664"/>
            <a:ext cx="8795360" cy="5976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/>
          <a:lstStyle/>
          <a:p>
            <a:pPr algn="ctr"/>
            <a:r>
              <a:rPr lang="en-GB" b="1" dirty="0" smtClean="0"/>
              <a:t>From idea to realization 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The first literary festival Prima Vista </a:t>
            </a:r>
            <a:r>
              <a:rPr lang="et-EE" sz="2800" dirty="0" smtClean="0"/>
              <a:t> </a:t>
            </a:r>
            <a:r>
              <a:rPr lang="en-GB" sz="2800" dirty="0" smtClean="0"/>
              <a:t>received the title of the Culture Event of the Year in </a:t>
            </a:r>
            <a:r>
              <a:rPr lang="en-GB" sz="2800" dirty="0" err="1" smtClean="0"/>
              <a:t>Tartu</a:t>
            </a:r>
            <a:endParaRPr lang="et-EE" sz="2800" dirty="0" smtClean="0"/>
          </a:p>
          <a:p>
            <a:endParaRPr lang="et-EE" sz="2800" dirty="0" smtClean="0"/>
          </a:p>
          <a:p>
            <a:r>
              <a:rPr lang="en-GB" sz="2800" dirty="0" smtClean="0"/>
              <a:t>In 2010 the organising committee of the festival became winner of the Culture Carrier award for Producer of the Year in </a:t>
            </a:r>
            <a:r>
              <a:rPr lang="en-GB" sz="2800" dirty="0" err="1" smtClean="0"/>
              <a:t>Tartu</a:t>
            </a:r>
            <a:r>
              <a:rPr lang="en-GB" sz="2800" dirty="0" smtClean="0"/>
              <a:t>. </a:t>
            </a:r>
            <a:endParaRPr lang="et-EE" sz="2800" dirty="0" smtClean="0"/>
          </a:p>
          <a:p>
            <a:pPr>
              <a:buNone/>
            </a:pPr>
            <a:endParaRPr lang="et-EE" sz="2800" dirty="0" smtClean="0"/>
          </a:p>
          <a:p>
            <a:pPr>
              <a:buNone/>
            </a:pPr>
            <a:endParaRPr lang="et-EE" sz="2800" dirty="0" smtClean="0"/>
          </a:p>
          <a:p>
            <a:endParaRPr lang="et-EE" dirty="0"/>
          </a:p>
        </p:txBody>
      </p:sp>
      <p:pic>
        <p:nvPicPr>
          <p:cNvPr id="5" name="Picture 4" descr="http://kirjandusfestival.tartu.ee/minigal/2008/Pegasus/20080212-_IGP1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4005064"/>
            <a:ext cx="3430547" cy="2524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85010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Book and Rose Day celebrated in April 23rd </a:t>
            </a:r>
            <a:endParaRPr lang="en-US" dirty="0"/>
          </a:p>
        </p:txBody>
      </p:sp>
      <p:pic>
        <p:nvPicPr>
          <p:cNvPr id="4" name="Content Placeholder 3" descr="komb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268760"/>
            <a:ext cx="5307742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868144" y="4869160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b="1" dirty="0" smtClean="0"/>
              <a:t>“</a:t>
            </a:r>
            <a:r>
              <a:rPr lang="en-GB" b="1" dirty="0" smtClean="0"/>
              <a:t>First Step</a:t>
            </a:r>
            <a:r>
              <a:rPr lang="et-EE" b="1" dirty="0" smtClean="0"/>
              <a:t>”</a:t>
            </a:r>
          </a:p>
          <a:p>
            <a:pPr algn="ctr"/>
            <a:r>
              <a:rPr lang="en-GB" dirty="0" smtClean="0"/>
              <a:t>a yearly literary prize for the best fiction debut published in media </a:t>
            </a:r>
            <a:endParaRPr lang="et-EE" b="1" dirty="0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340768"/>
            <a:ext cx="3096989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/>
          <a:lstStyle/>
          <a:p>
            <a:pPr algn="ctr"/>
            <a:r>
              <a:rPr lang="en-GB" b="1" dirty="0" smtClean="0"/>
              <a:t>From idea to realization </a:t>
            </a:r>
            <a:endParaRPr lang="et-EE" dirty="0"/>
          </a:p>
        </p:txBody>
      </p:sp>
      <p:pic>
        <p:nvPicPr>
          <p:cNvPr id="6" name="Picture 5" descr="https://lh3.googleusercontent.com/-0-3W1A8A9Q8/TfCYJn2cb_I/AAAAAAAACX4/eEt1dVPLHrE/s720/_IGP262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4365104"/>
            <a:ext cx="3312408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https://lh3.googleusercontent.com/-uJSEp5PShEg/TfCX4mZEPNI/AAAAAAAACX0/mpBxMVz_hOk/s512/_IGP250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852936"/>
            <a:ext cx="1800200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6" name="Picture 6" descr="http://kirjandusfestival.tartu.ee/minigal/2008/%C3%9Cmarlaud/DSC_50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052736"/>
            <a:ext cx="3724115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755576" y="1124744"/>
            <a:ext cx="3888432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None/>
            </a:pPr>
            <a:endParaRPr lang="et-EE" dirty="0" smtClean="0"/>
          </a:p>
          <a:p>
            <a:pPr>
              <a:buFont typeface="Wingdings" pitchFamily="2" charset="2"/>
              <a:buChar char="ü"/>
            </a:pPr>
            <a:r>
              <a:rPr lang="en-US" b="1" dirty="0" smtClean="0"/>
              <a:t>more than 100 different events</a:t>
            </a:r>
            <a:endParaRPr lang="et-EE" b="1" dirty="0" smtClean="0"/>
          </a:p>
          <a:p>
            <a:pPr>
              <a:buFont typeface="Wingdings" pitchFamily="2" charset="2"/>
              <a:buChar char="ü"/>
            </a:pPr>
            <a:r>
              <a:rPr lang="en-US" b="1" dirty="0" smtClean="0"/>
              <a:t>more than 100 performers</a:t>
            </a:r>
            <a:endParaRPr lang="et-EE" b="1" dirty="0" smtClean="0"/>
          </a:p>
          <a:p>
            <a:pPr>
              <a:buFont typeface="Wingdings" pitchFamily="2" charset="2"/>
              <a:buChar char="ü"/>
            </a:pPr>
            <a:r>
              <a:rPr lang="en-US" b="1" dirty="0" smtClean="0"/>
              <a:t>an audience of about 15, 000 people</a:t>
            </a:r>
            <a:endParaRPr lang="et-EE" b="1" dirty="0" smtClean="0"/>
          </a:p>
          <a:p>
            <a:endParaRPr lang="et-EE" dirty="0"/>
          </a:p>
        </p:txBody>
      </p:sp>
      <p:pic>
        <p:nvPicPr>
          <p:cNvPr id="14" name="Picture 13" descr="https://lh5.googleusercontent.com/-ppj8rJU07zg/TfDLyjBCk5I/AAAAAAAACX8/kCMlDHeQmdA/s720/_MG_705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2636912"/>
            <a:ext cx="3240360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 descr="_MG_659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2080" y="3717032"/>
            <a:ext cx="3636510" cy="24219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864096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The traditional events </a:t>
            </a:r>
            <a:endParaRPr lang="et-EE" dirty="0"/>
          </a:p>
        </p:txBody>
      </p:sp>
      <p:pic>
        <p:nvPicPr>
          <p:cNvPr id="38914" name="Picture 2" descr="https://lh3.googleusercontent.com/-YC0gIGbV6xc/TfDGYGRezII/AAAAAAAACWM/Xpvmvo8tlbM/s720/_MG_55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48747"/>
            <a:ext cx="4320480" cy="2784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916" name="Picture 4" descr="https://lh5.googleusercontent.com/-6QOZLIRpweI/TfDS94xVijI/AAAAAAAABmY/OZjFibH4LHM/s720/DSC_00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124744"/>
            <a:ext cx="4356484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920" name="Picture 8" descr="http://kirjandusfestival.tartu.ee/minigal/2008/Laulvad%20kirjanikud%20Athenas/20080212-_IGP09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0807" y="4005064"/>
            <a:ext cx="3405089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922" name="Picture 10" descr="https://lh3.googleusercontent.com/-0Ui7t_BzGFc/TfB3LcO9EZI/AAAAAAAACXU/Jk4XQcf0G7Y/s720/_IGP209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005064"/>
            <a:ext cx="3401616" cy="2664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924" name="Picture 12" descr="https://lh6.googleusercontent.com/-9sOsYZCnaw8/TfB2ImTnT-I/AAAAAAAACXU/m4Cq60TkH9k/s512/_IGP206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78088" y="4005064"/>
            <a:ext cx="1756148" cy="2644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323528" y="1124744"/>
            <a:ext cx="4104456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t-EE" b="1" dirty="0" err="1" smtClean="0"/>
              <a:t>Prima</a:t>
            </a:r>
            <a:r>
              <a:rPr lang="et-EE" b="1" dirty="0" smtClean="0"/>
              <a:t> Vista </a:t>
            </a:r>
            <a:r>
              <a:rPr lang="en-GB" b="1" dirty="0" smtClean="0"/>
              <a:t>book fair</a:t>
            </a:r>
            <a:endParaRPr lang="et-EE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716016" y="1124744"/>
            <a:ext cx="4176464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Park Library </a:t>
            </a:r>
            <a:endParaRPr lang="et-EE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195736" y="6309320"/>
            <a:ext cx="5256584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t-EE" b="1" dirty="0" smtClean="0"/>
              <a:t>V</a:t>
            </a:r>
            <a:r>
              <a:rPr lang="en-GB" b="1" dirty="0" err="1" smtClean="0"/>
              <a:t>ery</a:t>
            </a:r>
            <a:r>
              <a:rPr lang="en-GB" b="1" dirty="0" smtClean="0"/>
              <a:t> popular concert of the singing writers</a:t>
            </a:r>
            <a:endParaRPr lang="et-EE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et-EE" sz="3200" b="1" dirty="0" smtClean="0"/>
              <a:t>C</a:t>
            </a:r>
            <a:r>
              <a:rPr lang="en-GB" sz="3200" b="1" dirty="0" err="1" smtClean="0"/>
              <a:t>hildren’s</a:t>
            </a:r>
            <a:r>
              <a:rPr lang="en-GB" sz="3200" b="1" dirty="0" smtClean="0"/>
              <a:t> programme includes around 20 events </a:t>
            </a:r>
            <a:endParaRPr lang="et-EE" sz="3200" b="1" dirty="0"/>
          </a:p>
        </p:txBody>
      </p:sp>
      <p:pic>
        <p:nvPicPr>
          <p:cNvPr id="4" name="Picture 3" descr="https://lh5.googleusercontent.com/-q7O3UYBCtX0/TfDd4JIwUaI/AAAAAAAACGo/nCXCQ2QtK0s/s640/IMGP56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052736"/>
            <a:ext cx="3528432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https://lh3.googleusercontent.com/-LjG4aFyewm0/TfDdxx4bz6I/AAAAAAAACFs/PPEIChJ-UiQ/s512/IMGP560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052736"/>
            <a:ext cx="1800200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938" name="Picture 2" descr="https://lh3.googleusercontent.com/-c_QByoNbOVw/TfDd87IjXxI/AAAAAAAACYI/XeV18F5piPQ/s640/K.J.Peterson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573016"/>
            <a:ext cx="4295800" cy="3059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940" name="Picture 4" descr="http://kirjandusfestival.tartu.ee/minigal/2008/Laste%C3%BCritused/IMGP386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611735"/>
            <a:ext cx="4392488" cy="3030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944" name="Picture 8" descr="http://kirjandusfestival.tartu.ee/minigal/2009/Vanaema%20%C3%B5unapuu%20otsas/IMG_4157-vi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3" y="1052736"/>
            <a:ext cx="3550872" cy="2519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50106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Prima Vista has many partners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03648" y="1340768"/>
            <a:ext cx="7283152" cy="518457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Embassies, Councils and Cultural Institutions </a:t>
            </a:r>
          </a:p>
          <a:p>
            <a:r>
              <a:rPr lang="en-US" dirty="0" smtClean="0"/>
              <a:t>different departments of the University of </a:t>
            </a:r>
            <a:r>
              <a:rPr lang="et-EE" dirty="0" smtClean="0"/>
              <a:t> </a:t>
            </a:r>
            <a:r>
              <a:rPr lang="en-US" dirty="0" smtClean="0"/>
              <a:t>Tartu </a:t>
            </a:r>
          </a:p>
          <a:p>
            <a:r>
              <a:rPr lang="en-US" dirty="0" smtClean="0"/>
              <a:t>Estonian National Museum</a:t>
            </a:r>
          </a:p>
          <a:p>
            <a:r>
              <a:rPr lang="en-US" dirty="0" smtClean="0"/>
              <a:t>Tartu Toy Museum</a:t>
            </a:r>
          </a:p>
          <a:p>
            <a:r>
              <a:rPr lang="en-US" dirty="0" smtClean="0"/>
              <a:t>schools and day-care centers</a:t>
            </a:r>
          </a:p>
          <a:p>
            <a:r>
              <a:rPr lang="en-US" dirty="0" smtClean="0"/>
              <a:t>literary magazine </a:t>
            </a:r>
            <a:r>
              <a:rPr lang="en-US" dirty="0" err="1" smtClean="0"/>
              <a:t>Värske</a:t>
            </a:r>
            <a:r>
              <a:rPr lang="en-US" dirty="0" smtClean="0"/>
              <a:t> </a:t>
            </a:r>
            <a:r>
              <a:rPr lang="en-US" dirty="0" err="1" smtClean="0"/>
              <a:t>Rõhk</a:t>
            </a:r>
            <a:endParaRPr lang="en-US" dirty="0" smtClean="0"/>
          </a:p>
          <a:p>
            <a:r>
              <a:rPr lang="en-US" dirty="0" smtClean="0"/>
              <a:t>Estonian Librarians’ Association</a:t>
            </a:r>
          </a:p>
          <a:p>
            <a:r>
              <a:rPr lang="en-US" dirty="0" smtClean="0"/>
              <a:t>movie theatre Tartu </a:t>
            </a:r>
            <a:r>
              <a:rPr lang="en-US" dirty="0" err="1" smtClean="0"/>
              <a:t>Ele</a:t>
            </a:r>
            <a:r>
              <a:rPr lang="et-EE" dirty="0" smtClean="0"/>
              <a:t>k</a:t>
            </a:r>
            <a:r>
              <a:rPr lang="en-US" dirty="0" err="1" smtClean="0"/>
              <a:t>triteater</a:t>
            </a:r>
            <a:endParaRPr lang="en-US" dirty="0" smtClean="0"/>
          </a:p>
          <a:p>
            <a:r>
              <a:rPr lang="en-US" dirty="0" smtClean="0"/>
              <a:t>Tartu </a:t>
            </a:r>
            <a:r>
              <a:rPr lang="en-US" dirty="0" err="1" smtClean="0"/>
              <a:t>Uus</a:t>
            </a:r>
            <a:r>
              <a:rPr lang="en-US" dirty="0" smtClean="0"/>
              <a:t> </a:t>
            </a:r>
            <a:r>
              <a:rPr lang="en-US" dirty="0" err="1" smtClean="0"/>
              <a:t>Teater</a:t>
            </a:r>
            <a:r>
              <a:rPr lang="en-US" dirty="0" smtClean="0"/>
              <a:t> (Tartu New Theatre)</a:t>
            </a:r>
          </a:p>
          <a:p>
            <a:r>
              <a:rPr lang="en-US" dirty="0" smtClean="0"/>
              <a:t>Tartu Art College</a:t>
            </a:r>
          </a:p>
          <a:p>
            <a:r>
              <a:rPr lang="en-US" dirty="0" smtClean="0"/>
              <a:t>other festivals such as </a:t>
            </a:r>
            <a:r>
              <a:rPr lang="en-US" dirty="0" err="1" smtClean="0"/>
              <a:t>tARTuFF</a:t>
            </a:r>
            <a:r>
              <a:rPr lang="en-US" dirty="0" smtClean="0"/>
              <a:t> and </a:t>
            </a:r>
            <a:r>
              <a:rPr lang="en-US" dirty="0" err="1" smtClean="0"/>
              <a:t>Mailaul</a:t>
            </a:r>
            <a:endParaRPr lang="en-US" dirty="0" smtClean="0"/>
          </a:p>
          <a:p>
            <a:r>
              <a:rPr lang="en-US" i="1" dirty="0" smtClean="0"/>
              <a:t>and many other </a:t>
            </a:r>
            <a:endParaRPr lang="en-US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t-EE" sz="3200" b="1" dirty="0" smtClean="0"/>
              <a:t>G</a:t>
            </a:r>
            <a:r>
              <a:rPr lang="en-US" sz="3200" b="1" dirty="0" smtClean="0"/>
              <a:t>rowing cultural event which brings together people with very different interests</a:t>
            </a:r>
            <a:endParaRPr lang="et-EE" sz="3200" b="1" dirty="0"/>
          </a:p>
        </p:txBody>
      </p:sp>
      <p:pic>
        <p:nvPicPr>
          <p:cNvPr id="4" name="Picture 3" descr="https://lh5.googleusercontent.com/-jtRBy4xJt50/TfDTGuWm3SI/AAAAAAAACXE/HWx2BTV9q8k/s720/DSC_008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12776"/>
            <a:ext cx="4464496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http://kirjandusfestival.tartu.ee/minigal/2008/Vennaskonna%20kontsert/20080211-_IGP05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861048"/>
            <a:ext cx="2808352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_IGP79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3933056"/>
            <a:ext cx="2664296" cy="2673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https://lh5.googleusercontent.com/-dTKjcO68m2w/TfB4rkQq51I/AAAAAAAACXU/EhuFJsXrPtQ/s512/_IGP210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933056"/>
            <a:ext cx="1800200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62" name="Picture 2" descr="https://lh3.googleusercontent.com/-HCF3YRfcyuM/TfDTHbN9qJI/AAAAAAAACWU/RiuuOw1JIfE/s512/DSC_008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933056"/>
            <a:ext cx="1726504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66" name="Picture 6" descr="http://kirjandusfestival.tartu.ee/minigal/2009/Anvelt,%20Eco,%20Ehinid,%20Marinina%20jpt./thumbs/tn_med__IGP821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1412776"/>
            <a:ext cx="4104456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5256584" cy="778098"/>
          </a:xfrm>
        </p:spPr>
        <p:txBody>
          <a:bodyPr>
            <a:normAutofit fontScale="90000"/>
          </a:bodyPr>
          <a:lstStyle/>
          <a:p>
            <a:r>
              <a:rPr lang="et-EE" b="1" dirty="0" smtClean="0"/>
              <a:t>M</a:t>
            </a:r>
            <a:r>
              <a:rPr lang="en-GB" b="1" dirty="0" smtClean="0"/>
              <a:t>ain theme or a slogan</a:t>
            </a:r>
            <a:r>
              <a:rPr lang="ru-RU" b="1" dirty="0" smtClean="0"/>
              <a:t>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268760"/>
            <a:ext cx="4809728" cy="244827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b="1" i="1" dirty="0" smtClean="0"/>
              <a:t>„The Last Days of Libraries?“</a:t>
            </a:r>
            <a:endParaRPr lang="et-EE" b="1" i="1" dirty="0" smtClean="0"/>
          </a:p>
          <a:p>
            <a:r>
              <a:rPr lang="en-GB" b="1" i="1" dirty="0" smtClean="0"/>
              <a:t>„The Art of Survival</a:t>
            </a:r>
            <a:r>
              <a:rPr lang="et-EE" b="1" i="1" dirty="0" smtClean="0"/>
              <a:t>”</a:t>
            </a:r>
          </a:p>
          <a:p>
            <a:r>
              <a:rPr lang="en-GB" b="1" i="1" dirty="0" smtClean="0"/>
              <a:t>„Change of Course“</a:t>
            </a:r>
            <a:endParaRPr lang="et-EE" b="1" i="1" dirty="0" smtClean="0"/>
          </a:p>
          <a:p>
            <a:r>
              <a:rPr lang="en-GB" b="1" i="1" dirty="0" smtClean="0"/>
              <a:t>„</a:t>
            </a:r>
            <a:r>
              <a:rPr lang="en-GB" b="1" i="1" dirty="0" err="1" smtClean="0"/>
              <a:t>RoomID</a:t>
            </a:r>
            <a:r>
              <a:rPr lang="en-GB" b="1" i="1" dirty="0" smtClean="0"/>
              <a:t>“</a:t>
            </a:r>
            <a:endParaRPr lang="et-EE" b="1" i="1" dirty="0" smtClean="0"/>
          </a:p>
          <a:p>
            <a:r>
              <a:rPr lang="en-GB" b="1" i="1" dirty="0" smtClean="0"/>
              <a:t>„Time flies!“</a:t>
            </a:r>
            <a:endParaRPr lang="en-US" b="1" i="1" dirty="0"/>
          </a:p>
        </p:txBody>
      </p:sp>
      <p:pic>
        <p:nvPicPr>
          <p:cNvPr id="11268" name="Picture 4" descr="https://lh5.googleusercontent.com/-4sYW7EuSzAg/TfDGxrPm8PI/AAAAAAAACWI/lhEznaxGPZc/s720/_MG_57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05064"/>
            <a:ext cx="2537520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0" name="Picture 6" descr="http://kirjandusfestival.tartu.ee/minigal/2010/thumbs/tn_med_patro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994224"/>
            <a:ext cx="1872208" cy="19356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2" name="Picture 8" descr="http://flash.ut.ee/pildid/galeriid/201305/7280/UT130509AT2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4005064"/>
            <a:ext cx="2520145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4" name="Picture 10" descr="http://flash.ut.ee/pildid/galeriid/201205/182/UT120510AT8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1196752"/>
            <a:ext cx="3028092" cy="2015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6" name="Picture 12" descr="http://kirjandusfestival.tartu.ee/minigal/2008/Avamine%202008/20080210-_IGP028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3933056"/>
            <a:ext cx="1424163" cy="2129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6228184" y="328498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Mihkel Mutt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827584" y="602128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Rein Raud</a:t>
            </a:r>
            <a:endParaRPr lang="et-EE" dirty="0"/>
          </a:p>
        </p:txBody>
      </p:sp>
      <p:sp>
        <p:nvSpPr>
          <p:cNvPr id="16" name="TextBox 15"/>
          <p:cNvSpPr txBox="1"/>
          <p:nvPr/>
        </p:nvSpPr>
        <p:spPr>
          <a:xfrm>
            <a:off x="2987824" y="602128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Hannes Varblane</a:t>
            </a:r>
            <a:endParaRPr lang="et-EE" dirty="0"/>
          </a:p>
        </p:txBody>
      </p:sp>
      <p:sp>
        <p:nvSpPr>
          <p:cNvPr id="17" name="TextBox 16"/>
          <p:cNvSpPr txBox="1"/>
          <p:nvPr/>
        </p:nvSpPr>
        <p:spPr>
          <a:xfrm>
            <a:off x="4788024" y="602128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Doris </a:t>
            </a:r>
            <a:r>
              <a:rPr lang="et-EE" dirty="0" err="1" smtClean="0"/>
              <a:t>Kareva</a:t>
            </a:r>
            <a:endParaRPr lang="et-EE" dirty="0"/>
          </a:p>
        </p:txBody>
      </p:sp>
      <p:sp>
        <p:nvSpPr>
          <p:cNvPr id="18" name="TextBox 17"/>
          <p:cNvSpPr txBox="1"/>
          <p:nvPr/>
        </p:nvSpPr>
        <p:spPr>
          <a:xfrm>
            <a:off x="6732240" y="602128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dirty="0" smtClean="0"/>
              <a:t>Leelo Tungal</a:t>
            </a:r>
            <a:endParaRPr lang="et-EE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931224" cy="720080"/>
          </a:xfrm>
        </p:spPr>
        <p:txBody>
          <a:bodyPr>
            <a:normAutofit/>
          </a:bodyPr>
          <a:lstStyle/>
          <a:p>
            <a:pPr algn="ctr"/>
            <a:r>
              <a:rPr lang="en-US" sz="3600" smtClean="0"/>
              <a:t>Famous writers who have visited Tartu</a:t>
            </a:r>
            <a:endParaRPr lang="en-US" sz="3600"/>
          </a:p>
        </p:txBody>
      </p:sp>
      <p:pic>
        <p:nvPicPr>
          <p:cNvPr id="4" name="Content Placeholder 3" descr="tn_med_IMG_910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716016" y="1556792"/>
            <a:ext cx="3785828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tn_med_IMG_90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556792"/>
            <a:ext cx="3816424" cy="2540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51520" y="908720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 smtClean="0"/>
              <a:t>“The only advice I can give to a young person who wants to start writing is: READ!”</a:t>
            </a:r>
          </a:p>
          <a:p>
            <a:pPr algn="r"/>
            <a:r>
              <a:rPr lang="en-US" sz="2000" b="1" i="1" smtClean="0"/>
              <a:t>Umberto Eco</a:t>
            </a:r>
            <a:endParaRPr lang="en-US" sz="2000" b="1" i="1"/>
          </a:p>
        </p:txBody>
      </p:sp>
      <p:pic>
        <p:nvPicPr>
          <p:cNvPr id="9" name="Picture 8" descr="IMG_905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4149080"/>
            <a:ext cx="3780420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4716016" y="4293096"/>
            <a:ext cx="4032448" cy="20313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smtClean="0"/>
              <a:t>The festival has also been visited by:</a:t>
            </a:r>
          </a:p>
          <a:p>
            <a:r>
              <a:rPr lang="en-US" dirty="0" smtClean="0"/>
              <a:t>German musician and poet </a:t>
            </a:r>
            <a:r>
              <a:rPr lang="en-US" b="1" dirty="0" smtClean="0"/>
              <a:t>Wolf </a:t>
            </a:r>
            <a:r>
              <a:rPr lang="en-US" b="1" dirty="0" err="1" smtClean="0"/>
              <a:t>Biermann</a:t>
            </a:r>
            <a:r>
              <a:rPr lang="en-US" b="1" dirty="0" smtClean="0"/>
              <a:t> </a:t>
            </a:r>
            <a:r>
              <a:rPr lang="en-US" dirty="0" smtClean="0"/>
              <a:t>British punk poet </a:t>
            </a:r>
            <a:r>
              <a:rPr lang="en-US" b="1" dirty="0" smtClean="0"/>
              <a:t>John Cooper Clarke</a:t>
            </a:r>
          </a:p>
          <a:p>
            <a:r>
              <a:rPr lang="en-US" dirty="0" smtClean="0"/>
              <a:t>American cyberpunk classic </a:t>
            </a:r>
            <a:r>
              <a:rPr lang="en-US" b="1" dirty="0" smtClean="0"/>
              <a:t>Bruce Sterling </a:t>
            </a:r>
            <a:r>
              <a:rPr lang="en-US" dirty="0" smtClean="0"/>
              <a:t>Finnish writer </a:t>
            </a:r>
            <a:r>
              <a:rPr lang="en-US" b="1" dirty="0" smtClean="0"/>
              <a:t>Joel </a:t>
            </a:r>
            <a:r>
              <a:rPr lang="en-US" b="1" dirty="0" err="1" smtClean="0"/>
              <a:t>Haahtela</a:t>
            </a:r>
            <a:r>
              <a:rPr lang="en-US" b="1" dirty="0" smtClean="0"/>
              <a:t> </a:t>
            </a:r>
          </a:p>
          <a:p>
            <a:r>
              <a:rPr lang="en-US" dirty="0" smtClean="0"/>
              <a:t>Hungarian writer </a:t>
            </a:r>
            <a:r>
              <a:rPr lang="en-US" b="1" dirty="0" smtClean="0"/>
              <a:t>Attila </a:t>
            </a:r>
            <a:r>
              <a:rPr lang="en-US" b="1" dirty="0" err="1" smtClean="0"/>
              <a:t>Bartis</a:t>
            </a:r>
            <a:endParaRPr lang="en-US" b="1" dirty="0" smtClean="0"/>
          </a:p>
          <a:p>
            <a:pPr algn="r"/>
            <a:r>
              <a:rPr lang="en-US" i="1" dirty="0" smtClean="0"/>
              <a:t>and many other renowned authors</a:t>
            </a:r>
            <a:endParaRPr lang="en-US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8640"/>
            <a:ext cx="77724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et-EE" dirty="0" err="1" smtClean="0"/>
              <a:t>Prima</a:t>
            </a:r>
            <a:r>
              <a:rPr lang="et-EE" dirty="0" smtClean="0"/>
              <a:t> Vista </a:t>
            </a:r>
            <a:r>
              <a:rPr lang="en-GB" dirty="0" smtClean="0"/>
              <a:t>integrate the local </a:t>
            </a:r>
            <a:r>
              <a:rPr lang="et-EE" dirty="0" smtClean="0"/>
              <a:t/>
            </a:r>
            <a:br>
              <a:rPr lang="et-EE" dirty="0" smtClean="0"/>
            </a:br>
            <a:r>
              <a:rPr lang="en-GB" dirty="0" smtClean="0"/>
              <a:t>non-Estonian communities</a:t>
            </a:r>
            <a:endParaRPr lang="et-EE" dirty="0"/>
          </a:p>
        </p:txBody>
      </p:sp>
      <p:pic>
        <p:nvPicPr>
          <p:cNvPr id="7" name="Picture 6" descr="https://lh6.googleusercontent.com/-R2HT_d09UXA/TfDWC6kSueI/AAAAAAAACWc/0ADlprnWqGQ/s720/DSC_028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68760"/>
            <a:ext cx="3960440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https://lh6.googleusercontent.com/-B-OPHKjsPjQ/TfDWAhLHyqI/AAAAAAAACWc/ZdCYK0BQs6I/s720/DSC_018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861048"/>
            <a:ext cx="3960480" cy="271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https://lh4.googleusercontent.com/-v0vPLmoc1dQ/TfDT6Yk6hwI/AAAAAAAACWc/W52riR1dFC4/s720/DSC_037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268760"/>
            <a:ext cx="3888432" cy="249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010" name="Picture 2" descr="https://lh3.googleusercontent.com/-shXAkXZNyfI/TfDTuk4gl8I/AAAAAAAACWc/NnDmqqYFNM8/s720/DSC_02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861048"/>
            <a:ext cx="3905672" cy="2603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/>
          <a:lstStyle/>
          <a:p>
            <a:pPr algn="ctr"/>
            <a:r>
              <a:rPr lang="en-GB" dirty="0" smtClean="0"/>
              <a:t>Renowned Russian writers</a:t>
            </a:r>
            <a:endParaRPr lang="en-US" dirty="0"/>
          </a:p>
        </p:txBody>
      </p:sp>
      <p:pic>
        <p:nvPicPr>
          <p:cNvPr id="4" name="Content Placeholder 3" descr="b6kov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5" y="1412777"/>
            <a:ext cx="2880319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tn_med__IGP83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4343481"/>
            <a:ext cx="3024336" cy="2082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UT110505AT4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4365104"/>
            <a:ext cx="3096344" cy="2072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ulitskaja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3789041"/>
            <a:ext cx="1801518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2069061589c8a1_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91880" y="1412776"/>
            <a:ext cx="1796599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foto_grishkovet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20272" y="1412776"/>
            <a:ext cx="2016224" cy="2615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http://flash.ut.ee/pildid/galeriid/201305/7280/UT130509AT304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64088" y="1412776"/>
            <a:ext cx="1656184" cy="26517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755576" y="350100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Dmitri</a:t>
            </a:r>
            <a:r>
              <a:rPr lang="en-GB" dirty="0" smtClean="0"/>
              <a:t> </a:t>
            </a:r>
            <a:r>
              <a:rPr lang="en-GB" dirty="0" err="1" smtClean="0"/>
              <a:t>Bõkov</a:t>
            </a:r>
            <a:endParaRPr lang="et-EE" dirty="0"/>
          </a:p>
        </p:txBody>
      </p:sp>
      <p:sp>
        <p:nvSpPr>
          <p:cNvPr id="12" name="TextBox 11"/>
          <p:cNvSpPr txBox="1"/>
          <p:nvPr/>
        </p:nvSpPr>
        <p:spPr>
          <a:xfrm>
            <a:off x="3563888" y="400506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Grigori</a:t>
            </a:r>
            <a:r>
              <a:rPr lang="en-GB" dirty="0" smtClean="0"/>
              <a:t> </a:t>
            </a:r>
            <a:r>
              <a:rPr lang="en-GB" dirty="0" err="1" smtClean="0"/>
              <a:t>Oster</a:t>
            </a:r>
            <a:endParaRPr lang="et-EE" dirty="0"/>
          </a:p>
        </p:txBody>
      </p:sp>
      <p:sp>
        <p:nvSpPr>
          <p:cNvPr id="13" name="TextBox 12"/>
          <p:cNvSpPr txBox="1"/>
          <p:nvPr/>
        </p:nvSpPr>
        <p:spPr>
          <a:xfrm>
            <a:off x="5292080" y="400506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Leonid </a:t>
            </a:r>
            <a:r>
              <a:rPr lang="en-GB" dirty="0" err="1" smtClean="0"/>
              <a:t>Mletšin</a:t>
            </a:r>
            <a:endParaRPr lang="et-EE" dirty="0"/>
          </a:p>
        </p:txBody>
      </p:sp>
      <p:sp>
        <p:nvSpPr>
          <p:cNvPr id="14" name="TextBox 13"/>
          <p:cNvSpPr txBox="1"/>
          <p:nvPr/>
        </p:nvSpPr>
        <p:spPr>
          <a:xfrm>
            <a:off x="7092280" y="400506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Jevgeni</a:t>
            </a:r>
            <a:r>
              <a:rPr lang="en-GB" dirty="0" smtClean="0"/>
              <a:t> </a:t>
            </a:r>
            <a:r>
              <a:rPr lang="en-GB" dirty="0" err="1" smtClean="0"/>
              <a:t>Griškovets</a:t>
            </a:r>
            <a:endParaRPr lang="et-EE" dirty="0"/>
          </a:p>
        </p:txBody>
      </p:sp>
      <p:sp>
        <p:nvSpPr>
          <p:cNvPr id="15" name="TextBox 14"/>
          <p:cNvSpPr txBox="1"/>
          <p:nvPr/>
        </p:nvSpPr>
        <p:spPr>
          <a:xfrm>
            <a:off x="395536" y="630932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Ljudmila</a:t>
            </a:r>
            <a:r>
              <a:rPr lang="en-GB" dirty="0" smtClean="0"/>
              <a:t> </a:t>
            </a:r>
            <a:r>
              <a:rPr lang="en-GB" dirty="0" err="1" smtClean="0"/>
              <a:t>Ulitskaja</a:t>
            </a:r>
            <a:endParaRPr lang="et-EE" dirty="0"/>
          </a:p>
        </p:txBody>
      </p:sp>
      <p:sp>
        <p:nvSpPr>
          <p:cNvPr id="16" name="TextBox 15"/>
          <p:cNvSpPr txBox="1"/>
          <p:nvPr/>
        </p:nvSpPr>
        <p:spPr>
          <a:xfrm>
            <a:off x="3131840" y="630932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Dina </a:t>
            </a:r>
            <a:r>
              <a:rPr lang="en-GB" dirty="0" err="1" smtClean="0"/>
              <a:t>Rubina</a:t>
            </a:r>
            <a:endParaRPr lang="et-EE" dirty="0"/>
          </a:p>
        </p:txBody>
      </p:sp>
      <p:sp>
        <p:nvSpPr>
          <p:cNvPr id="17" name="TextBox 16"/>
          <p:cNvSpPr txBox="1"/>
          <p:nvPr/>
        </p:nvSpPr>
        <p:spPr>
          <a:xfrm>
            <a:off x="6372200" y="630932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/>
              <a:t>Aleksandra</a:t>
            </a:r>
            <a:r>
              <a:rPr lang="en-GB" dirty="0" smtClean="0"/>
              <a:t> </a:t>
            </a:r>
            <a:r>
              <a:rPr lang="en-GB" dirty="0" err="1" smtClean="0"/>
              <a:t>Marinina</a:t>
            </a:r>
            <a:endParaRPr lang="et-EE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84887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mtClean="0"/>
              <a:t>The partner-town programme is always coordinated by the lockal library</a:t>
            </a:r>
            <a:endParaRPr lang="en-US"/>
          </a:p>
        </p:txBody>
      </p:sp>
      <p:pic>
        <p:nvPicPr>
          <p:cNvPr id="4" name="Picture 3" descr="http://kirjandusfestival.tartu.ee/minigal/2008/P%C3%A4rnu/20080213-_IGP131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221088"/>
            <a:ext cx="3456424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http://kirjandusfestival.tartu.ee/minigal/2009/Anvelt,%20Eco,%20Ehinid,%20Marinina%20jpt./_IGP91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221088"/>
            <a:ext cx="1512168" cy="2410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http://kirjandusfestival.tartu.ee/minigal/2009/Anvelt,%20Eco,%20Ehinid,%20Marinina%20jpt./thumbs/tn_med__IGP893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221088"/>
            <a:ext cx="3600400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190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1556791"/>
            <a:ext cx="4010024" cy="2520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184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43808" y="1556792"/>
            <a:ext cx="1770155" cy="2517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251520" y="1628800"/>
            <a:ext cx="2448272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smtClean="0"/>
              <a:t>Partner-libraries from:</a:t>
            </a:r>
          </a:p>
          <a:p>
            <a:pPr lvl="1"/>
            <a:r>
              <a:rPr lang="en-US" smtClean="0"/>
              <a:t>Narva,</a:t>
            </a:r>
          </a:p>
          <a:p>
            <a:pPr lvl="1"/>
            <a:r>
              <a:rPr lang="en-US" smtClean="0"/>
              <a:t>Pärnu</a:t>
            </a:r>
          </a:p>
          <a:p>
            <a:pPr lvl="1"/>
            <a:r>
              <a:rPr lang="en-US" smtClean="0"/>
              <a:t>Viljandi</a:t>
            </a:r>
          </a:p>
          <a:p>
            <a:pPr lvl="1"/>
            <a:r>
              <a:rPr lang="en-US" smtClean="0"/>
              <a:t>Põltsamaa</a:t>
            </a:r>
          </a:p>
          <a:p>
            <a:pPr lvl="1"/>
            <a:r>
              <a:rPr lang="en-US" smtClean="0"/>
              <a:t>Võru</a:t>
            </a:r>
          </a:p>
          <a:p>
            <a:pPr lvl="1"/>
            <a:r>
              <a:rPr lang="en-US" smtClean="0"/>
              <a:t>Elva</a:t>
            </a:r>
          </a:p>
          <a:p>
            <a:pPr lvl="1"/>
            <a:r>
              <a:rPr lang="en-US" smtClean="0"/>
              <a:t>Valga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mtClean="0"/>
              <a:t>Money matters…</a:t>
            </a:r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115616" y="1772816"/>
          <a:ext cx="7200800" cy="3528392"/>
        </p:xfrm>
        <a:graphic>
          <a:graphicData uri="http://schemas.openxmlformats.org/drawingml/2006/table">
            <a:tbl>
              <a:tblPr/>
              <a:tblGrid>
                <a:gridCol w="2703305"/>
                <a:gridCol w="1338347"/>
                <a:gridCol w="1455097"/>
                <a:gridCol w="1704051"/>
              </a:tblGrid>
              <a:tr h="441049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t-EE" sz="1100" dirty="0">
                        <a:solidFill>
                          <a:srgbClr val="000000"/>
                        </a:solidFill>
                        <a:latin typeface="Cambria"/>
                        <a:ea typeface="Calibri"/>
                        <a:cs typeface="Calibri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b="1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2011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b="1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2012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b="1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2013</a:t>
                      </a:r>
                      <a:endParaRPr lang="et-EE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smtClean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Tartu City Government</a:t>
                      </a:r>
                      <a:endParaRPr lang="en-US" sz="1400" b="1" noProof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18 717,00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20 400,00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20 400,00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smtClean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Cultural Endowment of Estonia</a:t>
                      </a:r>
                      <a:endParaRPr lang="en-US" sz="1400" b="1" noProof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9 450,00 </a:t>
                      </a:r>
                      <a:endParaRPr lang="et-EE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12 730,00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14 000,00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smtClean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Estonian Ministry of Culture</a:t>
                      </a:r>
                      <a:endParaRPr lang="en-US" sz="1400" b="1" noProof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  -   </a:t>
                      </a:r>
                      <a:endParaRPr lang="et-EE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 2 000,00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 3 000,00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smtClean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Estonian  Gambling Tax Council</a:t>
                      </a:r>
                      <a:endParaRPr lang="en-US" sz="1400" b="1" noProof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 1 000,00 </a:t>
                      </a:r>
                      <a:endParaRPr lang="et-EE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1 000,00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1 750,00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4104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Cultural Endowment of Tartu </a:t>
                      </a:r>
                      <a:endParaRPr lang="en-US" sz="1400" b="1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 583,00 </a:t>
                      </a:r>
                      <a:endParaRPr lang="et-EE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  400,00 </a:t>
                      </a:r>
                      <a:endParaRPr lang="et-EE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dirty="0">
                          <a:solidFill>
                            <a:srgbClr val="000000"/>
                          </a:solidFill>
                          <a:latin typeface="Cambria"/>
                          <a:ea typeface="Calibri"/>
                          <a:cs typeface="Calibri"/>
                        </a:rPr>
                        <a:t> €   350,00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82098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t-EE" sz="1100" dirty="0">
                        <a:solidFill>
                          <a:srgbClr val="000000"/>
                        </a:solidFill>
                        <a:latin typeface="Cambria"/>
                        <a:ea typeface="Calibri"/>
                        <a:cs typeface="Calibri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b="1" dirty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b="1" dirty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€  </a:t>
                      </a:r>
                      <a:r>
                        <a:rPr lang="et-EE" sz="1400" b="1" dirty="0" smtClean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 </a:t>
                      </a:r>
                      <a:r>
                        <a:rPr lang="et-EE" sz="1400" b="1" dirty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29 750,00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b="1" dirty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b="1" dirty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€ </a:t>
                      </a:r>
                      <a:r>
                        <a:rPr lang="et-EE" sz="1400" b="1" baseline="0" dirty="0" smtClean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 </a:t>
                      </a:r>
                      <a:r>
                        <a:rPr lang="et-EE" sz="1400" b="1" dirty="0" smtClean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36 </a:t>
                      </a:r>
                      <a:r>
                        <a:rPr lang="et-EE" sz="1400" b="1" dirty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530,00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t-EE" sz="1400" b="1" dirty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 €  </a:t>
                      </a:r>
                      <a:r>
                        <a:rPr lang="et-EE" sz="1400" b="1" dirty="0" smtClean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39 </a:t>
                      </a:r>
                      <a:r>
                        <a:rPr lang="et-EE" sz="1400" b="1" dirty="0">
                          <a:solidFill>
                            <a:srgbClr val="FF0000"/>
                          </a:solidFill>
                          <a:latin typeface="Cambria"/>
                          <a:ea typeface="Calibri"/>
                          <a:cs typeface="Calibri"/>
                        </a:rPr>
                        <a:t>500,00 </a:t>
                      </a:r>
                      <a:endParaRPr lang="et-EE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50106"/>
          </a:xfrm>
        </p:spPr>
        <p:txBody>
          <a:bodyPr/>
          <a:lstStyle/>
          <a:p>
            <a:pPr algn="ctr"/>
            <a:r>
              <a:rPr lang="et-EE" dirty="0" err="1" smtClean="0"/>
              <a:t>University</a:t>
            </a:r>
            <a:r>
              <a:rPr lang="et-EE" dirty="0" smtClean="0"/>
              <a:t> </a:t>
            </a:r>
            <a:r>
              <a:rPr lang="et-EE" dirty="0" err="1" smtClean="0"/>
              <a:t>of</a:t>
            </a:r>
            <a:r>
              <a:rPr lang="et-EE" dirty="0" smtClean="0"/>
              <a:t> Tartu and </a:t>
            </a:r>
            <a:r>
              <a:rPr lang="et-EE" dirty="0" err="1" smtClean="0"/>
              <a:t>Library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196752"/>
            <a:ext cx="7772400" cy="1440160"/>
          </a:xfrm>
        </p:spPr>
        <p:txBody>
          <a:bodyPr/>
          <a:lstStyle/>
          <a:p>
            <a:pPr algn="just">
              <a:buNone/>
            </a:pPr>
            <a:r>
              <a:rPr lang="ru-RU" b="1" i="1" dirty="0" smtClean="0"/>
              <a:t>	</a:t>
            </a:r>
            <a:r>
              <a:rPr lang="en-GB" i="1" dirty="0" smtClean="0"/>
              <a:t> “The library has grown together with the University of </a:t>
            </a:r>
            <a:r>
              <a:rPr lang="en-GB" i="1" dirty="0" err="1" smtClean="0"/>
              <a:t>Tartu</a:t>
            </a:r>
            <a:r>
              <a:rPr lang="en-GB" i="1" dirty="0" smtClean="0"/>
              <a:t> which has been and probably remains for a long time the most important intellectual centre of Estonia.“</a:t>
            </a:r>
            <a:r>
              <a:rPr lang="et-EE" i="1" dirty="0" smtClean="0"/>
              <a:t> (Prof. Jüri </a:t>
            </a:r>
            <a:r>
              <a:rPr lang="et-EE" i="1" dirty="0" err="1" smtClean="0"/>
              <a:t>Talvet</a:t>
            </a:r>
            <a:r>
              <a:rPr lang="et-EE" i="1" dirty="0" smtClean="0"/>
              <a:t>)</a:t>
            </a:r>
            <a:endParaRPr lang="et-EE" dirty="0" smtClean="0"/>
          </a:p>
          <a:p>
            <a:pPr algn="just">
              <a:buNone/>
            </a:pPr>
            <a:endParaRPr lang="en-US" dirty="0" smtClean="0"/>
          </a:p>
          <a:p>
            <a:pPr algn="just">
              <a:buNone/>
            </a:pPr>
            <a:endParaRPr lang="en-US" dirty="0"/>
          </a:p>
        </p:txBody>
      </p:sp>
      <p:pic>
        <p:nvPicPr>
          <p:cNvPr id="4" name="Picture 3" descr="ylikool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3140968"/>
            <a:ext cx="3614326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4" name="Picture 2" descr="TARTU KIRJANDUSFESTIVAL PRIMA VISTA 20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140968"/>
            <a:ext cx="3931488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300608"/>
          </a:xfrm>
        </p:spPr>
        <p:txBody>
          <a:bodyPr>
            <a:normAutofit fontScale="25000" lnSpcReduction="20000"/>
          </a:bodyPr>
          <a:lstStyle/>
          <a:p>
            <a:endParaRPr lang="en-US" b="1" smtClean="0"/>
          </a:p>
          <a:p>
            <a:r>
              <a:rPr lang="en-US" smtClean="0"/>
              <a:t/>
            </a:r>
            <a:br>
              <a:rPr lang="en-US" smtClean="0"/>
            </a:b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229600" cy="2592288"/>
          </a:xfrm>
        </p:spPr>
        <p:txBody>
          <a:bodyPr>
            <a:normAutofit/>
          </a:bodyPr>
          <a:lstStyle/>
          <a:p>
            <a:r>
              <a:rPr lang="en-US" sz="2800" smtClean="0"/>
              <a:t/>
            </a:r>
            <a:br>
              <a:rPr lang="en-US" sz="2800" smtClean="0"/>
            </a:br>
            <a:r>
              <a:rPr lang="en-US" sz="2800" b="1" smtClean="0"/>
              <a:t>You’re all very welcome to attend Prima Vista events during the second week of May 2014!</a:t>
            </a:r>
            <a:endParaRPr lang="en-US" sz="2800" b="1"/>
          </a:p>
        </p:txBody>
      </p:sp>
      <p:pic>
        <p:nvPicPr>
          <p:cNvPr id="4" name="Picture 3" descr="top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3356992"/>
            <a:ext cx="3157722" cy="3131408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3596</TotalTime>
  <Words>677</Words>
  <Application>Microsoft Office PowerPoint</Application>
  <PresentationFormat>Ekraaniseanss (4:3)</PresentationFormat>
  <Paragraphs>137</Paragraphs>
  <Slides>21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21</vt:i4>
      </vt:variant>
    </vt:vector>
  </HeadingPairs>
  <TitlesOfParts>
    <vt:vector size="22" baseType="lpstr">
      <vt:lpstr>Equity</vt:lpstr>
      <vt:lpstr>Literary Festival Prima Vista:  The message of libraries in space and time </vt:lpstr>
      <vt:lpstr>Literary Festival</vt:lpstr>
      <vt:lpstr>What make this festival unique?</vt:lpstr>
      <vt:lpstr>How did we come to the idea of a literary festival? </vt:lpstr>
      <vt:lpstr>PowerPointi esitlus</vt:lpstr>
      <vt:lpstr>PowerPointi esitlus</vt:lpstr>
      <vt:lpstr>From idea to realization </vt:lpstr>
      <vt:lpstr>Book and Rose Day celebrated in April 23rd </vt:lpstr>
      <vt:lpstr>From idea to realization </vt:lpstr>
      <vt:lpstr>The traditional events </vt:lpstr>
      <vt:lpstr>Children’s programme includes around 20 events </vt:lpstr>
      <vt:lpstr>Prima Vista has many partners</vt:lpstr>
      <vt:lpstr>Growing cultural event which brings together people with very different interests</vt:lpstr>
      <vt:lpstr>Main theme or a slogan:</vt:lpstr>
      <vt:lpstr>Famous writers who have visited Tartu</vt:lpstr>
      <vt:lpstr>Prima Vista integrate the local  non-Estonian communities</vt:lpstr>
      <vt:lpstr>Renowned Russian writers</vt:lpstr>
      <vt:lpstr>The partner-town programme is always coordinated by the lockal library</vt:lpstr>
      <vt:lpstr>Money matters…</vt:lpstr>
      <vt:lpstr>University of Tartu and Library</vt:lpstr>
      <vt:lpstr> You’re all very welcome to attend Prima Vista events during the second week of May 2014!</vt:lpstr>
    </vt:vector>
  </TitlesOfParts>
  <Company>TU Library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Библиотека Тартуского университета в культурном контексте Эстонии</dc:title>
  <dc:creator>ilonas</dc:creator>
  <cp:lastModifiedBy>Elena Sipria-Mironov</cp:lastModifiedBy>
  <cp:revision>262</cp:revision>
  <dcterms:created xsi:type="dcterms:W3CDTF">2012-06-18T15:26:16Z</dcterms:created>
  <dcterms:modified xsi:type="dcterms:W3CDTF">2014-05-06T10:45:12Z</dcterms:modified>
</cp:coreProperties>
</file>