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6" r:id="rId4"/>
    <p:sldId id="278" r:id="rId5"/>
    <p:sldId id="264" r:id="rId6"/>
    <p:sldId id="265" r:id="rId7"/>
    <p:sldId id="259" r:id="rId8"/>
    <p:sldId id="269" r:id="rId9"/>
    <p:sldId id="275" r:id="rId10"/>
    <p:sldId id="276" r:id="rId11"/>
    <p:sldId id="280" r:id="rId12"/>
    <p:sldId id="261" r:id="rId13"/>
    <p:sldId id="263" r:id="rId14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eskmine laad 2 – rõh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46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0A160-2895-43AC-A26B-C3C7410B281F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4" name="Slaidi 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05FC0-38D6-4055-8815-F417B84CE5ED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03756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C938E7-50E8-3242-8898-CED2CAAEDF7F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440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605FC0-38D6-4055-8815-F417B84CE5ED}" type="slidenum">
              <a:rPr lang="et-EE" smtClean="0"/>
              <a:t>10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014338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t-EE" smtClean="0"/>
              <a:t>Klõpsake laadi muutmiseks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237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087258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650507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27831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78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38970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679746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417005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212116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77035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89792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DC133-624E-41F4-8902-D6DCAA5DCE75}" type="datetimeFigureOut">
              <a:rPr lang="et-EE" smtClean="0"/>
              <a:t>11.04.2014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C75A4-61E0-44B6-B26A-42F1CCC6AAA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052077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t-EE" dirty="0"/>
              <a:t/>
            </a:r>
            <a:br>
              <a:rPr lang="et-EE" dirty="0"/>
            </a:br>
            <a:r>
              <a:rPr lang="et-EE" dirty="0"/>
              <a:t> </a:t>
            </a:r>
            <a:r>
              <a:rPr lang="et-EE" b="1" dirty="0"/>
              <a:t>Paberi </a:t>
            </a:r>
            <a:r>
              <a:rPr lang="et-EE" b="1" dirty="0" err="1"/>
              <a:t>massneutraliseerimistehas</a:t>
            </a:r>
            <a:r>
              <a:rPr lang="et-EE" b="1" dirty="0"/>
              <a:t> TÜ raamatukogus </a:t>
            </a:r>
            <a:endParaRPr lang="et-EE" dirty="0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31640" y="3933056"/>
            <a:ext cx="6400800" cy="2592288"/>
          </a:xfrm>
        </p:spPr>
        <p:txBody>
          <a:bodyPr>
            <a:normAutofit fontScale="77500" lnSpcReduction="20000"/>
          </a:bodyPr>
          <a:lstStyle/>
          <a:p>
            <a:pPr algn="r"/>
            <a:endParaRPr lang="et-EE" dirty="0" smtClean="0"/>
          </a:p>
          <a:p>
            <a:pPr algn="r"/>
            <a:r>
              <a:rPr lang="et-EE" dirty="0" smtClean="0"/>
              <a:t>Kristina Virro</a:t>
            </a:r>
          </a:p>
          <a:p>
            <a:pPr algn="r"/>
            <a:endParaRPr lang="et-EE" dirty="0" smtClean="0"/>
          </a:p>
          <a:p>
            <a:pPr algn="r"/>
            <a:r>
              <a:rPr lang="et-EE" dirty="0" smtClean="0"/>
              <a:t>Tartu Ülikooli raamatukogu</a:t>
            </a:r>
          </a:p>
          <a:p>
            <a:pPr algn="r"/>
            <a:r>
              <a:rPr lang="et-EE" dirty="0"/>
              <a:t>s</a:t>
            </a:r>
            <a:r>
              <a:rPr lang="et-EE" dirty="0" smtClean="0"/>
              <a:t>äilitus- ja konserveerimisosakond</a:t>
            </a:r>
          </a:p>
          <a:p>
            <a:pPr algn="r"/>
            <a:endParaRPr lang="et-EE" dirty="0" smtClean="0"/>
          </a:p>
          <a:p>
            <a:r>
              <a:rPr lang="et-EE" sz="2400" dirty="0" smtClean="0"/>
              <a:t>4. </a:t>
            </a:r>
            <a:r>
              <a:rPr lang="et-EE" sz="2400" dirty="0"/>
              <a:t>m</a:t>
            </a:r>
            <a:r>
              <a:rPr lang="et-EE" sz="2400" dirty="0" smtClean="0"/>
              <a:t>ärts 2014</a:t>
            </a:r>
            <a:endParaRPr lang="et-EE" sz="2400" dirty="0"/>
          </a:p>
        </p:txBody>
      </p:sp>
    </p:spTree>
    <p:extLst>
      <p:ext uri="{BB962C8B-B14F-4D97-AF65-F5344CB8AC3E}">
        <p14:creationId xmlns:p14="http://schemas.microsoft.com/office/powerpoint/2010/main" val="118816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dirty="0" smtClean="0"/>
              <a:t>Raamatute massneutraliseerimine – mis see on?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dirty="0"/>
              <a:t>m</a:t>
            </a:r>
            <a:r>
              <a:rPr lang="et-EE" dirty="0" smtClean="0"/>
              <a:t> a s s  </a:t>
            </a:r>
            <a:endParaRPr lang="et-EE" dirty="0"/>
          </a:p>
          <a:p>
            <a:pPr marL="0" indent="0">
              <a:buNone/>
            </a:pPr>
            <a:r>
              <a:rPr lang="et-EE" dirty="0"/>
              <a:t>T</a:t>
            </a:r>
            <a:r>
              <a:rPr lang="et-EE" dirty="0" smtClean="0"/>
              <a:t>ehnoloogiline lahendus suure hulga pabermaterjali konserveerimiseks keemiliselt. </a:t>
            </a:r>
            <a:endParaRPr lang="et-EE" dirty="0"/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dirty="0" smtClean="0"/>
              <a:t>n e u t r a l i s e e r i m i n e</a:t>
            </a:r>
          </a:p>
          <a:p>
            <a:pPr marL="0" indent="0">
              <a:buNone/>
            </a:pPr>
            <a:r>
              <a:rPr lang="en-US" dirty="0" smtClean="0"/>
              <a:t>P</a:t>
            </a:r>
            <a:r>
              <a:rPr lang="et-EE" dirty="0" smtClean="0"/>
              <a:t>aberis olevate happeliste komponentide reageerimine aluselise ühendiga; aluselise reservi loomine  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dirty="0" smtClean="0"/>
              <a:t>Alternatiiv – hoiustamine külmas (5°C).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37850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325563"/>
          </a:xfrm>
        </p:spPr>
        <p:txBody>
          <a:bodyPr>
            <a:noAutofit/>
          </a:bodyPr>
          <a:lstStyle/>
          <a:p>
            <a:pPr algn="l"/>
            <a:r>
              <a:rPr lang="en-US" sz="3100" u="sng" dirty="0" err="1" smtClean="0"/>
              <a:t>Mikrotasand</a:t>
            </a:r>
            <a:r>
              <a:rPr lang="en-US" sz="3100" u="sng" dirty="0" smtClean="0"/>
              <a:t>  </a:t>
            </a:r>
            <a:r>
              <a:rPr lang="en-US" sz="3100" u="sng" dirty="0"/>
              <a:t/>
            </a:r>
            <a:br>
              <a:rPr lang="en-US" sz="3100" u="sng" dirty="0"/>
            </a:br>
            <a:r>
              <a:rPr lang="en-US" sz="2800" dirty="0" err="1" smtClean="0"/>
              <a:t>Tselluloosi</a:t>
            </a:r>
            <a:r>
              <a:rPr lang="en-US" sz="2800" dirty="0" smtClean="0"/>
              <a:t> </a:t>
            </a:r>
            <a:r>
              <a:rPr lang="en-US" sz="2800" dirty="0" err="1" smtClean="0"/>
              <a:t>makrofibrillid</a:t>
            </a:r>
            <a:r>
              <a:rPr lang="en-US" sz="2800" dirty="0"/>
              <a:t>, </a:t>
            </a:r>
            <a:r>
              <a:rPr lang="en-US" sz="2800" dirty="0" err="1"/>
              <a:t>mikrofibrillid</a:t>
            </a:r>
            <a:r>
              <a:rPr lang="en-US" sz="2800" dirty="0"/>
              <a:t>, </a:t>
            </a:r>
            <a:r>
              <a:rPr lang="en-US" sz="2800" dirty="0" err="1" smtClean="0"/>
              <a:t>protofibrillid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l="3253" r="3253"/>
          <a:stretch>
            <a:fillRect/>
          </a:stretch>
        </p:blipFill>
        <p:spPr>
          <a:xfrm>
            <a:off x="457201" y="1600202"/>
            <a:ext cx="4844707" cy="2664403"/>
          </a:xfrm>
          <a:ln>
            <a:solidFill>
              <a:schemeClr val="bg2">
                <a:lumMod val="5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652120" y="1600200"/>
            <a:ext cx="273630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Looduslikult</a:t>
            </a:r>
            <a:r>
              <a:rPr lang="en-US" sz="2000" dirty="0"/>
              <a:t> </a:t>
            </a:r>
            <a:r>
              <a:rPr lang="en-US" sz="2000" dirty="0" err="1"/>
              <a:t>tselluloosi</a:t>
            </a:r>
            <a:r>
              <a:rPr lang="en-US" sz="2000" dirty="0"/>
              <a:t> </a:t>
            </a:r>
            <a:r>
              <a:rPr lang="en-US" sz="2000" dirty="0" err="1"/>
              <a:t>individuaalseid</a:t>
            </a:r>
            <a:r>
              <a:rPr lang="en-US" sz="2000" dirty="0"/>
              <a:t> </a:t>
            </a:r>
            <a:r>
              <a:rPr lang="en-US" sz="2000" dirty="0" err="1"/>
              <a:t>polümeere</a:t>
            </a:r>
            <a:r>
              <a:rPr lang="en-US" sz="2000" dirty="0"/>
              <a:t> </a:t>
            </a:r>
            <a:r>
              <a:rPr lang="en-US" sz="2000" dirty="0" err="1"/>
              <a:t>ei</a:t>
            </a:r>
            <a:r>
              <a:rPr lang="en-US" sz="2000" dirty="0"/>
              <a:t> </a:t>
            </a:r>
            <a:r>
              <a:rPr lang="en-US" sz="2000" dirty="0" err="1" smtClean="0"/>
              <a:t>esine</a:t>
            </a:r>
            <a:r>
              <a:rPr lang="en-US" sz="2000" dirty="0" smtClean="0"/>
              <a:t>, </a:t>
            </a:r>
            <a:r>
              <a:rPr lang="en-US" sz="2000" dirty="0" err="1" smtClean="0"/>
              <a:t>molekulid</a:t>
            </a:r>
            <a:r>
              <a:rPr lang="en-US" sz="2000" dirty="0" smtClean="0"/>
              <a:t> </a:t>
            </a:r>
            <a:r>
              <a:rPr lang="en-US" sz="2000" dirty="0"/>
              <a:t>on </a:t>
            </a:r>
            <a:r>
              <a:rPr lang="en-US" sz="2000" dirty="0" err="1" smtClean="0"/>
              <a:t>pakitud</a:t>
            </a:r>
            <a:r>
              <a:rPr lang="en-US" sz="2000" dirty="0" smtClean="0"/>
              <a:t> 36 </a:t>
            </a:r>
            <a:r>
              <a:rPr lang="en-US" sz="2000" dirty="0" err="1" smtClean="0"/>
              <a:t>kaupa</a:t>
            </a:r>
            <a:r>
              <a:rPr lang="en-US" sz="2000" dirty="0" smtClean="0"/>
              <a:t> </a:t>
            </a:r>
            <a:r>
              <a:rPr lang="en-US" sz="2000" dirty="0" err="1" smtClean="0"/>
              <a:t>kristallilistesse</a:t>
            </a:r>
            <a:r>
              <a:rPr lang="en-US" sz="2000" dirty="0" smtClean="0"/>
              <a:t> </a:t>
            </a:r>
            <a:r>
              <a:rPr lang="en-US" sz="2000" dirty="0" err="1" smtClean="0"/>
              <a:t>või</a:t>
            </a:r>
            <a:r>
              <a:rPr lang="en-US" sz="2000" dirty="0" smtClean="0"/>
              <a:t> </a:t>
            </a:r>
            <a:r>
              <a:rPr lang="en-US" sz="2000" dirty="0" err="1" smtClean="0"/>
              <a:t>amorfsetesse</a:t>
            </a:r>
            <a:r>
              <a:rPr lang="en-US" sz="2000" dirty="0" smtClean="0"/>
              <a:t> </a:t>
            </a:r>
            <a:r>
              <a:rPr lang="en-US" sz="2000" dirty="0" err="1" smtClean="0"/>
              <a:t>struktuuridesse</a:t>
            </a:r>
            <a:r>
              <a:rPr lang="en-US" sz="2000" dirty="0" smtClean="0"/>
              <a:t>, </a:t>
            </a:r>
            <a:r>
              <a:rPr lang="en-US" sz="2000" b="1" dirty="0" err="1" smtClean="0"/>
              <a:t>protofibrillidesse</a:t>
            </a:r>
            <a:r>
              <a:rPr lang="en-US" sz="2000" b="1" dirty="0" smtClean="0"/>
              <a:t> </a:t>
            </a:r>
            <a:r>
              <a:rPr lang="en-US" sz="2000" dirty="0" smtClean="0"/>
              <a:t>(d=3,5nm) 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55051" y="1624609"/>
            <a:ext cx="2748797" cy="492443"/>
          </a:xfrm>
          <a:prstGeom prst="rect">
            <a:avLst/>
          </a:prstGeom>
          <a:solidFill>
            <a:schemeClr val="bg2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600" dirty="0" err="1" smtClean="0"/>
              <a:t>Tselluloosimolekulide</a:t>
            </a:r>
            <a:r>
              <a:rPr lang="en-US" sz="1600" dirty="0" smtClean="0"/>
              <a:t> </a:t>
            </a:r>
          </a:p>
          <a:p>
            <a:r>
              <a:rPr lang="en-US" sz="1600" dirty="0" err="1" smtClean="0"/>
              <a:t>elementaarfibrill</a:t>
            </a:r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2481395" y="1849079"/>
            <a:ext cx="1010486" cy="246221"/>
          </a:xfrm>
          <a:prstGeom prst="rect">
            <a:avLst/>
          </a:prstGeom>
          <a:solidFill>
            <a:schemeClr val="bg2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600" dirty="0" err="1" smtClean="0"/>
              <a:t>Mikrofibrill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899592" y="2117052"/>
            <a:ext cx="1872208" cy="356124"/>
          </a:xfrm>
          <a:prstGeom prst="rect">
            <a:avLst/>
          </a:prstGeom>
          <a:solidFill>
            <a:schemeClr val="bg2"/>
          </a:solidFill>
        </p:spPr>
        <p:txBody>
          <a:bodyPr wrap="square" tIns="93600" rtlCol="0">
            <a:spAutoFit/>
          </a:bodyPr>
          <a:lstStyle/>
          <a:p>
            <a:r>
              <a:rPr lang="en-US" sz="1400" dirty="0" err="1" smtClean="0"/>
              <a:t>Tselluloosi</a:t>
            </a:r>
            <a:r>
              <a:rPr lang="en-US" sz="1400" dirty="0" smtClean="0"/>
              <a:t> </a:t>
            </a:r>
            <a:r>
              <a:rPr lang="en-US" sz="1400" dirty="0" err="1" smtClean="0"/>
              <a:t>molekul</a:t>
            </a:r>
            <a:endParaRPr 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2558337" y="3465874"/>
            <a:ext cx="1190991" cy="58477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600" dirty="0" err="1" smtClean="0"/>
              <a:t>Tselluloosi</a:t>
            </a:r>
            <a:endParaRPr lang="en-US" sz="1600" dirty="0" smtClean="0"/>
          </a:p>
          <a:p>
            <a:r>
              <a:rPr lang="en-US" sz="1600" dirty="0" smtClean="0"/>
              <a:t> </a:t>
            </a:r>
            <a:r>
              <a:rPr lang="en-US" sz="1600" dirty="0" err="1" smtClean="0"/>
              <a:t>molekul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3898280" y="3339016"/>
            <a:ext cx="1377980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Hemi-</a:t>
            </a:r>
            <a:r>
              <a:rPr lang="en-US" sz="1400" dirty="0" err="1" smtClean="0"/>
              <a:t>tselluloos</a:t>
            </a:r>
            <a:r>
              <a:rPr lang="en-US" sz="1400" dirty="0" smtClean="0"/>
              <a:t>,</a:t>
            </a:r>
          </a:p>
          <a:p>
            <a:r>
              <a:rPr lang="en-US" sz="1400" dirty="0" err="1" smtClean="0"/>
              <a:t>pektiin</a:t>
            </a:r>
            <a:endParaRPr lang="en-US" sz="1400" dirty="0" smtClean="0"/>
          </a:p>
        </p:txBody>
      </p:sp>
      <p:sp>
        <p:nvSpPr>
          <p:cNvPr id="10" name="Rectangle 9"/>
          <p:cNvSpPr/>
          <p:nvPr/>
        </p:nvSpPr>
        <p:spPr>
          <a:xfrm>
            <a:off x="427152" y="4770299"/>
            <a:ext cx="7797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Protofibrillid</a:t>
            </a:r>
            <a:r>
              <a:rPr lang="en-US" dirty="0" smtClean="0"/>
              <a:t> mood</a:t>
            </a:r>
            <a:r>
              <a:rPr lang="et-EE" dirty="0" smtClean="0"/>
              <a:t>u</a:t>
            </a:r>
            <a:r>
              <a:rPr lang="en-US" dirty="0" err="1" smtClean="0"/>
              <a:t>stavad</a:t>
            </a:r>
            <a:r>
              <a:rPr lang="en-US" dirty="0" smtClean="0"/>
              <a:t> </a:t>
            </a:r>
            <a:r>
              <a:rPr lang="en-US" b="1" dirty="0" err="1"/>
              <a:t>mikrofibrilli</a:t>
            </a:r>
            <a:r>
              <a:rPr lang="en-US" dirty="0"/>
              <a:t>, mille </a:t>
            </a:r>
            <a:r>
              <a:rPr lang="en-US" dirty="0" err="1"/>
              <a:t>läbimõõt</a:t>
            </a:r>
            <a:r>
              <a:rPr lang="en-US" dirty="0"/>
              <a:t> on </a:t>
            </a:r>
            <a:r>
              <a:rPr lang="en-US" dirty="0" smtClean="0"/>
              <a:t>3,5nm-kordne</a:t>
            </a:r>
            <a:r>
              <a:rPr lang="en-US" dirty="0"/>
              <a:t>, </a:t>
            </a:r>
            <a:r>
              <a:rPr lang="en-US" dirty="0" err="1"/>
              <a:t>tavaliselt</a:t>
            </a:r>
            <a:r>
              <a:rPr lang="en-US" dirty="0"/>
              <a:t> </a:t>
            </a:r>
            <a:r>
              <a:rPr lang="en-US" dirty="0" err="1" smtClean="0"/>
              <a:t>kuni</a:t>
            </a:r>
            <a:r>
              <a:rPr lang="en-US" dirty="0" smtClean="0"/>
              <a:t> </a:t>
            </a:r>
            <a:r>
              <a:rPr lang="en-US" dirty="0"/>
              <a:t>40 </a:t>
            </a:r>
            <a:r>
              <a:rPr lang="en-US" dirty="0" smtClean="0"/>
              <a:t>nm</a:t>
            </a:r>
            <a:r>
              <a:rPr lang="en-US" dirty="0"/>
              <a:t>.</a:t>
            </a:r>
            <a:endParaRPr lang="en-US" dirty="0" smtClean="0"/>
          </a:p>
          <a:p>
            <a:r>
              <a:rPr lang="en-US" dirty="0" err="1"/>
              <a:t>Mikrofibrillide</a:t>
            </a:r>
            <a:r>
              <a:rPr lang="en-US" dirty="0"/>
              <a:t> </a:t>
            </a:r>
            <a:r>
              <a:rPr lang="en-US" dirty="0" err="1"/>
              <a:t>ja</a:t>
            </a:r>
            <a:r>
              <a:rPr lang="en-US" dirty="0"/>
              <a:t> </a:t>
            </a:r>
            <a:r>
              <a:rPr lang="en-US" dirty="0" err="1"/>
              <a:t>makrofibrillid</a:t>
            </a:r>
            <a:r>
              <a:rPr lang="en-US" dirty="0"/>
              <a:t> – </a:t>
            </a:r>
            <a:r>
              <a:rPr lang="en-US" dirty="0" err="1"/>
              <a:t>läbimõõdu</a:t>
            </a:r>
            <a:r>
              <a:rPr lang="en-US" dirty="0"/>
              <a:t> </a:t>
            </a:r>
            <a:r>
              <a:rPr lang="en-US" dirty="0" err="1"/>
              <a:t>erinevus</a:t>
            </a:r>
            <a:r>
              <a:rPr lang="en-US" dirty="0"/>
              <a:t> 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AE3A8-7B24-3940-8FC0-7415CF981EED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2" name="Ristkülik 11"/>
          <p:cNvSpPr/>
          <p:nvPr/>
        </p:nvSpPr>
        <p:spPr>
          <a:xfrm>
            <a:off x="457647" y="413935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t-EE" sz="800" dirty="0"/>
              <a:t>http://www.biologie.uni-hamburg.de/b-online/library/onlinebio/BioBookCHEM2.html</a:t>
            </a:r>
          </a:p>
        </p:txBody>
      </p:sp>
    </p:spTree>
    <p:extLst>
      <p:ext uri="{BB962C8B-B14F-4D97-AF65-F5344CB8AC3E}">
        <p14:creationId xmlns:p14="http://schemas.microsoft.com/office/powerpoint/2010/main" val="11044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1"/>
          </a:xfrm>
        </p:spPr>
        <p:txBody>
          <a:bodyPr>
            <a:normAutofit fontScale="90000"/>
          </a:bodyPr>
          <a:lstStyle/>
          <a:p>
            <a:pPr algn="l"/>
            <a:r>
              <a:rPr lang="et-EE" sz="3600" u="sng" dirty="0" err="1" smtClean="0"/>
              <a:t>Tsellulloosi</a:t>
            </a:r>
            <a:r>
              <a:rPr lang="et-EE" sz="3600" u="sng" dirty="0" smtClean="0"/>
              <a:t> happeline hüdrolüüs</a:t>
            </a:r>
            <a:r>
              <a:rPr lang="et-EE" sz="3600" dirty="0" smtClean="0"/>
              <a:t/>
            </a:r>
            <a:br>
              <a:rPr lang="et-EE" sz="3600" dirty="0" smtClean="0"/>
            </a:br>
            <a:endParaRPr lang="en-US" sz="3556" u="sng" dirty="0"/>
          </a:p>
        </p:txBody>
      </p:sp>
      <p:pic>
        <p:nvPicPr>
          <p:cNvPr id="307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0313" y="1571625"/>
            <a:ext cx="4214812" cy="3443288"/>
          </a:xfrm>
          <a:noFill/>
        </p:spPr>
      </p:pic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3714750" y="2928938"/>
            <a:ext cx="1928813" cy="642937"/>
            <a:chOff x="3786182" y="2928934"/>
            <a:chExt cx="2000264" cy="642942"/>
          </a:xfrm>
        </p:grpSpPr>
        <p:cxnSp>
          <p:nvCxnSpPr>
            <p:cNvPr id="6" name="Straight Connector 5"/>
            <p:cNvCxnSpPr/>
            <p:nvPr/>
          </p:nvCxnSpPr>
          <p:spPr>
            <a:xfrm rot="16200000" flipH="1">
              <a:off x="5608175" y="3036414"/>
              <a:ext cx="285752" cy="7079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4572323" y="3357063"/>
              <a:ext cx="357190" cy="7243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3679202" y="3107352"/>
              <a:ext cx="357191" cy="143229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6357950" y="2428868"/>
            <a:ext cx="307183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t-EE" dirty="0" smtClean="0">
                <a:ln>
                  <a:solidFill>
                    <a:srgbClr val="FF0000"/>
                  </a:solidFill>
                </a:ln>
                <a:latin typeface="+mn-lt"/>
              </a:rPr>
              <a:t> </a:t>
            </a:r>
            <a:r>
              <a:rPr lang="et-EE" dirty="0">
                <a:ln>
                  <a:solidFill>
                    <a:srgbClr val="FF0000"/>
                  </a:solidFill>
                </a:ln>
                <a:latin typeface="+mn-lt"/>
              </a:rPr>
              <a:t>happeline hüdrolüüs</a:t>
            </a:r>
            <a:endParaRPr lang="en-US" dirty="0">
              <a:ln>
                <a:solidFill>
                  <a:srgbClr val="FF0000"/>
                </a:solidFill>
              </a:ln>
              <a:latin typeface="+mn-lt"/>
            </a:endParaRPr>
          </a:p>
        </p:txBody>
      </p: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3071813" y="2428875"/>
            <a:ext cx="2592387" cy="1593850"/>
            <a:chOff x="3071802" y="2428868"/>
            <a:chExt cx="2592999" cy="1593661"/>
          </a:xfrm>
        </p:grpSpPr>
        <p:sp>
          <p:nvSpPr>
            <p:cNvPr id="3087" name="Rectangle 14"/>
            <p:cNvSpPr>
              <a:spLocks noChangeArrowheads="1"/>
            </p:cNvSpPr>
            <p:nvPr/>
          </p:nvSpPr>
          <p:spPr bwMode="auto">
            <a:xfrm>
              <a:off x="3071802" y="2571744"/>
              <a:ext cx="521297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t-EE" sz="1400">
                  <a:solidFill>
                    <a:schemeClr val="accent2"/>
                  </a:solidFill>
                </a:rPr>
                <a:t>H</a:t>
              </a:r>
              <a:r>
                <a:rPr lang="et-EE" sz="1400" baseline="-25000">
                  <a:solidFill>
                    <a:schemeClr val="accent2"/>
                  </a:solidFill>
                </a:rPr>
                <a:t>3</a:t>
              </a:r>
              <a:r>
                <a:rPr lang="et-EE" sz="1400">
                  <a:solidFill>
                    <a:schemeClr val="accent2"/>
                  </a:solidFill>
                </a:rPr>
                <a:t>0</a:t>
              </a:r>
              <a:r>
                <a:rPr lang="et-EE" sz="1400" baseline="60000">
                  <a:solidFill>
                    <a:schemeClr val="accent2"/>
                  </a:solidFill>
                </a:rPr>
                <a:t>-</a:t>
              </a:r>
              <a:endParaRPr lang="en-US" sz="1400" baseline="60000">
                <a:solidFill>
                  <a:schemeClr val="accent2"/>
                </a:solidFill>
              </a:endParaRPr>
            </a:p>
          </p:txBody>
        </p:sp>
        <p:sp>
          <p:nvSpPr>
            <p:cNvPr id="3088" name="Rectangle 15"/>
            <p:cNvSpPr>
              <a:spLocks noChangeArrowheads="1"/>
            </p:cNvSpPr>
            <p:nvPr/>
          </p:nvSpPr>
          <p:spPr bwMode="auto">
            <a:xfrm>
              <a:off x="4286248" y="3714752"/>
              <a:ext cx="521297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t-EE" sz="1400">
                  <a:solidFill>
                    <a:schemeClr val="accent2"/>
                  </a:solidFill>
                </a:rPr>
                <a:t>H</a:t>
              </a:r>
              <a:r>
                <a:rPr lang="et-EE" sz="1400" baseline="-25000">
                  <a:solidFill>
                    <a:schemeClr val="accent2"/>
                  </a:solidFill>
                </a:rPr>
                <a:t>3</a:t>
              </a:r>
              <a:r>
                <a:rPr lang="et-EE" sz="1400">
                  <a:solidFill>
                    <a:schemeClr val="accent2"/>
                  </a:solidFill>
                </a:rPr>
                <a:t>0</a:t>
              </a:r>
              <a:r>
                <a:rPr lang="et-EE" sz="1400" baseline="60000">
                  <a:solidFill>
                    <a:schemeClr val="accent2"/>
                  </a:solidFill>
                </a:rPr>
                <a:t>-</a:t>
              </a:r>
              <a:endParaRPr lang="en-US" sz="1400" baseline="60000">
                <a:solidFill>
                  <a:schemeClr val="accent2"/>
                </a:solidFill>
              </a:endParaRPr>
            </a:p>
          </p:txBody>
        </p:sp>
        <p:sp>
          <p:nvSpPr>
            <p:cNvPr id="3089" name="Rectangle 16"/>
            <p:cNvSpPr>
              <a:spLocks noChangeArrowheads="1"/>
            </p:cNvSpPr>
            <p:nvPr/>
          </p:nvSpPr>
          <p:spPr bwMode="auto">
            <a:xfrm>
              <a:off x="5143504" y="2428868"/>
              <a:ext cx="521297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t-EE" sz="1400">
                  <a:solidFill>
                    <a:schemeClr val="accent2"/>
                  </a:solidFill>
                </a:rPr>
                <a:t>H</a:t>
              </a:r>
              <a:r>
                <a:rPr lang="et-EE" sz="1400" baseline="-25000">
                  <a:solidFill>
                    <a:schemeClr val="accent2"/>
                  </a:solidFill>
                </a:rPr>
                <a:t>3</a:t>
              </a:r>
              <a:r>
                <a:rPr lang="et-EE" sz="1400">
                  <a:solidFill>
                    <a:schemeClr val="accent2"/>
                  </a:solidFill>
                </a:rPr>
                <a:t>0</a:t>
              </a:r>
              <a:r>
                <a:rPr lang="et-EE" sz="1400" baseline="60000">
                  <a:solidFill>
                    <a:schemeClr val="accent2"/>
                  </a:solidFill>
                </a:rPr>
                <a:t>-</a:t>
              </a:r>
              <a:endParaRPr lang="en-US" sz="1400" baseline="60000">
                <a:solidFill>
                  <a:schemeClr val="accent2"/>
                </a:solidFill>
              </a:endParaRPr>
            </a:p>
          </p:txBody>
        </p:sp>
      </p:grpSp>
      <p:sp>
        <p:nvSpPr>
          <p:cNvPr id="3082" name="TextBox 34"/>
          <p:cNvSpPr txBox="1">
            <a:spLocks noChangeArrowheads="1"/>
          </p:cNvSpPr>
          <p:nvPr/>
        </p:nvSpPr>
        <p:spPr bwMode="auto">
          <a:xfrm>
            <a:off x="3071813" y="5286375"/>
            <a:ext cx="2857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t-EE" dirty="0"/>
              <a:t>Tselluloos</a:t>
            </a:r>
            <a:endParaRPr lang="en-US" dirty="0"/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720A9-B72A-2641-B1C3-7111CE32646A}" type="slidenum">
              <a:rPr lang="en-US"/>
              <a:pPr/>
              <a:t>4</a:t>
            </a:fld>
            <a:endParaRPr lang="en-US"/>
          </a:p>
        </p:txBody>
      </p:sp>
      <p:sp>
        <p:nvSpPr>
          <p:cNvPr id="4" name="Ristkülik 3"/>
          <p:cNvSpPr/>
          <p:nvPr/>
        </p:nvSpPr>
        <p:spPr>
          <a:xfrm>
            <a:off x="611560" y="609329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t-EE" sz="800" dirty="0"/>
              <a:t>http://en.wikipedia.org/wiki/File:Cellulose_strand.svg</a:t>
            </a:r>
          </a:p>
        </p:txBody>
      </p:sp>
    </p:spTree>
    <p:extLst>
      <p:ext uri="{BB962C8B-B14F-4D97-AF65-F5344CB8AC3E}">
        <p14:creationId xmlns:p14="http://schemas.microsoft.com/office/powerpoint/2010/main" val="17926553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„sihtgrupp“ 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t-EE" dirty="0" smtClean="0"/>
              <a:t>Kõige enam happelise paberiga raamatud:</a:t>
            </a:r>
          </a:p>
          <a:p>
            <a:pPr marL="0" indent="0">
              <a:buNone/>
            </a:pPr>
            <a:r>
              <a:rPr lang="et-EE" sz="4000" b="1" dirty="0" smtClean="0"/>
              <a:t>19. saj keskpaigast kuni 20. saj lõpuni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dirty="0" smtClean="0"/>
              <a:t>(1844) </a:t>
            </a:r>
            <a:r>
              <a:rPr lang="en-US" dirty="0" err="1" smtClean="0"/>
              <a:t>hakati</a:t>
            </a:r>
            <a:r>
              <a:rPr lang="en-US" dirty="0" smtClean="0"/>
              <a:t> </a:t>
            </a:r>
            <a:r>
              <a:rPr lang="en-US" dirty="0" err="1" smtClean="0"/>
              <a:t>paberit</a:t>
            </a:r>
            <a:r>
              <a:rPr lang="en-US" dirty="0" smtClean="0"/>
              <a:t> </a:t>
            </a:r>
            <a:r>
              <a:rPr lang="en-US" dirty="0" err="1" smtClean="0"/>
              <a:t>tootma</a:t>
            </a:r>
            <a:r>
              <a:rPr lang="en-US" dirty="0" smtClean="0"/>
              <a:t> </a:t>
            </a:r>
            <a:r>
              <a:rPr lang="en-US" dirty="0" err="1" smtClean="0"/>
              <a:t>tööstustlikult</a:t>
            </a:r>
            <a:r>
              <a:rPr lang="en-US" dirty="0" smtClean="0"/>
              <a:t> </a:t>
            </a:r>
            <a:r>
              <a:rPr lang="en-US" dirty="0" err="1" smtClean="0"/>
              <a:t>puidust</a:t>
            </a:r>
            <a:r>
              <a:rPr lang="et-EE" dirty="0"/>
              <a:t>.</a:t>
            </a:r>
            <a:endParaRPr lang="et-EE" dirty="0" smtClean="0"/>
          </a:p>
          <a:p>
            <a:r>
              <a:rPr lang="et-EE" dirty="0" smtClean="0"/>
              <a:t>lühike kiud</a:t>
            </a:r>
          </a:p>
          <a:p>
            <a:r>
              <a:rPr lang="et-EE" dirty="0" smtClean="0"/>
              <a:t>Paberisse sattus </a:t>
            </a:r>
            <a:r>
              <a:rPr lang="et-EE" b="1" dirty="0" smtClean="0"/>
              <a:t>ligniini ja </a:t>
            </a:r>
            <a:r>
              <a:rPr lang="et-EE" b="1" dirty="0" err="1" smtClean="0"/>
              <a:t>hemitselluloose</a:t>
            </a:r>
            <a:r>
              <a:rPr lang="et-EE" dirty="0" smtClean="0"/>
              <a:t>. Nende eemaldamiseks:</a:t>
            </a:r>
          </a:p>
          <a:p>
            <a:pPr lvl="1"/>
            <a:r>
              <a:rPr lang="en-US" dirty="0" err="1" smtClean="0"/>
              <a:t>Sulfitprotsess</a:t>
            </a:r>
            <a:r>
              <a:rPr lang="et-EE" dirty="0"/>
              <a:t> </a:t>
            </a:r>
            <a:r>
              <a:rPr lang="et-EE" dirty="0" smtClean="0"/>
              <a:t>[</a:t>
            </a:r>
            <a:r>
              <a:rPr lang="en-US" dirty="0" err="1" smtClean="0"/>
              <a:t>Ca</a:t>
            </a:r>
            <a:r>
              <a:rPr lang="en-US" dirty="0" smtClean="0"/>
              <a:t>(OH)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ja</a:t>
            </a:r>
            <a:r>
              <a:rPr lang="en-US" dirty="0" smtClean="0"/>
              <a:t> </a:t>
            </a:r>
            <a:r>
              <a:rPr lang="en-US" dirty="0" err="1" smtClean="0"/>
              <a:t>vääveldioksiidi</a:t>
            </a:r>
            <a:r>
              <a:rPr lang="en-US" dirty="0" smtClean="0"/>
              <a:t> </a:t>
            </a:r>
            <a:r>
              <a:rPr lang="en-US" dirty="0" err="1" smtClean="0"/>
              <a:t>segu</a:t>
            </a:r>
            <a:r>
              <a:rPr lang="en-US" dirty="0" smtClean="0"/>
              <a:t>, </a:t>
            </a:r>
            <a:r>
              <a:rPr lang="en-US" dirty="0" err="1" smtClean="0"/>
              <a:t>saadakse</a:t>
            </a:r>
            <a:r>
              <a:rPr lang="en-US" dirty="0" smtClean="0"/>
              <a:t> </a:t>
            </a:r>
            <a:r>
              <a:rPr lang="en-US" dirty="0" err="1" smtClean="0"/>
              <a:t>happeline</a:t>
            </a:r>
            <a:r>
              <a:rPr lang="en-US" dirty="0" smtClean="0"/>
              <a:t> </a:t>
            </a:r>
            <a:r>
              <a:rPr lang="en-US" dirty="0" err="1" smtClean="0"/>
              <a:t>keskkond</a:t>
            </a:r>
            <a:r>
              <a:rPr lang="en-US" dirty="0" smtClean="0"/>
              <a:t> </a:t>
            </a:r>
            <a:r>
              <a:rPr lang="en-US" b="1" dirty="0" smtClean="0"/>
              <a:t>pH = 1 - 2</a:t>
            </a:r>
            <a:r>
              <a:rPr lang="en-US" dirty="0" smtClean="0"/>
              <a:t>, temp 140 – 150 C </a:t>
            </a:r>
            <a:r>
              <a:rPr lang="et-EE" dirty="0" smtClean="0"/>
              <a:t>]</a:t>
            </a:r>
            <a:endParaRPr lang="en-US" dirty="0" smtClean="0"/>
          </a:p>
          <a:p>
            <a:pPr lvl="1"/>
            <a:r>
              <a:rPr lang="en-US" dirty="0" err="1" smtClean="0"/>
              <a:t>Sulfaatprotsess</a:t>
            </a:r>
            <a:r>
              <a:rPr lang="et-EE" dirty="0" smtClean="0"/>
              <a:t> [</a:t>
            </a:r>
            <a:r>
              <a:rPr lang="en-US" dirty="0" err="1" smtClean="0"/>
              <a:t>NaOH</a:t>
            </a:r>
            <a:r>
              <a:rPr lang="en-US" dirty="0" smtClean="0"/>
              <a:t> + Na</a:t>
            </a:r>
            <a:r>
              <a:rPr lang="en-US" baseline="-25000" dirty="0" smtClean="0"/>
              <a:t>2</a:t>
            </a:r>
            <a:r>
              <a:rPr lang="en-US" dirty="0" smtClean="0"/>
              <a:t>SO</a:t>
            </a:r>
            <a:r>
              <a:rPr lang="en-US" baseline="-25000" dirty="0" smtClean="0"/>
              <a:t>3,</a:t>
            </a:r>
            <a:r>
              <a:rPr lang="en-US" dirty="0" smtClean="0"/>
              <a:t> pH = 12, temp 170-180 C</a:t>
            </a:r>
            <a:r>
              <a:rPr lang="et-EE" dirty="0" smtClean="0"/>
              <a:t>]</a:t>
            </a:r>
            <a:endParaRPr lang="et-EE" dirty="0"/>
          </a:p>
          <a:p>
            <a:pPr marL="0" indent="0">
              <a:buNone/>
            </a:pPr>
            <a:endParaRPr lang="et-EE" dirty="0" smtClean="0"/>
          </a:p>
          <a:p>
            <a:r>
              <a:rPr lang="et-EE" dirty="0" smtClean="0"/>
              <a:t>20. saj alguses võeti kasutusele </a:t>
            </a:r>
            <a:r>
              <a:rPr lang="et-EE" dirty="0" err="1" smtClean="0"/>
              <a:t>liimistusainena</a:t>
            </a:r>
            <a:r>
              <a:rPr lang="et-EE" dirty="0" smtClean="0"/>
              <a:t> „paberimaarjas“ -  </a:t>
            </a:r>
            <a:r>
              <a:rPr lang="et-EE" b="1" dirty="0" smtClean="0"/>
              <a:t>Al</a:t>
            </a:r>
            <a:r>
              <a:rPr lang="et-EE" b="1" baseline="-25000" dirty="0" smtClean="0"/>
              <a:t>2</a:t>
            </a:r>
            <a:r>
              <a:rPr lang="et-EE" b="1" dirty="0" smtClean="0"/>
              <a:t>(SO</a:t>
            </a:r>
            <a:r>
              <a:rPr lang="et-EE" b="1" baseline="-25000" dirty="0" smtClean="0"/>
              <a:t>4</a:t>
            </a:r>
            <a:r>
              <a:rPr lang="et-EE" b="1" dirty="0" smtClean="0"/>
              <a:t>)</a:t>
            </a:r>
            <a:r>
              <a:rPr lang="et-EE" b="1" baseline="-25000" dirty="0" smtClean="0"/>
              <a:t>3</a:t>
            </a:r>
            <a:endParaRPr lang="et-EE" b="1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5045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100" u="sng" dirty="0" err="1" smtClean="0"/>
              <a:t>Molekulaartasand</a:t>
            </a:r>
            <a:r>
              <a:rPr lang="en-US" sz="3100" dirty="0"/>
              <a:t>: </a:t>
            </a:r>
            <a:r>
              <a:rPr lang="en-US" sz="3100" dirty="0" err="1" smtClean="0"/>
              <a:t>põhikomponendid</a:t>
            </a:r>
            <a:endParaRPr lang="en-US" sz="31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ca</a:t>
            </a:r>
            <a:endParaRPr lang="en-US" dirty="0"/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11" y="1685508"/>
            <a:ext cx="5290814" cy="2983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306" y="5535816"/>
            <a:ext cx="673100" cy="48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88" y="5368936"/>
            <a:ext cx="482600" cy="6731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505322" y="5105420"/>
            <a:ext cx="17491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hemitselluloos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195736" y="519726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tselluloos</a:t>
            </a:r>
            <a:endParaRPr lang="en-US" sz="2000" b="1" dirty="0"/>
          </a:p>
        </p:txBody>
      </p:sp>
      <p:pic>
        <p:nvPicPr>
          <p:cNvPr id="13" name="Picture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800" y="5567159"/>
            <a:ext cx="457200" cy="4953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/>
          <p:cNvSpPr txBox="1"/>
          <p:nvPr/>
        </p:nvSpPr>
        <p:spPr>
          <a:xfrm>
            <a:off x="3707904" y="5160208"/>
            <a:ext cx="8335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ligniin</a:t>
            </a:r>
            <a:endParaRPr lang="en-US" sz="2000" b="1" dirty="0"/>
          </a:p>
        </p:txBody>
      </p:sp>
      <p:sp>
        <p:nvSpPr>
          <p:cNvPr id="15" name="Rectangle 14"/>
          <p:cNvSpPr/>
          <p:nvPr/>
        </p:nvSpPr>
        <p:spPr>
          <a:xfrm>
            <a:off x="695324" y="4458156"/>
            <a:ext cx="189827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/>
              <a:t>http</a:t>
            </a:r>
            <a:r>
              <a:rPr lang="en-US" sz="800" dirty="0"/>
              <a:t>://pmb.berkeley.edu/profile/mpauly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80112" y="5076262"/>
            <a:ext cx="3106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Lisaks</a:t>
            </a:r>
            <a:r>
              <a:rPr lang="en-US" sz="2000" dirty="0" smtClean="0"/>
              <a:t> </a:t>
            </a:r>
            <a:r>
              <a:rPr lang="en-US" sz="2000" b="1" dirty="0" err="1" smtClean="0"/>
              <a:t>pektiin</a:t>
            </a:r>
            <a:r>
              <a:rPr lang="en-US" sz="2000" b="1" dirty="0" smtClean="0"/>
              <a:t>,</a:t>
            </a:r>
            <a:r>
              <a:rPr lang="en-US" sz="2000" dirty="0" smtClean="0"/>
              <a:t> </a:t>
            </a:r>
            <a:r>
              <a:rPr lang="en-US" sz="2000" dirty="0" err="1" smtClean="0"/>
              <a:t>mis</a:t>
            </a:r>
            <a:r>
              <a:rPr lang="en-US" sz="2000" dirty="0" smtClean="0"/>
              <a:t> on </a:t>
            </a:r>
            <a:r>
              <a:rPr lang="en-US" sz="2000" dirty="0" err="1" smtClean="0"/>
              <a:t>peamiselt</a:t>
            </a:r>
            <a:r>
              <a:rPr lang="en-US" sz="2000" dirty="0" smtClean="0"/>
              <a:t> </a:t>
            </a:r>
            <a:r>
              <a:rPr lang="en-US" sz="2000" dirty="0" err="1" smtClean="0"/>
              <a:t>vahelamelli</a:t>
            </a:r>
            <a:r>
              <a:rPr lang="en-US" sz="2000" dirty="0" smtClean="0"/>
              <a:t> </a:t>
            </a:r>
            <a:r>
              <a:rPr lang="en-US" sz="2000" dirty="0" err="1" smtClean="0"/>
              <a:t>koostises</a:t>
            </a:r>
            <a:r>
              <a:rPr lang="en-US" sz="2000" dirty="0" smtClean="0"/>
              <a:t>, </a:t>
            </a:r>
            <a:r>
              <a:rPr lang="en-US" sz="2000" dirty="0" err="1" smtClean="0"/>
              <a:t>kui</a:t>
            </a:r>
            <a:r>
              <a:rPr lang="en-US" sz="2000" dirty="0" smtClean="0"/>
              <a:t> </a:t>
            </a:r>
            <a:r>
              <a:rPr lang="en-US" sz="2000" dirty="0" err="1" smtClean="0"/>
              <a:t>rakk</a:t>
            </a:r>
            <a:r>
              <a:rPr lang="en-US" sz="2000" dirty="0" smtClean="0"/>
              <a:t> on </a:t>
            </a:r>
            <a:r>
              <a:rPr lang="en-US" sz="2000" dirty="0" err="1" smtClean="0"/>
              <a:t>noor</a:t>
            </a:r>
            <a:endParaRPr lang="en-US" sz="2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AE3A8-7B24-3940-8FC0-7415CF981EED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084168" y="1669661"/>
            <a:ext cx="23762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dirty="0" err="1" smtClean="0"/>
              <a:t>ca</a:t>
            </a:r>
            <a:r>
              <a:rPr lang="en-US" dirty="0" smtClean="0"/>
              <a:t> 50% </a:t>
            </a:r>
            <a:r>
              <a:rPr lang="en-US" dirty="0" err="1" smtClean="0"/>
              <a:t>tselluloosi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err="1" smtClean="0"/>
              <a:t>ca</a:t>
            </a:r>
            <a:r>
              <a:rPr lang="en-US" dirty="0" smtClean="0"/>
              <a:t> 25% </a:t>
            </a:r>
            <a:r>
              <a:rPr lang="en-US" dirty="0" err="1" smtClean="0"/>
              <a:t>ligniini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err="1" smtClean="0"/>
              <a:t>ca</a:t>
            </a:r>
            <a:r>
              <a:rPr lang="en-US" dirty="0" smtClean="0"/>
              <a:t> 25% </a:t>
            </a:r>
            <a:r>
              <a:rPr lang="en-US" dirty="0" err="1" smtClean="0"/>
              <a:t>hemitselluloosi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30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u="sng" dirty="0" err="1" smtClean="0"/>
              <a:t>Paberi</a:t>
            </a:r>
            <a:r>
              <a:rPr lang="en-US" sz="3200" u="sng" dirty="0" smtClean="0"/>
              <a:t> </a:t>
            </a:r>
            <a:r>
              <a:rPr lang="en-US" sz="3200" u="sng" dirty="0" err="1" smtClean="0"/>
              <a:t>struktuur</a:t>
            </a:r>
            <a:endParaRPr lang="en-US" sz="32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endParaRPr lang="en-US" dirty="0" smtClean="0"/>
          </a:p>
          <a:p>
            <a:r>
              <a:rPr lang="en-US" u="sng" dirty="0"/>
              <a:t>(SEM)</a:t>
            </a:r>
          </a:p>
          <a:p>
            <a:endParaRPr 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" name="Picture 4" descr="http://4.bp.blogspot.com/_mnMJUcIKKN8/Sw1vE441tyI/AAAAAAAAAIw/LfxfxrChkIw/s1600/01+n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544" y="1268761"/>
            <a:ext cx="3588552" cy="3096343"/>
          </a:xfrm>
          <a:prstGeom prst="rect">
            <a:avLst/>
          </a:prstGeom>
          <a:noFill/>
        </p:spPr>
      </p:pic>
      <p:sp>
        <p:nvSpPr>
          <p:cNvPr id="4" name="Ristkülik 3"/>
          <p:cNvSpPr/>
          <p:nvPr/>
        </p:nvSpPr>
        <p:spPr>
          <a:xfrm>
            <a:off x="432438" y="5229200"/>
            <a:ext cx="31894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Kiud</a:t>
            </a:r>
            <a:r>
              <a:rPr lang="et-EE" dirty="0" err="1"/>
              <a:t>ud</a:t>
            </a:r>
            <a:r>
              <a:rPr lang="en-US" dirty="0"/>
              <a:t>e </a:t>
            </a:r>
            <a:r>
              <a:rPr lang="en-US" dirty="0" err="1"/>
              <a:t>diameeter</a:t>
            </a:r>
            <a:r>
              <a:rPr lang="en-US" dirty="0"/>
              <a:t> on </a:t>
            </a:r>
            <a:r>
              <a:rPr lang="en-US" dirty="0" err="1"/>
              <a:t>ca</a:t>
            </a:r>
            <a:r>
              <a:rPr lang="en-US" dirty="0"/>
              <a:t> 10 </a:t>
            </a:r>
            <a:r>
              <a:rPr lang="en-US" dirty="0" err="1"/>
              <a:t>μm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141277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b="1" dirty="0" smtClean="0">
                <a:solidFill>
                  <a:schemeClr val="bg1"/>
                </a:solidFill>
              </a:rPr>
              <a:t>SEM</a:t>
            </a:r>
            <a:endParaRPr lang="et-EE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22275" y="89942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b="1" dirty="0" smtClean="0">
                <a:solidFill>
                  <a:schemeClr val="bg1"/>
                </a:solidFill>
              </a:rPr>
              <a:t>UV</a:t>
            </a:r>
            <a:endParaRPr lang="et-EE" b="1" dirty="0">
              <a:solidFill>
                <a:schemeClr val="bg1"/>
              </a:solidFill>
            </a:endParaRPr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E483D-86CC-4A21-A20C-E3E83B610B84}" type="slidenum">
              <a:rPr lang="et-EE" smtClean="0"/>
              <a:t>7</a:t>
            </a:fld>
            <a:endParaRPr lang="et-EE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644008" y="3573016"/>
            <a:ext cx="3747777" cy="2592288"/>
          </a:xfrm>
          <a:prstGeom prst="rect">
            <a:avLst/>
          </a:prstGeom>
          <a:noFill/>
        </p:spPr>
      </p:pic>
      <p:pic>
        <p:nvPicPr>
          <p:cNvPr id="1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57201"/>
            <a:ext cx="4280939" cy="31389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517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MN-meetodid</a:t>
            </a:r>
            <a:endParaRPr lang="et-EE" dirty="0"/>
          </a:p>
        </p:txBody>
      </p:sp>
      <p:graphicFrame>
        <p:nvGraphicFramePr>
          <p:cNvPr id="4" name="Sisu kohatäid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1157859"/>
              </p:ext>
            </p:extLst>
          </p:nvPr>
        </p:nvGraphicFramePr>
        <p:xfrm>
          <a:off x="395536" y="1252454"/>
          <a:ext cx="8229600" cy="558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544"/>
                <a:gridCol w="1656184"/>
                <a:gridCol w="1717848"/>
                <a:gridCol w="946448"/>
                <a:gridCol w="925760"/>
                <a:gridCol w="1172816"/>
              </a:tblGrid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meetod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err="1" smtClean="0"/>
                        <a:t>reagent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 smtClean="0"/>
                        <a:t>Lahusti,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 smtClean="0"/>
                        <a:t>keskkond</a:t>
                      </a:r>
                    </a:p>
                    <a:p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 err="1" smtClean="0"/>
                        <a:t>Raama-tud</a:t>
                      </a:r>
                      <a:endParaRPr lang="et-EE" dirty="0" smtClean="0"/>
                    </a:p>
                    <a:p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 err="1" smtClean="0"/>
                        <a:t>doku-</a:t>
                      </a:r>
                      <a:endParaRPr lang="et-EE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 smtClean="0"/>
                        <a:t>mendid</a:t>
                      </a:r>
                    </a:p>
                    <a:p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 smtClean="0"/>
                        <a:t>seadmete suurus</a:t>
                      </a:r>
                    </a:p>
                    <a:p>
                      <a:endParaRPr lang="et-E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Neschen C900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Mg(HCO</a:t>
                      </a:r>
                      <a:r>
                        <a:rPr lang="et-EE" baseline="-25000" dirty="0" smtClean="0"/>
                        <a:t>3</a:t>
                      </a:r>
                      <a:r>
                        <a:rPr lang="et-EE" baseline="0" dirty="0" smtClean="0"/>
                        <a:t>)</a:t>
                      </a:r>
                      <a:r>
                        <a:rPr lang="et-EE" baseline="-25000" dirty="0" smtClean="0"/>
                        <a:t>2</a:t>
                      </a:r>
                      <a:endParaRPr lang="et-EE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H</a:t>
                      </a:r>
                      <a:r>
                        <a:rPr lang="et-EE" baseline="-25000" dirty="0" smtClean="0"/>
                        <a:t>2</a:t>
                      </a:r>
                      <a:r>
                        <a:rPr lang="et-EE" dirty="0" smtClean="0"/>
                        <a:t>O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-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S</a:t>
                      </a:r>
                      <a:endParaRPr lang="et-E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Wei</a:t>
                      </a:r>
                      <a:r>
                        <a:rPr lang="et-E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t-EE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T’o</a:t>
                      </a:r>
                      <a:endParaRPr lang="et-EE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Orgaaniline</a:t>
                      </a:r>
                      <a:r>
                        <a:rPr lang="en-US" baseline="0" dirty="0" smtClean="0"/>
                        <a:t> </a:t>
                      </a:r>
                      <a:r>
                        <a:rPr lang="et-EE" dirty="0" smtClean="0"/>
                        <a:t>MgCO</a:t>
                      </a:r>
                      <a:r>
                        <a:rPr lang="et-EE" baseline="-25000" dirty="0" smtClean="0"/>
                        <a:t>3</a:t>
                      </a:r>
                    </a:p>
                    <a:p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</a:t>
                      </a:r>
                      <a:r>
                        <a:rPr lang="et-EE" dirty="0" smtClean="0"/>
                        <a:t>rg. 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M</a:t>
                      </a:r>
                      <a:endParaRPr lang="et-E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Battelle</a:t>
                      </a:r>
                      <a:r>
                        <a:rPr lang="et-E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 ZFB</a:t>
                      </a:r>
                    </a:p>
                    <a:p>
                      <a:r>
                        <a:rPr lang="et-EE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PaperSave</a:t>
                      </a:r>
                      <a:r>
                        <a:rPr lang="et-E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t-EE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Swiss</a:t>
                      </a:r>
                      <a:endParaRPr lang="et-EE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Mg-Ti-alkoksiid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Heksametüül-disiloksaan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XXL</a:t>
                      </a:r>
                      <a:endParaRPr lang="et-E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Libertec</a:t>
                      </a:r>
                      <a:endParaRPr lang="et-EE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err="1" smtClean="0"/>
                        <a:t>MgO</a:t>
                      </a:r>
                      <a:r>
                        <a:rPr lang="et-EE" dirty="0" smtClean="0"/>
                        <a:t>, CaCO</a:t>
                      </a:r>
                      <a:r>
                        <a:rPr lang="et-EE" baseline="-25000" dirty="0" smtClean="0"/>
                        <a:t>3 </a:t>
                      </a:r>
                      <a:r>
                        <a:rPr lang="et-EE" baseline="0" dirty="0" smtClean="0"/>
                        <a:t>ülipeened osakesed</a:t>
                      </a:r>
                      <a:endParaRPr lang="et-EE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Aerosoolina</a:t>
                      </a:r>
                      <a:r>
                        <a:rPr lang="et-EE" baseline="0" dirty="0" smtClean="0"/>
                        <a:t> pihustus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-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M</a:t>
                      </a:r>
                      <a:endParaRPr lang="et-E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Bookkeeper</a:t>
                      </a:r>
                      <a:endParaRPr lang="et-EE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MgO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ülipeened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osakesed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Perflu</a:t>
                      </a:r>
                      <a:r>
                        <a:rPr lang="et-EE" dirty="0" smtClean="0"/>
                        <a:t>o</a:t>
                      </a:r>
                      <a:r>
                        <a:rPr lang="en-US" dirty="0" err="1" smtClean="0"/>
                        <a:t>ro</a:t>
                      </a:r>
                      <a:r>
                        <a:rPr lang="et-EE" dirty="0" smtClean="0"/>
                        <a:t>-</a:t>
                      </a:r>
                      <a:r>
                        <a:rPr lang="en-US" dirty="0" err="1" smtClean="0"/>
                        <a:t>heptaan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M</a:t>
                      </a:r>
                      <a:endParaRPr lang="et-E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BookSaver</a:t>
                      </a:r>
                      <a:endParaRPr lang="et-EE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Mg-</a:t>
                      </a:r>
                      <a:r>
                        <a:rPr lang="en-US" dirty="0" err="1" smtClean="0"/>
                        <a:t>propülaat</a:t>
                      </a:r>
                      <a:r>
                        <a:rPr lang="et-EE" dirty="0" smtClean="0"/>
                        <a:t>-</a:t>
                      </a:r>
                      <a:r>
                        <a:rPr lang="en-US" dirty="0" err="1" smtClean="0"/>
                        <a:t>karbonaat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B227 (</a:t>
                      </a:r>
                      <a:r>
                        <a:rPr lang="et-EE" dirty="0" err="1" smtClean="0"/>
                        <a:t>perfluoro-pentaan</a:t>
                      </a:r>
                      <a:r>
                        <a:rPr lang="et-EE" dirty="0" smtClean="0"/>
                        <a:t>)+ </a:t>
                      </a:r>
                      <a:r>
                        <a:rPr lang="et-EE" dirty="0" err="1" smtClean="0"/>
                        <a:t>propanool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+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S</a:t>
                      </a:r>
                      <a:endParaRPr lang="et-EE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453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ealkiri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t-EE" dirty="0" smtClean="0"/>
              <a:t>TÜR hanke võitis CSC </a:t>
            </a:r>
            <a:r>
              <a:rPr lang="et-EE" dirty="0" err="1" smtClean="0"/>
              <a:t>BookSaver</a:t>
            </a:r>
            <a:endParaRPr lang="et-EE" dirty="0"/>
          </a:p>
        </p:txBody>
      </p:sp>
      <p:graphicFrame>
        <p:nvGraphicFramePr>
          <p:cNvPr id="10" name="Sisu kohatäide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32188331"/>
              </p:ext>
            </p:extLst>
          </p:nvPr>
        </p:nvGraphicFramePr>
        <p:xfrm>
          <a:off x="539552" y="1268760"/>
          <a:ext cx="2736304" cy="2977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</a:tblGrid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Neschen</a:t>
                      </a:r>
                      <a:r>
                        <a:rPr lang="et-EE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C900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Wei</a:t>
                      </a:r>
                      <a:r>
                        <a:rPr lang="et-EE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t-EE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T’o</a:t>
                      </a:r>
                      <a:endParaRPr lang="et-EE" sz="180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et-EE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Battelle</a:t>
                      </a:r>
                      <a:r>
                        <a:rPr lang="et-EE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- ZFB</a:t>
                      </a:r>
                    </a:p>
                    <a:p>
                      <a:r>
                        <a:rPr lang="et-EE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PaperSave</a:t>
                      </a:r>
                      <a:r>
                        <a:rPr lang="et-EE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t-EE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Swiss</a:t>
                      </a:r>
                      <a:endParaRPr lang="et-EE" sz="180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36984">
                <a:tc>
                  <a:txBody>
                    <a:bodyPr/>
                    <a:lstStyle/>
                    <a:p>
                      <a:r>
                        <a:rPr lang="et-EE" dirty="0" err="1" smtClean="0">
                          <a:solidFill>
                            <a:schemeClr val="bg1"/>
                          </a:solidFill>
                        </a:rPr>
                        <a:t>Libertec</a:t>
                      </a:r>
                      <a:endParaRPr lang="et-E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800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Bookkeeper</a:t>
                      </a:r>
                      <a:endParaRPr lang="et-EE" sz="180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12048">
                <a:tc>
                  <a:txBody>
                    <a:bodyPr/>
                    <a:lstStyle/>
                    <a:p>
                      <a:r>
                        <a:rPr lang="et-EE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BookSaver M400</a:t>
                      </a:r>
                      <a:endParaRPr lang="et-EE" sz="2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rcRect t="16502" b="16502"/>
          <a:stretch>
            <a:fillRect/>
          </a:stretch>
        </p:blipFill>
        <p:spPr>
          <a:xfrm>
            <a:off x="3707904" y="1196752"/>
            <a:ext cx="4058917" cy="2232248"/>
          </a:xfr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429000"/>
            <a:ext cx="3635773" cy="2739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istkülik 1"/>
          <p:cNvSpPr/>
          <p:nvPr/>
        </p:nvSpPr>
        <p:spPr>
          <a:xfrm>
            <a:off x="4788024" y="6168181"/>
            <a:ext cx="214353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sz="800" dirty="0"/>
              <a:t>http://www.cscbooksaver.com/index_eng.php</a:t>
            </a:r>
          </a:p>
        </p:txBody>
      </p:sp>
    </p:spTree>
    <p:extLst>
      <p:ext uri="{BB962C8B-B14F-4D97-AF65-F5344CB8AC3E}">
        <p14:creationId xmlns:p14="http://schemas.microsoft.com/office/powerpoint/2010/main" val="260973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alkiri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t-EE" dirty="0" smtClean="0"/>
              <a:t>CSC </a:t>
            </a:r>
            <a:r>
              <a:rPr lang="et-EE" dirty="0" err="1" smtClean="0"/>
              <a:t>BookSaver</a:t>
            </a:r>
            <a:r>
              <a:rPr lang="et-EE" dirty="0" smtClean="0"/>
              <a:t> protsess</a:t>
            </a:r>
            <a:endParaRPr lang="et-EE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6120680" cy="4396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isu kohatäide 6"/>
          <p:cNvSpPr txBox="1">
            <a:spLocks noGrp="1"/>
          </p:cNvSpPr>
          <p:nvPr>
            <p:ph idx="1"/>
          </p:nvPr>
        </p:nvSpPr>
        <p:spPr>
          <a:xfrm>
            <a:off x="6156176" y="1411854"/>
            <a:ext cx="2707755" cy="4173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t-EE" sz="1800" dirty="0" smtClean="0"/>
              <a:t>1 partii - ca 80 kg pabermaterjali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t-EE" sz="1800" dirty="0" smtClean="0"/>
              <a:t>Töötluse aeg 20 min, seadme konditsioneerimine kahe partii vahel 3h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t-EE" sz="1800" dirty="0" smtClean="0"/>
              <a:t>Eelnevalt vajalik ainult nõrk materjali kuivatus (erinevalt </a:t>
            </a:r>
            <a:r>
              <a:rPr lang="et-EE" sz="1800" dirty="0" err="1" smtClean="0"/>
              <a:t>ZfB</a:t>
            </a:r>
            <a:r>
              <a:rPr lang="et-EE" sz="1800" dirty="0" smtClean="0"/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t-EE" sz="1800" dirty="0" smtClean="0"/>
              <a:t>Järelkuivatus spetsiaalses tõmbekapis</a:t>
            </a:r>
          </a:p>
          <a:p>
            <a:endParaRPr lang="et-EE" dirty="0"/>
          </a:p>
        </p:txBody>
      </p:sp>
      <p:sp>
        <p:nvSpPr>
          <p:cNvPr id="2" name="Ristkülik 1"/>
          <p:cNvSpPr/>
          <p:nvPr/>
        </p:nvSpPr>
        <p:spPr>
          <a:xfrm>
            <a:off x="272588" y="5829864"/>
            <a:ext cx="214353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sz="800" dirty="0"/>
              <a:t>http://www.cscbooksaver.com/index_eng.php</a:t>
            </a:r>
          </a:p>
        </p:txBody>
      </p:sp>
    </p:spTree>
    <p:extLst>
      <p:ext uri="{BB962C8B-B14F-4D97-AF65-F5344CB8AC3E}">
        <p14:creationId xmlns:p14="http://schemas.microsoft.com/office/powerpoint/2010/main" val="236456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615" y="785721"/>
            <a:ext cx="4194675" cy="302619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841242"/>
            <a:ext cx="4203288" cy="36215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235185" y="274638"/>
            <a:ext cx="8386105" cy="468883"/>
          </a:xfrm>
        </p:spPr>
        <p:txBody>
          <a:bodyPr>
            <a:noAutofit/>
          </a:bodyPr>
          <a:lstStyle/>
          <a:p>
            <a:pPr algn="l"/>
            <a:r>
              <a:rPr lang="et-EE" sz="2800" b="1" dirty="0" err="1" smtClean="0">
                <a:solidFill>
                  <a:schemeClr val="accent1"/>
                </a:solidFill>
              </a:rPr>
              <a:t>Ebsoovitavad</a:t>
            </a:r>
            <a:r>
              <a:rPr lang="et-EE" sz="2800" b="1" dirty="0" smtClean="0">
                <a:solidFill>
                  <a:schemeClr val="accent1"/>
                </a:solidFill>
              </a:rPr>
              <a:t> efektid:</a:t>
            </a:r>
            <a:r>
              <a:rPr lang="et-EE" sz="2800" dirty="0" smtClean="0">
                <a:solidFill>
                  <a:schemeClr val="accent1"/>
                </a:solidFill>
              </a:rPr>
              <a:t> </a:t>
            </a:r>
            <a:r>
              <a:rPr lang="et-EE" sz="2800" dirty="0" err="1" smtClean="0">
                <a:solidFill>
                  <a:schemeClr val="accent1"/>
                </a:solidFill>
              </a:rPr>
              <a:t>PaperSave,BookSaver,Bookkeeper</a:t>
            </a:r>
            <a:endParaRPr lang="et-EE" sz="2800" dirty="0">
              <a:solidFill>
                <a:schemeClr val="accent1"/>
              </a:solidFill>
            </a:endParaRP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24" y="841984"/>
            <a:ext cx="1076325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230" y="854361"/>
            <a:ext cx="1080120" cy="901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al 4"/>
          <p:cNvSpPr/>
          <p:nvPr/>
        </p:nvSpPr>
        <p:spPr>
          <a:xfrm>
            <a:off x="518224" y="1600297"/>
            <a:ext cx="472008" cy="24008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4" name="Ovaal 13"/>
          <p:cNvSpPr/>
          <p:nvPr/>
        </p:nvSpPr>
        <p:spPr>
          <a:xfrm>
            <a:off x="4952230" y="1519507"/>
            <a:ext cx="472008" cy="24008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933055"/>
            <a:ext cx="3248096" cy="28844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732" y="4008126"/>
            <a:ext cx="857431" cy="909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1169" y="1964929"/>
            <a:ext cx="288032" cy="373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dirty="0" smtClean="0"/>
              <a:t>%</a:t>
            </a:r>
            <a:endParaRPr lang="et-EE" dirty="0"/>
          </a:p>
        </p:txBody>
      </p:sp>
      <p:sp>
        <p:nvSpPr>
          <p:cNvPr id="8" name="TextBox 7"/>
          <p:cNvSpPr txBox="1"/>
          <p:nvPr/>
        </p:nvSpPr>
        <p:spPr>
          <a:xfrm>
            <a:off x="22494" y="841242"/>
            <a:ext cx="4483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1600" dirty="0" smtClean="0"/>
              <a:t>18</a:t>
            </a:r>
            <a:endParaRPr lang="et-EE" sz="1600" dirty="0"/>
          </a:p>
        </p:txBody>
      </p:sp>
      <p:sp>
        <p:nvSpPr>
          <p:cNvPr id="22" name="TextBox 21"/>
          <p:cNvSpPr txBox="1"/>
          <p:nvPr/>
        </p:nvSpPr>
        <p:spPr>
          <a:xfrm>
            <a:off x="55163" y="1465455"/>
            <a:ext cx="4483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1600" dirty="0" smtClean="0"/>
              <a:t>14</a:t>
            </a:r>
            <a:endParaRPr lang="et-EE" sz="1600" dirty="0"/>
          </a:p>
        </p:txBody>
      </p:sp>
      <p:sp>
        <p:nvSpPr>
          <p:cNvPr id="23" name="TextBox 22"/>
          <p:cNvSpPr txBox="1"/>
          <p:nvPr/>
        </p:nvSpPr>
        <p:spPr>
          <a:xfrm>
            <a:off x="4337736" y="793355"/>
            <a:ext cx="4483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1600" dirty="0" smtClean="0"/>
              <a:t>50</a:t>
            </a:r>
            <a:endParaRPr lang="et-EE" sz="1600" dirty="0"/>
          </a:p>
        </p:txBody>
      </p:sp>
      <p:sp>
        <p:nvSpPr>
          <p:cNvPr id="24" name="TextBox 23"/>
          <p:cNvSpPr txBox="1"/>
          <p:nvPr/>
        </p:nvSpPr>
        <p:spPr>
          <a:xfrm>
            <a:off x="4488673" y="1888499"/>
            <a:ext cx="288032" cy="373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dirty="0" smtClean="0"/>
              <a:t>%</a:t>
            </a:r>
            <a:endParaRPr lang="et-EE" dirty="0"/>
          </a:p>
        </p:txBody>
      </p:sp>
      <p:sp>
        <p:nvSpPr>
          <p:cNvPr id="25" name="TextBox 24"/>
          <p:cNvSpPr txBox="1"/>
          <p:nvPr/>
        </p:nvSpPr>
        <p:spPr>
          <a:xfrm>
            <a:off x="3131840" y="3936701"/>
            <a:ext cx="5203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1600" dirty="0" smtClean="0"/>
              <a:t>100</a:t>
            </a:r>
            <a:endParaRPr lang="et-EE" sz="1600" dirty="0"/>
          </a:p>
        </p:txBody>
      </p:sp>
      <p:sp>
        <p:nvSpPr>
          <p:cNvPr id="26" name="TextBox 25"/>
          <p:cNvSpPr txBox="1"/>
          <p:nvPr/>
        </p:nvSpPr>
        <p:spPr>
          <a:xfrm>
            <a:off x="3317433" y="5002073"/>
            <a:ext cx="288032" cy="373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dirty="0" smtClean="0"/>
              <a:t>%</a:t>
            </a:r>
            <a:endParaRPr lang="et-EE" dirty="0"/>
          </a:p>
        </p:txBody>
      </p:sp>
      <p:sp>
        <p:nvSpPr>
          <p:cNvPr id="9" name="Ristkülik 8"/>
          <p:cNvSpPr/>
          <p:nvPr/>
        </p:nvSpPr>
        <p:spPr>
          <a:xfrm>
            <a:off x="1176608" y="3478222"/>
            <a:ext cx="835881" cy="667391"/>
          </a:xfrm>
          <a:prstGeom prst="rect">
            <a:avLst/>
          </a:prstGeom>
          <a:solidFill>
            <a:schemeClr val="accent6">
              <a:lumMod val="40000"/>
              <a:lumOff val="60000"/>
              <a:alpha val="20000"/>
            </a:schemeClr>
          </a:solidFill>
          <a:ln w="31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8" name="Ristkülik 27"/>
          <p:cNvSpPr/>
          <p:nvPr/>
        </p:nvSpPr>
        <p:spPr>
          <a:xfrm>
            <a:off x="5724128" y="2996952"/>
            <a:ext cx="835881" cy="802568"/>
          </a:xfrm>
          <a:prstGeom prst="rect">
            <a:avLst/>
          </a:prstGeom>
          <a:solidFill>
            <a:schemeClr val="accent6">
              <a:lumMod val="40000"/>
              <a:lumOff val="60000"/>
              <a:alpha val="26000"/>
            </a:schemeClr>
          </a:solidFill>
          <a:ln w="31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9" name="Ristkülik 28"/>
          <p:cNvSpPr/>
          <p:nvPr/>
        </p:nvSpPr>
        <p:spPr>
          <a:xfrm>
            <a:off x="4238784" y="6118555"/>
            <a:ext cx="661120" cy="360041"/>
          </a:xfrm>
          <a:prstGeom prst="rect">
            <a:avLst/>
          </a:prstGeom>
          <a:solidFill>
            <a:schemeClr val="accent6">
              <a:lumMod val="40000"/>
              <a:lumOff val="60000"/>
              <a:alpha val="26000"/>
            </a:schemeClr>
          </a:solidFill>
          <a:ln w="31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0" name="TextBox 9"/>
          <p:cNvSpPr txBox="1"/>
          <p:nvPr/>
        </p:nvSpPr>
        <p:spPr>
          <a:xfrm>
            <a:off x="91169" y="6309320"/>
            <a:ext cx="282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1600" dirty="0" smtClean="0">
                <a:solidFill>
                  <a:schemeClr val="accent1"/>
                </a:solidFill>
              </a:rPr>
              <a:t>Allikas: </a:t>
            </a:r>
            <a:r>
              <a:rPr lang="et-EE" sz="1600" dirty="0" err="1" smtClean="0">
                <a:solidFill>
                  <a:schemeClr val="accent1"/>
                </a:solidFill>
              </a:rPr>
              <a:t>Papertreat</a:t>
            </a:r>
            <a:r>
              <a:rPr lang="et-EE" sz="1600" dirty="0">
                <a:solidFill>
                  <a:schemeClr val="accent1"/>
                </a:solidFill>
              </a:rPr>
              <a:t> </a:t>
            </a:r>
            <a:r>
              <a:rPr lang="et-EE" sz="1600" dirty="0" smtClean="0">
                <a:solidFill>
                  <a:schemeClr val="accent1"/>
                </a:solidFill>
              </a:rPr>
              <a:t>SSPI-006584</a:t>
            </a:r>
            <a:endParaRPr lang="et-EE" sz="1600" dirty="0">
              <a:solidFill>
                <a:schemeClr val="accent1"/>
              </a:solidFill>
            </a:endParaRPr>
          </a:p>
        </p:txBody>
      </p:sp>
      <p:sp>
        <p:nvSpPr>
          <p:cNvPr id="31" name="Ovaal 30"/>
          <p:cNvSpPr/>
          <p:nvPr/>
        </p:nvSpPr>
        <p:spPr>
          <a:xfrm>
            <a:off x="3605465" y="4701084"/>
            <a:ext cx="923612" cy="240084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27" name="Ristkülik 26"/>
          <p:cNvSpPr/>
          <p:nvPr/>
        </p:nvSpPr>
        <p:spPr>
          <a:xfrm>
            <a:off x="7395478" y="2996953"/>
            <a:ext cx="288032" cy="802568"/>
          </a:xfrm>
          <a:prstGeom prst="rect">
            <a:avLst/>
          </a:prstGeom>
          <a:solidFill>
            <a:schemeClr val="accent6">
              <a:lumMod val="40000"/>
              <a:lumOff val="60000"/>
              <a:alpha val="26000"/>
            </a:schemeClr>
          </a:solidFill>
          <a:ln w="31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0" name="Ristkülik 29"/>
          <p:cNvSpPr/>
          <p:nvPr/>
        </p:nvSpPr>
        <p:spPr>
          <a:xfrm>
            <a:off x="5597109" y="6118554"/>
            <a:ext cx="127019" cy="396593"/>
          </a:xfrm>
          <a:prstGeom prst="rect">
            <a:avLst/>
          </a:prstGeom>
          <a:solidFill>
            <a:schemeClr val="accent6">
              <a:lumMod val="40000"/>
              <a:lumOff val="60000"/>
              <a:alpha val="26000"/>
            </a:schemeClr>
          </a:solidFill>
          <a:ln w="31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2" name="Ristkülik 31"/>
          <p:cNvSpPr/>
          <p:nvPr/>
        </p:nvSpPr>
        <p:spPr>
          <a:xfrm>
            <a:off x="2852306" y="3478222"/>
            <a:ext cx="207526" cy="667391"/>
          </a:xfrm>
          <a:prstGeom prst="rect">
            <a:avLst/>
          </a:prstGeom>
          <a:solidFill>
            <a:schemeClr val="accent6">
              <a:lumMod val="40000"/>
              <a:lumOff val="60000"/>
              <a:alpha val="26000"/>
            </a:schemeClr>
          </a:solidFill>
          <a:ln w="31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956591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Väga oluline - </a:t>
            </a:r>
            <a:r>
              <a:rPr lang="et-EE" dirty="0"/>
              <a:t>k</a:t>
            </a:r>
            <a:r>
              <a:rPr lang="et-EE" dirty="0" smtClean="0"/>
              <a:t>valiteedikontroll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457200" y="1600200"/>
            <a:ext cx="6347048" cy="4525963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t-EE" dirty="0" smtClean="0"/>
              <a:t>Tegemist on tööstusliku protsessiga, mis on tootja poolt valideeritud. Kuid see ei vabasta kasutajat pidevast jälgimisest.</a:t>
            </a:r>
          </a:p>
          <a:p>
            <a:pPr marL="0" indent="0">
              <a:buNone/>
            </a:pPr>
            <a:r>
              <a:rPr lang="et-EE" dirty="0" smtClean="0"/>
              <a:t>Peamiselt tuleb jälgida protsessi efektiivsust erinevate materjalide lõikes. </a:t>
            </a:r>
          </a:p>
          <a:p>
            <a:pPr marL="0" indent="0">
              <a:buNone/>
            </a:pPr>
            <a:r>
              <a:rPr lang="et-EE" dirty="0" smtClean="0"/>
              <a:t>Selleks, et olla kindel, et protsess kulges ootuspäraselt ja tulemus on see, mida me ootame, viiakse iga partii järel läbi kvaliteedikontroll. 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dirty="0"/>
              <a:t>E</a:t>
            </a:r>
            <a:r>
              <a:rPr lang="et-EE" dirty="0" smtClean="0"/>
              <a:t>esmärk </a:t>
            </a:r>
          </a:p>
          <a:p>
            <a:pPr marL="0" indent="0">
              <a:buNone/>
            </a:pPr>
            <a:r>
              <a:rPr lang="et-EE" dirty="0" smtClean="0"/>
              <a:t> </a:t>
            </a:r>
            <a:r>
              <a:rPr lang="et-EE" dirty="0"/>
              <a:t>95% </a:t>
            </a:r>
            <a:r>
              <a:rPr lang="et-EE" dirty="0" smtClean="0"/>
              <a:t>testpaberitest ja originaalidest võetud proovid annavad töötluse tulemusena järgmised MgCO</a:t>
            </a:r>
            <a:r>
              <a:rPr lang="et-EE" baseline="-25000" dirty="0" smtClean="0"/>
              <a:t>3 </a:t>
            </a:r>
            <a:r>
              <a:rPr lang="et-EE" dirty="0" smtClean="0"/>
              <a:t>sisaldused: </a:t>
            </a:r>
            <a:endParaRPr lang="et-EE" dirty="0"/>
          </a:p>
          <a:p>
            <a:r>
              <a:rPr lang="en-US" dirty="0" smtClean="0"/>
              <a:t>0.5 </a:t>
            </a:r>
            <a:r>
              <a:rPr lang="en-US" dirty="0"/>
              <a:t>- 2.0% </a:t>
            </a:r>
            <a:r>
              <a:rPr lang="et-EE" dirty="0" smtClean="0"/>
              <a:t>testpaberites</a:t>
            </a:r>
            <a:endParaRPr lang="en-US" dirty="0"/>
          </a:p>
          <a:p>
            <a:r>
              <a:rPr lang="et-EE" dirty="0" smtClean="0"/>
              <a:t>0.3 </a:t>
            </a:r>
            <a:r>
              <a:rPr lang="et-EE" dirty="0"/>
              <a:t>– 2.3% </a:t>
            </a:r>
            <a:r>
              <a:rPr lang="et-EE" dirty="0" smtClean="0"/>
              <a:t>originaalides*</a:t>
            </a:r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r>
              <a:rPr lang="et-EE" dirty="0" smtClean="0"/>
              <a:t>Probleemid: </a:t>
            </a:r>
          </a:p>
          <a:p>
            <a:r>
              <a:rPr lang="et-EE" dirty="0" smtClean="0"/>
              <a:t>MgCO</a:t>
            </a:r>
            <a:r>
              <a:rPr lang="et-EE" baseline="-25000" dirty="0" smtClean="0"/>
              <a:t>3</a:t>
            </a:r>
            <a:r>
              <a:rPr lang="et-EE" dirty="0" smtClean="0"/>
              <a:t> määramine – destruktiivne, seega originaalide puhul võimatu. </a:t>
            </a:r>
            <a:endParaRPr lang="et-EE" dirty="0"/>
          </a:p>
          <a:p>
            <a:r>
              <a:rPr lang="et-EE" dirty="0" smtClean="0"/>
              <a:t>95% proovide analüüsida  →KALLIS! </a:t>
            </a:r>
          </a:p>
          <a:p>
            <a:pPr marL="0" indent="0">
              <a:buNone/>
            </a:pPr>
            <a:r>
              <a:rPr lang="et-EE" dirty="0" smtClean="0"/>
              <a:t>Lahendused: </a:t>
            </a:r>
          </a:p>
          <a:p>
            <a:pPr marL="0" indent="0">
              <a:buNone/>
            </a:pPr>
            <a:r>
              <a:rPr lang="et-EE" dirty="0" smtClean="0"/>
              <a:t>kasutatakse testpabereid (iga raamatu vahele 1, võimalikult keskele). </a:t>
            </a:r>
          </a:p>
          <a:p>
            <a:pPr marL="0" indent="0">
              <a:buNone/>
            </a:pPr>
            <a:r>
              <a:rPr lang="et-EE" dirty="0" smtClean="0"/>
              <a:t>Vähendatakse proovide hulka (</a:t>
            </a:r>
            <a:r>
              <a:rPr lang="et-EE" smtClean="0"/>
              <a:t>5 punkti)  </a:t>
            </a:r>
            <a:r>
              <a:rPr lang="et-EE" dirty="0" smtClean="0"/>
              <a:t>arvestades sarnaste materjalide ja asukohaga töötluskambris.</a:t>
            </a:r>
            <a:endParaRPr lang="et-EE" baseline="-25000" dirty="0" smtClean="0"/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 smtClean="0"/>
              <a:t>---------------------------------</a:t>
            </a:r>
          </a:p>
          <a:p>
            <a:pPr marL="0" indent="0">
              <a:buNone/>
            </a:pPr>
            <a:r>
              <a:rPr lang="et-EE" dirty="0" smtClean="0"/>
              <a:t>*Šveitsi Rahvusarhiivi standard</a:t>
            </a:r>
            <a:endParaRPr lang="et-EE" dirty="0"/>
          </a:p>
        </p:txBody>
      </p:sp>
      <p:sp>
        <p:nvSpPr>
          <p:cNvPr id="5" name="Kuup 4"/>
          <p:cNvSpPr/>
          <p:nvPr/>
        </p:nvSpPr>
        <p:spPr>
          <a:xfrm>
            <a:off x="6876256" y="4293096"/>
            <a:ext cx="1440160" cy="151216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6" name="8-tipuline täht 5"/>
          <p:cNvSpPr/>
          <p:nvPr/>
        </p:nvSpPr>
        <p:spPr>
          <a:xfrm>
            <a:off x="7229400" y="4293096"/>
            <a:ext cx="144016" cy="144016"/>
          </a:xfrm>
          <a:prstGeom prst="star8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7" name="8-tipuline täht 6"/>
          <p:cNvSpPr/>
          <p:nvPr/>
        </p:nvSpPr>
        <p:spPr>
          <a:xfrm>
            <a:off x="7830616" y="5661248"/>
            <a:ext cx="144016" cy="144016"/>
          </a:xfrm>
          <a:prstGeom prst="star8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8" name="8-tipuline täht 7"/>
          <p:cNvSpPr/>
          <p:nvPr/>
        </p:nvSpPr>
        <p:spPr>
          <a:xfrm>
            <a:off x="6876256" y="4678288"/>
            <a:ext cx="144016" cy="144016"/>
          </a:xfrm>
          <a:prstGeom prst="star8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9" name="8-tipuline täht 8"/>
          <p:cNvSpPr/>
          <p:nvPr/>
        </p:nvSpPr>
        <p:spPr>
          <a:xfrm>
            <a:off x="8172463" y="5301208"/>
            <a:ext cx="144016" cy="144016"/>
          </a:xfrm>
          <a:prstGeom prst="star8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10" name="8-tipuline täht 9"/>
          <p:cNvSpPr/>
          <p:nvPr/>
        </p:nvSpPr>
        <p:spPr>
          <a:xfrm>
            <a:off x="7390921" y="5036833"/>
            <a:ext cx="144016" cy="144016"/>
          </a:xfrm>
          <a:prstGeom prst="star8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cxnSp>
        <p:nvCxnSpPr>
          <p:cNvPr id="13" name="Sirgkonnektor 12"/>
          <p:cNvCxnSpPr/>
          <p:nvPr/>
        </p:nvCxnSpPr>
        <p:spPr>
          <a:xfrm flipV="1">
            <a:off x="6876256" y="5445224"/>
            <a:ext cx="389148" cy="36004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irgkonnektor 14"/>
          <p:cNvCxnSpPr/>
          <p:nvPr/>
        </p:nvCxnSpPr>
        <p:spPr>
          <a:xfrm>
            <a:off x="7301408" y="5445224"/>
            <a:ext cx="1015008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Ümarnurkne ristkülik 10"/>
          <p:cNvSpPr/>
          <p:nvPr/>
        </p:nvSpPr>
        <p:spPr>
          <a:xfrm>
            <a:off x="7017205" y="4809728"/>
            <a:ext cx="810344" cy="76693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cxnSp>
        <p:nvCxnSpPr>
          <p:cNvPr id="18" name="Sirgkonnektor 17"/>
          <p:cNvCxnSpPr/>
          <p:nvPr/>
        </p:nvCxnSpPr>
        <p:spPr>
          <a:xfrm>
            <a:off x="7229400" y="4293096"/>
            <a:ext cx="36004" cy="115212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978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t-EE" dirty="0"/>
              <a:t/>
            </a:r>
            <a:br>
              <a:rPr lang="et-EE" dirty="0"/>
            </a:b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t-EE" dirty="0"/>
              <a:t>Absoluutselt õiget vastust me ei tea kunagi. </a:t>
            </a:r>
            <a:endParaRPr lang="et-EE" dirty="0" smtClean="0"/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dirty="0" smtClean="0"/>
              <a:t>Igasuguste analüüside puhul saab anda vastuse teatud tõenäosusega. </a:t>
            </a:r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r>
              <a:rPr lang="et-EE" b="1" dirty="0"/>
              <a:t>Määramatuse allikad </a:t>
            </a:r>
            <a:r>
              <a:rPr lang="et-EE" b="1" dirty="0" smtClean="0"/>
              <a:t>analüüsil: </a:t>
            </a:r>
          </a:p>
          <a:p>
            <a:pPr marL="0" indent="0">
              <a:buNone/>
            </a:pPr>
            <a:r>
              <a:rPr lang="et-EE" dirty="0"/>
              <a:t>-</a:t>
            </a:r>
            <a:r>
              <a:rPr lang="et-EE" dirty="0" smtClean="0"/>
              <a:t>proovivõtmine</a:t>
            </a:r>
          </a:p>
          <a:p>
            <a:pPr marL="0" indent="0">
              <a:buNone/>
            </a:pPr>
            <a:r>
              <a:rPr lang="et-EE" dirty="0"/>
              <a:t>-</a:t>
            </a:r>
            <a:r>
              <a:rPr lang="et-EE" dirty="0" smtClean="0"/>
              <a:t>proovide ettevalmistamine</a:t>
            </a:r>
          </a:p>
          <a:p>
            <a:pPr marL="0" indent="0">
              <a:buNone/>
            </a:pPr>
            <a:r>
              <a:rPr lang="et-EE" dirty="0"/>
              <a:t>-</a:t>
            </a:r>
            <a:r>
              <a:rPr lang="et-EE" dirty="0" smtClean="0"/>
              <a:t>kalibreerimine</a:t>
            </a:r>
          </a:p>
          <a:p>
            <a:pPr marL="0" indent="0">
              <a:buNone/>
            </a:pPr>
            <a:r>
              <a:rPr lang="et-EE" dirty="0"/>
              <a:t>-</a:t>
            </a:r>
            <a:r>
              <a:rPr lang="et-EE" dirty="0" smtClean="0"/>
              <a:t>mõõtmine </a:t>
            </a:r>
          </a:p>
          <a:p>
            <a:pPr marL="0" indent="0">
              <a:buNone/>
            </a:pPr>
            <a:r>
              <a:rPr lang="et-EE" dirty="0" smtClean="0"/>
              <a:t>Analüüside usaldusväärsusega tegeleb METROLOOGIA e mõõteteadus</a:t>
            </a:r>
            <a:endParaRPr lang="et-EE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44824"/>
            <a:ext cx="3952875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552" y="836711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3200" dirty="0" smtClean="0"/>
              <a:t>Analüüside usaldusväärsus</a:t>
            </a:r>
            <a:endParaRPr lang="et-EE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4716016" y="4359424"/>
            <a:ext cx="25202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800" dirty="0"/>
              <a:t>http://tera.chem.ut.ee/~ivo/metro/u_1.pdf</a:t>
            </a:r>
          </a:p>
        </p:txBody>
      </p:sp>
    </p:spTree>
    <p:extLst>
      <p:ext uri="{BB962C8B-B14F-4D97-AF65-F5344CB8AC3E}">
        <p14:creationId xmlns:p14="http://schemas.microsoft.com/office/powerpoint/2010/main" val="269036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608</Words>
  <Application>Microsoft Office PowerPoint</Application>
  <PresentationFormat>Ekraaniseanss (4:3)</PresentationFormat>
  <Paragraphs>173</Paragraphs>
  <Slides>13</Slides>
  <Notes>2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13</vt:i4>
      </vt:variant>
    </vt:vector>
  </HeadingPairs>
  <TitlesOfParts>
    <vt:vector size="14" baseType="lpstr">
      <vt:lpstr>Tarkvarakomplekti Office kujundus</vt:lpstr>
      <vt:lpstr>  Paberi massneutraliseerimistehas TÜ raamatukogus </vt:lpstr>
      <vt:lpstr>Raamatute massneutraliseerimine – mis see on?</vt:lpstr>
      <vt:lpstr>Mikrotasand   Tselluloosi makrofibrillid, mikrofibrillid, protofibrillid</vt:lpstr>
      <vt:lpstr>Tsellulloosi happeline hüdrolüüs </vt:lpstr>
      <vt:lpstr>„sihtgrupp“ </vt:lpstr>
      <vt:lpstr>Molekulaartasand: põhikomponendid</vt:lpstr>
      <vt:lpstr>Paberi struktuur</vt:lpstr>
      <vt:lpstr>MN-meetodid</vt:lpstr>
      <vt:lpstr>TÜR hanke võitis CSC BookSaver</vt:lpstr>
      <vt:lpstr>CSC BookSaver protsess</vt:lpstr>
      <vt:lpstr>Ebsoovitavad efektid: PaperSave,BookSaver,Bookkeeper</vt:lpstr>
      <vt:lpstr>Väga oluline - kvaliteedikontroll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Paberi massneutraliseerimistehas TÜ raamatukogus</dc:title>
  <dc:creator>Kristina Virro</dc:creator>
  <cp:lastModifiedBy>Anneli Sepp</cp:lastModifiedBy>
  <cp:revision>34</cp:revision>
  <dcterms:created xsi:type="dcterms:W3CDTF">2014-03-03T14:49:55Z</dcterms:created>
  <dcterms:modified xsi:type="dcterms:W3CDTF">2014-04-11T06:52:26Z</dcterms:modified>
</cp:coreProperties>
</file>