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726" r:id="rId2"/>
  </p:sldMasterIdLst>
  <p:notesMasterIdLst>
    <p:notesMasterId r:id="rId46"/>
  </p:notesMasterIdLst>
  <p:handoutMasterIdLst>
    <p:handoutMasterId r:id="rId47"/>
  </p:handoutMasterIdLst>
  <p:sldIdLst>
    <p:sldId id="256" r:id="rId3"/>
    <p:sldId id="329" r:id="rId4"/>
    <p:sldId id="361" r:id="rId5"/>
    <p:sldId id="260" r:id="rId6"/>
    <p:sldId id="322" r:id="rId7"/>
    <p:sldId id="362" r:id="rId8"/>
    <p:sldId id="363" r:id="rId9"/>
    <p:sldId id="326" r:id="rId10"/>
    <p:sldId id="339" r:id="rId11"/>
    <p:sldId id="300" r:id="rId12"/>
    <p:sldId id="325" r:id="rId13"/>
    <p:sldId id="318" r:id="rId14"/>
    <p:sldId id="328" r:id="rId15"/>
    <p:sldId id="364" r:id="rId16"/>
    <p:sldId id="365" r:id="rId17"/>
    <p:sldId id="337" r:id="rId18"/>
    <p:sldId id="305" r:id="rId19"/>
    <p:sldId id="366" r:id="rId20"/>
    <p:sldId id="319" r:id="rId21"/>
    <p:sldId id="350" r:id="rId22"/>
    <p:sldId id="293" r:id="rId23"/>
    <p:sldId id="352" r:id="rId24"/>
    <p:sldId id="367" r:id="rId25"/>
    <p:sldId id="348" r:id="rId26"/>
    <p:sldId id="351" r:id="rId27"/>
    <p:sldId id="377" r:id="rId28"/>
    <p:sldId id="369" r:id="rId29"/>
    <p:sldId id="370" r:id="rId30"/>
    <p:sldId id="371" r:id="rId31"/>
    <p:sldId id="372" r:id="rId32"/>
    <p:sldId id="373" r:id="rId33"/>
    <p:sldId id="321" r:id="rId34"/>
    <p:sldId id="374" r:id="rId35"/>
    <p:sldId id="327" r:id="rId36"/>
    <p:sldId id="375" r:id="rId37"/>
    <p:sldId id="376" r:id="rId38"/>
    <p:sldId id="356" r:id="rId39"/>
    <p:sldId id="355" r:id="rId40"/>
    <p:sldId id="360" r:id="rId41"/>
    <p:sldId id="292" r:id="rId42"/>
    <p:sldId id="368" r:id="rId43"/>
    <p:sldId id="358" r:id="rId44"/>
    <p:sldId id="281" r:id="rId45"/>
  </p:sldIdLst>
  <p:sldSz cx="9144000" cy="6858000" type="screen4x3"/>
  <p:notesSz cx="6662738" cy="9906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3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umimoji="1" sz="3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umimoji="1" sz="3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umimoji="1" sz="3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umimoji="1" sz="3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33"/>
    <a:srgbClr val="003399"/>
    <a:srgbClr val="66CC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AB9A851-BAAF-953C-1FD0-6BCBA0B888B7}" v="37" dt="2020-05-12T06:28:49.6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80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3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ED640D7E-AB63-48DD-AC9B-9739B0E43AE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76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Olga Einasto</a:t>
            </a: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55ED1F50-FCAA-408A-9DF0-8D636C05C2C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5075" y="0"/>
            <a:ext cx="28876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364" name="Rectangle 4">
            <a:extLst>
              <a:ext uri="{FF2B5EF4-FFF2-40B4-BE49-F238E27FC236}">
                <a16:creationId xmlns:a16="http://schemas.microsoft.com/office/drawing/2014/main" id="{7E15F855-3234-4673-818F-F992225E9C93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0700"/>
            <a:ext cx="28876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TEENUSE KVALITEEDI MONITOORING TEADUSRAAMATUKOGU KASUTAJA TOLERANTSUSTSOONIS </a:t>
            </a:r>
            <a:br>
              <a:rPr lang="en-US" altLang="en-US"/>
            </a:br>
            <a:r>
              <a:rPr lang="en-US" altLang="en-US"/>
              <a:t>KUI TEENUSTE ARENDAMISE LÄHTEPUNKT (Tartu Ülikooli Raamatukogu näitel)</a:t>
            </a: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7489AAC0-7BD5-446D-BF7D-E441777CCC35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5075" y="9410700"/>
            <a:ext cx="28876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40DCE93F-7769-47C1-8C8C-33F7A128165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85397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45130CD8-572B-4188-BFB8-560383DEE9D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76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422D9498-EB49-481E-8681-DC0BF2F57B21}"/>
              </a:ext>
            </a:extLst>
          </p:cNvPr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855663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112284FA-E03C-4A23-AB63-C4A367BD963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705350"/>
            <a:ext cx="4884738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51E2A2E2-A442-442A-A6B5-EE798B3FD7E2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5075" y="0"/>
            <a:ext cx="28876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id="{BA95BB95-2893-44B6-82A0-263082B79985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0700"/>
            <a:ext cx="28876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C699D307-82C1-4121-9D32-F9389B9555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5075" y="9410700"/>
            <a:ext cx="288766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E1B4D6D7-26F6-4330-ADFA-3BE92EA9CFF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76886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>
            <a:extLst>
              <a:ext uri="{FF2B5EF4-FFF2-40B4-BE49-F238E27FC236}">
                <a16:creationId xmlns:a16="http://schemas.microsoft.com/office/drawing/2014/main" id="{722DE3B7-5EC7-47EE-971C-41F1B9E062C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>
            <a:extLst>
              <a:ext uri="{FF2B5EF4-FFF2-40B4-BE49-F238E27FC236}">
                <a16:creationId xmlns:a16="http://schemas.microsoft.com/office/drawing/2014/main" id="{C562DD7B-F2AE-4C38-A57C-8A204ED0F6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t-EE" altLang="et-EE"/>
          </a:p>
        </p:txBody>
      </p:sp>
      <p:sp>
        <p:nvSpPr>
          <p:cNvPr id="55300" name="Slide Number Placeholder 3">
            <a:extLst>
              <a:ext uri="{FF2B5EF4-FFF2-40B4-BE49-F238E27FC236}">
                <a16:creationId xmlns:a16="http://schemas.microsoft.com/office/drawing/2014/main" id="{44086422-0E0D-487D-84B4-229D1BEA5A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BD4CADF-7CB9-403E-898E-6E96A5CBC514}" type="slidenum">
              <a:rPr kumimoji="0" lang="en-US" altLang="en-US" sz="1200"/>
              <a:pPr/>
              <a:t>12</a:t>
            </a:fld>
            <a:endParaRPr kumimoji="0" lang="en-US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rgbClr val="002F5E"/>
            </a:gs>
            <a:gs pos="5000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5595E451-E6C2-4C5C-A731-E726345AC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32E57F3-4C7C-4C57-9401-73E233FFB1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D4795B2A-9D92-454C-A2F3-986D921762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b="0">
                <a:latin typeface="Times New Roman" panose="02020603050405020304" pitchFamily="18" charset="0"/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6BA040-4B0C-45B4-A9B3-6248885E63D8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6ADC94-33EC-49AA-9762-D8433C2A30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6D5C10-8452-49FC-BB3C-4F039B9A7D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77744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01FE622C-7CD1-457F-98FC-E3A2AEB7F0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10C35288-F2C2-4B78-AD68-23E9B4860D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A337B1E4-B2D7-460E-B8C5-A25D4897F2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8043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B71C35FB-6CEF-428C-816B-EA11BD1D34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2B877072-5B35-4F2A-945C-9E6DD2E013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0E4A677D-6128-4DFD-8BB1-2D5375A680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5455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7958DEE6-E710-48A5-9D8C-0C408F6610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52548F78-6F0F-4A64-8AD4-CA6914D0F9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85E6EBF9-0885-41CA-9E92-46CBF247A2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66439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2F6529CB-8F60-4495-B228-741741176C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B05AEB9A-BF11-454F-8EF4-0B34E536B3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596DB92F-9B0E-4B63-A878-F7515DF955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1198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C19CE677-85AF-42A8-8332-91FBCBDF8A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129AA61-2CEF-4CE6-814D-21FD465C7F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DE1A486A-8002-4D3E-A08F-11EA8D7E12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77700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7F18442B-6D81-40EA-AEA7-B146A782CE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8B0CE989-7DAA-4814-90DB-D0470BECC7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9362B58C-9EF5-4077-9678-336CF328C64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3233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CFDEFCFD-B0E8-4FE9-A574-FB1B880AFD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460AFB8B-AAA4-475E-99EB-56A4305776C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B8EC46A1-EAEA-471A-8141-C8D0AEAB24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3249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8EDED377-CD6E-4B2D-9B26-0FCF459C44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90E987AB-556D-49C6-808C-EFDA3341DD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A5DFAEA-C690-47BB-AC0E-B6E96E58962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76600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F43E022E-D451-4042-B91E-79DB5E8203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9011EBE4-126B-4CC4-B8CA-0C4C362377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915DAC9C-F815-4DC8-B1DE-DFA26A0DE4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7924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1FE3D27E-4FFD-42F2-98AD-EB4F004E53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ACA9D919-FAA2-4B77-AD34-79BF197214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C6279E01-FB93-4DE5-BE16-C3D73E40792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453890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EB2ECD9B-BF19-43D3-A02C-656E06481A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D6D7A37C-F021-46AC-B196-06BDD04400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ABD1448-107A-42C3-B3BD-E2DBDE459C1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759742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rotWithShape="0">
          <a:gsLst>
            <a:gs pos="0">
              <a:srgbClr val="002F5E"/>
            </a:gs>
            <a:gs pos="5000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5595E451-E6C2-4C5C-A731-E726345AC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32E57F3-4C7C-4C57-9401-73E233FFB1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D4795B2A-9D92-454C-A2F3-986D921762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 b="0">
                <a:latin typeface="Times New Roman" panose="02020603050405020304" pitchFamily="18" charset="0"/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56BA040-4B0C-45B4-A9B3-6248885E63D8}"/>
              </a:ext>
            </a:extLst>
          </p:cNvPr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6ADC94-33EC-49AA-9762-D8433C2A30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6D5C10-8452-49FC-BB3C-4F039B9A7D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238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01FE622C-7CD1-457F-98FC-E3A2AEB7F0C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10C35288-F2C2-4B78-AD68-23E9B4860D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A337B1E4-B2D7-460E-B8C5-A25D4897F2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7812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B71C35FB-6CEF-428C-816B-EA11BD1D34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2B877072-5B35-4F2A-945C-9E6DD2E013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0E4A677D-6128-4DFD-8BB1-2D5375A680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71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7958DEE6-E710-48A5-9D8C-0C408F6610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52548F78-6F0F-4A64-8AD4-CA6914D0F9E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85E6EBF9-0885-41CA-9E92-46CBF247A2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751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2F6529CB-8F60-4495-B228-741741176C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B05AEB9A-BF11-454F-8EF4-0B34E536B32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596DB92F-9B0E-4B63-A878-F7515DF955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0707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C19CE677-85AF-42A8-8332-91FBCBDF8A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129AA61-2CEF-4CE6-814D-21FD465C7F8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DE1A486A-8002-4D3E-A08F-11EA8D7E126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6445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7F18442B-6D81-40EA-AEA7-B146A782CE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8B0CE989-7DAA-4814-90DB-D0470BECC7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9362B58C-9EF5-4077-9678-336CF328C64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9803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CFDEFCFD-B0E8-4FE9-A574-FB1B880AFD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460AFB8B-AAA4-475E-99EB-56A4305776C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B8EC46A1-EAEA-471A-8141-C8D0AEAB24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9127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8EDED377-CD6E-4B2D-9B26-0FCF459C44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90E987AB-556D-49C6-808C-EFDA3341DD1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A5DFAEA-C690-47BB-AC0E-B6E96E58962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355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F43E022E-D451-4042-B91E-79DB5E8203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9011EBE4-126B-4CC4-B8CA-0C4C362377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915DAC9C-F815-4DC8-B1DE-DFA26A0DE4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1165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1FE3D27E-4FFD-42F2-98AD-EB4F004E53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ACA9D919-FAA2-4B77-AD34-79BF197214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C6279E01-FB93-4DE5-BE16-C3D73E40792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0761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EB2ECD9B-BF19-43D3-A02C-656E06481A6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D6D7A37C-F021-46AC-B196-06BDD04400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ABD1448-107A-42C3-B3BD-E2DBDE459C1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951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BEA3284-A76A-4281-9D41-9201FD635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3E2E21F-678F-42F7-8460-D711FAD0B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en-US" altLang="en-US"/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BBCC7C7-405A-4876-9A5F-BAAE00A7AE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E3DD019-0D3C-4281-9CCA-6F4785AE1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0B41D4C-7B40-4C7C-9D0D-205DCF200E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1" name="Rectangle 7">
            <a:extLst>
              <a:ext uri="{FF2B5EF4-FFF2-40B4-BE49-F238E27FC236}">
                <a16:creationId xmlns:a16="http://schemas.microsoft.com/office/drawing/2014/main" id="{5DCC458E-D7C9-4A37-B754-F3B18455F8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32" name="Rectangle 8">
            <a:extLst>
              <a:ext uri="{FF2B5EF4-FFF2-40B4-BE49-F238E27FC236}">
                <a16:creationId xmlns:a16="http://schemas.microsoft.com/office/drawing/2014/main" id="{784C11DA-AFE1-40D9-8F05-90AD3CB31A6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3" name="Rectangle 9">
            <a:extLst>
              <a:ext uri="{FF2B5EF4-FFF2-40B4-BE49-F238E27FC236}">
                <a16:creationId xmlns:a16="http://schemas.microsoft.com/office/drawing/2014/main" id="{B14AFB7B-76A5-43AF-85DB-5E187719E42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34" name="Rectangle 10">
            <a:extLst>
              <a:ext uri="{FF2B5EF4-FFF2-40B4-BE49-F238E27FC236}">
                <a16:creationId xmlns:a16="http://schemas.microsoft.com/office/drawing/2014/main" id="{937A4D50-7AB7-435F-8C48-CE16729CD4B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5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l"/>
        <a:defRPr kumimoji="1" sz="3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4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002F5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1BEA3284-A76A-4281-9D41-9201FD635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3E2E21F-678F-42F7-8460-D711FAD0B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195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endParaRPr lang="en-US" altLang="en-US">
              <a:solidFill>
                <a:srgbClr val="FFFFFF"/>
              </a:solidFill>
            </a:endParaRP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BBCC7C7-405A-4876-9A5F-BAAE00A7AE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E3DD019-0D3C-4281-9CCA-6F4785AE1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A0B41D4C-7B40-4C7C-9D0D-205DCF200E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31" name="Rectangle 7">
            <a:extLst>
              <a:ext uri="{FF2B5EF4-FFF2-40B4-BE49-F238E27FC236}">
                <a16:creationId xmlns:a16="http://schemas.microsoft.com/office/drawing/2014/main" id="{5DCC458E-D7C9-4A37-B754-F3B18455F8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32" name="Rectangle 8">
            <a:extLst>
              <a:ext uri="{FF2B5EF4-FFF2-40B4-BE49-F238E27FC236}">
                <a16:creationId xmlns:a16="http://schemas.microsoft.com/office/drawing/2014/main" id="{784C11DA-AFE1-40D9-8F05-90AD3CB31A6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1033" name="Rectangle 9">
            <a:extLst>
              <a:ext uri="{FF2B5EF4-FFF2-40B4-BE49-F238E27FC236}">
                <a16:creationId xmlns:a16="http://schemas.microsoft.com/office/drawing/2014/main" id="{B14AFB7B-76A5-43AF-85DB-5E187719E42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  <p:sp>
        <p:nvSpPr>
          <p:cNvPr id="1034" name="Rectangle 10">
            <a:extLst>
              <a:ext uri="{FF2B5EF4-FFF2-40B4-BE49-F238E27FC236}">
                <a16:creationId xmlns:a16="http://schemas.microsoft.com/office/drawing/2014/main" id="{937A4D50-7AB7-435F-8C48-CE16729CD4B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GB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2614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l"/>
        <a:defRPr kumimoji="1" sz="32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400" b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000" b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C9C18788-715B-49BB-9ECC-567DEC171F5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51520" y="764704"/>
            <a:ext cx="8712968" cy="6058371"/>
          </a:xfrm>
        </p:spPr>
        <p:txBody>
          <a:bodyPr/>
          <a:lstStyle/>
          <a:p>
            <a:pPr algn="ctr">
              <a:defRPr/>
            </a:pPr>
            <a:r>
              <a:rPr lang="en-US" altLang="en-US" sz="3600" dirty="0">
                <a:latin typeface="Arial" panose="020B0604020202020204" pitchFamily="34" charset="0"/>
              </a:rPr>
              <a:t> </a:t>
            </a:r>
            <a:br>
              <a:rPr lang="et-EE" altLang="en-US" sz="3600" dirty="0">
                <a:latin typeface="Arial" panose="020B0604020202020204" pitchFamily="34" charset="0"/>
              </a:rPr>
            </a:br>
            <a:r>
              <a:rPr lang="et-EE" alt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RAAMATUKOGUD </a:t>
            </a:r>
            <a:br>
              <a:rPr lang="et-EE" alt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alt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UUES REAALSUSES </a:t>
            </a:r>
            <a:br>
              <a:rPr lang="et-EE" alt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alt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 NORMAALSUSES</a:t>
            </a:r>
            <a:br>
              <a:rPr lang="en-US" alt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alt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alt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en-US" sz="28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Olga </a:t>
            </a:r>
            <a:r>
              <a:rPr lang="en-US" altLang="en-US" sz="2800" dirty="0" err="1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Einasto</a:t>
            </a:r>
            <a:r>
              <a:rPr lang="et-EE" altLang="en-US" sz="28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PhD</a:t>
            </a:r>
            <a:br>
              <a:rPr lang="et-EE" altLang="en-US" sz="28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altLang="en-US" sz="28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Tartu Ülikooli raamatukogu</a:t>
            </a:r>
            <a:br>
              <a:rPr lang="et-EE" altLang="en-US" sz="28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t-EE" altLang="en-US" sz="28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alt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Mäluasutuste talveseminar</a:t>
            </a:r>
            <a:br>
              <a:rPr lang="et-EE" alt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alt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Kääriku</a:t>
            </a:r>
            <a:br>
              <a:rPr lang="et-EE" alt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alt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16.03.2021</a:t>
            </a:r>
            <a:br>
              <a:rPr lang="ru-RU" altLang="en-US" sz="24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altLang="en-US" sz="2800" dirty="0"/>
            </a:br>
            <a:endParaRPr lang="en-US" altLang="en-US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630_360_1604328374-3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64904"/>
            <a:ext cx="504056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66263" y="692696"/>
            <a:ext cx="83517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Uus reaalsus võib saada uueks normaalsuseks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438" y="2996949"/>
            <a:ext cx="3781899" cy="2126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\Desktop\ceb9aab5c7d6ac9d4ac2e019ec0139b0_X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2746904"/>
            <a:ext cx="4365363" cy="284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66263" y="692696"/>
            <a:ext cx="83517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Uus reaalsus võib saada uueks normaalsuseks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918626"/>
            <a:ext cx="4271892" cy="2402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29833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571517"/>
            <a:ext cx="2268143" cy="4904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80430"/>
            <a:ext cx="5918356" cy="4795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66263" y="692696"/>
            <a:ext cx="83517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Uus reaalsus võib saada uueks normaalsuseks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3568" y="2204864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Raamatukogud kolisid seoses koroonaga digi- ja online keskkonda</a:t>
            </a:r>
          </a:p>
        </p:txBody>
      </p:sp>
      <p:sp>
        <p:nvSpPr>
          <p:cNvPr id="5" name="Rectangle 4"/>
          <p:cNvSpPr/>
          <p:nvPr/>
        </p:nvSpPr>
        <p:spPr>
          <a:xfrm>
            <a:off x="611560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Raamatukoguteenused uues reaalsuses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645024"/>
            <a:ext cx="4329113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2060848"/>
            <a:ext cx="81369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800" dirty="0"/>
              <a:t>- tehnika ja tehnoloogia arengust lähtuv digipööre</a:t>
            </a:r>
          </a:p>
          <a:p>
            <a:r>
              <a:rPr lang="et-EE" sz="2800" dirty="0"/>
              <a:t>- info (üle)küllusest lähtuv infopööre</a:t>
            </a:r>
          </a:p>
          <a:p>
            <a:r>
              <a:rPr lang="et-EE" sz="2800" dirty="0"/>
              <a:t>- vahendatud suhtlusest lähtuv kommunikatiivne pööre</a:t>
            </a:r>
          </a:p>
        </p:txBody>
      </p:sp>
      <p:sp>
        <p:nvSpPr>
          <p:cNvPr id="3" name="Rectangle 2"/>
          <p:cNvSpPr/>
          <p:nvPr/>
        </p:nvSpPr>
        <p:spPr>
          <a:xfrm>
            <a:off x="467544" y="764704"/>
            <a:ext cx="84249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Raamatukogude (r)evolutsioon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789040"/>
            <a:ext cx="3455987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8515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1019" y="5589240"/>
            <a:ext cx="763284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/>
              <a:t>Raamatukogu läks kinni? Raamatukogu läks kinni. </a:t>
            </a:r>
            <a:br>
              <a:rPr lang="et-EE" sz="2400" dirty="0"/>
            </a:br>
            <a:r>
              <a:rPr lang="et-EE" sz="2400" dirty="0"/>
              <a:t>Raamatukogu läks kinni, kuid ei muutunud kättesaamatuks</a:t>
            </a:r>
            <a:r>
              <a:rPr lang="et-EE" sz="2800" dirty="0"/>
              <a:t>!</a:t>
            </a:r>
          </a:p>
        </p:txBody>
      </p:sp>
      <p:sp>
        <p:nvSpPr>
          <p:cNvPr id="5" name="Rectangle 4"/>
          <p:cNvSpPr/>
          <p:nvPr/>
        </p:nvSpPr>
        <p:spPr>
          <a:xfrm>
            <a:off x="611560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Raamatukoguteenused uues reaalsuses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06399"/>
            <a:ext cx="3407926" cy="3269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 descr="C:\Users\admin\Desktop\12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888" y="2691520"/>
            <a:ext cx="2718608" cy="258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dmin\Desktop\234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59152"/>
            <a:ext cx="2517905" cy="258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6523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admin\Desktop\456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04864"/>
            <a:ext cx="7092280" cy="3614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611560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Raamatukoguteenused uues reaalsuses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2" descr="D:\Fotoarhiiv-2020\2020-03\IMG_9304.jpg">
            <a:extLst>
              <a:ext uri="{FF2B5EF4-FFF2-40B4-BE49-F238E27FC236}">
                <a16:creationId xmlns:a16="http://schemas.microsoft.com/office/drawing/2014/main" id="{2FDF8F05-25AF-4B00-AAD7-D76E99E96B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11" y="2527795"/>
            <a:ext cx="4130888" cy="309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>
            <a:extLst>
              <a:ext uri="{FF2B5EF4-FFF2-40B4-BE49-F238E27FC236}">
                <a16:creationId xmlns:a16="http://schemas.microsoft.com/office/drawing/2014/main" id="{9D160687-23B4-4232-9712-B5FA85B89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655" y="1602388"/>
            <a:ext cx="3666296" cy="2276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456356" y="745637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Raamatukoguteenused uues reaalsuses: laenutus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103" y="4077072"/>
            <a:ext cx="3644813" cy="265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1">
            <a:extLst>
              <a:ext uri="{FF2B5EF4-FFF2-40B4-BE49-F238E27FC236}">
                <a16:creationId xmlns:a16="http://schemas.microsoft.com/office/drawing/2014/main" id="{AF22BFCC-D9B5-44C1-99DF-4A4AC9B7D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829" y="2276476"/>
            <a:ext cx="4415983" cy="3312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5">
            <a:extLst>
              <a:ext uri="{FF2B5EF4-FFF2-40B4-BE49-F238E27FC236}">
                <a16:creationId xmlns:a16="http://schemas.microsoft.com/office/drawing/2014/main" id="{29F584BD-F6CC-4645-9D08-05784B1B4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84797"/>
            <a:ext cx="4128666" cy="3096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56356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Raamatukoguteenused uues reaalsuses: laenutus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207728"/>
            <a:ext cx="3264363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 descr="D:\Fotoarhiiv-2020\2020-08-26\aprill 2020\IMG_03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00807"/>
            <a:ext cx="3251975" cy="2438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6356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Raamatukoguteenused uues reaalsuses</a:t>
            </a: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358" y="1988840"/>
            <a:ext cx="3077095" cy="4495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500" y="2150867"/>
            <a:ext cx="5544616" cy="4158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6356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Raamatukoguteenused uues reaalsuses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Fotoarhiiv-2020\2020-08-26\aprill 2020\IMG_06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17881"/>
            <a:ext cx="3096344" cy="412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6356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Raamatukoguteenused uues reaalsuses: laenutus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91808"/>
            <a:ext cx="3457929" cy="2590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 descr="C:\Users\admin\Desktop\161814133_1081475798930607_14167348026832317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182111"/>
            <a:ext cx="3457929" cy="2520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6356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Maailma raamatukogud uues reaalsuses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987" y="2415885"/>
            <a:ext cx="4332376" cy="2885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560008"/>
            <a:ext cx="3901834" cy="2597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4294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7">
            <a:extLst>
              <a:ext uri="{FF2B5EF4-FFF2-40B4-BE49-F238E27FC236}">
                <a16:creationId xmlns:a16="http://schemas.microsoft.com/office/drawing/2014/main" id="{3B7DC506-9C5F-4FC8-B79E-39AAF135E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2109489"/>
            <a:ext cx="5688633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>
            <a:lvl1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1pPr>
            <a:lvl2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2pPr>
            <a:lvl3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3pPr>
            <a:lvl4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4pPr>
            <a:lvl5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br>
              <a:rPr lang="ru-RU" altLang="en-US" sz="2000" dirty="0">
                <a:effectLst/>
                <a:latin typeface="+mj-lt"/>
              </a:rPr>
            </a:br>
            <a:br>
              <a:rPr lang="ru-RU" altLang="en-US" sz="2400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ru-RU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- </a:t>
            </a:r>
            <a: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Kas ma saan vajalikke raamatuid? </a:t>
            </a:r>
          </a:p>
          <a:p>
            <a:pPr>
              <a:defRPr/>
            </a:pPr>
            <a: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- Tagastamisaeg on ülehomme, tuleb viivis!</a:t>
            </a:r>
            <a:br>
              <a:rPr lang="ru-RU" altLang="en-US" sz="2400" dirty="0">
                <a:effectLst/>
                <a:latin typeface="+mj-lt"/>
              </a:rPr>
            </a:br>
            <a:r>
              <a:rPr lang="ru-RU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- </a:t>
            </a:r>
            <a: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Kuidas õppida ilma raamatukoguta? </a:t>
            </a:r>
            <a:b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</a:br>
            <a: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- Kuidas ma kirjutan oma lõputöö?</a:t>
            </a:r>
            <a:b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</a:br>
            <a: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- Vajan Postimehe artikleid 1991-1992. a.</a:t>
            </a:r>
            <a:b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</a:br>
            <a: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- Mul avastati vähk, kas teil on kirjandust </a:t>
            </a:r>
            <a:b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</a:br>
            <a: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selle ravist?</a:t>
            </a:r>
            <a:b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</a:br>
            <a: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- Elan maal. Tahan rääkida teiega kui </a:t>
            </a:r>
            <a:b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</a:br>
            <a: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haritud inimestega sellest koroonast.</a:t>
            </a:r>
            <a:br>
              <a:rPr lang="ru-RU" altLang="en-US" sz="2400" dirty="0">
                <a:effectLst/>
                <a:latin typeface="+mj-lt"/>
              </a:rPr>
            </a:br>
            <a:r>
              <a:rPr lang="ru-RU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- </a:t>
            </a:r>
            <a: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Olen üksinda isolatsioonis, see on talumatu…</a:t>
            </a:r>
            <a:b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</a:br>
            <a:r>
              <a:rPr lang="et-EE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- Kas me kõik nüüd sureme?</a:t>
            </a:r>
            <a:r>
              <a:rPr lang="ru-RU" altLang="en-US" sz="2400" dirty="0">
                <a:solidFill>
                  <a:schemeClr val="tx1"/>
                </a:solidFill>
                <a:effectLst/>
                <a:latin typeface="+mj-lt"/>
                <a:cs typeface="Arial"/>
              </a:rPr>
              <a:t>…</a:t>
            </a:r>
            <a:br>
              <a:rPr lang="ru-RU" altLang="en-US" sz="2400" dirty="0">
                <a:effectLst/>
                <a:latin typeface="+mj-lt"/>
              </a:rPr>
            </a:br>
            <a:endParaRPr lang="en-US" altLang="en-US" sz="24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44824"/>
            <a:ext cx="3024336" cy="2314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56356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Küsimused ja probleemid uues reaalsuses</a:t>
            </a:r>
          </a:p>
        </p:txBody>
      </p:sp>
      <p:pic>
        <p:nvPicPr>
          <p:cNvPr id="17410" name="Picture 2" descr="C:\Users\admin\Desktop\12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460" y="4509120"/>
            <a:ext cx="3692702" cy="2241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38355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39014"/>
            <a:ext cx="3256736" cy="4342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07504" y="836712"/>
            <a:ext cx="9036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Raamatukoguteenused uues reaalsuses: luuleteraapia</a:t>
            </a:r>
          </a:p>
        </p:txBody>
      </p:sp>
      <p:sp>
        <p:nvSpPr>
          <p:cNvPr id="3" name="Rectangle 2"/>
          <p:cNvSpPr/>
          <p:nvPr/>
        </p:nvSpPr>
        <p:spPr>
          <a:xfrm>
            <a:off x="4162722" y="2780928"/>
            <a:ext cx="498127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/>
              <a:t>Luuleteraapia juured ulatuvad vähemalt 330. aastasse eKr.</a:t>
            </a:r>
          </a:p>
          <a:p>
            <a:br>
              <a:rPr lang="et-EE" sz="2400" dirty="0"/>
            </a:br>
            <a: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Luuleteraapia: </a:t>
            </a:r>
          </a:p>
          <a:p>
            <a: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rahustab, summutab ärritust, viha</a:t>
            </a:r>
          </a:p>
          <a:p>
            <a: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tekitab soovi tegutseda</a:t>
            </a:r>
          </a:p>
          <a:p>
            <a: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toob esile elavaid pilte, meeldivaid elamusi</a:t>
            </a:r>
            <a:b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t-EE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5" name="Picture 3" descr="D:\Fotoarhiiv-2020\2020-04\IMG_9450.jpg">
            <a:extLst>
              <a:ext uri="{FF2B5EF4-FFF2-40B4-BE49-F238E27FC236}">
                <a16:creationId xmlns:a16="http://schemas.microsoft.com/office/drawing/2014/main" id="{FEF031CA-80D3-4936-B788-80D16976E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74032"/>
            <a:ext cx="4626626" cy="3470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07504" y="836712"/>
            <a:ext cx="9036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Raamatukoguteenused uues reaalsuses: luuleteraapia</a:t>
            </a:r>
          </a:p>
        </p:txBody>
      </p:sp>
      <p:sp>
        <p:nvSpPr>
          <p:cNvPr id="3" name="Rectangle 2"/>
          <p:cNvSpPr/>
          <p:nvPr/>
        </p:nvSpPr>
        <p:spPr>
          <a:xfrm>
            <a:off x="5364088" y="3068960"/>
            <a:ext cx="366233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„Luules peitub raviv jõud. </a:t>
            </a:r>
            <a:br>
              <a:rPr lang="et-EE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t-EE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Tean omast käest, et luulel </a:t>
            </a:r>
            <a:br>
              <a:rPr lang="et-EE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t-EE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on teraapiline mõju </a:t>
            </a:r>
            <a:br>
              <a:rPr lang="et-EE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t-EE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ka füüsilise valu korral, </a:t>
            </a:r>
            <a:br>
              <a:rPr lang="et-EE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t-EE" sz="24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see aitab paremini välja lülituda“.  Doris Kareva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105" y="2636912"/>
            <a:ext cx="4377947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98" y="1700808"/>
            <a:ext cx="4536505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05535" y="773063"/>
            <a:ext cx="85689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Raamatukogud uues reaalsuses: igatseme lugejaid!</a:t>
            </a:r>
          </a:p>
        </p:txBody>
      </p:sp>
    </p:spTree>
    <p:extLst>
      <p:ext uri="{BB962C8B-B14F-4D97-AF65-F5344CB8AC3E}">
        <p14:creationId xmlns:p14="http://schemas.microsoft.com/office/powerpoint/2010/main" val="29291569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0507" y="764704"/>
            <a:ext cx="3836879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412776"/>
            <a:ext cx="3839275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68760"/>
            <a:ext cx="6408712" cy="5153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32258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337550"/>
            <a:ext cx="6523974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56992"/>
            <a:ext cx="4436950" cy="3327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620688"/>
            <a:ext cx="5084763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00745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75" y="548680"/>
            <a:ext cx="4711626" cy="3535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3065" y="3535613"/>
            <a:ext cx="4231002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9499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dmin\Desktop\eriolukord r-gu\ifla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4663"/>
            <a:ext cx="6552727" cy="344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0" name="Picture 2" descr="C:\Users\admin\Desktop\eriolukord r-gu\pilt Latvi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275" y="4005064"/>
            <a:ext cx="3661472" cy="274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6935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51520" y="836712"/>
            <a:ext cx="9036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Maailma raamatukogude initsiatiivid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97" y="1987927"/>
            <a:ext cx="4508387" cy="1463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654" y="3573016"/>
            <a:ext cx="3665114" cy="1545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78" y="5229200"/>
            <a:ext cx="3876447" cy="1532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296" y="3284984"/>
            <a:ext cx="2012968" cy="2847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232" y="1628800"/>
            <a:ext cx="1818011" cy="2572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718" y="4345564"/>
            <a:ext cx="1365754" cy="2416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30693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51520" y="836712"/>
            <a:ext cx="9036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 humanism</a:t>
            </a:r>
          </a:p>
        </p:txBody>
      </p:sp>
      <p:sp>
        <p:nvSpPr>
          <p:cNvPr id="2" name="Rectangle 1"/>
          <p:cNvSpPr/>
          <p:nvPr/>
        </p:nvSpPr>
        <p:spPr>
          <a:xfrm>
            <a:off x="467544" y="2060848"/>
            <a:ext cx="85689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800" dirty="0"/>
              <a:t>selline suhtlemine ja suhtumine, mille alusteks on empaatia, austus, reageerimisvõime, hoolivus, kaastunne, inimlikkus, armastus </a:t>
            </a:r>
            <a:endParaRPr lang="et-EE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333836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11560" y="836712"/>
            <a:ext cx="8676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Uus reaalsus</a:t>
            </a:r>
          </a:p>
        </p:txBody>
      </p:sp>
      <p:sp>
        <p:nvSpPr>
          <p:cNvPr id="2" name="Rectangle 1"/>
          <p:cNvSpPr/>
          <p:nvPr/>
        </p:nvSpPr>
        <p:spPr>
          <a:xfrm>
            <a:off x="467544" y="2060848"/>
            <a:ext cx="86764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/>
              <a:t>- erinevate piirangute kehtestamine</a:t>
            </a:r>
            <a:br>
              <a:rPr lang="et-EE" sz="2400" dirty="0"/>
            </a:br>
            <a:r>
              <a:rPr lang="et-EE" sz="2400" dirty="0"/>
              <a:t>- otsuste langetamise kiiruse suurendamine („joosta kiiremini“, </a:t>
            </a:r>
            <a:br>
              <a:rPr lang="et-EE" sz="2400" dirty="0"/>
            </a:br>
            <a:r>
              <a:rPr lang="et-EE" sz="2400" dirty="0"/>
              <a:t>mõelda ja reageerida hästi kiiresti lugejate vajadustele, </a:t>
            </a:r>
            <a:br>
              <a:rPr lang="et-EE" sz="2400" dirty="0"/>
            </a:br>
            <a:r>
              <a:rPr lang="et-EE" sz="2400" dirty="0"/>
              <a:t>moderniseerida teenuseid, areneda)</a:t>
            </a:r>
            <a:br>
              <a:rPr lang="et-EE" sz="2400" dirty="0"/>
            </a:br>
            <a:r>
              <a:rPr lang="et-EE" sz="2400" dirty="0"/>
              <a:t>- kaugjuurdepääs ressurssidele ja IT taristu tähtsus </a:t>
            </a:r>
            <a:br>
              <a:rPr lang="et-EE" sz="2400" dirty="0"/>
            </a:br>
            <a:r>
              <a:rPr lang="et-EE" sz="2400" dirty="0"/>
              <a:t>- avaliku juurdepääsu olulisus</a:t>
            </a:r>
            <a:br>
              <a:rPr lang="et-EE" sz="2400" dirty="0"/>
            </a:br>
            <a:r>
              <a:rPr lang="et-EE" sz="2400" dirty="0"/>
              <a:t>- teenuste disaini olulisus (lihtsus, kasutusmugavus, „intuitiivselt arusaadav kasutajaliides“)</a:t>
            </a:r>
            <a:br>
              <a:rPr lang="et-EE" sz="2400" dirty="0"/>
            </a:br>
            <a:r>
              <a:rPr lang="et-EE" sz="2400" dirty="0"/>
              <a:t>- e-meedia lahendused: online suhtlemine, veebiüritused jm</a:t>
            </a:r>
            <a:br>
              <a:rPr lang="et-EE" sz="2400" dirty="0"/>
            </a:br>
            <a:r>
              <a:rPr lang="et-EE" sz="2400" dirty="0"/>
              <a:t>- inimsuhtlus, inimpuudutus muutub eriti väärtuslikuks, vahel luksuseks </a:t>
            </a:r>
          </a:p>
          <a:p>
            <a:endParaRPr lang="et-EE" sz="2400" dirty="0"/>
          </a:p>
        </p:txBody>
      </p:sp>
    </p:spTree>
    <p:extLst>
      <p:ext uri="{BB962C8B-B14F-4D97-AF65-F5344CB8AC3E}">
        <p14:creationId xmlns:p14="http://schemas.microsoft.com/office/powerpoint/2010/main" val="37803315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11560" y="836712"/>
            <a:ext cx="8676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Raamatukogud uues reaalsuses</a:t>
            </a:r>
          </a:p>
        </p:txBody>
      </p:sp>
      <p:sp>
        <p:nvSpPr>
          <p:cNvPr id="2" name="Rectangle 1"/>
          <p:cNvSpPr/>
          <p:nvPr/>
        </p:nvSpPr>
        <p:spPr>
          <a:xfrm>
            <a:off x="458321" y="1916832"/>
            <a:ext cx="867645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800" dirty="0"/>
              <a:t>Meie ja enamus meie kolleegidest on puutunud kokku järgmiste probleemidega:</a:t>
            </a:r>
            <a:br>
              <a:rPr lang="et-EE" sz="2800" dirty="0"/>
            </a:br>
            <a:r>
              <a:rPr lang="et-EE" sz="2800" dirty="0"/>
              <a:t>1. Kas IT infrastruktuur on valmis ja peab vastu</a:t>
            </a:r>
            <a:br>
              <a:rPr lang="et-EE" sz="2800" dirty="0"/>
            </a:br>
            <a:r>
              <a:rPr lang="et-EE" sz="2800" dirty="0"/>
              <a:t>2. Kuidas aidata inimesi võidelda stressiga</a:t>
            </a:r>
            <a:br>
              <a:rPr lang="et-EE" sz="2800" dirty="0"/>
            </a:br>
            <a:r>
              <a:rPr lang="et-EE" sz="2800" dirty="0"/>
              <a:t>3. Mitte kõikide jaoks saab korraldada kaugtööd. </a:t>
            </a:r>
            <a:br>
              <a:rPr lang="et-EE" sz="2800" dirty="0"/>
            </a:br>
            <a:r>
              <a:rPr lang="et-EE" sz="2800" dirty="0"/>
              <a:t>    Kuidas tagada nende hõivatus ja vajalikkus.</a:t>
            </a:r>
            <a:br>
              <a:rPr lang="et-EE" sz="2800" dirty="0"/>
            </a:br>
            <a:br>
              <a:rPr lang="et-EE" sz="2800" dirty="0"/>
            </a:br>
            <a:r>
              <a:rPr lang="ru-RU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- </a:t>
            </a:r>
            <a:r>
              <a:rPr lang="et-EE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Mida tohib, mida ei tohi?</a:t>
            </a:r>
            <a:r>
              <a:rPr lang="ru-RU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 </a:t>
            </a:r>
            <a:br>
              <a:rPr lang="ru-RU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- </a:t>
            </a:r>
            <a:r>
              <a:rPr lang="et-EE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Mis on ohtlik, mis on ohutu?</a:t>
            </a:r>
            <a:br>
              <a:rPr lang="ru-RU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- </a:t>
            </a:r>
            <a:r>
              <a:rPr lang="et-EE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Minu koduarvuti on nii vana!</a:t>
            </a:r>
            <a:br>
              <a:rPr lang="ru-RU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- </a:t>
            </a:r>
            <a:r>
              <a:rPr lang="et-EE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  <a:t>Kas ma saan palka, kui olen karantiinis?</a:t>
            </a:r>
            <a:br>
              <a:rPr lang="et-EE" altLang="en-US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/>
              </a:rPr>
            </a:br>
            <a:endParaRPr lang="et-EE"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t-EE" sz="2400" dirty="0"/>
          </a:p>
        </p:txBody>
      </p:sp>
    </p:spTree>
    <p:extLst>
      <p:ext uri="{BB962C8B-B14F-4D97-AF65-F5344CB8AC3E}">
        <p14:creationId xmlns:p14="http://schemas.microsoft.com/office/powerpoint/2010/main" val="25101069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11560" y="836712"/>
            <a:ext cx="8676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Raamatukogud uues reaalsuses</a:t>
            </a:r>
          </a:p>
        </p:txBody>
      </p:sp>
      <p:sp>
        <p:nvSpPr>
          <p:cNvPr id="2" name="Rectangle 1"/>
          <p:cNvSpPr/>
          <p:nvPr/>
        </p:nvSpPr>
        <p:spPr>
          <a:xfrm>
            <a:off x="458321" y="1916832"/>
            <a:ext cx="867645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Mida saab raamatukoguhoidja teha ilma raamatukoguta? </a:t>
            </a:r>
            <a:b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sz="2400" dirty="0"/>
              <a:t>- online konsulteerimine </a:t>
            </a:r>
            <a:br>
              <a:rPr lang="et-EE" sz="2400" dirty="0"/>
            </a:br>
            <a:r>
              <a:rPr lang="et-EE" sz="2400" dirty="0"/>
              <a:t>- arhiivmaterjalide korrastamine </a:t>
            </a:r>
            <a:br>
              <a:rPr lang="et-EE" sz="2400" dirty="0"/>
            </a:br>
            <a:r>
              <a:rPr lang="et-EE" sz="2400" dirty="0"/>
              <a:t>- sisu kodulehe jaoks</a:t>
            </a:r>
            <a:br>
              <a:rPr lang="et-EE" sz="2400" dirty="0"/>
            </a:br>
            <a:r>
              <a:rPr lang="et-EE" sz="2400" dirty="0"/>
              <a:t>- strateegiate koostamine, uuringute analüüs</a:t>
            </a:r>
            <a:br>
              <a:rPr lang="et-EE" sz="2400" dirty="0"/>
            </a:br>
            <a:r>
              <a:rPr lang="et-EE" sz="2400" dirty="0"/>
              <a:t>- professionaalne areng</a:t>
            </a:r>
          </a:p>
          <a:p>
            <a:br>
              <a:rPr lang="et-EE" sz="2400" dirty="0"/>
            </a:br>
            <a: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Töö nende jaoks, kes ei saa täita oma tööülesandeid:</a:t>
            </a:r>
            <a:b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sz="2400" dirty="0"/>
              <a:t>- materjalide digiteerimine </a:t>
            </a:r>
            <a:br>
              <a:rPr lang="et-EE" sz="2400" dirty="0"/>
            </a:br>
            <a:r>
              <a:rPr lang="et-EE" sz="2400" dirty="0"/>
              <a:t>- kogude korrastamine ja puhastamine</a:t>
            </a:r>
            <a:br>
              <a:rPr lang="et-EE" sz="2400" dirty="0"/>
            </a:br>
            <a:r>
              <a:rPr lang="et-EE" sz="2400" dirty="0"/>
              <a:t>- retrokonversioon</a:t>
            </a:r>
          </a:p>
        </p:txBody>
      </p:sp>
    </p:spTree>
    <p:extLst>
      <p:ext uri="{BB962C8B-B14F-4D97-AF65-F5344CB8AC3E}">
        <p14:creationId xmlns:p14="http://schemas.microsoft.com/office/powerpoint/2010/main" val="635625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11560" y="836712"/>
            <a:ext cx="8676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Kuidas maailma raamatukogudes personali toetati</a:t>
            </a:r>
            <a:endParaRPr lang="et-EE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8321" y="2204864"/>
            <a:ext cx="867645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>
                <a:latin typeface="+mj-lt"/>
              </a:rPr>
              <a:t>- regulaarsed e-kirjad ja videokõned direktori ja/või </a:t>
            </a:r>
            <a:br>
              <a:rPr lang="et-EE" sz="2400" dirty="0">
                <a:latin typeface="+mj-lt"/>
              </a:rPr>
            </a:br>
            <a:r>
              <a:rPr lang="et-EE" sz="2400" dirty="0">
                <a:latin typeface="+mj-lt"/>
              </a:rPr>
              <a:t>administratsiooni poolt</a:t>
            </a:r>
            <a:br>
              <a:rPr lang="et-EE" sz="2400" dirty="0">
                <a:latin typeface="+mj-lt"/>
              </a:rPr>
            </a:br>
            <a:r>
              <a:rPr lang="et-EE" sz="2400" dirty="0">
                <a:latin typeface="+mj-lt"/>
              </a:rPr>
              <a:t>- raamatukogusisesed e-seminarid</a:t>
            </a:r>
            <a:br>
              <a:rPr lang="et-EE" sz="2400" dirty="0">
                <a:latin typeface="+mj-lt"/>
              </a:rPr>
            </a:br>
            <a:r>
              <a:rPr lang="et-EE" sz="2400" dirty="0">
                <a:latin typeface="+mj-lt"/>
              </a:rPr>
              <a:t>- veebinarid kolleegidega teistest raamatukogudest </a:t>
            </a:r>
            <a:br>
              <a:rPr lang="et-EE" sz="2400" dirty="0">
                <a:latin typeface="+mj-lt"/>
              </a:rPr>
            </a:br>
            <a:r>
              <a:rPr lang="et-EE" sz="2400" dirty="0">
                <a:latin typeface="+mj-lt"/>
              </a:rPr>
              <a:t>- virtuaalsed kohvi- ja teejoomised kolleegidega </a:t>
            </a:r>
            <a:br>
              <a:rPr lang="et-EE" sz="2400" dirty="0">
                <a:latin typeface="+mj-lt"/>
              </a:rPr>
            </a:br>
            <a:r>
              <a:rPr lang="et-EE" sz="2400" dirty="0">
                <a:latin typeface="+mj-lt"/>
              </a:rPr>
              <a:t>- piltide vahetus: „kuidas näeb välja minu kodukontor“, </a:t>
            </a:r>
            <a:br>
              <a:rPr lang="et-EE" sz="2400" dirty="0">
                <a:latin typeface="+mj-lt"/>
              </a:rPr>
            </a:br>
            <a:r>
              <a:rPr lang="et-EE" sz="2400" dirty="0">
                <a:latin typeface="+mj-lt"/>
              </a:rPr>
              <a:t>„kuidas näeb välja raamatukogu ilma lugejateta“</a:t>
            </a:r>
            <a:br>
              <a:rPr lang="et-EE" sz="2400" dirty="0">
                <a:latin typeface="+mj-lt"/>
              </a:rPr>
            </a:br>
            <a:r>
              <a:rPr lang="et-EE" sz="2400" dirty="0">
                <a:latin typeface="+mj-lt"/>
              </a:rPr>
              <a:t>- erinevad flashmobid</a:t>
            </a:r>
          </a:p>
        </p:txBody>
      </p:sp>
    </p:spTree>
    <p:extLst>
      <p:ext uri="{BB962C8B-B14F-4D97-AF65-F5344CB8AC3E}">
        <p14:creationId xmlns:p14="http://schemas.microsoft.com/office/powerpoint/2010/main" val="36428420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admin\Desktop\6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933056"/>
            <a:ext cx="5389463" cy="262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835" y="404664"/>
            <a:ext cx="4286250" cy="321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49302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7">
            <a:extLst>
              <a:ext uri="{FF2B5EF4-FFF2-40B4-BE49-F238E27FC236}">
                <a16:creationId xmlns:a16="http://schemas.microsoft.com/office/drawing/2014/main" id="{3B7DC506-9C5F-4FC8-B79E-39AAF135E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068960"/>
            <a:ext cx="8675688" cy="115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>
            <a:lvl1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1pPr>
            <a:lvl2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2pPr>
            <a:lvl3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3pPr>
            <a:lvl4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4pPr>
            <a:lvl5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et-EE" sz="2400" dirty="0">
                <a:effectLst/>
              </a:rPr>
              <a:t>1</a:t>
            </a:r>
            <a:r>
              <a:rPr lang="et-EE" sz="2400" dirty="0">
                <a:solidFill>
                  <a:schemeClr val="tx1"/>
                </a:solidFill>
                <a:effectLst/>
              </a:rPr>
              <a:t>. Kõigil kodutöötajatel polnud arvuteid, Internetti ja kaugtööks vajalikke seadmeid (sh töötoole jm)</a:t>
            </a:r>
            <a:br>
              <a:rPr lang="et-EE" sz="2400" dirty="0">
                <a:solidFill>
                  <a:schemeClr val="tx1"/>
                </a:solidFill>
                <a:effectLst/>
              </a:rPr>
            </a:br>
            <a:r>
              <a:rPr lang="et-EE" sz="2400" dirty="0">
                <a:solidFill>
                  <a:schemeClr val="tx1"/>
                </a:solidFill>
                <a:effectLst/>
              </a:rPr>
              <a:t>2. Kontrolliprobleem </a:t>
            </a:r>
            <a:br>
              <a:rPr lang="et-EE" sz="2400" dirty="0">
                <a:solidFill>
                  <a:schemeClr val="tx1"/>
                </a:solidFill>
                <a:effectLst/>
              </a:rPr>
            </a:br>
            <a:r>
              <a:rPr lang="et-EE" sz="2400" dirty="0">
                <a:solidFill>
                  <a:schemeClr val="tx1"/>
                </a:solidFill>
                <a:effectLst/>
              </a:rPr>
              <a:t>3. Dokumentatsiooni puudumine erinevate toimingute ja </a:t>
            </a:r>
            <a:br>
              <a:rPr lang="et-EE" sz="2400" dirty="0">
                <a:solidFill>
                  <a:schemeClr val="tx1"/>
                </a:solidFill>
                <a:effectLst/>
              </a:rPr>
            </a:br>
            <a:r>
              <a:rPr lang="et-EE" sz="2400" dirty="0">
                <a:solidFill>
                  <a:schemeClr val="tx1"/>
                </a:solidFill>
                <a:effectLst/>
              </a:rPr>
              <a:t>protsesside jaoks. </a:t>
            </a:r>
          </a:p>
          <a:p>
            <a:pPr marL="457200" indent="-457200">
              <a:buAutoNum type="arabicPeriod"/>
              <a:defRPr/>
            </a:pPr>
            <a:endParaRPr lang="en-US" altLang="en-US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6356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Küsimused ja probleemid uues reaalsuses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7">
            <a:extLst>
              <a:ext uri="{FF2B5EF4-FFF2-40B4-BE49-F238E27FC236}">
                <a16:creationId xmlns:a16="http://schemas.microsoft.com/office/drawing/2014/main" id="{3B7DC506-9C5F-4FC8-B79E-39AAF135E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068960"/>
            <a:ext cx="8675688" cy="115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2075" tIns="46038" rIns="92075" bIns="46038" anchor="ctr"/>
          <a:lstStyle>
            <a:lvl1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1pPr>
            <a:lvl2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2pPr>
            <a:lvl3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3pPr>
            <a:lvl4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4pPr>
            <a:lvl5pPr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defRPr>
            </a:lvl9pPr>
          </a:lstStyle>
          <a:p>
            <a:r>
              <a:rPr lang="et-EE" sz="2400" i="1" dirty="0">
                <a:solidFill>
                  <a:schemeClr val="tx1"/>
                </a:solidFill>
                <a:effectLst/>
              </a:rPr>
              <a:t>New normal</a:t>
            </a:r>
            <a:r>
              <a:rPr lang="et-EE" sz="2400" dirty="0">
                <a:solidFill>
                  <a:schemeClr val="tx1"/>
                </a:solidFill>
                <a:effectLst/>
              </a:rPr>
              <a:t> – uus tavapärane vajadus üleminekuks uutele arengupõhimõtetele. See tähendab, et hiljuti ebanormaalne on muutumas tavapäraseks.</a:t>
            </a:r>
          </a:p>
          <a:p>
            <a:endParaRPr lang="et-EE" sz="2400" dirty="0">
              <a:solidFill>
                <a:schemeClr val="tx1"/>
              </a:solidFill>
              <a:effectLst/>
            </a:endParaRPr>
          </a:p>
          <a:p>
            <a:r>
              <a:rPr lang="et-EE" sz="2400" dirty="0">
                <a:solidFill>
                  <a:schemeClr val="tx1"/>
                </a:solidFill>
                <a:effectLst/>
              </a:rPr>
              <a:t>Pole mingit kahtlust, et elu ja töö ei jää enam endisteks; </a:t>
            </a:r>
            <a:br>
              <a:rPr lang="et-EE" sz="2400" dirty="0">
                <a:solidFill>
                  <a:schemeClr val="tx1"/>
                </a:solidFill>
                <a:effectLst/>
              </a:rPr>
            </a:br>
            <a:r>
              <a:rPr lang="et-EE" sz="2400" dirty="0">
                <a:solidFill>
                  <a:schemeClr val="tx1"/>
                </a:solidFill>
                <a:effectLst/>
              </a:rPr>
              <a:t>pigem muutub uus reaalsus uueks normaalsuseks. </a:t>
            </a:r>
          </a:p>
          <a:p>
            <a:endParaRPr lang="et-EE" sz="2800" dirty="0">
              <a:solidFill>
                <a:schemeClr val="tx1"/>
              </a:solidFill>
              <a:effectLst/>
            </a:endParaRPr>
          </a:p>
          <a:p>
            <a:pPr marL="457200" indent="-457200">
              <a:buAutoNum type="arabicPeriod"/>
              <a:defRPr/>
            </a:pPr>
            <a:endParaRPr lang="en-US" altLang="en-US" sz="2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6356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Raamatukogud uues normaalsuses</a:t>
            </a:r>
          </a:p>
        </p:txBody>
      </p:sp>
    </p:spTree>
    <p:extLst>
      <p:ext uri="{BB962C8B-B14F-4D97-AF65-F5344CB8AC3E}">
        <p14:creationId xmlns:p14="http://schemas.microsoft.com/office/powerpoint/2010/main" val="13465223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44161"/>
            <a:ext cx="3024336" cy="226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56356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Elu ei saa panna pausile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328739"/>
            <a:ext cx="3024336" cy="2270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142751"/>
            <a:ext cx="3176587" cy="4371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6356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Uus normaalsus: mis tõenäoliselt muutub</a:t>
            </a:r>
          </a:p>
        </p:txBody>
      </p:sp>
      <p:sp>
        <p:nvSpPr>
          <p:cNvPr id="2" name="Rectangle 1"/>
          <p:cNvSpPr/>
          <p:nvPr/>
        </p:nvSpPr>
        <p:spPr>
          <a:xfrm>
            <a:off x="221923" y="1916832"/>
            <a:ext cx="83884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/>
              <a:t>Kommunikatsioon, suhtlus:</a:t>
            </a:r>
            <a:br>
              <a:rPr lang="et-EE" sz="2400" dirty="0"/>
            </a:br>
            <a:r>
              <a:rPr lang="et-EE" sz="2400" dirty="0"/>
              <a:t>- laenutus on kontaktivaba, konsultatsioonid online, arutelud chatis, üritused Zoomis, kohtumised Teamsis. </a:t>
            </a:r>
            <a:br>
              <a:rPr lang="et-EE" sz="2400" dirty="0"/>
            </a:br>
            <a:r>
              <a:rPr lang="et-EE" sz="2400" dirty="0"/>
              <a:t>- füüsiline kontakt ja päris inimestevaheline kohtumine ja suhtlemine võivad muutuda luksuseks. </a:t>
            </a:r>
            <a:br>
              <a:rPr lang="et-EE" sz="2400" dirty="0"/>
            </a:br>
            <a:endParaRPr lang="et-EE" sz="2400" dirty="0"/>
          </a:p>
          <a:p>
            <a:br>
              <a:rPr lang="et-EE" sz="2400" dirty="0"/>
            </a:br>
            <a: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 üldse selline mõiste nagu </a:t>
            </a:r>
            <a:b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„avalik ruum“ säilib peale koroonat?</a:t>
            </a:r>
          </a:p>
          <a:p>
            <a:r>
              <a:rPr lang="et-EE" sz="2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Kuivõrd teravalt me seda tunneme?</a:t>
            </a: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933056"/>
            <a:ext cx="3962335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70039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56356" y="836712"/>
            <a:ext cx="81369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Uus normaalsus: mis tõenäoliselt ei muutu</a:t>
            </a:r>
          </a:p>
        </p:txBody>
      </p:sp>
      <p:sp>
        <p:nvSpPr>
          <p:cNvPr id="2" name="Rectangle 1"/>
          <p:cNvSpPr/>
          <p:nvPr/>
        </p:nvSpPr>
        <p:spPr>
          <a:xfrm>
            <a:off x="456356" y="1988840"/>
            <a:ext cx="838842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800" dirty="0"/>
              <a:t>Tavaliselt inimesed hakkavad oma käitumismustreid muutma alles siis, kui midagi muud enam üle ei jää.</a:t>
            </a:r>
          </a:p>
          <a:p>
            <a:endParaRPr lang="et-EE" sz="2800" dirty="0"/>
          </a:p>
          <a:p>
            <a:r>
              <a:rPr lang="et-EE" sz="2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„Raamatukogu on nagu õhk. Sa hingad ja ei mõtle sügavalt sellest.  Alles kui raamatukogu uksed läksid kinni, tundsin et õhku jäi palju vähem". TÜ raamatukogu püsilugeja</a:t>
            </a:r>
          </a:p>
          <a:p>
            <a:endParaRPr lang="et-EE" sz="2800" dirty="0"/>
          </a:p>
        </p:txBody>
      </p:sp>
    </p:spTree>
    <p:extLst>
      <p:ext uri="{BB962C8B-B14F-4D97-AF65-F5344CB8AC3E}">
        <p14:creationId xmlns:p14="http://schemas.microsoft.com/office/powerpoint/2010/main" val="372002489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>
            <a:extLst>
              <a:ext uri="{FF2B5EF4-FFF2-40B4-BE49-F238E27FC236}">
                <a16:creationId xmlns:a16="http://schemas.microsoft.com/office/drawing/2014/main" id="{E22A8182-974C-4D93-AB5E-7B8E04FAE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016" y="548680"/>
            <a:ext cx="8856984" cy="115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Raamatukogu kui kolmas koht: </a:t>
            </a:r>
            <a:r>
              <a:rPr lang="et-EE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great good place </a:t>
            </a:r>
          </a:p>
        </p:txBody>
      </p:sp>
      <p:sp>
        <p:nvSpPr>
          <p:cNvPr id="2" name="Rectangle 1"/>
          <p:cNvSpPr/>
          <p:nvPr/>
        </p:nvSpPr>
        <p:spPr>
          <a:xfrm>
            <a:off x="251521" y="1988840"/>
            <a:ext cx="885698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>
                <a:solidFill>
                  <a:srgbClr val="FFFFFF"/>
                </a:solidFill>
              </a:rPr>
              <a:t>Koht, mis on töö ja kodu vahel, või nende järel.</a:t>
            </a:r>
          </a:p>
          <a:p>
            <a:r>
              <a:rPr lang="et-EE" sz="2400" dirty="0">
                <a:solidFill>
                  <a:srgbClr val="FFFFFF"/>
                </a:solidFill>
              </a:rPr>
              <a:t>Koht, kuhu tahetakse minna.</a:t>
            </a:r>
          </a:p>
          <a:p>
            <a:endParaRPr lang="et-EE" sz="2400" dirty="0">
              <a:solidFill>
                <a:srgbClr val="FFFFFF"/>
              </a:solidFill>
            </a:endParaRPr>
          </a:p>
          <a:p>
            <a:r>
              <a:rPr lang="et-EE" sz="2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„Inimese emotsionaalne heaolu </a:t>
            </a:r>
            <a:br>
              <a:rPr lang="et-EE" sz="2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sz="2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sõltub sellest, kas tal on </a:t>
            </a:r>
            <a:br>
              <a:rPr lang="et-EE" sz="2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sz="2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keda armastada ja töö, mida teha“. </a:t>
            </a:r>
            <a:br>
              <a:rPr lang="et-EE" sz="2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t-EE" sz="2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Sigmund  Freud </a:t>
            </a:r>
            <a:br>
              <a:rPr lang="et-EE" sz="2400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t-EE" sz="2400" i="1" dirty="0">
                <a:solidFill>
                  <a:srgbClr val="FFFFFF"/>
                </a:solidFill>
              </a:rPr>
            </a:br>
            <a:r>
              <a:rPr lang="et-EE" sz="2400" i="1" dirty="0">
                <a:solidFill>
                  <a:srgbClr val="FFFFFF"/>
                </a:solidFill>
              </a:rPr>
              <a:t>	Sense of Place</a:t>
            </a:r>
            <a:endParaRPr lang="en-US" altLang="zh-CN" sz="2400" i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</a:endParaRPr>
          </a:p>
          <a:p>
            <a:r>
              <a:rPr lang="et-EE" sz="2400" i="1" dirty="0">
                <a:solidFill>
                  <a:srgbClr val="FFFFFF"/>
                </a:solidFill>
              </a:rPr>
              <a:t>	Placeless</a:t>
            </a:r>
            <a:br>
              <a:rPr lang="et-EE" sz="2400" i="1" dirty="0">
                <a:solidFill>
                  <a:srgbClr val="FFFFFF"/>
                </a:solidFill>
              </a:rPr>
            </a:br>
            <a:r>
              <a:rPr lang="et-EE" sz="2400" i="1" dirty="0">
                <a:solidFill>
                  <a:srgbClr val="FFFFFF"/>
                </a:solidFill>
              </a:rPr>
              <a:t>	Spirit of Place</a:t>
            </a:r>
          </a:p>
          <a:p>
            <a:endParaRPr lang="et-EE" sz="2400" i="1" dirty="0">
              <a:solidFill>
                <a:srgbClr val="FFFFFF"/>
              </a:solidFill>
            </a:endParaRPr>
          </a:p>
          <a:p>
            <a:endParaRPr lang="et-EE" sz="2400" dirty="0">
              <a:solidFill>
                <a:srgbClr val="FFFFFF"/>
              </a:solidFill>
            </a:endParaRPr>
          </a:p>
          <a:p>
            <a:endParaRPr lang="et-EE" sz="2400" dirty="0">
              <a:solidFill>
                <a:srgbClr val="FFFFFF"/>
              </a:solidFill>
            </a:endParaRPr>
          </a:p>
          <a:p>
            <a:endParaRPr lang="et-EE" sz="2400" dirty="0">
              <a:solidFill>
                <a:srgbClr val="FFFFFF"/>
              </a:solidFill>
            </a:endParaRPr>
          </a:p>
          <a:p>
            <a:r>
              <a:rPr lang="et-EE" sz="240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140968"/>
            <a:ext cx="3927033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329796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4">
            <a:extLst>
              <a:ext uri="{FF2B5EF4-FFF2-40B4-BE49-F238E27FC236}">
                <a16:creationId xmlns:a16="http://schemas.microsoft.com/office/drawing/2014/main" id="{E22A8182-974C-4D93-AB5E-7B8E04FAE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1" y="594918"/>
            <a:ext cx="8496944" cy="115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>
              <a:defRPr/>
            </a:pPr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Koha vaim, koha hing: </a:t>
            </a:r>
            <a:r>
              <a:rPr lang="et-EE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Genius loci</a:t>
            </a:r>
            <a:endParaRPr lang="en-US" altLang="zh-CN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55943" y="2339689"/>
            <a:ext cx="55604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>
                <a:solidFill>
                  <a:srgbClr val="FFFFFF"/>
                </a:solidFill>
              </a:rPr>
              <a:t>Meie raamatukogude vaim:</a:t>
            </a:r>
            <a:br>
              <a:rPr lang="et-EE" sz="2400" dirty="0">
                <a:solidFill>
                  <a:srgbClr val="FFFFFF"/>
                </a:solidFill>
              </a:rPr>
            </a:br>
            <a:r>
              <a:rPr lang="et-EE" sz="2400" dirty="0">
                <a:solidFill>
                  <a:srgbClr val="FFFFFF"/>
                </a:solidFill>
              </a:rPr>
              <a:t>- kultuur (lood, kunst, mälestused, </a:t>
            </a:r>
            <a:br>
              <a:rPr lang="et-EE" sz="2400" dirty="0">
                <a:solidFill>
                  <a:srgbClr val="FFFFFF"/>
                </a:solidFill>
              </a:rPr>
            </a:br>
            <a:r>
              <a:rPr lang="et-EE" sz="2400" dirty="0">
                <a:solidFill>
                  <a:srgbClr val="FFFFFF"/>
                </a:solidFill>
              </a:rPr>
              <a:t>uskumused, ajalugu jne), </a:t>
            </a:r>
            <a:br>
              <a:rPr lang="et-EE" sz="2400" dirty="0">
                <a:solidFill>
                  <a:srgbClr val="FFFFFF"/>
                </a:solidFill>
              </a:rPr>
            </a:br>
            <a:r>
              <a:rPr lang="et-EE" sz="2400" dirty="0">
                <a:solidFill>
                  <a:srgbClr val="FFFFFF"/>
                </a:solidFill>
              </a:rPr>
              <a:t>- koha käegakatsutavad füüsilised aspektid </a:t>
            </a:r>
            <a:br>
              <a:rPr lang="et-EE" sz="2400" dirty="0">
                <a:solidFill>
                  <a:srgbClr val="FFFFFF"/>
                </a:solidFill>
              </a:rPr>
            </a:br>
            <a:r>
              <a:rPr lang="et-EE" sz="2400" dirty="0">
                <a:solidFill>
                  <a:srgbClr val="FFFFFF"/>
                </a:solidFill>
              </a:rPr>
              <a:t>(sisustus, hoone, disain, arhitektuuristiil), </a:t>
            </a:r>
            <a:br>
              <a:rPr lang="et-EE" sz="2400" dirty="0">
                <a:solidFill>
                  <a:srgbClr val="FFFFFF"/>
                </a:solidFill>
              </a:rPr>
            </a:br>
            <a:r>
              <a:rPr lang="et-EE" sz="2400" dirty="0">
                <a:solidFill>
                  <a:srgbClr val="FFFFFF"/>
                </a:solidFill>
              </a:rPr>
              <a:t>- kommunikatsioon </a:t>
            </a:r>
            <a:br>
              <a:rPr lang="et-EE" sz="2400" dirty="0">
                <a:solidFill>
                  <a:srgbClr val="FFFFFF"/>
                </a:solidFill>
              </a:rPr>
            </a:br>
            <a:r>
              <a:rPr lang="et-EE" sz="2400" dirty="0">
                <a:solidFill>
                  <a:srgbClr val="FFFFFF"/>
                </a:solidFill>
              </a:rPr>
              <a:t>(inimestevaheline suhtlemine, </a:t>
            </a:r>
            <a:br>
              <a:rPr lang="et-EE" sz="2400" dirty="0">
                <a:solidFill>
                  <a:srgbClr val="FFFFFF"/>
                </a:solidFill>
              </a:rPr>
            </a:br>
            <a:r>
              <a:rPr lang="et-EE" sz="2400" dirty="0">
                <a:solidFill>
                  <a:srgbClr val="FFFFFF"/>
                </a:solidFill>
              </a:rPr>
              <a:t>pakutavad teenused, </a:t>
            </a:r>
            <a:br>
              <a:rPr lang="et-EE" sz="2400" dirty="0">
                <a:solidFill>
                  <a:srgbClr val="FFFFFF"/>
                </a:solidFill>
              </a:rPr>
            </a:br>
            <a:r>
              <a:rPr lang="et-EE" sz="2400" dirty="0">
                <a:solidFill>
                  <a:srgbClr val="FFFFFF"/>
                </a:solidFill>
              </a:rPr>
              <a:t>autokommunikatsioon)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382" y="1745856"/>
            <a:ext cx="2947670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436" y="4047849"/>
            <a:ext cx="3520900" cy="2641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63083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95E66F72-DE54-4802-8A5D-52F8EB6A2D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51520" y="692696"/>
            <a:ext cx="9503668" cy="914400"/>
          </a:xfrm>
        </p:spPr>
        <p:txBody>
          <a:bodyPr/>
          <a:lstStyle/>
          <a:p>
            <a:pPr>
              <a:defRPr/>
            </a:pPr>
            <a:r>
              <a:rPr lang="et-EE" altLang="en-US" sz="2800" dirty="0"/>
              <a:t>Ruumi võib täita emotsioonidega. </a:t>
            </a:r>
            <a:br>
              <a:rPr lang="et-EE" altLang="en-US" sz="2800" dirty="0"/>
            </a:br>
            <a:r>
              <a:rPr lang="et-EE" altLang="en-US" sz="2800" dirty="0"/>
              <a:t>Raamatukogu ei tohi muutuda lihtsalt laenutuskohaks</a:t>
            </a:r>
            <a:endParaRPr lang="en-US" altLang="en-US" sz="2800" dirty="0"/>
          </a:p>
        </p:txBody>
      </p:sp>
      <p:pic>
        <p:nvPicPr>
          <p:cNvPr id="37892" name="Picture 4" descr="D:\Fotoarhiiv-2020\2020-04\IMG_9424.jpg">
            <a:extLst>
              <a:ext uri="{FF2B5EF4-FFF2-40B4-BE49-F238E27FC236}">
                <a16:creationId xmlns:a16="http://schemas.microsoft.com/office/drawing/2014/main" id="{9F60860C-EA02-45D5-94F6-8E26D0642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988840"/>
            <a:ext cx="3484563" cy="464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4588273" cy="3443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48360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75A0C490-2237-48B4-917D-AC75FF07BD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7544" y="692696"/>
            <a:ext cx="9144000" cy="914400"/>
          </a:xfrm>
        </p:spPr>
        <p:txBody>
          <a:bodyPr/>
          <a:lstStyle/>
          <a:p>
            <a:r>
              <a:rPr lang="et-EE" sz="3200" dirty="0"/>
              <a:t>Me ei tohi kaotada kohatunnet! </a:t>
            </a:r>
          </a:p>
        </p:txBody>
      </p:sp>
      <p:sp>
        <p:nvSpPr>
          <p:cNvPr id="2" name="Rectangle 1"/>
          <p:cNvSpPr/>
          <p:nvPr/>
        </p:nvSpPr>
        <p:spPr>
          <a:xfrm>
            <a:off x="179512" y="1556792"/>
            <a:ext cx="88569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>
                <a:latin typeface="+mj-lt"/>
              </a:rPr>
              <a:t>- Kommunikatiivne ruum toetab kohatunnet</a:t>
            </a:r>
          </a:p>
          <a:p>
            <a:r>
              <a:rPr lang="et-EE" sz="2400" dirty="0">
                <a:latin typeface="+mj-lt"/>
              </a:rPr>
              <a:t>- Endist olukorda (nagu enne pandeemiat) enam ei tule.</a:t>
            </a:r>
          </a:p>
          <a:p>
            <a:r>
              <a:rPr lang="et-EE" sz="2400" dirty="0">
                <a:latin typeface="+mj-lt"/>
              </a:rPr>
              <a:t>- Me peame orienteeruma uuele reaalsusele ja harjuma uue normaalsusega.</a:t>
            </a:r>
          </a:p>
          <a:p>
            <a:r>
              <a:rPr lang="et-EE" sz="2400" dirty="0">
                <a:latin typeface="+mj-lt"/>
              </a:rPr>
              <a:t>- Meil tuleb üle vaadata ja ümber hinnata oma teenuseid, töökorraldust ja kommunikatsiooni</a:t>
            </a:r>
          </a:p>
          <a:p>
            <a:endParaRPr lang="et-EE" sz="2400" dirty="0">
              <a:latin typeface="+mj-lt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573016"/>
            <a:ext cx="4049023" cy="303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51520" y="836712"/>
            <a:ext cx="90364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Me ei tohi kaotada humanismi</a:t>
            </a:r>
          </a:p>
        </p:txBody>
      </p:sp>
      <p:sp>
        <p:nvSpPr>
          <p:cNvPr id="2" name="Rectangle 1"/>
          <p:cNvSpPr/>
          <p:nvPr/>
        </p:nvSpPr>
        <p:spPr>
          <a:xfrm>
            <a:off x="467544" y="2060848"/>
            <a:ext cx="8568952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800" dirty="0">
                <a:latin typeface="+mj-lt"/>
              </a:rPr>
              <a:t>Uus reaalsus kinnitas, kui oluline on lugejate jaoks see, </a:t>
            </a:r>
            <a:br>
              <a:rPr lang="et-EE" sz="2800" dirty="0">
                <a:latin typeface="+mj-lt"/>
              </a:rPr>
            </a:br>
            <a:r>
              <a:rPr lang="et-EE" sz="2800" dirty="0">
                <a:latin typeface="+mj-lt"/>
              </a:rPr>
              <a:t>et me käitume tehnoloogiliselt, kuid mõtleme  humanistlikult. </a:t>
            </a:r>
            <a:br>
              <a:rPr lang="et-EE" sz="2800" dirty="0">
                <a:latin typeface="+mj-lt"/>
              </a:rPr>
            </a:br>
            <a:br>
              <a:rPr lang="et-EE" sz="2800" dirty="0">
                <a:latin typeface="+mj-lt"/>
              </a:rPr>
            </a:br>
            <a:r>
              <a:rPr lang="et-EE" sz="2800" dirty="0">
                <a:latin typeface="+mj-lt"/>
              </a:rPr>
              <a:t>Võib-olla uues normaalsuses tagab just see lahutamatu kombinatsioon meie elu ja töö jätkusuutlikkuse: </a:t>
            </a:r>
          </a:p>
          <a:p>
            <a:br>
              <a:rPr lang="et-EE" dirty="0">
                <a:latin typeface="+mj-lt"/>
              </a:rPr>
            </a:br>
            <a:r>
              <a:rPr lang="et-EE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Humanism (eesmärk) + infotehnoloogia (vahend) </a:t>
            </a:r>
          </a:p>
        </p:txBody>
      </p:sp>
    </p:spTree>
    <p:extLst>
      <p:ext uri="{BB962C8B-B14F-4D97-AF65-F5344CB8AC3E}">
        <p14:creationId xmlns:p14="http://schemas.microsoft.com/office/powerpoint/2010/main" val="7082328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79" y="2204864"/>
            <a:ext cx="3898089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90337" y="2460956"/>
            <a:ext cx="482453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2400" dirty="0"/>
              <a:t>Ehkki </a:t>
            </a:r>
            <a:r>
              <a:rPr lang="fi-FI" sz="2400" dirty="0"/>
              <a:t>inimestel ei ole veel võimu </a:t>
            </a:r>
            <a:br>
              <a:rPr lang="et-EE" sz="2400" dirty="0"/>
            </a:br>
            <a:r>
              <a:rPr lang="fi-FI" sz="2400" dirty="0"/>
              <a:t>uue viiruse üle ja puudub turvatunne, </a:t>
            </a:r>
            <a:r>
              <a:rPr lang="et-EE" sz="2400" dirty="0"/>
              <a:t>on </a:t>
            </a:r>
            <a:r>
              <a:rPr lang="fi-FI" sz="2400" dirty="0"/>
              <a:t>igaühe võimuses hoolitseda </a:t>
            </a:r>
            <a:br>
              <a:rPr lang="et-EE" sz="2400" dirty="0"/>
            </a:br>
            <a:r>
              <a:rPr lang="fi-FI" sz="2400" dirty="0"/>
              <a:t>oma sisemaailma turvalisuse ja vaimsete väärtuste eest. </a:t>
            </a:r>
            <a:br>
              <a:rPr lang="et-EE" sz="2400" dirty="0"/>
            </a:br>
            <a:endParaRPr lang="et-EE" sz="2400" dirty="0"/>
          </a:p>
          <a:p>
            <a:r>
              <a:rPr lang="fi-FI" sz="2400" dirty="0"/>
              <a:t>Ja s</a:t>
            </a:r>
            <a:r>
              <a:rPr lang="et-EE" sz="2400" dirty="0"/>
              <a:t>elles</a:t>
            </a:r>
            <a:r>
              <a:rPr lang="fi-FI" sz="2400" dirty="0"/>
              <a:t> saab kõiki aidata raamatukogu</a:t>
            </a:r>
            <a:r>
              <a:rPr lang="et-EE" sz="2400" dirty="0"/>
              <a:t>!</a:t>
            </a:r>
            <a:r>
              <a:rPr lang="fi-FI" sz="2400" dirty="0"/>
              <a:t> </a:t>
            </a:r>
            <a:endParaRPr lang="et-EE" sz="2400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75A0C490-2237-48B4-917D-AC75FF07BD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504" y="692696"/>
            <a:ext cx="9036496" cy="914400"/>
          </a:xfrm>
        </p:spPr>
        <p:txBody>
          <a:bodyPr/>
          <a:lstStyle/>
          <a:p>
            <a:r>
              <a:rPr lang="et-EE" sz="3200" dirty="0"/>
              <a:t>Me ei tohi kaotada optimismi ja entusiasmi</a:t>
            </a:r>
          </a:p>
        </p:txBody>
      </p:sp>
    </p:spTree>
    <p:extLst>
      <p:ext uri="{BB962C8B-B14F-4D97-AF65-F5344CB8AC3E}">
        <p14:creationId xmlns:p14="http://schemas.microsoft.com/office/powerpoint/2010/main" val="2838450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56B33449-F5B7-45FC-8737-F443DA4B0E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03648" y="2276872"/>
            <a:ext cx="6192688" cy="3048000"/>
          </a:xfrm>
        </p:spPr>
        <p:txBody>
          <a:bodyPr/>
          <a:lstStyle/>
          <a:p>
            <a:pPr algn="ctr">
              <a:defRPr/>
            </a:pPr>
            <a:r>
              <a:rPr lang="et-EE" altLang="en-US" sz="2400" dirty="0">
                <a:solidFill>
                  <a:schemeClr val="tx1"/>
                </a:solidFill>
              </a:rPr>
              <a:t>Aitäh! </a:t>
            </a:r>
            <a:br>
              <a:rPr lang="et-EE" altLang="en-US" sz="2400" dirty="0">
                <a:solidFill>
                  <a:schemeClr val="tx1"/>
                </a:solidFill>
              </a:rPr>
            </a:br>
            <a:br>
              <a:rPr lang="et-EE" altLang="en-US" sz="2400" dirty="0">
                <a:solidFill>
                  <a:schemeClr val="tx1"/>
                </a:solidFill>
              </a:rPr>
            </a:br>
            <a:r>
              <a:rPr lang="et-EE" altLang="en-US" sz="2400" dirty="0">
                <a:solidFill>
                  <a:schemeClr val="tx1"/>
                </a:solidFill>
                <a:effectLst/>
              </a:rPr>
              <a:t>M</a:t>
            </a:r>
            <a:r>
              <a:rPr lang="et-EE" sz="2400" dirty="0">
                <a:solidFill>
                  <a:schemeClr val="tx1"/>
                </a:solidFill>
                <a:effectLst/>
              </a:rPr>
              <a:t>õelge positiivselt ja jääge negatiivseteks!</a:t>
            </a:r>
            <a:br>
              <a:rPr lang="et-EE" sz="2400" dirty="0">
                <a:solidFill>
                  <a:schemeClr val="tx1"/>
                </a:solidFill>
                <a:effectLst/>
              </a:rPr>
            </a:br>
            <a:br>
              <a:rPr lang="et-EE" sz="2400" dirty="0">
                <a:solidFill>
                  <a:schemeClr val="tx1"/>
                </a:solidFill>
                <a:effectLst/>
              </a:rPr>
            </a:br>
            <a:r>
              <a:rPr lang="et-EE" sz="2400" dirty="0">
                <a:solidFill>
                  <a:schemeClr val="tx1"/>
                </a:solidFill>
                <a:effectLst/>
              </a:rPr>
              <a:t> </a:t>
            </a:r>
            <a:r>
              <a:rPr lang="et-EE" altLang="en-US" sz="2400" dirty="0">
                <a:solidFill>
                  <a:schemeClr val="tx1"/>
                </a:solidFill>
              </a:rPr>
              <a:t>Olga.Einasto@ut.ee</a:t>
            </a:r>
            <a:br>
              <a:rPr lang="en-US" altLang="en-US" sz="2400" dirty="0">
                <a:solidFill>
                  <a:schemeClr val="tx1"/>
                </a:solidFill>
              </a:rPr>
            </a:br>
            <a:endParaRPr lang="en-US" altLang="en-US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Default Design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Default Design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en-US" altLang="en-US" sz="3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3805</TotalTime>
  <Words>453</Words>
  <Application>Microsoft Office PowerPoint</Application>
  <PresentationFormat>Ekraaniseanss (4:3)</PresentationFormat>
  <Paragraphs>85</Paragraphs>
  <Slides>43</Slides>
  <Notes>1</Notes>
  <HiddenSlides>0</HiddenSlides>
  <MMClips>0</MMClips>
  <ScaleCrop>false</ScaleCrop>
  <HeadingPairs>
    <vt:vector size="4" baseType="variant">
      <vt:variant>
        <vt:lpstr>Kujundus</vt:lpstr>
      </vt:variant>
      <vt:variant>
        <vt:i4>2</vt:i4>
      </vt:variant>
      <vt:variant>
        <vt:lpstr>Slaidipealkirjad</vt:lpstr>
      </vt:variant>
      <vt:variant>
        <vt:i4>43</vt:i4>
      </vt:variant>
    </vt:vector>
  </HeadingPairs>
  <TitlesOfParts>
    <vt:vector size="45" baseType="lpstr">
      <vt:lpstr>Default Design</vt:lpstr>
      <vt:lpstr>1_Default Design</vt:lpstr>
      <vt:lpstr>  RAAMATUKOGUD  UUES REAALSUSES  JA NORMAALSUSES    Olga Einasto, PhD Tartu Ülikooli raamatukogu  Mäluasutuste talveseminar Kääriku 16.03.2021  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Ruumi võib täita emotsioonidega.  Raamatukogu ei tohi muutuda lihtsalt laenutuskohaks</vt:lpstr>
      <vt:lpstr>Me ei tohi kaotada kohatunnet! </vt:lpstr>
      <vt:lpstr>PowerPointi esitlus</vt:lpstr>
      <vt:lpstr>Me ei tohi kaotada optimismi ja entusiasmi</vt:lpstr>
      <vt:lpstr>Aitäh!   Mõelge positiivselt ja jääge negatiivseteks!   Olga.Einasto@ut.ee </vt:lpstr>
    </vt:vector>
  </TitlesOfParts>
  <Company>TU LIBRARY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Olga Einasto  TEENUSE KVALITEEDI MONITOORING TEADUSRAAMATUKOGU KASUTAJA TOLERANTSUSTSOONIS  KUI TEENUSTE ARENDAMISE LÄHTEPUNKT  (Tartu Ülikooli Raamatukogu näitel)  Magistritöö   Tartu Ülikool 2005</dc:title>
  <dc:creator>TÜ Raamatukogu</dc:creator>
  <cp:lastModifiedBy>admin</cp:lastModifiedBy>
  <cp:revision>348</cp:revision>
  <cp:lastPrinted>2006-09-17T13:49:00Z</cp:lastPrinted>
  <dcterms:created xsi:type="dcterms:W3CDTF">2005-05-16T08:53:32Z</dcterms:created>
  <dcterms:modified xsi:type="dcterms:W3CDTF">2021-03-18T06:30:42Z</dcterms:modified>
</cp:coreProperties>
</file>