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69ea44c65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69ea44c65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141e3f66fe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141e3f66fe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56aed0c895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56aed0c895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141e3f66f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141e3f66f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141e3f66fe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141e3f66fe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62f3d06be3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62f3d06be3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62f3d06be3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62f3d06be3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62f3d06be3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62f3d06be3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62f3d06be3_1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62f3d06be3_1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62f3d06be3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62f3d06be3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62f3d06be3_1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62f3d06be3_1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62f3d06be3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62f3d06be3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56aed0c895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56aed0c895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70b92071f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70b92071fb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7a1f74f76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17a1f74f76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0" y="45675"/>
            <a:ext cx="8520600" cy="160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700"/>
              <a:buNone/>
              <a:defRPr sz="47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87900" y="1708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8889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sz="2800" b="1"/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rgbClr val="FFFFFF"/>
                </a:solidFill>
              </a:defRPr>
            </a:lvl1pPr>
            <a:lvl2pPr lvl="1" algn="r">
              <a:buNone/>
              <a:defRPr sz="1000">
                <a:solidFill>
                  <a:srgbClr val="FFFFFF"/>
                </a:solidFill>
              </a:defRPr>
            </a:lvl2pPr>
            <a:lvl3pPr lvl="2" algn="r">
              <a:buNone/>
              <a:defRPr sz="1000">
                <a:solidFill>
                  <a:srgbClr val="FFFFFF"/>
                </a:solidFill>
              </a:defRPr>
            </a:lvl3pPr>
            <a:lvl4pPr lvl="3" algn="r">
              <a:buNone/>
              <a:defRPr sz="1000">
                <a:solidFill>
                  <a:srgbClr val="FFFFFF"/>
                </a:solidFill>
              </a:defRPr>
            </a:lvl4pPr>
            <a:lvl5pPr lvl="4" algn="r">
              <a:buNone/>
              <a:defRPr sz="1000">
                <a:solidFill>
                  <a:srgbClr val="FFFFFF"/>
                </a:solidFill>
              </a:defRPr>
            </a:lvl5pPr>
            <a:lvl6pPr lvl="5" algn="r">
              <a:buNone/>
              <a:defRPr sz="1000">
                <a:solidFill>
                  <a:srgbClr val="FFFFFF"/>
                </a:solidFill>
              </a:defRPr>
            </a:lvl6pPr>
            <a:lvl7pPr lvl="6" algn="r">
              <a:buNone/>
              <a:defRPr sz="1000">
                <a:solidFill>
                  <a:srgbClr val="FFFFFF"/>
                </a:solidFill>
              </a:defRPr>
            </a:lvl7pPr>
            <a:lvl8pPr lvl="7" algn="r">
              <a:buNone/>
              <a:defRPr sz="1000">
                <a:solidFill>
                  <a:srgbClr val="FFFFFF"/>
                </a:solidFill>
              </a:defRPr>
            </a:lvl8pPr>
            <a:lvl9pPr lvl="8" algn="r">
              <a:buNone/>
              <a:defRPr sz="1000"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ies.mit.edu/scholarly/publishing/framework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s.blog/the-engineering-mind-se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ies.mit.edu/about/vision/new-urgency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t.edu/values/" TargetMode="External"/><Relationship Id="rId3" Type="http://schemas.openxmlformats.org/officeDocument/2006/relationships/hyperlink" Target="https://future-of-libraries.mit.edu/" TargetMode="External"/><Relationship Id="rId7" Type="http://schemas.openxmlformats.org/officeDocument/2006/relationships/hyperlink" Target="https://www.mit.edu/about/mission-statement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libraries.mit.edu/about/vision/new-urgency/" TargetMode="External"/><Relationship Id="rId5" Type="http://schemas.openxmlformats.org/officeDocument/2006/relationships/hyperlink" Target="https://libraries.mit.edu/scholarly/publishing/framework/" TargetMode="External"/><Relationship Id="rId10" Type="http://schemas.openxmlformats.org/officeDocument/2006/relationships/hyperlink" Target="https://www.midjourney.com/" TargetMode="External"/><Relationship Id="rId4" Type="http://schemas.openxmlformats.org/officeDocument/2006/relationships/hyperlink" Target="https://open-access.mit.edu/" TargetMode="External"/><Relationship Id="rId9" Type="http://schemas.openxmlformats.org/officeDocument/2006/relationships/hyperlink" Target="https://fs.blog/the-engineering-mind-s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5292475" y="214375"/>
            <a:ext cx="3656400" cy="397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7020B"/>
                </a:solidFill>
              </a:rPr>
              <a:t>ANATOMY OF LIBRARY-LED CHANGE</a:t>
            </a:r>
            <a:endParaRPr b="1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7020B"/>
                </a:solidFill>
              </a:rPr>
              <a:t>Heather Sardis,</a:t>
            </a:r>
            <a:r>
              <a:rPr lang="en" sz="1600">
                <a:solidFill>
                  <a:srgbClr val="07020B"/>
                </a:solidFill>
              </a:rPr>
              <a:t> Associate Director for Technology, MIT Libraries</a:t>
            </a:r>
            <a:endParaRPr sz="1600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7020B"/>
                </a:solidFill>
              </a:rPr>
              <a:t>Erin Stalberg, </a:t>
            </a:r>
            <a:r>
              <a:rPr lang="en" sz="1600">
                <a:solidFill>
                  <a:srgbClr val="07020B"/>
                </a:solidFill>
              </a:rPr>
              <a:t>Associate Director for Collections, MIT Libraries</a:t>
            </a:r>
            <a:endParaRPr sz="1600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7020B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07020B"/>
                </a:solidFill>
              </a:rPr>
              <a:t>November 1, 2022</a:t>
            </a:r>
            <a:br>
              <a:rPr lang="en" sz="1500">
                <a:solidFill>
                  <a:srgbClr val="07020B"/>
                </a:solidFill>
              </a:rPr>
            </a:br>
            <a:r>
              <a:rPr lang="en" sz="1500">
                <a:solidFill>
                  <a:srgbClr val="07020B"/>
                </a:solidFill>
              </a:rPr>
              <a:t>Estonian Library Association</a:t>
            </a:r>
            <a:endParaRPr sz="1500">
              <a:solidFill>
                <a:srgbClr val="07020B"/>
              </a:solidFill>
            </a:endParaRPr>
          </a:p>
        </p:txBody>
      </p:sp>
      <p:pic>
        <p:nvPicPr>
          <p:cNvPr id="55" name="Google Shape;55;p13" descr="AI generated image of clouds and laptops on a colorful background" title="Clouds and laptops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3892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descr="MIT Libraries logo" title="MIT Libraries logo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67850" y="4039050"/>
            <a:ext cx="1348125" cy="87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MIT’S HISTORICAL STRENGTHS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459100" cy="341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Science and engineering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Early adopters of open source technologies (developers of DSpace)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Open Access and Open Scholarship</a:t>
            </a:r>
            <a:endParaRPr sz="2000"/>
          </a:p>
          <a:p>
            <a:pPr marL="914400" lvl="1" indent="-349250" algn="l" rtl="0"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" sz="1900"/>
              <a:t>OpenCourseWare (2000)</a:t>
            </a:r>
            <a:endParaRPr sz="1900"/>
          </a:p>
          <a:p>
            <a:pPr marL="914400" lvl="1" indent="-349250" algn="l" rtl="0"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" sz="1900"/>
              <a:t>One of the US’ first all-faculty open access policies (2009)</a:t>
            </a:r>
            <a:endParaRPr sz="1900"/>
          </a:p>
          <a:p>
            <a:pPr marL="914400" lvl="1" indent="-349250" algn="l" rtl="0"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" sz="1900"/>
              <a:t>Involved in launch of the Creative Commons</a:t>
            </a:r>
            <a:endParaRPr sz="1900"/>
          </a:p>
          <a:p>
            <a:pPr marL="914400" lvl="1" indent="-349250" algn="l" rtl="0">
              <a:spcBef>
                <a:spcPts val="0"/>
              </a:spcBef>
              <a:spcAft>
                <a:spcPts val="0"/>
              </a:spcAft>
              <a:buSzPts val="1900"/>
              <a:buChar char="○"/>
            </a:pPr>
            <a:r>
              <a:rPr lang="en" sz="1900" u="sng">
                <a:solidFill>
                  <a:schemeClr val="hlink"/>
                </a:solidFill>
                <a:hlinkClick r:id="rId3"/>
              </a:rPr>
              <a:t>MIT Framework for Publisher Contracts</a:t>
            </a:r>
            <a:endParaRPr sz="1900"/>
          </a:p>
          <a:p>
            <a:pPr marL="9144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MIT LIBRARIES’ CONTEXT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277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Technology sophisticated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Highly decentralized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Engineering mindset</a:t>
            </a:r>
            <a:r>
              <a:rPr lang="en" sz="2000">
                <a:solidFill>
                  <a:schemeClr val="dk1"/>
                </a:solidFill>
              </a:rPr>
              <a:t>, problem-solving mindset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Different that a humanities-centered institution, MIT does not see the library as the center of its universe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MIT LIBRARIES’ VISION</a:t>
            </a:r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chemeClr val="dk1"/>
                </a:solidFill>
              </a:rPr>
              <a:t>This crisis demands an accelerated transformation of our library into a platform for the creation, discovery, use, dissemination, and preservation of knowledge that is fully open and equitably accessible.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</a:rPr>
              <a:t>Our vision for the MIT Libraries, now and in a post-Covid future, requires a laser-sharp focus on collections, services, and technology with maximum and inclusive impact.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900">
                <a:solidFill>
                  <a:schemeClr val="dk1"/>
                </a:solidFill>
              </a:rPr>
              <a:t>From </a:t>
            </a:r>
            <a:r>
              <a:rPr lang="en" sz="1900" i="1" u="sng">
                <a:solidFill>
                  <a:schemeClr val="hlink"/>
                </a:solidFill>
                <a:hlinkClick r:id="rId3"/>
              </a:rPr>
              <a:t>MIT Libraries Vision: A New Urgency</a:t>
            </a:r>
            <a:r>
              <a:rPr lang="en" sz="1900">
                <a:solidFill>
                  <a:schemeClr val="dk1"/>
                </a:solidFill>
              </a:rPr>
              <a:t>, May 2020</a:t>
            </a:r>
            <a:endParaRPr sz="19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NEW URGENCY PRINCIPLES</a:t>
            </a:r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Digital first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Open and equitable scholarship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Support for data and computation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Essential core of physical resources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Commitment to diversity, equity, and inclusion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Bold leadership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5478150" y="307075"/>
            <a:ext cx="3415800" cy="3696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>
                <a:solidFill>
                  <a:srgbClr val="142D42"/>
                </a:solidFill>
              </a:rPr>
              <a:t>EXPANDING THE LIBRARY’S SPHERE OF INFLUENCE: A CHANGEMAKER’S TOOLKIT</a:t>
            </a:r>
            <a:endParaRPr sz="2800">
              <a:solidFill>
                <a:srgbClr val="142D4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0">
              <a:solidFill>
                <a:srgbClr val="142D4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 b="0" i="1">
                <a:solidFill>
                  <a:srgbClr val="142D42"/>
                </a:solidFill>
              </a:rPr>
              <a:t>Images generated by A.I. using the Midjourney Bot @ https://www.midjourney.com/</a:t>
            </a:r>
            <a:endParaRPr sz="1300" b="0" i="1">
              <a:solidFill>
                <a:srgbClr val="275982"/>
              </a:solidFill>
            </a:endParaRPr>
          </a:p>
        </p:txBody>
      </p:sp>
      <p:pic>
        <p:nvPicPr>
          <p:cNvPr id="86" name="Google Shape;86;p18" descr="AI generated image to represent Expanding the Libraries' Sphere of Influence: Shelves full of tools on a colorful background" title="Shelves full of tools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60" cy="5166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5478150" y="1180050"/>
            <a:ext cx="3364800" cy="22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381061"/>
                </a:solidFill>
              </a:rPr>
              <a:t>LIBRARY LEADERSHIP FIGHTING FOR A SEAT AT THE TABLE</a:t>
            </a:r>
            <a:endParaRPr sz="2800">
              <a:solidFill>
                <a:srgbClr val="381061"/>
              </a:solidFill>
            </a:endParaRPr>
          </a:p>
        </p:txBody>
      </p:sp>
      <p:pic>
        <p:nvPicPr>
          <p:cNvPr id="92" name="Google Shape;92;p19" descr="AI generated image to represent Library Leadership Fighting for a Seat at the Table: Woman walking down an aisle on a colorful background" title="Woman walking down an aisle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9" cy="5166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54300" cy="105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301F5A"/>
                </a:solidFill>
              </a:rPr>
              <a:t>CHOOSING A CAUSE YOU BELIEVE IN</a:t>
            </a:r>
            <a:endParaRPr sz="2600">
              <a:solidFill>
                <a:srgbClr val="301F5A"/>
              </a:solidFill>
            </a:endParaRPr>
          </a:p>
        </p:txBody>
      </p:sp>
      <p:pic>
        <p:nvPicPr>
          <p:cNvPr id="98" name="Google Shape;98;p20" descr="AI generated image to represent Choosing a Cause You Believe In: Winner with a flag on a colorful background" title="Winner with a flag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9" cy="5166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21900" cy="61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1A535C"/>
                </a:solidFill>
              </a:rPr>
              <a:t>KNOWING YOUR EXPERTISE</a:t>
            </a:r>
            <a:endParaRPr sz="2800">
              <a:solidFill>
                <a:srgbClr val="1A535C"/>
              </a:solidFill>
            </a:endParaRPr>
          </a:p>
        </p:txBody>
      </p:sp>
      <p:pic>
        <p:nvPicPr>
          <p:cNvPr id="104" name="Google Shape;104;p21" descr="AI generated image to represent Know Your Expertise: Woman in front of laptop on a colorful background" title="Woman in front of laptop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8" cy="51663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54300" cy="6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43032C"/>
                </a:solidFill>
              </a:rPr>
              <a:t>PERSISTENCE AND READINESS</a:t>
            </a:r>
            <a:endParaRPr sz="2800">
              <a:solidFill>
                <a:srgbClr val="01001A"/>
              </a:solidFill>
            </a:endParaRPr>
          </a:p>
        </p:txBody>
      </p:sp>
      <p:pic>
        <p:nvPicPr>
          <p:cNvPr id="110" name="Google Shape;110;p22" descr="AI generated image to represent Persistence and Readiness: People carrying heavy bags in the rain on a colorful background" title="People carrying heavy bags in the rain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9" cy="5166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21900" cy="64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061437"/>
                </a:solidFill>
              </a:rPr>
              <a:t>BUILDING INTERNAL ALIGNMENT</a:t>
            </a:r>
            <a:endParaRPr sz="2800">
              <a:solidFill>
                <a:srgbClr val="061437"/>
              </a:solidFill>
            </a:endParaRPr>
          </a:p>
        </p:txBody>
      </p:sp>
      <p:pic>
        <p:nvPicPr>
          <p:cNvPr id="116" name="Google Shape;116;p23" descr="AI generated image to represent Building Internal Alignment: Birds flying on a colorful background" title="Birds flying on a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9" cy="5166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54300" cy="10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" sz="2800">
                <a:solidFill>
                  <a:srgbClr val="030E58"/>
                </a:solidFill>
              </a:rPr>
              <a:t>BUILDING COALITIONS </a:t>
            </a:r>
            <a:endParaRPr sz="2800">
              <a:solidFill>
                <a:srgbClr val="030E58"/>
              </a:solidFill>
            </a:endParaRPr>
          </a:p>
        </p:txBody>
      </p:sp>
      <p:pic>
        <p:nvPicPr>
          <p:cNvPr id="122" name="Google Shape;122;p24" descr="AI generated image to represent Building Coalitions Where You Find Them: Child flying on a colorful background surrounded by adults" title="Child flying on a colorful background surrounded by adults 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8" cy="51663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title"/>
          </p:nvPr>
        </p:nvSpPr>
        <p:spPr>
          <a:xfrm>
            <a:off x="5478150" y="1481328"/>
            <a:ext cx="3354300" cy="156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82A03"/>
                </a:solidFill>
              </a:rPr>
              <a:t>CHANGE MANAGEMENT</a:t>
            </a:r>
            <a:endParaRPr>
              <a:solidFill>
                <a:srgbClr val="082A03"/>
              </a:solidFill>
            </a:endParaRPr>
          </a:p>
        </p:txBody>
      </p:sp>
      <p:pic>
        <p:nvPicPr>
          <p:cNvPr id="128" name="Google Shape;128;p25" descr="AI generated image to represent Change Management: Stacked stones on colorful background" title="Stacked stones on colorful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66359" cy="5166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26" descr="MIT's mascot Tim the Beaver" title="Tim the Beaver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2025" y="439114"/>
            <a:ext cx="3600149" cy="324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6" descr="AI generated beaver on a colorful background" title="AI generated beaver on a colorful background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5" y="0"/>
            <a:ext cx="5166358" cy="5166358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6"/>
          <p:cNvSpPr txBox="1">
            <a:spLocks noGrp="1"/>
          </p:cNvSpPr>
          <p:nvPr>
            <p:ph type="title"/>
          </p:nvPr>
        </p:nvSpPr>
        <p:spPr>
          <a:xfrm>
            <a:off x="5007575" y="3733800"/>
            <a:ext cx="4299000" cy="54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73B30"/>
                </a:solidFill>
              </a:rPr>
              <a:t>QUESTIONS?</a:t>
            </a:r>
            <a:endParaRPr>
              <a:solidFill>
                <a:srgbClr val="473B3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7"/>
          <p:cNvSpPr txBox="1">
            <a:spLocks noGrp="1"/>
          </p:cNvSpPr>
          <p:nvPr>
            <p:ph type="title"/>
          </p:nvPr>
        </p:nvSpPr>
        <p:spPr>
          <a:xfrm>
            <a:off x="311700" y="3688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LINKS AND CITATIONS</a:t>
            </a:r>
            <a:endParaRPr/>
          </a:p>
        </p:txBody>
      </p:sp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311700" y="10000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3"/>
              </a:rPr>
              <a:t>MIT Future of Libraries Report</a:t>
            </a:r>
            <a:r>
              <a:rPr lang="en">
                <a:solidFill>
                  <a:schemeClr val="dk1"/>
                </a:solidFill>
              </a:rPr>
              <a:t> (2016)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4"/>
              </a:rPr>
              <a:t>MIT Open Access Task Force Report</a:t>
            </a:r>
            <a:r>
              <a:rPr lang="en">
                <a:solidFill>
                  <a:schemeClr val="dk1"/>
                </a:solidFill>
              </a:rPr>
              <a:t> (2019)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5"/>
              </a:rPr>
              <a:t>MIT Framework for Publisher Contracts</a:t>
            </a:r>
            <a:r>
              <a:rPr lang="en">
                <a:solidFill>
                  <a:schemeClr val="dk1"/>
                </a:solidFill>
              </a:rPr>
              <a:t> (2019)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accent5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MIT Libraries Vision: A New Urgency</a:t>
            </a:r>
            <a:r>
              <a:rPr lang="en">
                <a:solidFill>
                  <a:schemeClr val="dk1"/>
                </a:solidFill>
              </a:rPr>
              <a:t> (2020)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7"/>
              </a:rPr>
              <a:t>MIT Mission</a:t>
            </a:r>
            <a:r>
              <a:rPr lang="en">
                <a:solidFill>
                  <a:schemeClr val="dk1"/>
                </a:solidFill>
              </a:rPr>
              <a:t> and </a:t>
            </a:r>
            <a:r>
              <a:rPr lang="en" u="sng">
                <a:solidFill>
                  <a:schemeClr val="accent5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MIT Values Statement</a:t>
            </a:r>
            <a:r>
              <a:rPr lang="en">
                <a:solidFill>
                  <a:schemeClr val="dk1"/>
                </a:solidFill>
              </a:rPr>
              <a:t> (2022)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9"/>
              </a:rPr>
              <a:t>The Three Essential Properties of the Engineering Mind-Set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(Farnam Street Media, adapted from </a:t>
            </a:r>
            <a:r>
              <a:rPr lang="en" i="1">
                <a:solidFill>
                  <a:schemeClr val="dk1"/>
                </a:solidFill>
              </a:rPr>
              <a:t>Applied Minds: How Engineers Think</a:t>
            </a:r>
            <a:r>
              <a:rPr lang="en">
                <a:solidFill>
                  <a:schemeClr val="dk1"/>
                </a:solidFill>
              </a:rPr>
              <a:t>, 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Guru Madhavan, 2015)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u="sng">
                <a:solidFill>
                  <a:schemeClr val="hlink"/>
                </a:solidFill>
                <a:hlinkClick r:id="rId10"/>
              </a:rPr>
              <a:t>Midjourney AI Bot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ibrari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33BDCD21B24A3449D8B41ECB9042959" ma:contentTypeVersion="14" ma:contentTypeDescription="Loo uus dokument" ma:contentTypeScope="" ma:versionID="1b7f9afdeece31d331a5c9a389d6698c">
  <xsd:schema xmlns:xsd="http://www.w3.org/2001/XMLSchema" xmlns:xs="http://www.w3.org/2001/XMLSchema" xmlns:p="http://schemas.microsoft.com/office/2006/metadata/properties" xmlns:ns3="64fee035-7486-4ec2-8190-9ead9a97def0" xmlns:ns4="fe19c872-0a0e-4f67-a149-c1577ad8d7ae" targetNamespace="http://schemas.microsoft.com/office/2006/metadata/properties" ma:root="true" ma:fieldsID="972bd60109801242a22f5a7bcdaa3207" ns3:_="" ns4:_="">
    <xsd:import namespace="64fee035-7486-4ec2-8190-9ead9a97def0"/>
    <xsd:import namespace="fe19c872-0a0e-4f67-a149-c1577ad8d7ae"/>
    <xsd:element name="properties">
      <xsd:complexType>
        <xsd:sequence>
          <xsd:element name="documentManagement">
            <xsd:complexType>
              <xsd:all>
                <xsd:element ref="ns3:SharedWithDetails" minOccurs="0"/>
                <xsd:element ref="ns3:SharingHintHash" minOccurs="0"/>
                <xsd:element ref="ns3:SharedWithUsers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fee035-7486-4ec2-8190-9ead9a97def0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Ühiskasutusse andmise üksikasjad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9" nillable="true" ma:displayName="Vihjeräsi jagamine" ma:description="" ma:hidden="true" ma:internalName="SharingHintHash" ma:readOnly="true">
      <xsd:simpleType>
        <xsd:restriction base="dms:Text"/>
      </xsd:simpleType>
    </xsd:element>
    <xsd:element name="SharedWithUsers" ma:index="10" nillable="true" ma:displayName="Ühiskasutuse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19c872-0a0e-4f67-a149-c1577ad8d7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9841ED-165A-4642-8D92-E2456820D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fee035-7486-4ec2-8190-9ead9a97def0"/>
    <ds:schemaRef ds:uri="fe19c872-0a0e-4f67-a149-c1577ad8d7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925DA2-41F7-45AF-ACEE-38F9AC50BB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C92ADE-FDF2-4067-8ECE-CD3DBD6FABDE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fe19c872-0a0e-4f67-a149-c1577ad8d7ae"/>
    <ds:schemaRef ds:uri="64fee035-7486-4ec2-8190-9ead9a97de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362</Words>
  <Application>Microsoft Office PowerPoint</Application>
  <PresentationFormat>On-screen Show (16:9)</PresentationFormat>
  <Paragraphs>50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Libraries</vt:lpstr>
      <vt:lpstr>PowerPoint Presentation</vt:lpstr>
      <vt:lpstr>MIT’S HISTORICAL STRENGTHS</vt:lpstr>
      <vt:lpstr>MIT LIBRARIES’ CONTEXT</vt:lpstr>
      <vt:lpstr>MIT LIBRARIES’ VISION</vt:lpstr>
      <vt:lpstr>NEW URGENCY PRINCIPLES</vt:lpstr>
      <vt:lpstr>EXPANDING THE LIBRARY’S SPHERE OF INFLUENCE: A CHANGEMAKER’S TOOLKIT  Images generated by A.I. using the Midjourney Bot @ https://www.midjourney.com/</vt:lpstr>
      <vt:lpstr>LIBRARY LEADERSHIP FIGHTING FOR A SEAT AT THE TABLE</vt:lpstr>
      <vt:lpstr>CHOOSING A CAUSE YOU BELIEVE IN</vt:lpstr>
      <vt:lpstr>KNOWING YOUR EXPERTISE</vt:lpstr>
      <vt:lpstr>PERSISTENCE AND READINESS</vt:lpstr>
      <vt:lpstr>BUILDING INTERNAL ALIGNMENT</vt:lpstr>
      <vt:lpstr>BUILDING COALITIONS </vt:lpstr>
      <vt:lpstr>CHANGE MANAGEMENT</vt:lpstr>
      <vt:lpstr>QUESTIONS?</vt:lpstr>
      <vt:lpstr>LINKS AND CITATIONS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Liisi Lembinen</dc:creator>
  <cp:lastModifiedBy>Liisi Lembinen</cp:lastModifiedBy>
  <cp:revision>1</cp:revision>
  <dcterms:modified xsi:type="dcterms:W3CDTF">2022-11-28T12:30:14Z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0x010100C33BDCD21B24A3449D8B41ECB9042959</vt:lpwstr>
  </property>
</Properties>
</file>