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9"/>
  </p:notesMasterIdLst>
  <p:sldIdLst>
    <p:sldId id="262" r:id="rId2"/>
    <p:sldId id="329" r:id="rId3"/>
    <p:sldId id="266" r:id="rId4"/>
    <p:sldId id="267" r:id="rId5"/>
    <p:sldId id="269" r:id="rId6"/>
    <p:sldId id="303" r:id="rId7"/>
    <p:sldId id="304" r:id="rId8"/>
    <p:sldId id="305" r:id="rId9"/>
    <p:sldId id="306" r:id="rId10"/>
    <p:sldId id="307" r:id="rId11"/>
    <p:sldId id="308" r:id="rId12"/>
    <p:sldId id="309" r:id="rId13"/>
    <p:sldId id="310" r:id="rId14"/>
    <p:sldId id="273" r:id="rId15"/>
    <p:sldId id="311" r:id="rId16"/>
    <p:sldId id="312" r:id="rId17"/>
    <p:sldId id="275" r:id="rId18"/>
    <p:sldId id="313" r:id="rId19"/>
    <p:sldId id="314" r:id="rId20"/>
    <p:sldId id="315" r:id="rId21"/>
    <p:sldId id="316" r:id="rId22"/>
    <p:sldId id="317" r:id="rId23"/>
    <p:sldId id="318" r:id="rId24"/>
    <p:sldId id="319" r:id="rId25"/>
    <p:sldId id="330" r:id="rId26"/>
    <p:sldId id="320" r:id="rId27"/>
    <p:sldId id="321" r:id="rId28"/>
    <p:sldId id="322" r:id="rId29"/>
    <p:sldId id="286" r:id="rId30"/>
    <p:sldId id="323" r:id="rId31"/>
    <p:sldId id="290" r:id="rId32"/>
    <p:sldId id="291" r:id="rId33"/>
    <p:sldId id="325" r:id="rId34"/>
    <p:sldId id="326" r:id="rId35"/>
    <p:sldId id="327" r:id="rId36"/>
    <p:sldId id="328" r:id="rId37"/>
    <p:sldId id="299"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ED7C00"/>
    <a:srgbClr val="ABD5FF"/>
    <a:srgbClr val="544E4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autoAdjust="0"/>
    <p:restoredTop sz="99727" autoAdjust="0"/>
  </p:normalViewPr>
  <p:slideViewPr>
    <p:cSldViewPr snapToGrid="0" snapToObjects="1" showGuides="1">
      <p:cViewPr>
        <p:scale>
          <a:sx n="80" d="100"/>
          <a:sy n="80" d="100"/>
        </p:scale>
        <p:origin x="-960" y="-456"/>
      </p:cViewPr>
      <p:guideLst>
        <p:guide orient="horz" pos="2160"/>
        <p:guide pos="2898"/>
      </p:guideLst>
    </p:cSldViewPr>
  </p:slideViewPr>
  <p:outlineViewPr>
    <p:cViewPr>
      <p:scale>
        <a:sx n="33" d="100"/>
        <a:sy n="33" d="100"/>
      </p:scale>
      <p:origin x="0" y="294"/>
    </p:cViewPr>
  </p:outlineViewPr>
  <p:notesTextViewPr>
    <p:cViewPr>
      <p:scale>
        <a:sx n="100" d="100"/>
        <a:sy n="100" d="100"/>
      </p:scale>
      <p:origin x="0" y="0"/>
    </p:cViewPr>
  </p:notesTextViewPr>
  <p:sorterViewPr>
    <p:cViewPr>
      <p:scale>
        <a:sx n="100" d="100"/>
        <a:sy n="100" d="100"/>
      </p:scale>
      <p:origin x="0" y="18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242AD5-D715-469F-A1E9-CD47C630BE62}" type="datetimeFigureOut">
              <a:rPr lang="en-GB" smtClean="0"/>
              <a:t>21/10/2014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E33774-07E7-469C-881B-3D24A9581D60}" type="slidenum">
              <a:rPr lang="en-GB" smtClean="0"/>
              <a:t>‹#›</a:t>
            </a:fld>
            <a:endParaRPr lang="en-GB"/>
          </a:p>
        </p:txBody>
      </p:sp>
    </p:spTree>
    <p:extLst>
      <p:ext uri="{BB962C8B-B14F-4D97-AF65-F5344CB8AC3E}">
        <p14:creationId xmlns:p14="http://schemas.microsoft.com/office/powerpoint/2010/main" val="1228174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25 years ago</a:t>
            </a:r>
          </a:p>
          <a:p>
            <a:endParaRPr lang="en-GB" altLang="en-US" smtClean="0"/>
          </a:p>
          <a:p>
            <a:r>
              <a:rPr lang="en-GB" altLang="en-US" smtClean="0"/>
              <a:t>disk storage - expensive </a:t>
            </a:r>
          </a:p>
          <a:p>
            <a:r>
              <a:rPr lang="en-GB" altLang="en-US" smtClean="0"/>
              <a:t>researchers interested in working with data came together to petition the PLU and the University’s Library – wanting a university-wide provision for files that were too large to be stored on individual computing accounts</a:t>
            </a:r>
          </a:p>
          <a:p>
            <a:endParaRPr lang="en-GB" altLang="en-US" smtClean="0"/>
          </a:p>
          <a:p>
            <a:r>
              <a:rPr lang="en-GB" altLang="en-US" smtClean="0"/>
              <a:t>Early holdings were research data from universities of edinburgh, glasgow, and strathclyde</a:t>
            </a:r>
            <a:endParaRPr lang="en-US" altLang="en-US" smtClean="0"/>
          </a:p>
          <a:p>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Division with Information services along with Applications , IT Infrastructure, Library and Collections, User Services Division, DCC</a:t>
            </a: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Primarily social sciences but not exclusively so, large scale government surveys (micro data), macro-economic time series data (country-level data), Elections studies, Geospatial data, financial datasets, population census data</a:t>
            </a:r>
          </a:p>
          <a:p>
            <a:pPr eaLnBrk="1" hangingPunct="1">
              <a:spcBef>
                <a:spcPct val="0"/>
              </a:spcBef>
            </a:pPr>
            <a:endParaRPr lang="en-GB" altLang="en-US" smtClean="0"/>
          </a:p>
          <a:p>
            <a:pPr eaLnBrk="1" hangingPunct="1">
              <a:spcBef>
                <a:spcPct val="0"/>
              </a:spcBef>
            </a:pPr>
            <a:r>
              <a:rPr lang="en-GB" altLang="en-US" smtClean="0"/>
              <a:t>Free on internet / subscription / through national data centres/archives /  resource discovery portals</a:t>
            </a:r>
          </a:p>
          <a:p>
            <a:pPr eaLnBrk="1" hangingPunct="1">
              <a:spcBef>
                <a:spcPct val="0"/>
              </a:spcBef>
            </a:pPr>
            <a:r>
              <a:rPr lang="en-GB" altLang="en-US" smtClean="0"/>
              <a:t>Registration / authorisaiton and authentication / special conditions / budget to pay for data</a:t>
            </a:r>
          </a:p>
          <a:p>
            <a:pPr eaLnBrk="1" hangingPunct="1">
              <a:spcBef>
                <a:spcPct val="0"/>
              </a:spcBef>
            </a:pPr>
            <a:r>
              <a:rPr lang="en-GB" altLang="en-US" smtClean="0"/>
              <a:t>SPSS, STATS, SAS, R, ArcGIS – interpret documentaiton/codebooks, merge and match users data with other data (via look-up tables), subset data</a:t>
            </a:r>
          </a:p>
          <a:p>
            <a:pPr eaLnBrk="1" hangingPunct="1">
              <a:spcBef>
                <a:spcPct val="0"/>
              </a:spcBef>
            </a:pPr>
            <a:r>
              <a:rPr lang="en-GB" altLang="en-US" smtClean="0"/>
              <a:t>Data Catalogue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6</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7</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8</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10</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11</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12</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13</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Training for postgraduates and early career researchers</a:t>
            </a:r>
          </a:p>
          <a:p>
            <a:endParaRPr lang="en-GB" altLang="en-US" smtClean="0"/>
          </a:p>
          <a:p>
            <a:r>
              <a:rPr lang="en-GB" altLang="en-US" smtClean="0"/>
              <a:t> These  were  the  School  of  Divinity,  School  of  History,  Classics  and  Archaeology),  School of Biomedical Sciences),  (School  of  Molecular  and  Clinical  Medicine),   (School  of  Physics  and  Astronomy).  Also,  the  School  of  Geosciences</a:t>
            </a:r>
          </a:p>
          <a:p>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2E92D3-3252-44F4-B498-8F8B5B35FDF7}" type="slidenum">
              <a:rPr lang="en-GB" smtClean="0"/>
              <a:t>16</a:t>
            </a:fld>
            <a:endParaRPr lang="en-GB" dirty="0"/>
          </a:p>
        </p:txBody>
      </p:sp>
    </p:spTree>
    <p:extLst>
      <p:ext uri="{BB962C8B-B14F-4D97-AF65-F5344CB8AC3E}">
        <p14:creationId xmlns:p14="http://schemas.microsoft.com/office/powerpoint/2010/main" val="3651406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Funders have policies, responsibilities fall to the</a:t>
            </a:r>
          </a:p>
          <a:p>
            <a:r>
              <a:rPr lang="en-GB" altLang="en-US" smtClean="0"/>
              <a:t>university as well as the researcher</a:t>
            </a:r>
          </a:p>
          <a:p>
            <a:endParaRPr lang="en-GB" altLang="en-US" smtClean="0"/>
          </a:p>
          <a:p>
            <a:r>
              <a:rPr lang="en-GB" altLang="en-US" smtClean="0"/>
              <a:t>Researchers are mobile</a:t>
            </a:r>
          </a:p>
          <a:p>
            <a:endParaRPr lang="en-GB" altLang="en-US" smtClean="0"/>
          </a:p>
          <a:p>
            <a:r>
              <a:rPr lang="en-GB" altLang="en-US" smtClean="0"/>
              <a:t>Institution and researcher must work together,</a:t>
            </a:r>
          </a:p>
          <a:p>
            <a:r>
              <a:rPr lang="en-GB" altLang="en-US" smtClean="0"/>
              <a:t>define the responsibilities</a:t>
            </a:r>
          </a:p>
          <a:p>
            <a:endParaRPr lang="en-GB" altLang="en-US" smtClean="0"/>
          </a:p>
          <a:p>
            <a:r>
              <a:rPr lang="en-GB" altLang="en-US" smtClean="0"/>
              <a:t>Awareness raising within university of practicalties</a:t>
            </a:r>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41866" indent="-284616">
              <a:defRPr sz="2400" i="1">
                <a:solidFill>
                  <a:schemeClr val="tx2"/>
                </a:solidFill>
                <a:latin typeface="Arial Rounded MT Bold" pitchFamily="34" charset="0"/>
                <a:cs typeface="Arial" charset="0"/>
              </a:defRPr>
            </a:lvl2pPr>
            <a:lvl3pPr marL="1141571" indent="-227070">
              <a:defRPr sz="2400" i="1">
                <a:solidFill>
                  <a:schemeClr val="tx2"/>
                </a:solidFill>
                <a:latin typeface="Arial Rounded MT Bold" pitchFamily="34" charset="0"/>
                <a:cs typeface="Arial" charset="0"/>
              </a:defRPr>
            </a:lvl3pPr>
            <a:lvl4pPr marL="1598821" indent="-227070">
              <a:defRPr sz="2400" i="1">
                <a:solidFill>
                  <a:schemeClr val="tx2"/>
                </a:solidFill>
                <a:latin typeface="Arial Rounded MT Bold" pitchFamily="34" charset="0"/>
                <a:cs typeface="Arial" charset="0"/>
              </a:defRPr>
            </a:lvl4pPr>
            <a:lvl5pPr marL="2056072" indent="-227070">
              <a:defRPr sz="2400" i="1">
                <a:solidFill>
                  <a:schemeClr val="tx2"/>
                </a:solidFill>
                <a:latin typeface="Arial Rounded MT Bold" pitchFamily="34" charset="0"/>
                <a:cs typeface="Arial" charset="0"/>
              </a:defRPr>
            </a:lvl5pPr>
            <a:lvl6pPr marL="2503991" indent="-227070" eaLnBrk="0" fontAlgn="base" hangingPunct="0">
              <a:spcBef>
                <a:spcPct val="0"/>
              </a:spcBef>
              <a:spcAft>
                <a:spcPct val="0"/>
              </a:spcAft>
              <a:defRPr sz="2400" i="1">
                <a:solidFill>
                  <a:schemeClr val="tx2"/>
                </a:solidFill>
                <a:latin typeface="Arial Rounded MT Bold" pitchFamily="34" charset="0"/>
                <a:cs typeface="Arial" charset="0"/>
              </a:defRPr>
            </a:lvl6pPr>
            <a:lvl7pPr marL="2951910" indent="-227070" eaLnBrk="0" fontAlgn="base" hangingPunct="0">
              <a:spcBef>
                <a:spcPct val="0"/>
              </a:spcBef>
              <a:spcAft>
                <a:spcPct val="0"/>
              </a:spcAft>
              <a:defRPr sz="2400" i="1">
                <a:solidFill>
                  <a:schemeClr val="tx2"/>
                </a:solidFill>
                <a:latin typeface="Arial Rounded MT Bold" pitchFamily="34" charset="0"/>
                <a:cs typeface="Arial" charset="0"/>
              </a:defRPr>
            </a:lvl7pPr>
            <a:lvl8pPr marL="3399828" indent="-227070" eaLnBrk="0" fontAlgn="base" hangingPunct="0">
              <a:spcBef>
                <a:spcPct val="0"/>
              </a:spcBef>
              <a:spcAft>
                <a:spcPct val="0"/>
              </a:spcAft>
              <a:defRPr sz="2400" i="1">
                <a:solidFill>
                  <a:schemeClr val="tx2"/>
                </a:solidFill>
                <a:latin typeface="Arial Rounded MT Bold" pitchFamily="34" charset="0"/>
                <a:cs typeface="Arial" charset="0"/>
              </a:defRPr>
            </a:lvl8pPr>
            <a:lvl9pPr marL="3847747" indent="-227070" eaLnBrk="0" fontAlgn="base" hangingPunct="0">
              <a:spcBef>
                <a:spcPct val="0"/>
              </a:spcBef>
              <a:spcAft>
                <a:spcPct val="0"/>
              </a:spcAft>
              <a:defRPr sz="2400" i="1">
                <a:solidFill>
                  <a:schemeClr val="tx2"/>
                </a:solidFill>
                <a:latin typeface="Arial Rounded MT Bold" pitchFamily="34" charset="0"/>
                <a:cs typeface="Arial" charset="0"/>
              </a:defRPr>
            </a:lvl9pPr>
          </a:lstStyle>
          <a:p>
            <a:fld id="{978BA858-7757-45D6-B855-5C06382BCED0}" type="slidenum">
              <a:rPr lang="en-GB" altLang="en-US" sz="1200" i="0">
                <a:solidFill>
                  <a:srgbClr val="000000"/>
                </a:solidFill>
                <a:latin typeface="Times New Roman" pitchFamily="18" charset="0"/>
              </a:rPr>
              <a:pPr/>
              <a:t>17</a:t>
            </a:fld>
            <a:endParaRPr lang="en-GB" altLang="en-US" sz="1200" i="0">
              <a:solidFill>
                <a:srgbClr val="000000"/>
              </a:solidFill>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27868" indent="-279949">
              <a:defRPr sz="2400" i="1">
                <a:solidFill>
                  <a:schemeClr val="tx2"/>
                </a:solidFill>
                <a:latin typeface="Arial Rounded MT Bold" pitchFamily="34" charset="0"/>
                <a:cs typeface="Arial" charset="0"/>
              </a:defRPr>
            </a:lvl2pPr>
            <a:lvl3pPr marL="1119797" indent="-223959">
              <a:defRPr sz="2400" i="1">
                <a:solidFill>
                  <a:schemeClr val="tx2"/>
                </a:solidFill>
                <a:latin typeface="Arial Rounded MT Bold" pitchFamily="34" charset="0"/>
                <a:cs typeface="Arial" charset="0"/>
              </a:defRPr>
            </a:lvl3pPr>
            <a:lvl4pPr marL="1567716" indent="-223959">
              <a:defRPr sz="2400" i="1">
                <a:solidFill>
                  <a:schemeClr val="tx2"/>
                </a:solidFill>
                <a:latin typeface="Arial Rounded MT Bold" pitchFamily="34" charset="0"/>
                <a:cs typeface="Arial" charset="0"/>
              </a:defRPr>
            </a:lvl4pPr>
            <a:lvl5pPr marL="2015635" indent="-223959">
              <a:defRPr sz="2400" i="1">
                <a:solidFill>
                  <a:schemeClr val="tx2"/>
                </a:solidFill>
                <a:latin typeface="Arial Rounded MT Bold" pitchFamily="34" charset="0"/>
                <a:cs typeface="Arial" charset="0"/>
              </a:defRPr>
            </a:lvl5pPr>
            <a:lvl6pPr marL="2463554" indent="-223959" eaLnBrk="0" fontAlgn="base" hangingPunct="0">
              <a:spcBef>
                <a:spcPct val="0"/>
              </a:spcBef>
              <a:spcAft>
                <a:spcPct val="0"/>
              </a:spcAft>
              <a:defRPr sz="2400" i="1">
                <a:solidFill>
                  <a:schemeClr val="tx2"/>
                </a:solidFill>
                <a:latin typeface="Arial Rounded MT Bold" pitchFamily="34" charset="0"/>
                <a:cs typeface="Arial" charset="0"/>
              </a:defRPr>
            </a:lvl6pPr>
            <a:lvl7pPr marL="2911472" indent="-223959" eaLnBrk="0" fontAlgn="base" hangingPunct="0">
              <a:spcBef>
                <a:spcPct val="0"/>
              </a:spcBef>
              <a:spcAft>
                <a:spcPct val="0"/>
              </a:spcAft>
              <a:defRPr sz="2400" i="1">
                <a:solidFill>
                  <a:schemeClr val="tx2"/>
                </a:solidFill>
                <a:latin typeface="Arial Rounded MT Bold" pitchFamily="34" charset="0"/>
                <a:cs typeface="Arial" charset="0"/>
              </a:defRPr>
            </a:lvl7pPr>
            <a:lvl8pPr marL="3359391" indent="-223959" eaLnBrk="0" fontAlgn="base" hangingPunct="0">
              <a:spcBef>
                <a:spcPct val="0"/>
              </a:spcBef>
              <a:spcAft>
                <a:spcPct val="0"/>
              </a:spcAft>
              <a:defRPr sz="2400" i="1">
                <a:solidFill>
                  <a:schemeClr val="tx2"/>
                </a:solidFill>
                <a:latin typeface="Arial Rounded MT Bold" pitchFamily="34" charset="0"/>
                <a:cs typeface="Arial" charset="0"/>
              </a:defRPr>
            </a:lvl8pPr>
            <a:lvl9pPr marL="3807310" indent="-223959" eaLnBrk="0" fontAlgn="base" hangingPunct="0">
              <a:spcBef>
                <a:spcPct val="0"/>
              </a:spcBef>
              <a:spcAft>
                <a:spcPct val="0"/>
              </a:spcAft>
              <a:defRPr sz="2400" i="1">
                <a:solidFill>
                  <a:schemeClr val="tx2"/>
                </a:solidFill>
                <a:latin typeface="Arial Rounded MT Bold" pitchFamily="34" charset="0"/>
                <a:cs typeface="Arial" charset="0"/>
              </a:defRPr>
            </a:lvl9pPr>
          </a:lstStyle>
          <a:p>
            <a:fld id="{FBC6EE3B-E055-4F30-BD28-77C125F9A165}" type="slidenum">
              <a:rPr lang="es-ES" altLang="en-US" sz="1200" i="0">
                <a:solidFill>
                  <a:schemeClr val="tx1"/>
                </a:solidFill>
                <a:latin typeface="Times New Roman" pitchFamily="18" charset="0"/>
              </a:rPr>
              <a:pPr/>
              <a:t>29</a:t>
            </a:fld>
            <a:endParaRPr lang="es-ES" altLang="en-US" sz="1200" i="0">
              <a:solidFill>
                <a:schemeClr val="tx1"/>
              </a:solidFill>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41866" indent="-284616">
              <a:defRPr sz="2400" i="1">
                <a:solidFill>
                  <a:schemeClr val="tx2"/>
                </a:solidFill>
                <a:latin typeface="Arial Rounded MT Bold" pitchFamily="34" charset="0"/>
                <a:cs typeface="Arial" charset="0"/>
              </a:defRPr>
            </a:lvl2pPr>
            <a:lvl3pPr marL="1141571" indent="-227070">
              <a:defRPr sz="2400" i="1">
                <a:solidFill>
                  <a:schemeClr val="tx2"/>
                </a:solidFill>
                <a:latin typeface="Arial Rounded MT Bold" pitchFamily="34" charset="0"/>
                <a:cs typeface="Arial" charset="0"/>
              </a:defRPr>
            </a:lvl3pPr>
            <a:lvl4pPr marL="1598821" indent="-227070">
              <a:defRPr sz="2400" i="1">
                <a:solidFill>
                  <a:schemeClr val="tx2"/>
                </a:solidFill>
                <a:latin typeface="Arial Rounded MT Bold" pitchFamily="34" charset="0"/>
                <a:cs typeface="Arial" charset="0"/>
              </a:defRPr>
            </a:lvl4pPr>
            <a:lvl5pPr marL="2056072" indent="-227070">
              <a:defRPr sz="2400" i="1">
                <a:solidFill>
                  <a:schemeClr val="tx2"/>
                </a:solidFill>
                <a:latin typeface="Arial Rounded MT Bold" pitchFamily="34" charset="0"/>
                <a:cs typeface="Arial" charset="0"/>
              </a:defRPr>
            </a:lvl5pPr>
            <a:lvl6pPr marL="2503991" indent="-227070" eaLnBrk="0" fontAlgn="base" hangingPunct="0">
              <a:spcBef>
                <a:spcPct val="0"/>
              </a:spcBef>
              <a:spcAft>
                <a:spcPct val="0"/>
              </a:spcAft>
              <a:defRPr sz="2400" i="1">
                <a:solidFill>
                  <a:schemeClr val="tx2"/>
                </a:solidFill>
                <a:latin typeface="Arial Rounded MT Bold" pitchFamily="34" charset="0"/>
                <a:cs typeface="Arial" charset="0"/>
              </a:defRPr>
            </a:lvl6pPr>
            <a:lvl7pPr marL="2951910" indent="-227070" eaLnBrk="0" fontAlgn="base" hangingPunct="0">
              <a:spcBef>
                <a:spcPct val="0"/>
              </a:spcBef>
              <a:spcAft>
                <a:spcPct val="0"/>
              </a:spcAft>
              <a:defRPr sz="2400" i="1">
                <a:solidFill>
                  <a:schemeClr val="tx2"/>
                </a:solidFill>
                <a:latin typeface="Arial Rounded MT Bold" pitchFamily="34" charset="0"/>
                <a:cs typeface="Arial" charset="0"/>
              </a:defRPr>
            </a:lvl7pPr>
            <a:lvl8pPr marL="3399828" indent="-227070" eaLnBrk="0" fontAlgn="base" hangingPunct="0">
              <a:spcBef>
                <a:spcPct val="0"/>
              </a:spcBef>
              <a:spcAft>
                <a:spcPct val="0"/>
              </a:spcAft>
              <a:defRPr sz="2400" i="1">
                <a:solidFill>
                  <a:schemeClr val="tx2"/>
                </a:solidFill>
                <a:latin typeface="Arial Rounded MT Bold" pitchFamily="34" charset="0"/>
                <a:cs typeface="Arial" charset="0"/>
              </a:defRPr>
            </a:lvl8pPr>
            <a:lvl9pPr marL="3847747" indent="-227070" eaLnBrk="0" fontAlgn="base" hangingPunct="0">
              <a:spcBef>
                <a:spcPct val="0"/>
              </a:spcBef>
              <a:spcAft>
                <a:spcPct val="0"/>
              </a:spcAft>
              <a:defRPr sz="2400" i="1">
                <a:solidFill>
                  <a:schemeClr val="tx2"/>
                </a:solidFill>
                <a:latin typeface="Arial Rounded MT Bold" pitchFamily="34" charset="0"/>
                <a:cs typeface="Arial" charset="0"/>
              </a:defRPr>
            </a:lvl9pPr>
          </a:lstStyle>
          <a:p>
            <a:fld id="{4F9C9539-9E31-4336-89B5-A9A8D9EEF6DD}" type="slidenum">
              <a:rPr lang="en-GB" altLang="en-US" sz="1200" i="0">
                <a:solidFill>
                  <a:srgbClr val="000000"/>
                </a:solidFill>
                <a:latin typeface="Times New Roman" pitchFamily="18" charset="0"/>
              </a:rPr>
              <a:pPr/>
              <a:t>31</a:t>
            </a:fld>
            <a:endParaRPr lang="en-GB" altLang="en-US" sz="1200" i="0">
              <a:solidFill>
                <a:srgbClr val="000000"/>
              </a:solidFill>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There are a wide variety of different communication activities that will be required to ensure that all audiences receive the right message, at the right time, and in an appropriate way</a:t>
            </a:r>
          </a:p>
          <a:p>
            <a:endParaRPr lang="en-US" altLang="en-US" smtClean="0"/>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27868" indent="-279949">
              <a:defRPr sz="2400" i="1">
                <a:solidFill>
                  <a:schemeClr val="tx2"/>
                </a:solidFill>
                <a:latin typeface="Arial Rounded MT Bold" pitchFamily="34" charset="0"/>
                <a:cs typeface="Arial" charset="0"/>
              </a:defRPr>
            </a:lvl2pPr>
            <a:lvl3pPr marL="1119797" indent="-223959">
              <a:defRPr sz="2400" i="1">
                <a:solidFill>
                  <a:schemeClr val="tx2"/>
                </a:solidFill>
                <a:latin typeface="Arial Rounded MT Bold" pitchFamily="34" charset="0"/>
                <a:cs typeface="Arial" charset="0"/>
              </a:defRPr>
            </a:lvl3pPr>
            <a:lvl4pPr marL="1567716" indent="-223959">
              <a:defRPr sz="2400" i="1">
                <a:solidFill>
                  <a:schemeClr val="tx2"/>
                </a:solidFill>
                <a:latin typeface="Arial Rounded MT Bold" pitchFamily="34" charset="0"/>
                <a:cs typeface="Arial" charset="0"/>
              </a:defRPr>
            </a:lvl4pPr>
            <a:lvl5pPr marL="2015635" indent="-223959">
              <a:defRPr sz="2400" i="1">
                <a:solidFill>
                  <a:schemeClr val="tx2"/>
                </a:solidFill>
                <a:latin typeface="Arial Rounded MT Bold" pitchFamily="34" charset="0"/>
                <a:cs typeface="Arial" charset="0"/>
              </a:defRPr>
            </a:lvl5pPr>
            <a:lvl6pPr marL="2463554" indent="-223959" eaLnBrk="0" fontAlgn="base" hangingPunct="0">
              <a:spcBef>
                <a:spcPct val="0"/>
              </a:spcBef>
              <a:spcAft>
                <a:spcPct val="0"/>
              </a:spcAft>
              <a:defRPr sz="2400" i="1">
                <a:solidFill>
                  <a:schemeClr val="tx2"/>
                </a:solidFill>
                <a:latin typeface="Arial Rounded MT Bold" pitchFamily="34" charset="0"/>
                <a:cs typeface="Arial" charset="0"/>
              </a:defRPr>
            </a:lvl6pPr>
            <a:lvl7pPr marL="2911472" indent="-223959" eaLnBrk="0" fontAlgn="base" hangingPunct="0">
              <a:spcBef>
                <a:spcPct val="0"/>
              </a:spcBef>
              <a:spcAft>
                <a:spcPct val="0"/>
              </a:spcAft>
              <a:defRPr sz="2400" i="1">
                <a:solidFill>
                  <a:schemeClr val="tx2"/>
                </a:solidFill>
                <a:latin typeface="Arial Rounded MT Bold" pitchFamily="34" charset="0"/>
                <a:cs typeface="Arial" charset="0"/>
              </a:defRPr>
            </a:lvl7pPr>
            <a:lvl8pPr marL="3359391" indent="-223959" eaLnBrk="0" fontAlgn="base" hangingPunct="0">
              <a:spcBef>
                <a:spcPct val="0"/>
              </a:spcBef>
              <a:spcAft>
                <a:spcPct val="0"/>
              </a:spcAft>
              <a:defRPr sz="2400" i="1">
                <a:solidFill>
                  <a:schemeClr val="tx2"/>
                </a:solidFill>
                <a:latin typeface="Arial Rounded MT Bold" pitchFamily="34" charset="0"/>
                <a:cs typeface="Arial" charset="0"/>
              </a:defRPr>
            </a:lvl8pPr>
            <a:lvl9pPr marL="3807310" indent="-223959" eaLnBrk="0" fontAlgn="base" hangingPunct="0">
              <a:spcBef>
                <a:spcPct val="0"/>
              </a:spcBef>
              <a:spcAft>
                <a:spcPct val="0"/>
              </a:spcAft>
              <a:defRPr sz="2400" i="1">
                <a:solidFill>
                  <a:schemeClr val="tx2"/>
                </a:solidFill>
                <a:latin typeface="Arial Rounded MT Bold" pitchFamily="34" charset="0"/>
                <a:cs typeface="Arial" charset="0"/>
              </a:defRPr>
            </a:lvl9pPr>
          </a:lstStyle>
          <a:p>
            <a:fld id="{15053364-C8AF-4F33-9D63-A9155BDC29D9}" type="slidenum">
              <a:rPr lang="es-ES" altLang="en-US" sz="1200" i="0">
                <a:solidFill>
                  <a:schemeClr val="tx1"/>
                </a:solidFill>
                <a:latin typeface="Times New Roman" pitchFamily="18" charset="0"/>
              </a:rPr>
              <a:pPr/>
              <a:t>32</a:t>
            </a:fld>
            <a:endParaRPr lang="es-ES" altLang="en-US" sz="1200" i="0">
              <a:solidFill>
                <a:schemeClr val="tx1"/>
              </a:solidFill>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i="1">
                <a:solidFill>
                  <a:schemeClr val="tx2"/>
                </a:solidFill>
                <a:latin typeface="Arial Rounded MT Bold" pitchFamily="34" charset="0"/>
                <a:cs typeface="Arial" charset="0"/>
              </a:defRPr>
            </a:lvl1pPr>
            <a:lvl2pPr marL="727868" indent="-279949">
              <a:defRPr sz="2400" i="1">
                <a:solidFill>
                  <a:schemeClr val="tx2"/>
                </a:solidFill>
                <a:latin typeface="Arial Rounded MT Bold" pitchFamily="34" charset="0"/>
                <a:cs typeface="Arial" charset="0"/>
              </a:defRPr>
            </a:lvl2pPr>
            <a:lvl3pPr marL="1119797" indent="-223959">
              <a:defRPr sz="2400" i="1">
                <a:solidFill>
                  <a:schemeClr val="tx2"/>
                </a:solidFill>
                <a:latin typeface="Arial Rounded MT Bold" pitchFamily="34" charset="0"/>
                <a:cs typeface="Arial" charset="0"/>
              </a:defRPr>
            </a:lvl3pPr>
            <a:lvl4pPr marL="1567716" indent="-223959">
              <a:defRPr sz="2400" i="1">
                <a:solidFill>
                  <a:schemeClr val="tx2"/>
                </a:solidFill>
                <a:latin typeface="Arial Rounded MT Bold" pitchFamily="34" charset="0"/>
                <a:cs typeface="Arial" charset="0"/>
              </a:defRPr>
            </a:lvl4pPr>
            <a:lvl5pPr marL="2015635" indent="-223959">
              <a:defRPr sz="2400" i="1">
                <a:solidFill>
                  <a:schemeClr val="tx2"/>
                </a:solidFill>
                <a:latin typeface="Arial Rounded MT Bold" pitchFamily="34" charset="0"/>
                <a:cs typeface="Arial" charset="0"/>
              </a:defRPr>
            </a:lvl5pPr>
            <a:lvl6pPr marL="2463554" indent="-223959" eaLnBrk="0" fontAlgn="base" hangingPunct="0">
              <a:spcBef>
                <a:spcPct val="0"/>
              </a:spcBef>
              <a:spcAft>
                <a:spcPct val="0"/>
              </a:spcAft>
              <a:defRPr sz="2400" i="1">
                <a:solidFill>
                  <a:schemeClr val="tx2"/>
                </a:solidFill>
                <a:latin typeface="Arial Rounded MT Bold" pitchFamily="34" charset="0"/>
                <a:cs typeface="Arial" charset="0"/>
              </a:defRPr>
            </a:lvl6pPr>
            <a:lvl7pPr marL="2911472" indent="-223959" eaLnBrk="0" fontAlgn="base" hangingPunct="0">
              <a:spcBef>
                <a:spcPct val="0"/>
              </a:spcBef>
              <a:spcAft>
                <a:spcPct val="0"/>
              </a:spcAft>
              <a:defRPr sz="2400" i="1">
                <a:solidFill>
                  <a:schemeClr val="tx2"/>
                </a:solidFill>
                <a:latin typeface="Arial Rounded MT Bold" pitchFamily="34" charset="0"/>
                <a:cs typeface="Arial" charset="0"/>
              </a:defRPr>
            </a:lvl7pPr>
            <a:lvl8pPr marL="3359391" indent="-223959" eaLnBrk="0" fontAlgn="base" hangingPunct="0">
              <a:spcBef>
                <a:spcPct val="0"/>
              </a:spcBef>
              <a:spcAft>
                <a:spcPct val="0"/>
              </a:spcAft>
              <a:defRPr sz="2400" i="1">
                <a:solidFill>
                  <a:schemeClr val="tx2"/>
                </a:solidFill>
                <a:latin typeface="Arial Rounded MT Bold" pitchFamily="34" charset="0"/>
                <a:cs typeface="Arial" charset="0"/>
              </a:defRPr>
            </a:lvl8pPr>
            <a:lvl9pPr marL="3807310" indent="-223959" eaLnBrk="0" fontAlgn="base" hangingPunct="0">
              <a:spcBef>
                <a:spcPct val="0"/>
              </a:spcBef>
              <a:spcAft>
                <a:spcPct val="0"/>
              </a:spcAft>
              <a:defRPr sz="2400" i="1">
                <a:solidFill>
                  <a:schemeClr val="tx2"/>
                </a:solidFill>
                <a:latin typeface="Arial Rounded MT Bold" pitchFamily="34" charset="0"/>
                <a:cs typeface="Arial" charset="0"/>
              </a:defRPr>
            </a:lvl9pPr>
          </a:lstStyle>
          <a:p>
            <a:fld id="{BC3AB7F9-5617-4A12-923E-203162EB18A1}" type="slidenum">
              <a:rPr lang="es-ES" altLang="en-US" sz="1200" i="0">
                <a:solidFill>
                  <a:schemeClr val="tx1"/>
                </a:solidFill>
                <a:latin typeface="Times New Roman" pitchFamily="18" charset="0"/>
              </a:rPr>
              <a:pPr/>
              <a:t>37</a:t>
            </a:fld>
            <a:endParaRPr lang="es-ES" altLang="en-US" sz="1200" i="0">
              <a:solidFill>
                <a:schemeClr val="tx1"/>
              </a:solidFill>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3505200"/>
            <a:ext cx="7848600" cy="1752600"/>
          </a:xfrm>
        </p:spPr>
        <p:txBody>
          <a:bodyPr/>
          <a:lstStyle>
            <a:lvl1pPr marL="0" indent="0" algn="ctr">
              <a:buNone/>
              <a:defRPr>
                <a:solidFill>
                  <a:srgbClr val="544E4C"/>
                </a:solidFill>
                <a:latin typeface="Trebuchet MS"/>
                <a:cs typeface="Trebuchet M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rgbClr val="ED7C00"/>
            </a:solidFill>
          </a:ln>
        </p:spPr>
        <p:style>
          <a:lnRef idx="1">
            <a:schemeClr val="accent1"/>
          </a:lnRef>
          <a:fillRef idx="0">
            <a:schemeClr val="accent1"/>
          </a:fillRef>
          <a:effectRef idx="0">
            <a:schemeClr val="accent1"/>
          </a:effectRef>
          <a:fontRef idx="minor">
            <a:schemeClr val="tx1"/>
          </a:fontRef>
        </p:style>
      </p:cxnSp>
      <p:pic>
        <p:nvPicPr>
          <p:cNvPr id="7" name="Picture 6" descr="banne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677" y="5254699"/>
            <a:ext cx="8473723" cy="1603301"/>
          </a:xfrm>
          <a:prstGeom prst="rect">
            <a:avLst/>
          </a:prstGeom>
        </p:spPr>
      </p:pic>
      <p:pic>
        <p:nvPicPr>
          <p:cNvPr id="9" name="Picture 8" descr="FOSTER-hires.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799706" y="1609281"/>
            <a:ext cx="3557135" cy="189591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solidFill>
                  <a:srgbClr val="ED7C00"/>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dirty="0"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6" name="Footer Placeholder 5"/>
          <p:cNvSpPr>
            <a:spLocks noGrp="1"/>
          </p:cNvSpPr>
          <p:nvPr>
            <p:ph type="ftr" sz="quarter" idx="11"/>
          </p:nvPr>
        </p:nvSpPr>
        <p:spPr>
          <a:xfrm>
            <a:off x="3429000" y="18288"/>
            <a:ext cx="4114800" cy="329184"/>
          </a:xfrm>
          <a:prstGeom prst="rect">
            <a:avLst/>
          </a:prstGeom>
        </p:spPr>
        <p:txBody>
          <a:bodyPr/>
          <a:lstStyle/>
          <a:p>
            <a:endParaRPr lang="en-US"/>
          </a:p>
        </p:txBody>
      </p:sp>
      <p:sp>
        <p:nvSpPr>
          <p:cNvPr id="7" name="Slide Number Placeholder 6"/>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8" name="Footer Placeholder 7"/>
          <p:cNvSpPr>
            <a:spLocks noGrp="1"/>
          </p:cNvSpPr>
          <p:nvPr>
            <p:ph type="ftr" sz="quarter" idx="11"/>
          </p:nvPr>
        </p:nvSpPr>
        <p:spPr>
          <a:xfrm>
            <a:off x="3429000" y="18288"/>
            <a:ext cx="4114800" cy="329184"/>
          </a:xfrm>
          <a:prstGeom prst="rect">
            <a:avLst/>
          </a:prstGeom>
        </p:spPr>
        <p:txBody>
          <a:bodyPr/>
          <a:lstStyle/>
          <a:p>
            <a:endParaRPr lang="en-US"/>
          </a:p>
        </p:txBody>
      </p:sp>
      <p:sp>
        <p:nvSpPr>
          <p:cNvPr id="9" name="Slide Number Placeholder 8"/>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4" name="Footer Placeholder 3"/>
          <p:cNvSpPr>
            <a:spLocks noGrp="1"/>
          </p:cNvSpPr>
          <p:nvPr>
            <p:ph type="ftr" sz="quarter" idx="11"/>
          </p:nvPr>
        </p:nvSpPr>
        <p:spPr>
          <a:xfrm>
            <a:off x="3429000" y="18288"/>
            <a:ext cx="4114800" cy="329184"/>
          </a:xfrm>
          <a:prstGeom prst="rect">
            <a:avLst/>
          </a:prstGeom>
        </p:spPr>
        <p:txBody>
          <a:bodyPr/>
          <a:lstStyle/>
          <a:p>
            <a:endParaRPr lang="en-US"/>
          </a:p>
        </p:txBody>
      </p:sp>
      <p:sp>
        <p:nvSpPr>
          <p:cNvPr id="5" name="Slide Number Placeholder 4"/>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3" name="Footer Placeholder 2"/>
          <p:cNvSpPr>
            <a:spLocks noGrp="1"/>
          </p:cNvSpPr>
          <p:nvPr>
            <p:ph type="ftr" sz="quarter" idx="11"/>
          </p:nvPr>
        </p:nvSpPr>
        <p:spPr>
          <a:xfrm>
            <a:off x="3429000" y="18288"/>
            <a:ext cx="4114800" cy="329184"/>
          </a:xfrm>
          <a:prstGeom prst="rect">
            <a:avLst/>
          </a:prstGeom>
        </p:spPr>
        <p:txBody>
          <a:bodyPr/>
          <a:lstStyle/>
          <a:p>
            <a:endParaRPr lang="en-US"/>
          </a:p>
        </p:txBody>
      </p:sp>
      <p:sp>
        <p:nvSpPr>
          <p:cNvPr id="4" name="Slide Number Placeholder 3"/>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GB"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6" name="Footer Placeholder 5"/>
          <p:cNvSpPr>
            <a:spLocks noGrp="1"/>
          </p:cNvSpPr>
          <p:nvPr>
            <p:ph type="ftr" sz="quarter" idx="11"/>
          </p:nvPr>
        </p:nvSpPr>
        <p:spPr>
          <a:xfrm>
            <a:off x="3429000" y="18288"/>
            <a:ext cx="4114800" cy="329184"/>
          </a:xfrm>
          <a:prstGeom prst="rect">
            <a:avLst/>
          </a:prstGeom>
        </p:spPr>
        <p:txBody>
          <a:bodyPr/>
          <a:lstStyle/>
          <a:p>
            <a:endParaRPr lang="en-US"/>
          </a:p>
        </p:txBody>
      </p:sp>
      <p:sp>
        <p:nvSpPr>
          <p:cNvPr id="7" name="Slide Number Placeholder 6"/>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GB"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6" name="Footer Placeholder 5"/>
          <p:cNvSpPr>
            <a:spLocks noGrp="1"/>
          </p:cNvSpPr>
          <p:nvPr>
            <p:ph type="ftr" sz="quarter" idx="11"/>
          </p:nvPr>
        </p:nvSpPr>
        <p:spPr>
          <a:xfrm>
            <a:off x="3429000" y="18288"/>
            <a:ext cx="4114800" cy="329184"/>
          </a:xfrm>
          <a:prstGeom prst="rect">
            <a:avLst/>
          </a:prstGeom>
        </p:spPr>
        <p:txBody>
          <a:bodyPr/>
          <a:lstStyle/>
          <a:p>
            <a:endParaRPr lang="en-US"/>
          </a:p>
        </p:txBody>
      </p:sp>
      <p:sp>
        <p:nvSpPr>
          <p:cNvPr id="7" name="Slide Number Placeholder 6"/>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endParaRPr lang="en-US"/>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a:xfrm>
            <a:off x="457200" y="18288"/>
            <a:ext cx="2895600" cy="329184"/>
          </a:xfrm>
          <a:prstGeom prst="rect">
            <a:avLst/>
          </a:prstGeom>
        </p:spPr>
        <p:txBody>
          <a:bodyPr/>
          <a:lstStyle/>
          <a:p>
            <a:fld id="{89DBEE4D-CEC8-B34E-993C-F9B555038BC6}" type="datetimeFigureOut">
              <a:rPr lang="en-US" smtClean="0"/>
              <a:t>10/21/2014</a:t>
            </a:fld>
            <a:endParaRPr lang="en-US"/>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endParaRPr lang="en-US"/>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1195F333-0D92-374E-91DF-1E1330C72A1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791200" y="6404984"/>
            <a:ext cx="3044952" cy="365760"/>
          </a:xfrm>
          <a:prstGeom prst="rect">
            <a:avLst/>
          </a:prstGeom>
        </p:spPr>
        <p:txBody>
          <a:bodyPr/>
          <a:lstStyle/>
          <a:p>
            <a:fld id="{10A1AF82-AD73-4AC0-9B08-2A7537F09FD9}" type="datetimeFigureOut">
              <a:rPr lang="en-GB" smtClean="0"/>
              <a:t>21/10/2014</a:t>
            </a:fld>
            <a:endParaRPr lang="en-GB" dirty="0"/>
          </a:p>
        </p:txBody>
      </p:sp>
      <p:sp>
        <p:nvSpPr>
          <p:cNvPr id="5" name="Footer Placeholder 4"/>
          <p:cNvSpPr>
            <a:spLocks noGrp="1"/>
          </p:cNvSpPr>
          <p:nvPr>
            <p:ph type="ftr" sz="quarter" idx="11"/>
          </p:nvPr>
        </p:nvSpPr>
        <p:spPr>
          <a:xfrm>
            <a:off x="304800" y="6410848"/>
            <a:ext cx="3581400" cy="365760"/>
          </a:xfrm>
          <a:prstGeom prst="rect">
            <a:avLst/>
          </a:prstGeom>
        </p:spPr>
        <p:txBody>
          <a:bodyPr/>
          <a:lstStyle/>
          <a:p>
            <a:endParaRPr lang="en-GB" dirty="0"/>
          </a:p>
        </p:txBody>
      </p:sp>
    </p:spTree>
    <p:extLst>
      <p:ext uri="{BB962C8B-B14F-4D97-AF65-F5344CB8AC3E}">
        <p14:creationId xmlns:p14="http://schemas.microsoft.com/office/powerpoint/2010/main" val="2270395334"/>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40158"/>
            <a:ext cx="8229600" cy="990600"/>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457200" y="1406958"/>
            <a:ext cx="8229600" cy="4876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14" name="Rectangle 13"/>
          <p:cNvSpPr/>
          <p:nvPr userDrawn="1"/>
        </p:nvSpPr>
        <p:spPr>
          <a:xfrm>
            <a:off x="0" y="0"/>
            <a:ext cx="9144000" cy="138034"/>
          </a:xfrm>
          <a:prstGeom prst="rect">
            <a:avLst/>
          </a:prstGeom>
          <a:solidFill>
            <a:srgbClr val="544E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1" y="0"/>
            <a:ext cx="1932560" cy="138034"/>
          </a:xfrm>
          <a:prstGeom prst="rect">
            <a:avLst/>
          </a:prstGeom>
          <a:solidFill>
            <a:srgbClr val="ED7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3658617" y="-1"/>
            <a:ext cx="5485383" cy="138035"/>
          </a:xfrm>
          <a:prstGeom prst="rect">
            <a:avLst/>
          </a:prstGeom>
          <a:solidFill>
            <a:srgbClr val="ABD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6" r:id="rId25"/>
  </p:sldLayoutIdLst>
  <p:txStyles>
    <p:titleStyle>
      <a:lvl1pPr algn="l" defTabSz="914400" rtl="0" eaLnBrk="1" latinLnBrk="0" hangingPunct="1">
        <a:spcBef>
          <a:spcPct val="0"/>
        </a:spcBef>
        <a:buNone/>
        <a:defRPr sz="3600" b="1" i="0" kern="1200" spc="-100" baseline="0">
          <a:solidFill>
            <a:srgbClr val="ED7C00"/>
          </a:solidFill>
          <a:latin typeface="Trebuchet MS"/>
          <a:ea typeface="+mj-ea"/>
          <a:cs typeface="Trebuchet M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rgbClr val="808080"/>
          </a:solidFill>
          <a:latin typeface="Trebuchet MS"/>
          <a:ea typeface="+mn-ea"/>
          <a:cs typeface="Trebuchet M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rgbClr val="808080"/>
          </a:solidFill>
          <a:latin typeface="Trebuchet MS"/>
          <a:ea typeface="+mn-ea"/>
          <a:cs typeface="Trebuchet M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rgbClr val="808080"/>
          </a:solidFill>
          <a:latin typeface="Trebuchet MS"/>
          <a:ea typeface="+mn-ea"/>
          <a:cs typeface="Trebuchet MS"/>
        </a:defRPr>
      </a:lvl3pPr>
      <a:lvl4pPr marL="1005840" indent="-182880" algn="l" defTabSz="914400" rtl="0" eaLnBrk="1" latinLnBrk="0" hangingPunct="1">
        <a:spcBef>
          <a:spcPct val="20000"/>
        </a:spcBef>
        <a:buClr>
          <a:schemeClr val="accent1"/>
        </a:buClr>
        <a:buFont typeface="Arial" pitchFamily="34" charset="0"/>
        <a:buChar char="•"/>
        <a:defRPr sz="1600" kern="1200">
          <a:solidFill>
            <a:srgbClr val="808080"/>
          </a:solidFill>
          <a:latin typeface="Trebuchet MS"/>
          <a:ea typeface="+mn-ea"/>
          <a:cs typeface="Trebuchet M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rgbClr val="808080"/>
          </a:solidFill>
          <a:latin typeface="Trebuchet MS"/>
          <a:ea typeface="+mn-ea"/>
          <a:cs typeface="Trebuchet M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ed.ac.uk/is/data-library"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edina.ac.uk/"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peerj.com/preprints/1.pdf" TargetMode="External"/><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hyperlink" Target="http://www.dcc.ac.uk/resources/data-management-plans/funders-requirements" TargetMode="External"/><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hyperlink" Target="http://ie-repository.jisc.ac.uk/283/"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ed.ac.uk/is/research-data-policy" TargetMode="Externa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edin.ac/1eE3sav" TargetMode="External"/><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edin.ac/1u3sKqy" TargetMode="Externa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dmponline.dcc.ac.uk/"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datashare.is.ed.ac.uk/"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datablog.is.ed.ac.uk/2013/12/20/thinking-about-a-data-vault" TargetMode="External"/><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hyperlink" Target="http://datablog.is.ed.ac.uk/2013/12/12/thinking-about-research-data-asset-register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ed.ac.uk/is/data-management" TargetMode="External"/><Relationship Id="rId2" Type="http://schemas.openxmlformats.org/officeDocument/2006/relationships/hyperlink" Target="mailto:cuna.ekmekcioglu@ed.ac.uk" TargetMode="Externa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hyperlink" Target="https://www.wiki.ed.ac.uk/display/RDM/Research+Data+Management+Wiki" TargetMode="External"/><Relationship Id="rId4" Type="http://schemas.openxmlformats.org/officeDocument/2006/relationships/hyperlink" Target="http://datablog.is.ed.ac.uk/"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datalib.edina.ac.uk/mantra" TargetMode="Externa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edin.ac/1kRMPv3" TargetMode="External"/><Relationship Id="rId2" Type="http://schemas.openxmlformats.org/officeDocument/2006/relationships/hyperlink" Target="http://www.ed.ac.uk/schools-departments/information-services/research-support/data-management/rdm-training"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840259"/>
            <a:ext cx="7772400" cy="774785"/>
          </a:xfrm>
        </p:spPr>
        <p:txBody>
          <a:bodyPr>
            <a:normAutofit/>
          </a:bodyPr>
          <a:lstStyle/>
          <a:p>
            <a:r>
              <a:rPr lang="en-GB" sz="3600" dirty="0" smtClean="0"/>
              <a:t>RDM Programme @ Edinburgh</a:t>
            </a:r>
            <a:endParaRPr lang="sl-SI" sz="3600" dirty="0"/>
          </a:p>
        </p:txBody>
      </p:sp>
      <p:sp>
        <p:nvSpPr>
          <p:cNvPr id="3" name="Text Placeholder 2"/>
          <p:cNvSpPr>
            <a:spLocks noGrp="1"/>
          </p:cNvSpPr>
          <p:nvPr>
            <p:ph type="body" idx="1"/>
          </p:nvPr>
        </p:nvSpPr>
        <p:spPr>
          <a:xfrm>
            <a:off x="722313" y="2837817"/>
            <a:ext cx="7772400" cy="2545295"/>
          </a:xfrm>
        </p:spPr>
        <p:txBody>
          <a:bodyPr/>
          <a:lstStyle/>
          <a:p>
            <a:r>
              <a:rPr lang="sl-SI" dirty="0" smtClean="0">
                <a:solidFill>
                  <a:srgbClr val="808080"/>
                </a:solidFill>
              </a:rPr>
              <a:t>Stuart </a:t>
            </a:r>
            <a:r>
              <a:rPr lang="sl-SI" dirty="0" err="1" smtClean="0">
                <a:solidFill>
                  <a:srgbClr val="808080"/>
                </a:solidFill>
              </a:rPr>
              <a:t>Macdonald</a:t>
            </a:r>
            <a:r>
              <a:rPr lang="sl-SI" dirty="0" smtClean="0">
                <a:solidFill>
                  <a:srgbClr val="808080"/>
                </a:solidFill>
              </a:rPr>
              <a:t> </a:t>
            </a:r>
            <a:endParaRPr lang="en-GB" dirty="0" smtClean="0">
              <a:solidFill>
                <a:srgbClr val="808080"/>
              </a:solidFill>
            </a:endParaRPr>
          </a:p>
          <a:p>
            <a:r>
              <a:rPr lang="en-GB" dirty="0" smtClean="0">
                <a:solidFill>
                  <a:srgbClr val="808080"/>
                </a:solidFill>
              </a:rPr>
              <a:t>RDM Service Coordinator</a:t>
            </a:r>
          </a:p>
          <a:p>
            <a:r>
              <a:rPr lang="sl-SI" dirty="0" smtClean="0">
                <a:solidFill>
                  <a:srgbClr val="808080"/>
                </a:solidFill>
              </a:rPr>
              <a:t>University</a:t>
            </a:r>
            <a:r>
              <a:rPr lang="en-GB" dirty="0" smtClean="0">
                <a:solidFill>
                  <a:srgbClr val="808080"/>
                </a:solidFill>
              </a:rPr>
              <a:t> of Edinburgh</a:t>
            </a:r>
          </a:p>
          <a:p>
            <a:endParaRPr lang="en-GB" dirty="0" smtClean="0">
              <a:solidFill>
                <a:srgbClr val="808080"/>
              </a:solidFill>
            </a:endParaRPr>
          </a:p>
          <a:p>
            <a:r>
              <a:rPr lang="en-GB" dirty="0" smtClean="0">
                <a:solidFill>
                  <a:srgbClr val="808080"/>
                </a:solidFill>
              </a:rPr>
              <a:t>stuart.macdonald@ed.ac.uk</a:t>
            </a:r>
            <a:endParaRPr lang="en-GB" dirty="0">
              <a:solidFill>
                <a:srgbClr val="808080"/>
              </a:solidFill>
            </a:endParaRPr>
          </a:p>
          <a:p>
            <a:endParaRPr lang="sl-SI" i="1" dirty="0"/>
          </a:p>
          <a:p>
            <a:endParaRPr lang="sl-SI" dirty="0"/>
          </a:p>
        </p:txBody>
      </p:sp>
      <p:pic>
        <p:nvPicPr>
          <p:cNvPr id="6" name="Picture 8" descr="univ_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9579" y="5649273"/>
            <a:ext cx="914155" cy="902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01428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sl-SI" sz="2200" dirty="0" err="1" smtClean="0"/>
              <a:t>Background</a:t>
            </a:r>
            <a:endParaRPr lang="sl-SI" sz="2200" dirty="0" smtClean="0"/>
          </a:p>
          <a:p>
            <a:pPr lvl="1">
              <a:buFont typeface="Courier New" panose="02070309020205020404" pitchFamily="49" charset="0"/>
              <a:buChar char="o"/>
            </a:pPr>
            <a:r>
              <a:rPr lang="sl-SI" dirty="0" smtClean="0"/>
              <a:t>EDINA &amp; Data </a:t>
            </a:r>
            <a:r>
              <a:rPr lang="sl-SI" dirty="0" err="1" smtClean="0"/>
              <a:t>Library</a:t>
            </a:r>
            <a:endParaRPr lang="sl-SI" dirty="0" smtClean="0"/>
          </a:p>
          <a:p>
            <a:r>
              <a:rPr lang="sl-SI" sz="2200" dirty="0" err="1" smtClean="0"/>
              <a:t>Defining</a:t>
            </a:r>
            <a:r>
              <a:rPr lang="sl-SI" sz="2200" dirty="0" smtClean="0"/>
              <a:t> </a:t>
            </a:r>
            <a:r>
              <a:rPr lang="sl-SI" sz="2200" dirty="0" err="1" smtClean="0"/>
              <a:t>research</a:t>
            </a:r>
            <a:r>
              <a:rPr lang="sl-SI" sz="2200" dirty="0" smtClean="0"/>
              <a:t> </a:t>
            </a:r>
            <a:r>
              <a:rPr lang="sl-SI" sz="2200" dirty="0" err="1" smtClean="0"/>
              <a:t>data</a:t>
            </a:r>
            <a:endParaRPr lang="sl-SI" sz="2200" dirty="0" smtClean="0"/>
          </a:p>
          <a:p>
            <a:r>
              <a:rPr lang="sl-SI" sz="2200" dirty="0" err="1" smtClean="0"/>
              <a:t>Research</a:t>
            </a:r>
            <a:r>
              <a:rPr lang="sl-SI" sz="2200" dirty="0" smtClean="0"/>
              <a:t> </a:t>
            </a:r>
            <a:r>
              <a:rPr lang="sl-SI" sz="2200" dirty="0" err="1" smtClean="0"/>
              <a:t>data</a:t>
            </a:r>
            <a:r>
              <a:rPr lang="sl-SI" sz="2200" dirty="0" smtClean="0"/>
              <a:t> </a:t>
            </a:r>
            <a:r>
              <a:rPr lang="sl-SI" sz="2200" dirty="0" err="1" smtClean="0"/>
              <a:t>management</a:t>
            </a:r>
            <a:endParaRPr lang="sl-SI" sz="2200" dirty="0" smtClean="0"/>
          </a:p>
          <a:p>
            <a:pPr lvl="1">
              <a:buFont typeface="Courier New" panose="02070309020205020404" pitchFamily="49" charset="0"/>
              <a:buChar char="o"/>
            </a:pPr>
            <a:r>
              <a:rPr lang="sl-SI" dirty="0" err="1"/>
              <a:t>b</a:t>
            </a:r>
            <a:r>
              <a:rPr lang="sl-SI" dirty="0" err="1" smtClean="0"/>
              <a:t>enefits</a:t>
            </a:r>
            <a:r>
              <a:rPr lang="sl-SI" dirty="0" smtClean="0"/>
              <a:t>, </a:t>
            </a:r>
            <a:r>
              <a:rPr lang="sl-SI" dirty="0" err="1" smtClean="0"/>
              <a:t>drivers</a:t>
            </a:r>
            <a:r>
              <a:rPr lang="sl-SI" dirty="0" smtClean="0"/>
              <a:t>, </a:t>
            </a:r>
            <a:r>
              <a:rPr lang="sl-SI" dirty="0" err="1" smtClean="0"/>
              <a:t>funders</a:t>
            </a:r>
            <a:endParaRPr lang="sl-SI" dirty="0" smtClean="0"/>
          </a:p>
          <a:p>
            <a:r>
              <a:rPr lang="sl-SI" sz="2200" dirty="0" smtClean="0"/>
              <a:t>RDM </a:t>
            </a:r>
            <a:r>
              <a:rPr lang="sl-SI" sz="2200" dirty="0" err="1"/>
              <a:t>p</a:t>
            </a:r>
            <a:r>
              <a:rPr lang="sl-SI" sz="2200" dirty="0" err="1" smtClean="0"/>
              <a:t>rogramme</a:t>
            </a:r>
            <a:endParaRPr lang="sl-SI" sz="2200" dirty="0" smtClean="0"/>
          </a:p>
          <a:p>
            <a:pPr lvl="1">
              <a:buFont typeface="Courier New" panose="02070309020205020404" pitchFamily="49" charset="0"/>
              <a:buChar char="o"/>
            </a:pPr>
            <a:r>
              <a:rPr lang="sl-SI" dirty="0" err="1"/>
              <a:t>p</a:t>
            </a:r>
            <a:r>
              <a:rPr lang="sl-SI" dirty="0" err="1" smtClean="0"/>
              <a:t>olicy</a:t>
            </a:r>
            <a:r>
              <a:rPr lang="sl-SI" dirty="0" smtClean="0"/>
              <a:t> </a:t>
            </a:r>
            <a:r>
              <a:rPr lang="sl-SI" dirty="0" err="1" smtClean="0"/>
              <a:t>and</a:t>
            </a:r>
            <a:r>
              <a:rPr lang="sl-SI" dirty="0" smtClean="0"/>
              <a:t> </a:t>
            </a:r>
            <a:r>
              <a:rPr lang="sl-SI" dirty="0" err="1" smtClean="0"/>
              <a:t>implementation</a:t>
            </a:r>
            <a:endParaRPr lang="sl-SI" dirty="0" smtClean="0"/>
          </a:p>
          <a:p>
            <a:r>
              <a:rPr lang="sl-SI" sz="2200" dirty="0" smtClean="0"/>
              <a:t>RDM </a:t>
            </a:r>
            <a:r>
              <a:rPr lang="sl-SI" sz="2200" dirty="0" err="1" smtClean="0"/>
              <a:t>services</a:t>
            </a:r>
            <a:r>
              <a:rPr lang="sl-SI" sz="2200" dirty="0" smtClean="0"/>
              <a:t> </a:t>
            </a:r>
            <a:r>
              <a:rPr lang="sl-SI" sz="2200" dirty="0" err="1" smtClean="0"/>
              <a:t>and</a:t>
            </a:r>
            <a:r>
              <a:rPr lang="sl-SI" sz="2200" dirty="0" smtClean="0"/>
              <a:t> </a:t>
            </a:r>
            <a:r>
              <a:rPr lang="sl-SI" sz="2200" dirty="0" err="1" smtClean="0"/>
              <a:t>support</a:t>
            </a:r>
            <a:endParaRPr lang="sl-SI" sz="2200" dirty="0" smtClean="0"/>
          </a:p>
          <a:p>
            <a:pPr lvl="1">
              <a:buFont typeface="Courier New" panose="02070309020205020404" pitchFamily="49" charset="0"/>
              <a:buChar char="o"/>
            </a:pPr>
            <a:r>
              <a:rPr lang="sl-SI" dirty="0" smtClean="0"/>
              <a:t>RDM </a:t>
            </a:r>
            <a:r>
              <a:rPr lang="sl-SI" dirty="0" err="1" smtClean="0"/>
              <a:t>planning</a:t>
            </a:r>
            <a:endParaRPr lang="sl-SI" dirty="0"/>
          </a:p>
          <a:p>
            <a:pPr lvl="1">
              <a:buFont typeface="Courier New" panose="02070309020205020404" pitchFamily="49" charset="0"/>
              <a:buChar char="o"/>
            </a:pPr>
            <a:r>
              <a:rPr lang="sl-SI" dirty="0" err="1"/>
              <a:t>d</a:t>
            </a:r>
            <a:r>
              <a:rPr lang="sl-SI" dirty="0" err="1" smtClean="0"/>
              <a:t>ata</a:t>
            </a:r>
            <a:r>
              <a:rPr lang="sl-SI" dirty="0" smtClean="0"/>
              <a:t> </a:t>
            </a:r>
            <a:r>
              <a:rPr lang="sl-SI" dirty="0" err="1" smtClean="0"/>
              <a:t>stewardship</a:t>
            </a:r>
            <a:endParaRPr lang="sl-SI" dirty="0" smtClean="0"/>
          </a:p>
          <a:p>
            <a:pPr lvl="1">
              <a:buFont typeface="Courier New" panose="02070309020205020404" pitchFamily="49" charset="0"/>
              <a:buChar char="o"/>
            </a:pPr>
            <a:r>
              <a:rPr lang="sl-SI" dirty="0" err="1"/>
              <a:t>a</a:t>
            </a:r>
            <a:r>
              <a:rPr lang="sl-SI" dirty="0" err="1" smtClean="0"/>
              <a:t>wareness</a:t>
            </a:r>
            <a:r>
              <a:rPr lang="sl-SI" dirty="0" smtClean="0"/>
              <a:t> </a:t>
            </a:r>
            <a:r>
              <a:rPr lang="sl-SI" dirty="0" err="1" smtClean="0"/>
              <a:t>raising</a:t>
            </a:r>
            <a:r>
              <a:rPr lang="sl-SI" dirty="0" smtClean="0"/>
              <a:t> </a:t>
            </a:r>
            <a:r>
              <a:rPr lang="sl-SI" dirty="0" err="1" smtClean="0"/>
              <a:t>and</a:t>
            </a:r>
            <a:r>
              <a:rPr lang="sl-SI" dirty="0" smtClean="0"/>
              <a:t> </a:t>
            </a:r>
            <a:r>
              <a:rPr lang="sl-SI" dirty="0" err="1" smtClean="0"/>
              <a:t>training</a:t>
            </a:r>
            <a:endParaRPr lang="sl-SI" dirty="0" smtClean="0"/>
          </a:p>
          <a:p>
            <a:r>
              <a:rPr lang="sl-SI" sz="2200" dirty="0" smtClean="0"/>
              <a:t>JISC</a:t>
            </a:r>
          </a:p>
        </p:txBody>
      </p:sp>
    </p:spTree>
    <p:extLst>
      <p:ext uri="{BB962C8B-B14F-4D97-AF65-F5344CB8AC3E}">
        <p14:creationId xmlns:p14="http://schemas.microsoft.com/office/powerpoint/2010/main" val="19051455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title"/>
          </p:nvPr>
        </p:nvSpPr>
        <p:spPr>
          <a:xfrm>
            <a:off x="914400" y="526053"/>
            <a:ext cx="8229600" cy="76934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pPr algn="l"/>
            <a:r>
              <a:rPr lang="en-GB" altLang="en-US" sz="3200" b="0" dirty="0" smtClean="0">
                <a:latin typeface="Trebuchet MS" panose="020B0603020202020204" pitchFamily="34" charset="0"/>
              </a:rPr>
              <a:t>BACKGROUND</a:t>
            </a:r>
            <a:endParaRPr lang="en-US" altLang="en-US" sz="3200" dirty="0">
              <a:latin typeface="Trebuchet MS" panose="020B0603020202020204" pitchFamily="34" charset="0"/>
            </a:endParaRPr>
          </a:p>
        </p:txBody>
      </p:sp>
      <p:sp>
        <p:nvSpPr>
          <p:cNvPr id="31747" name="Rectangle 4"/>
          <p:cNvSpPr>
            <a:spLocks noGrp="1" noChangeArrowheads="1"/>
          </p:cNvSpPr>
          <p:nvPr>
            <p:ph type="body" idx="1"/>
          </p:nvPr>
        </p:nvSpPr>
        <p:spPr>
          <a:xfrm>
            <a:off x="725805" y="1682864"/>
            <a:ext cx="7323773" cy="4184536"/>
          </a:xfrm>
          <a:noFill/>
        </p:spPr>
        <p:txBody>
          <a:bodyPr>
            <a:normAutofit fontScale="92500" lnSpcReduction="10000"/>
          </a:bodyPr>
          <a:lstStyle/>
          <a:p>
            <a:pPr>
              <a:lnSpc>
                <a:spcPct val="90000"/>
              </a:lnSpc>
            </a:pPr>
            <a:r>
              <a:rPr lang="en-US" altLang="en-US" sz="2200" dirty="0">
                <a:latin typeface="Trebuchet MS" panose="020B0603020202020204" pitchFamily="34" charset="0"/>
              </a:rPr>
              <a:t>EDINA and University Data Library (EDL) together are a division within Information Services (IS) of the University of Edinburgh. </a:t>
            </a:r>
            <a:br>
              <a:rPr lang="en-US" altLang="en-US" sz="2200" dirty="0">
                <a:latin typeface="Trebuchet MS" panose="020B0603020202020204" pitchFamily="34" charset="0"/>
              </a:rPr>
            </a:br>
            <a:endParaRPr lang="en-US" altLang="en-US" sz="2200" dirty="0">
              <a:latin typeface="Trebuchet MS" panose="020B0603020202020204" pitchFamily="34" charset="0"/>
            </a:endParaRPr>
          </a:p>
          <a:p>
            <a:pPr>
              <a:lnSpc>
                <a:spcPct val="90000"/>
              </a:lnSpc>
            </a:pPr>
            <a:r>
              <a:rPr lang="en-US" altLang="en-US" sz="2200" dirty="0">
                <a:latin typeface="Trebuchet MS" panose="020B0603020202020204" pitchFamily="34" charset="0"/>
              </a:rPr>
              <a:t>EDINA is a </a:t>
            </a:r>
            <a:r>
              <a:rPr lang="en-US" altLang="en-US" sz="2200" dirty="0" err="1">
                <a:latin typeface="Trebuchet MS" panose="020B0603020202020204" pitchFamily="34" charset="0"/>
              </a:rPr>
              <a:t>Jisc</a:t>
            </a:r>
            <a:r>
              <a:rPr lang="en-US" altLang="en-US" sz="2200" dirty="0">
                <a:latin typeface="Trebuchet MS" panose="020B0603020202020204" pitchFamily="34" charset="0"/>
              </a:rPr>
              <a:t>-funded National Data Centre providing national online resources for education and research. </a:t>
            </a:r>
          </a:p>
          <a:p>
            <a:pPr>
              <a:lnSpc>
                <a:spcPct val="90000"/>
              </a:lnSpc>
            </a:pPr>
            <a:endParaRPr lang="en-GB" altLang="en-US" sz="2200" dirty="0">
              <a:latin typeface="Trebuchet MS" panose="020B0603020202020204" pitchFamily="34" charset="0"/>
            </a:endParaRPr>
          </a:p>
          <a:p>
            <a:pPr>
              <a:lnSpc>
                <a:spcPct val="90000"/>
              </a:lnSpc>
            </a:pPr>
            <a:r>
              <a:rPr lang="en-US" altLang="en-US" sz="2200" dirty="0">
                <a:latin typeface="Trebuchet MS" panose="020B0603020202020204" pitchFamily="34" charset="0"/>
              </a:rPr>
              <a:t>The Data Library assists Edinburgh University users in the discovery, access, use and management of research datasets</a:t>
            </a:r>
            <a:r>
              <a:rPr lang="en-US" altLang="en-US" sz="2200" dirty="0" smtClean="0">
                <a:latin typeface="Trebuchet MS" panose="020B0603020202020204" pitchFamily="34" charset="0"/>
              </a:rPr>
              <a:t>.</a:t>
            </a:r>
          </a:p>
          <a:p>
            <a:pPr>
              <a:lnSpc>
                <a:spcPct val="90000"/>
              </a:lnSpc>
            </a:pPr>
            <a:endParaRPr lang="en-US" altLang="en-US" sz="2200" dirty="0" smtClean="0">
              <a:latin typeface="Trebuchet MS" panose="020B0603020202020204" pitchFamily="34" charset="0"/>
            </a:endParaRPr>
          </a:p>
          <a:p>
            <a:pPr marL="0" indent="0">
              <a:lnSpc>
                <a:spcPct val="95000"/>
              </a:lnSpc>
              <a:buClr>
                <a:schemeClr val="tx1"/>
              </a:buClr>
              <a:buNone/>
              <a:defRPr/>
            </a:pPr>
            <a:r>
              <a:rPr lang="en-GB" altLang="en-US" sz="2200" dirty="0" smtClean="0">
                <a:latin typeface="Trebuchet MS" panose="020B0603020202020204" pitchFamily="34" charset="0"/>
              </a:rPr>
              <a:t>  Data </a:t>
            </a:r>
            <a:r>
              <a:rPr lang="en-GB" altLang="en-US" sz="2200" dirty="0">
                <a:latin typeface="Trebuchet MS" panose="020B0603020202020204" pitchFamily="34" charset="0"/>
              </a:rPr>
              <a:t>Library Services:  </a:t>
            </a:r>
            <a:r>
              <a:rPr lang="en-GB" altLang="en-US" sz="2200" dirty="0">
                <a:latin typeface="Trebuchet MS" panose="020B0603020202020204" pitchFamily="34" charset="0"/>
                <a:hlinkClick r:id="rId3"/>
              </a:rPr>
              <a:t>http://www.ed.ac.uk/is/data-library</a:t>
            </a:r>
            <a:endParaRPr lang="en-GB" altLang="en-US" sz="2200" dirty="0">
              <a:latin typeface="Trebuchet MS" panose="020B0603020202020204" pitchFamily="34" charset="0"/>
            </a:endParaRPr>
          </a:p>
          <a:p>
            <a:pPr marL="0" indent="0">
              <a:lnSpc>
                <a:spcPct val="95000"/>
              </a:lnSpc>
              <a:buClr>
                <a:schemeClr val="tx1"/>
              </a:buClr>
              <a:buNone/>
              <a:defRPr/>
            </a:pPr>
            <a:endParaRPr lang="en-GB" altLang="en-US" sz="2200" dirty="0">
              <a:latin typeface="Trebuchet MS" panose="020B0603020202020204" pitchFamily="34" charset="0"/>
            </a:endParaRPr>
          </a:p>
          <a:p>
            <a:pPr marL="0" indent="0">
              <a:lnSpc>
                <a:spcPct val="95000"/>
              </a:lnSpc>
              <a:buClr>
                <a:schemeClr val="tx1"/>
              </a:buClr>
              <a:buNone/>
              <a:defRPr/>
            </a:pPr>
            <a:r>
              <a:rPr lang="en-GB" altLang="en-US" sz="2200" dirty="0" smtClean="0">
                <a:latin typeface="Trebuchet MS" panose="020B0603020202020204" pitchFamily="34" charset="0"/>
              </a:rPr>
              <a:t>  EDINA</a:t>
            </a:r>
            <a:r>
              <a:rPr lang="en-GB" altLang="en-US" sz="2200" dirty="0">
                <a:latin typeface="Trebuchet MS" panose="020B0603020202020204" pitchFamily="34" charset="0"/>
              </a:rPr>
              <a:t>: </a:t>
            </a:r>
            <a:r>
              <a:rPr lang="en-GB" altLang="en-US" sz="2200" dirty="0">
                <a:latin typeface="Trebuchet MS" panose="020B0603020202020204" pitchFamily="34" charset="0"/>
                <a:hlinkClick r:id="rId4"/>
              </a:rPr>
              <a:t>http://edina.ac.uk/</a:t>
            </a:r>
            <a:endParaRPr lang="en-GB" altLang="en-US" sz="2200" dirty="0">
              <a:latin typeface="Trebuchet MS" panose="020B0603020202020204" pitchFamily="34" charset="0"/>
            </a:endParaRPr>
          </a:p>
          <a:p>
            <a:pPr>
              <a:lnSpc>
                <a:spcPct val="90000"/>
              </a:lnSpc>
            </a:pPr>
            <a:endParaRPr lang="en-US" altLang="en-US" sz="2200" dirty="0">
              <a:latin typeface="Trebuchet MS" panose="020B0603020202020204" pitchFamily="34" charset="0"/>
            </a:endParaRPr>
          </a:p>
        </p:txBody>
      </p:sp>
    </p:spTree>
    <p:extLst>
      <p:ext uri="{BB962C8B-B14F-4D97-AF65-F5344CB8AC3E}">
        <p14:creationId xmlns:p14="http://schemas.microsoft.com/office/powerpoint/2010/main" val="423353061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234860" y="1539605"/>
            <a:ext cx="8569643" cy="5702142"/>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1">
              <a:buFontTx/>
              <a:buChar char="•"/>
              <a:defRPr/>
            </a:pPr>
            <a:r>
              <a:rPr lang="en-GB" altLang="en-US" sz="2200" dirty="0">
                <a:latin typeface="Trebuchet MS" panose="020B0603020202020204" pitchFamily="34" charset="0"/>
              </a:rPr>
              <a:t>Mission statement:</a:t>
            </a:r>
            <a:r>
              <a:rPr lang="en-GB" altLang="en-US" sz="2200" i="1" dirty="0">
                <a:latin typeface="Trebuchet MS" panose="020B0603020202020204" pitchFamily="34" charset="0"/>
              </a:rPr>
              <a:t>   </a:t>
            </a:r>
            <a:r>
              <a:rPr lang="en-GB" altLang="en-US" sz="1800" i="1" dirty="0" smtClean="0">
                <a:latin typeface="Trebuchet MS" panose="020B0603020202020204" pitchFamily="34" charset="0"/>
              </a:rPr>
              <a:t>“.. </a:t>
            </a:r>
            <a:r>
              <a:rPr lang="en-US" altLang="en-US" sz="1800" i="1" dirty="0" smtClean="0">
                <a:latin typeface="Trebuchet MS" panose="020B0603020202020204" pitchFamily="34" charset="0"/>
              </a:rPr>
              <a:t>[to] </a:t>
            </a:r>
            <a:r>
              <a:rPr lang="en-US" altLang="en-US" sz="1800" i="1" dirty="0" smtClean="0">
                <a:latin typeface="Trebuchet MS" panose="020B0603020202020204" pitchFamily="34" charset="0"/>
              </a:rPr>
              <a:t>develop </a:t>
            </a:r>
            <a:r>
              <a:rPr lang="en-US" altLang="en-US" sz="1800" i="1" dirty="0">
                <a:latin typeface="Trebuchet MS" panose="020B0603020202020204" pitchFamily="34" charset="0"/>
              </a:rPr>
              <a:t>and deliver online services and digital infrastructure for UK research and education </a:t>
            </a:r>
            <a:r>
              <a:rPr lang="en-US" altLang="en-US" sz="1800" i="1" dirty="0" smtClean="0">
                <a:latin typeface="Trebuchet MS" panose="020B0603020202020204" pitchFamily="34" charset="0"/>
              </a:rPr>
              <a:t>..</a:t>
            </a:r>
            <a:r>
              <a:rPr lang="en-US" altLang="en-US" sz="1800" dirty="0" smtClean="0">
                <a:latin typeface="Trebuchet MS" panose="020B0603020202020204" pitchFamily="34" charset="0"/>
              </a:rPr>
              <a:t>.</a:t>
            </a:r>
            <a:r>
              <a:rPr lang="en-GB" altLang="en-US" sz="1800" dirty="0">
                <a:latin typeface="Trebuchet MS" panose="020B0603020202020204" pitchFamily="34" charset="0"/>
              </a:rPr>
              <a:t>”</a:t>
            </a:r>
          </a:p>
          <a:p>
            <a:pPr>
              <a:lnSpc>
                <a:spcPct val="50000"/>
              </a:lnSpc>
              <a:defRPr/>
            </a:pPr>
            <a:endParaRPr lang="en-GB" altLang="en-US" sz="1400" dirty="0">
              <a:latin typeface="Trebuchet MS" panose="020B0603020202020204" pitchFamily="34" charset="0"/>
            </a:endParaRPr>
          </a:p>
          <a:p>
            <a:pPr lvl="1">
              <a:buFontTx/>
              <a:buChar char="•"/>
              <a:defRPr/>
            </a:pPr>
            <a:r>
              <a:rPr lang="en-GB" altLang="en-US" sz="2200" dirty="0">
                <a:latin typeface="Trebuchet MS" panose="020B0603020202020204" pitchFamily="34" charset="0"/>
              </a:rPr>
              <a:t>Networked access to a range of online resources </a:t>
            </a:r>
            <a:r>
              <a:rPr lang="en-GB" altLang="en-US" sz="2200" dirty="0" smtClean="0">
                <a:latin typeface="Trebuchet MS" panose="020B0603020202020204" pitchFamily="34" charset="0"/>
              </a:rPr>
              <a:t>for UK FE </a:t>
            </a:r>
            <a:r>
              <a:rPr lang="en-GB" altLang="en-US" sz="2200" dirty="0">
                <a:latin typeface="Trebuchet MS" panose="020B0603020202020204" pitchFamily="34" charset="0"/>
              </a:rPr>
              <a:t>and HE</a:t>
            </a:r>
          </a:p>
          <a:p>
            <a:pPr>
              <a:lnSpc>
                <a:spcPct val="60000"/>
              </a:lnSpc>
              <a:defRPr/>
            </a:pPr>
            <a:endParaRPr lang="en-GB" altLang="en-US" sz="1000" dirty="0">
              <a:latin typeface="Trebuchet MS" panose="020B0603020202020204" pitchFamily="34" charset="0"/>
            </a:endParaRPr>
          </a:p>
          <a:p>
            <a:pPr lvl="1">
              <a:buFontTx/>
              <a:buChar char="•"/>
              <a:defRPr/>
            </a:pPr>
            <a:r>
              <a:rPr lang="en-GB" altLang="en-US" sz="2200" dirty="0">
                <a:latin typeface="Trebuchet MS" panose="020B0603020202020204" pitchFamily="34" charset="0"/>
              </a:rPr>
              <a:t>Services free at the point of use </a:t>
            </a:r>
            <a:r>
              <a:rPr lang="en-GB" altLang="en-US" sz="2200" dirty="0" smtClean="0">
                <a:latin typeface="Trebuchet MS" panose="020B0603020202020204" pitchFamily="34" charset="0"/>
              </a:rPr>
              <a:t>for </a:t>
            </a:r>
            <a:r>
              <a:rPr lang="en-GB" altLang="en-US" sz="2200" dirty="0">
                <a:latin typeface="Trebuchet MS" panose="020B0603020202020204" pitchFamily="34" charset="0"/>
              </a:rPr>
              <a:t>staff and students in </a:t>
            </a:r>
            <a:r>
              <a:rPr lang="en-GB" altLang="en-US" sz="2200" dirty="0" smtClean="0">
                <a:latin typeface="Trebuchet MS" panose="020B0603020202020204" pitchFamily="34" charset="0"/>
              </a:rPr>
              <a:t>learning, teaching </a:t>
            </a:r>
            <a:r>
              <a:rPr lang="en-GB" altLang="en-US" sz="2200" dirty="0">
                <a:latin typeface="Trebuchet MS" panose="020B0603020202020204" pitchFamily="34" charset="0"/>
              </a:rPr>
              <a:t>and research through institutional subscription</a:t>
            </a:r>
          </a:p>
          <a:p>
            <a:pPr>
              <a:lnSpc>
                <a:spcPct val="60000"/>
              </a:lnSpc>
              <a:defRPr/>
            </a:pPr>
            <a:endParaRPr lang="en-GB" altLang="en-US" sz="1000" dirty="0">
              <a:latin typeface="Trebuchet MS" panose="020B0603020202020204" pitchFamily="34" charset="0"/>
            </a:endParaRPr>
          </a:p>
          <a:p>
            <a:pPr lvl="1">
              <a:buFontTx/>
              <a:buChar char="•"/>
              <a:defRPr/>
            </a:pPr>
            <a:r>
              <a:rPr lang="en-GB" altLang="en-US" sz="2200" dirty="0">
                <a:latin typeface="Trebuchet MS" panose="020B0603020202020204" pitchFamily="34" charset="0"/>
              </a:rPr>
              <a:t>Focus </a:t>
            </a:r>
            <a:r>
              <a:rPr lang="en-GB" altLang="en-US" sz="2200" dirty="0" smtClean="0">
                <a:latin typeface="Trebuchet MS" panose="020B0603020202020204" pitchFamily="34" charset="0"/>
              </a:rPr>
              <a:t>on </a:t>
            </a:r>
            <a:r>
              <a:rPr lang="en-GB" altLang="en-US" sz="2200" dirty="0">
                <a:latin typeface="Trebuchet MS" panose="020B0603020202020204" pitchFamily="34" charset="0"/>
              </a:rPr>
              <a:t>service but also undertake R&amp;D (projects </a:t>
            </a:r>
            <a:r>
              <a:rPr lang="en-GB" altLang="en-US" sz="2200" dirty="0">
                <a:latin typeface="Trebuchet MS" panose="020B0603020202020204" pitchFamily="34" charset="0"/>
                <a:sym typeface="Wingdings" panose="05000000000000000000" pitchFamily="2" charset="2"/>
              </a:rPr>
              <a:t> services)</a:t>
            </a:r>
          </a:p>
          <a:p>
            <a:pPr>
              <a:lnSpc>
                <a:spcPct val="50000"/>
              </a:lnSpc>
              <a:defRPr/>
            </a:pPr>
            <a:endParaRPr lang="en-GB" altLang="en-US" sz="1800" dirty="0">
              <a:latin typeface="Trebuchet MS" panose="020B0603020202020204" pitchFamily="34" charset="0"/>
              <a:sym typeface="Wingdings" panose="05000000000000000000" pitchFamily="2" charset="2"/>
            </a:endParaRPr>
          </a:p>
          <a:p>
            <a:pPr lvl="2">
              <a:defRPr/>
            </a:pPr>
            <a:r>
              <a:rPr lang="en-GB" altLang="en-US" dirty="0">
                <a:latin typeface="Trebuchet MS" panose="020B0603020202020204" pitchFamily="34" charset="0"/>
              </a:rPr>
              <a:t>delivers about 20 online services </a:t>
            </a:r>
          </a:p>
          <a:p>
            <a:pPr lvl="2">
              <a:defRPr/>
            </a:pPr>
            <a:r>
              <a:rPr lang="en-GB" altLang="en-US" dirty="0">
                <a:latin typeface="Trebuchet MS" panose="020B0603020202020204" pitchFamily="34" charset="0"/>
              </a:rPr>
              <a:t>5 - 8</a:t>
            </a:r>
            <a:r>
              <a:rPr lang="en-GB" altLang="en-US" dirty="0" smtClean="0">
                <a:latin typeface="Trebuchet MS" panose="020B0603020202020204" pitchFamily="34" charset="0"/>
              </a:rPr>
              <a:t> </a:t>
            </a:r>
            <a:r>
              <a:rPr lang="en-GB" altLang="en-US" dirty="0">
                <a:latin typeface="Trebuchet MS" panose="020B0603020202020204" pitchFamily="34" charset="0"/>
              </a:rPr>
              <a:t>major projects (incl. services in development)</a:t>
            </a:r>
          </a:p>
          <a:p>
            <a:pPr lvl="2">
              <a:defRPr/>
            </a:pPr>
            <a:r>
              <a:rPr lang="en-GB" altLang="en-US" dirty="0">
                <a:latin typeface="Trebuchet MS" panose="020B0603020202020204" pitchFamily="34" charset="0"/>
              </a:rPr>
              <a:t>employs about 80 staff  (Edinburgh &amp; St Helens)</a:t>
            </a:r>
          </a:p>
          <a:p>
            <a:pPr lvl="1">
              <a:lnSpc>
                <a:spcPct val="80000"/>
              </a:lnSpc>
              <a:buFontTx/>
              <a:buNone/>
              <a:defRPr/>
            </a:pPr>
            <a:endParaRPr lang="en-GB" altLang="en-US" sz="2200" dirty="0">
              <a:latin typeface="Arial Rounded MT Bold" panose="020F0704030504030204" pitchFamily="34" charset="0"/>
              <a:sym typeface="Wingdings" panose="05000000000000000000" pitchFamily="2" charset="2"/>
            </a:endParaRPr>
          </a:p>
        </p:txBody>
      </p:sp>
      <p:sp>
        <p:nvSpPr>
          <p:cNvPr id="32771" name="Text Box 4"/>
          <p:cNvSpPr txBox="1">
            <a:spLocks noChangeArrowheads="1"/>
          </p:cNvSpPr>
          <p:nvPr/>
        </p:nvSpPr>
        <p:spPr bwMode="auto">
          <a:xfrm>
            <a:off x="668075" y="440939"/>
            <a:ext cx="7787156" cy="954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36" tIns="45716" rIns="91436" bIns="45716">
            <a:spAutoFit/>
          </a:bodyPr>
          <a:lstStyle>
            <a:lvl1pPr defTabSz="1016000">
              <a:spcBef>
                <a:spcPct val="20000"/>
              </a:spcBef>
              <a:buChar char="•"/>
              <a:defRPr sz="3200">
                <a:solidFill>
                  <a:schemeClr val="tx1"/>
                </a:solidFill>
                <a:latin typeface="Times New Roman" pitchFamily="18" charset="0"/>
              </a:defRPr>
            </a:lvl1pPr>
            <a:lvl2pPr marL="508000" indent="-285750" defTabSz="1016000">
              <a:spcBef>
                <a:spcPct val="20000"/>
              </a:spcBef>
              <a:buChar char="–"/>
              <a:defRPr sz="2800">
                <a:solidFill>
                  <a:schemeClr val="tx1"/>
                </a:solidFill>
                <a:latin typeface="Times New Roman" pitchFamily="18" charset="0"/>
              </a:defRPr>
            </a:lvl2pPr>
            <a:lvl3pPr marL="1016000" indent="-228600" defTabSz="1016000">
              <a:spcBef>
                <a:spcPct val="20000"/>
              </a:spcBef>
              <a:buChar char="•"/>
              <a:defRPr sz="2400">
                <a:solidFill>
                  <a:schemeClr val="tx1"/>
                </a:solidFill>
                <a:latin typeface="Times New Roman" pitchFamily="18" charset="0"/>
              </a:defRPr>
            </a:lvl3pPr>
            <a:lvl4pPr marL="1524000" indent="-228600" defTabSz="1016000">
              <a:spcBef>
                <a:spcPct val="20000"/>
              </a:spcBef>
              <a:buChar char="–"/>
              <a:defRPr sz="2000">
                <a:solidFill>
                  <a:schemeClr val="tx1"/>
                </a:solidFill>
                <a:latin typeface="Times New Roman" pitchFamily="18" charset="0"/>
              </a:defRPr>
            </a:lvl4pPr>
            <a:lvl5pPr marL="2032000" indent="-228600" defTabSz="1016000">
              <a:spcBef>
                <a:spcPct val="20000"/>
              </a:spcBef>
              <a:buChar char="»"/>
              <a:defRPr sz="2000">
                <a:solidFill>
                  <a:schemeClr val="tx1"/>
                </a:solidFill>
                <a:latin typeface="Times New Roman" pitchFamily="18" charset="0"/>
              </a:defRPr>
            </a:lvl5pPr>
            <a:lvl6pPr marL="2489200" indent="-228600" defTabSz="1016000" eaLnBrk="0" fontAlgn="base" hangingPunct="0">
              <a:spcBef>
                <a:spcPct val="20000"/>
              </a:spcBef>
              <a:spcAft>
                <a:spcPct val="0"/>
              </a:spcAft>
              <a:buChar char="»"/>
              <a:defRPr sz="2000">
                <a:solidFill>
                  <a:schemeClr val="tx1"/>
                </a:solidFill>
                <a:latin typeface="Times New Roman" pitchFamily="18" charset="0"/>
              </a:defRPr>
            </a:lvl6pPr>
            <a:lvl7pPr marL="2946400" indent="-228600" defTabSz="1016000" eaLnBrk="0" fontAlgn="base" hangingPunct="0">
              <a:spcBef>
                <a:spcPct val="20000"/>
              </a:spcBef>
              <a:spcAft>
                <a:spcPct val="0"/>
              </a:spcAft>
              <a:buChar char="»"/>
              <a:defRPr sz="2000">
                <a:solidFill>
                  <a:schemeClr val="tx1"/>
                </a:solidFill>
                <a:latin typeface="Times New Roman" pitchFamily="18" charset="0"/>
              </a:defRPr>
            </a:lvl7pPr>
            <a:lvl8pPr marL="3403600" indent="-228600" defTabSz="1016000" eaLnBrk="0" fontAlgn="base" hangingPunct="0">
              <a:spcBef>
                <a:spcPct val="20000"/>
              </a:spcBef>
              <a:spcAft>
                <a:spcPct val="0"/>
              </a:spcAft>
              <a:buChar char="»"/>
              <a:defRPr sz="2000">
                <a:solidFill>
                  <a:schemeClr val="tx1"/>
                </a:solidFill>
                <a:latin typeface="Times New Roman" pitchFamily="18" charset="0"/>
              </a:defRPr>
            </a:lvl8pPr>
            <a:lvl9pPr marL="3860800" indent="-228600" defTabSz="10160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None/>
            </a:pPr>
            <a:r>
              <a:rPr lang="en-GB" altLang="en-US" i="0" dirty="0" smtClean="0">
                <a:solidFill>
                  <a:srgbClr val="ED7C00"/>
                </a:solidFill>
                <a:latin typeface="Trebuchet MS" panose="020B0603020202020204" pitchFamily="34" charset="0"/>
              </a:rPr>
              <a:t>EDINA – </a:t>
            </a:r>
            <a:r>
              <a:rPr lang="en-GB" altLang="en-US" sz="2400" i="0" dirty="0" err="1" smtClean="0">
                <a:solidFill>
                  <a:srgbClr val="ED7C00"/>
                </a:solidFill>
                <a:latin typeface="Trebuchet MS" panose="020B0603020202020204" pitchFamily="34" charset="0"/>
              </a:rPr>
              <a:t>Jisc</a:t>
            </a:r>
            <a:r>
              <a:rPr lang="en-GB" altLang="en-US" sz="2400" dirty="0">
                <a:solidFill>
                  <a:srgbClr val="ED7C00"/>
                </a:solidFill>
                <a:latin typeface="Trebuchet MS" panose="020B0603020202020204" pitchFamily="34" charset="0"/>
              </a:rPr>
              <a:t>-designated centre for digital expertise &amp; online service delivery</a:t>
            </a:r>
            <a:endParaRPr lang="en-US" altLang="en-US" sz="2400" i="0" dirty="0">
              <a:solidFill>
                <a:srgbClr val="ED7C00"/>
              </a:solidFill>
              <a:latin typeface="Trebuchet MS" panose="020B0603020202020204" pitchFamily="34" charset="0"/>
            </a:endParaRPr>
          </a:p>
        </p:txBody>
      </p:sp>
    </p:spTree>
    <p:extLst>
      <p:ext uri="{BB962C8B-B14F-4D97-AF65-F5344CB8AC3E}">
        <p14:creationId xmlns:p14="http://schemas.microsoft.com/office/powerpoint/2010/main" val="3839485719"/>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p:cNvSpPr>
          <p:nvPr>
            <p:ph type="title" idx="4294967295"/>
          </p:nvPr>
        </p:nvSpPr>
        <p:spPr>
          <a:xfrm>
            <a:off x="618649" y="789384"/>
            <a:ext cx="8229600" cy="684371"/>
          </a:xfrm>
        </p:spPr>
        <p:txBody>
          <a:bodyPr tIns="45716" bIns="45716" anchor="t">
            <a:normAutofit/>
          </a:bodyPr>
          <a:lstStyle/>
          <a:p>
            <a:pPr algn="l" eaLnBrk="1" hangingPunct="1"/>
            <a:r>
              <a:rPr lang="en-US" altLang="en-US" sz="3200" b="0" dirty="0" smtClean="0">
                <a:latin typeface="Trebuchet MS" panose="020B0603020202020204" pitchFamily="34" charset="0"/>
              </a:rPr>
              <a:t>DATA LIBRARY</a:t>
            </a:r>
            <a:endParaRPr lang="en-US" altLang="en-US" sz="3200" b="0" dirty="0">
              <a:latin typeface="Trebuchet MS" panose="020B0603020202020204" pitchFamily="34" charset="0"/>
            </a:endParaRPr>
          </a:p>
        </p:txBody>
      </p:sp>
      <p:sp>
        <p:nvSpPr>
          <p:cNvPr id="34819" name="Slide Number Placeholder 7"/>
          <p:cNvSpPr txBox="1">
            <a:spLocks noGrp="1"/>
          </p:cNvSpPr>
          <p:nvPr/>
        </p:nvSpPr>
        <p:spPr bwMode="auto">
          <a:xfrm>
            <a:off x="8203883" y="6476525"/>
            <a:ext cx="734378" cy="275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nchor="b"/>
          <a:lstStyle>
            <a:lvl1pPr defTabSz="1016000">
              <a:spcBef>
                <a:spcPct val="20000"/>
              </a:spcBef>
              <a:buChar char="•"/>
              <a:defRPr sz="3200">
                <a:solidFill>
                  <a:schemeClr val="tx1"/>
                </a:solidFill>
                <a:latin typeface="Times New Roman" pitchFamily="18" charset="0"/>
              </a:defRPr>
            </a:lvl1pPr>
            <a:lvl2pPr marL="825500" indent="-317500" defTabSz="1016000">
              <a:spcBef>
                <a:spcPct val="20000"/>
              </a:spcBef>
              <a:buChar char="–"/>
              <a:defRPr sz="2800">
                <a:solidFill>
                  <a:schemeClr val="tx1"/>
                </a:solidFill>
                <a:latin typeface="Times New Roman" pitchFamily="18" charset="0"/>
              </a:defRPr>
            </a:lvl2pPr>
            <a:lvl3pPr marL="1270000" indent="-254000" defTabSz="1016000">
              <a:spcBef>
                <a:spcPct val="20000"/>
              </a:spcBef>
              <a:buChar char="•"/>
              <a:defRPr sz="2400">
                <a:solidFill>
                  <a:schemeClr val="tx1"/>
                </a:solidFill>
                <a:latin typeface="Times New Roman" pitchFamily="18" charset="0"/>
              </a:defRPr>
            </a:lvl3pPr>
            <a:lvl4pPr marL="1778000" indent="-254000" defTabSz="1016000">
              <a:spcBef>
                <a:spcPct val="20000"/>
              </a:spcBef>
              <a:buChar char="–"/>
              <a:defRPr sz="2000">
                <a:solidFill>
                  <a:schemeClr val="tx1"/>
                </a:solidFill>
                <a:latin typeface="Times New Roman" pitchFamily="18" charset="0"/>
              </a:defRPr>
            </a:lvl4pPr>
            <a:lvl5pPr marL="2286000" indent="-254000" defTabSz="1016000">
              <a:spcBef>
                <a:spcPct val="20000"/>
              </a:spcBef>
              <a:buChar char="»"/>
              <a:defRPr sz="2000">
                <a:solidFill>
                  <a:schemeClr val="tx1"/>
                </a:solidFill>
                <a:latin typeface="Times New Roman" pitchFamily="18" charset="0"/>
              </a:defRPr>
            </a:lvl5pPr>
            <a:lvl6pPr marL="2743200" indent="-254000" defTabSz="1016000" eaLnBrk="0" fontAlgn="base" hangingPunct="0">
              <a:spcBef>
                <a:spcPct val="20000"/>
              </a:spcBef>
              <a:spcAft>
                <a:spcPct val="0"/>
              </a:spcAft>
              <a:buChar char="»"/>
              <a:defRPr sz="2000">
                <a:solidFill>
                  <a:schemeClr val="tx1"/>
                </a:solidFill>
                <a:latin typeface="Times New Roman" pitchFamily="18" charset="0"/>
              </a:defRPr>
            </a:lvl6pPr>
            <a:lvl7pPr marL="3200400" indent="-254000" defTabSz="1016000" eaLnBrk="0" fontAlgn="base" hangingPunct="0">
              <a:spcBef>
                <a:spcPct val="20000"/>
              </a:spcBef>
              <a:spcAft>
                <a:spcPct val="0"/>
              </a:spcAft>
              <a:buChar char="»"/>
              <a:defRPr sz="2000">
                <a:solidFill>
                  <a:schemeClr val="tx1"/>
                </a:solidFill>
                <a:latin typeface="Times New Roman" pitchFamily="18" charset="0"/>
              </a:defRPr>
            </a:lvl7pPr>
            <a:lvl8pPr marL="3657600" indent="-254000" defTabSz="1016000" eaLnBrk="0" fontAlgn="base" hangingPunct="0">
              <a:spcBef>
                <a:spcPct val="20000"/>
              </a:spcBef>
              <a:spcAft>
                <a:spcPct val="0"/>
              </a:spcAft>
              <a:buChar char="»"/>
              <a:defRPr sz="2000">
                <a:solidFill>
                  <a:schemeClr val="tx1"/>
                </a:solidFill>
                <a:latin typeface="Times New Roman" pitchFamily="18" charset="0"/>
              </a:defRPr>
            </a:lvl8pPr>
            <a:lvl9pPr marL="4114800" indent="-254000" defTabSz="10160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GB" altLang="en-US" sz="1200">
              <a:solidFill>
                <a:schemeClr val="tx2"/>
              </a:solidFill>
              <a:latin typeface="Corbel" pitchFamily="34" charset="0"/>
            </a:endParaRPr>
          </a:p>
        </p:txBody>
      </p:sp>
      <p:sp>
        <p:nvSpPr>
          <p:cNvPr id="34820" name="Text Box 12"/>
          <p:cNvSpPr txBox="1">
            <a:spLocks noChangeArrowheads="1"/>
          </p:cNvSpPr>
          <p:nvPr/>
        </p:nvSpPr>
        <p:spPr bwMode="auto">
          <a:xfrm>
            <a:off x="5200650" y="1937385"/>
            <a:ext cx="2324577"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spAutoFit/>
          </a:bodyPr>
          <a:lstStyle>
            <a:lvl1pPr defTabSz="1016000">
              <a:spcBef>
                <a:spcPct val="20000"/>
              </a:spcBef>
              <a:buChar char="•"/>
              <a:defRPr sz="3200">
                <a:solidFill>
                  <a:schemeClr val="tx1"/>
                </a:solidFill>
                <a:latin typeface="Times New Roman" pitchFamily="18" charset="0"/>
              </a:defRPr>
            </a:lvl1pPr>
            <a:lvl2pPr marL="825500" indent="-317500" defTabSz="1016000">
              <a:spcBef>
                <a:spcPct val="20000"/>
              </a:spcBef>
              <a:buChar char="–"/>
              <a:defRPr sz="2800">
                <a:solidFill>
                  <a:schemeClr val="tx1"/>
                </a:solidFill>
                <a:latin typeface="Times New Roman" pitchFamily="18" charset="0"/>
              </a:defRPr>
            </a:lvl2pPr>
            <a:lvl3pPr marL="1270000" indent="-254000" defTabSz="1016000">
              <a:spcBef>
                <a:spcPct val="20000"/>
              </a:spcBef>
              <a:buChar char="•"/>
              <a:defRPr sz="2400">
                <a:solidFill>
                  <a:schemeClr val="tx1"/>
                </a:solidFill>
                <a:latin typeface="Times New Roman" pitchFamily="18" charset="0"/>
              </a:defRPr>
            </a:lvl3pPr>
            <a:lvl4pPr marL="1778000" indent="-254000" defTabSz="1016000">
              <a:spcBef>
                <a:spcPct val="20000"/>
              </a:spcBef>
              <a:buChar char="–"/>
              <a:defRPr sz="2000">
                <a:solidFill>
                  <a:schemeClr val="tx1"/>
                </a:solidFill>
                <a:latin typeface="Times New Roman" pitchFamily="18" charset="0"/>
              </a:defRPr>
            </a:lvl4pPr>
            <a:lvl5pPr marL="2286000" indent="-254000" defTabSz="1016000">
              <a:spcBef>
                <a:spcPct val="20000"/>
              </a:spcBef>
              <a:buChar char="»"/>
              <a:defRPr sz="2000">
                <a:solidFill>
                  <a:schemeClr val="tx1"/>
                </a:solidFill>
                <a:latin typeface="Times New Roman" pitchFamily="18" charset="0"/>
              </a:defRPr>
            </a:lvl5pPr>
            <a:lvl6pPr marL="2743200" indent="-254000" defTabSz="1016000" eaLnBrk="0" fontAlgn="base" hangingPunct="0">
              <a:spcBef>
                <a:spcPct val="20000"/>
              </a:spcBef>
              <a:spcAft>
                <a:spcPct val="0"/>
              </a:spcAft>
              <a:buChar char="»"/>
              <a:defRPr sz="2000">
                <a:solidFill>
                  <a:schemeClr val="tx1"/>
                </a:solidFill>
                <a:latin typeface="Times New Roman" pitchFamily="18" charset="0"/>
              </a:defRPr>
            </a:lvl6pPr>
            <a:lvl7pPr marL="3200400" indent="-254000" defTabSz="1016000" eaLnBrk="0" fontAlgn="base" hangingPunct="0">
              <a:spcBef>
                <a:spcPct val="20000"/>
              </a:spcBef>
              <a:spcAft>
                <a:spcPct val="0"/>
              </a:spcAft>
              <a:buChar char="»"/>
              <a:defRPr sz="2000">
                <a:solidFill>
                  <a:schemeClr val="tx1"/>
                </a:solidFill>
                <a:latin typeface="Times New Roman" pitchFamily="18" charset="0"/>
              </a:defRPr>
            </a:lvl7pPr>
            <a:lvl8pPr marL="3657600" indent="-254000" defTabSz="1016000" eaLnBrk="0" fontAlgn="base" hangingPunct="0">
              <a:spcBef>
                <a:spcPct val="20000"/>
              </a:spcBef>
              <a:spcAft>
                <a:spcPct val="0"/>
              </a:spcAft>
              <a:buChar char="»"/>
              <a:defRPr sz="2000">
                <a:solidFill>
                  <a:schemeClr val="tx1"/>
                </a:solidFill>
                <a:latin typeface="Times New Roman" pitchFamily="18" charset="0"/>
              </a:defRPr>
            </a:lvl8pPr>
            <a:lvl9pPr marL="4114800" indent="-254000" defTabSz="10160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GB" altLang="en-US" sz="1800">
              <a:latin typeface="Corbel" pitchFamily="34" charset="0"/>
            </a:endParaRPr>
          </a:p>
        </p:txBody>
      </p:sp>
      <p:sp>
        <p:nvSpPr>
          <p:cNvPr id="34821" name="Rectangle 9"/>
          <p:cNvSpPr>
            <a:spLocks noChangeArrowheads="1"/>
          </p:cNvSpPr>
          <p:nvPr/>
        </p:nvSpPr>
        <p:spPr bwMode="auto">
          <a:xfrm>
            <a:off x="676036" y="4109692"/>
            <a:ext cx="7705963" cy="19666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bodyPr>
          <a:lstStyle>
            <a:lvl1pPr marL="762000" indent="-762000">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nSpc>
                <a:spcPct val="90000"/>
              </a:lnSpc>
              <a:spcBef>
                <a:spcPct val="0"/>
              </a:spcBef>
              <a:buFontTx/>
              <a:buNone/>
            </a:pPr>
            <a:r>
              <a:rPr lang="en-GB" altLang="en-US" sz="2200" dirty="0" smtClean="0">
                <a:solidFill>
                  <a:srgbClr val="808080"/>
                </a:solidFill>
                <a:latin typeface="Trebuchet MS" panose="020B0603020202020204" pitchFamily="34" charset="0"/>
              </a:rPr>
              <a:t>Primarily supporting research in the social sciences but not </a:t>
            </a:r>
          </a:p>
          <a:p>
            <a:pPr>
              <a:lnSpc>
                <a:spcPct val="90000"/>
              </a:lnSpc>
              <a:spcBef>
                <a:spcPct val="0"/>
              </a:spcBef>
              <a:buFontTx/>
              <a:buNone/>
            </a:pPr>
            <a:r>
              <a:rPr lang="en-GB" altLang="en-US" sz="2200" dirty="0" smtClean="0">
                <a:solidFill>
                  <a:srgbClr val="808080"/>
                </a:solidFill>
                <a:latin typeface="Trebuchet MS" panose="020B0603020202020204" pitchFamily="34" charset="0"/>
              </a:rPr>
              <a:t>exclusively so</a:t>
            </a:r>
          </a:p>
          <a:p>
            <a:pPr>
              <a:lnSpc>
                <a:spcPct val="90000"/>
              </a:lnSpc>
              <a:spcBef>
                <a:spcPct val="0"/>
              </a:spcBef>
              <a:buFontTx/>
              <a:buNone/>
            </a:pPr>
            <a:endParaRPr lang="en-GB" altLang="en-US" sz="1000" b="1" dirty="0">
              <a:solidFill>
                <a:srgbClr val="808080"/>
              </a:solidFill>
              <a:latin typeface="Trebuchet MS" panose="020B0603020202020204" pitchFamily="34" charset="0"/>
            </a:endParaRPr>
          </a:p>
          <a:p>
            <a:pPr>
              <a:lnSpc>
                <a:spcPct val="90000"/>
              </a:lnSpc>
              <a:spcBef>
                <a:spcPct val="0"/>
              </a:spcBef>
              <a:buFontTx/>
              <a:buNone/>
            </a:pPr>
            <a:r>
              <a:rPr lang="en-GB" altLang="en-US" sz="2200" b="1" dirty="0" smtClean="0">
                <a:solidFill>
                  <a:srgbClr val="808080"/>
                </a:solidFill>
                <a:latin typeface="Trebuchet MS" panose="020B0603020202020204" pitchFamily="34" charset="0"/>
              </a:rPr>
              <a:t>Building </a:t>
            </a:r>
            <a:r>
              <a:rPr lang="en-GB" altLang="en-US" sz="2200" b="1" dirty="0">
                <a:solidFill>
                  <a:srgbClr val="808080"/>
                </a:solidFill>
                <a:latin typeface="Trebuchet MS" panose="020B0603020202020204" pitchFamily="34" charset="0"/>
              </a:rPr>
              <a:t>relationships </a:t>
            </a:r>
            <a:r>
              <a:rPr lang="en-GB" altLang="en-US" sz="2200" dirty="0">
                <a:solidFill>
                  <a:srgbClr val="808080"/>
                </a:solidFill>
                <a:latin typeface="Trebuchet MS" panose="020B0603020202020204" pitchFamily="34" charset="0"/>
              </a:rPr>
              <a:t>with researchers via </a:t>
            </a:r>
            <a:r>
              <a:rPr lang="en-GB" altLang="en-US" sz="2200" dirty="0" smtClean="0">
                <a:solidFill>
                  <a:srgbClr val="808080"/>
                </a:solidFill>
                <a:latin typeface="Trebuchet MS" panose="020B0603020202020204" pitchFamily="34" charset="0"/>
              </a:rPr>
              <a:t>postgraduate  </a:t>
            </a:r>
          </a:p>
          <a:p>
            <a:pPr>
              <a:lnSpc>
                <a:spcPct val="90000"/>
              </a:lnSpc>
              <a:spcBef>
                <a:spcPct val="0"/>
              </a:spcBef>
              <a:buFontTx/>
              <a:buNone/>
            </a:pPr>
            <a:r>
              <a:rPr lang="en-GB" altLang="en-US" sz="2200" dirty="0" smtClean="0">
                <a:solidFill>
                  <a:srgbClr val="808080"/>
                </a:solidFill>
                <a:latin typeface="Trebuchet MS" panose="020B0603020202020204" pitchFamily="34" charset="0"/>
              </a:rPr>
              <a:t>teaching </a:t>
            </a:r>
            <a:r>
              <a:rPr lang="en-GB" altLang="en-US" sz="2200" dirty="0">
                <a:solidFill>
                  <a:srgbClr val="808080"/>
                </a:solidFill>
                <a:latin typeface="Trebuchet MS" panose="020B0603020202020204" pitchFamily="34" charset="0"/>
              </a:rPr>
              <a:t>activities, research support </a:t>
            </a:r>
            <a:r>
              <a:rPr lang="en-GB" altLang="en-US" sz="2200" dirty="0" smtClean="0">
                <a:solidFill>
                  <a:srgbClr val="808080"/>
                </a:solidFill>
                <a:latin typeface="Trebuchet MS" panose="020B0603020202020204" pitchFamily="34" charset="0"/>
              </a:rPr>
              <a:t>projects</a:t>
            </a:r>
            <a:r>
              <a:rPr lang="en-GB" altLang="en-US" sz="2200" dirty="0">
                <a:solidFill>
                  <a:srgbClr val="808080"/>
                </a:solidFill>
                <a:latin typeface="Trebuchet MS" panose="020B0603020202020204" pitchFamily="34" charset="0"/>
              </a:rPr>
              <a:t>, IS </a:t>
            </a:r>
            <a:r>
              <a:rPr lang="en-GB" altLang="en-US" sz="2200" dirty="0" smtClean="0">
                <a:solidFill>
                  <a:srgbClr val="808080"/>
                </a:solidFill>
                <a:latin typeface="Trebuchet MS" panose="020B0603020202020204" pitchFamily="34" charset="0"/>
              </a:rPr>
              <a:t>Skills </a:t>
            </a:r>
          </a:p>
          <a:p>
            <a:pPr>
              <a:lnSpc>
                <a:spcPct val="90000"/>
              </a:lnSpc>
              <a:spcBef>
                <a:spcPct val="0"/>
              </a:spcBef>
              <a:buFontTx/>
              <a:buNone/>
            </a:pPr>
            <a:r>
              <a:rPr lang="en-GB" altLang="en-US" sz="2200" dirty="0" smtClean="0">
                <a:solidFill>
                  <a:srgbClr val="808080"/>
                </a:solidFill>
                <a:latin typeface="Trebuchet MS" panose="020B0603020202020204" pitchFamily="34" charset="0"/>
              </a:rPr>
              <a:t>workshops</a:t>
            </a:r>
            <a:r>
              <a:rPr lang="en-GB" altLang="en-US" sz="2200" dirty="0">
                <a:solidFill>
                  <a:srgbClr val="808080"/>
                </a:solidFill>
                <a:latin typeface="Trebuchet MS" panose="020B0603020202020204" pitchFamily="34" charset="0"/>
              </a:rPr>
              <a:t>, Research </a:t>
            </a:r>
            <a:r>
              <a:rPr lang="en-GB" altLang="en-US" sz="2200" dirty="0" smtClean="0">
                <a:solidFill>
                  <a:srgbClr val="808080"/>
                </a:solidFill>
                <a:latin typeface="Trebuchet MS" panose="020B0603020202020204" pitchFamily="34" charset="0"/>
              </a:rPr>
              <a:t>Data Management </a:t>
            </a:r>
            <a:r>
              <a:rPr lang="en-GB" altLang="en-US" sz="2200" dirty="0">
                <a:solidFill>
                  <a:srgbClr val="808080"/>
                </a:solidFill>
                <a:latin typeface="Trebuchet MS" panose="020B0603020202020204" pitchFamily="34" charset="0"/>
              </a:rPr>
              <a:t>training </a:t>
            </a:r>
            <a:r>
              <a:rPr lang="en-GB" altLang="en-US" sz="2200" dirty="0" smtClean="0">
                <a:solidFill>
                  <a:srgbClr val="808080"/>
                </a:solidFill>
                <a:latin typeface="Trebuchet MS" panose="020B0603020202020204" pitchFamily="34" charset="0"/>
              </a:rPr>
              <a:t>and through </a:t>
            </a:r>
          </a:p>
          <a:p>
            <a:pPr>
              <a:lnSpc>
                <a:spcPct val="90000"/>
              </a:lnSpc>
              <a:spcBef>
                <a:spcPct val="0"/>
              </a:spcBef>
              <a:buFontTx/>
              <a:buNone/>
            </a:pPr>
            <a:r>
              <a:rPr lang="en-GB" altLang="en-US" sz="2200" dirty="0" smtClean="0">
                <a:solidFill>
                  <a:srgbClr val="808080"/>
                </a:solidFill>
                <a:latin typeface="Trebuchet MS" panose="020B0603020202020204" pitchFamily="34" charset="0"/>
              </a:rPr>
              <a:t>traditional </a:t>
            </a:r>
            <a:r>
              <a:rPr lang="en-GB" altLang="en-US" sz="2200" dirty="0">
                <a:solidFill>
                  <a:srgbClr val="808080"/>
                </a:solidFill>
                <a:latin typeface="Trebuchet MS" panose="020B0603020202020204" pitchFamily="34" charset="0"/>
              </a:rPr>
              <a:t>reference </a:t>
            </a:r>
            <a:r>
              <a:rPr lang="en-GB" altLang="en-US" sz="2200" dirty="0" smtClean="0">
                <a:solidFill>
                  <a:srgbClr val="808080"/>
                </a:solidFill>
                <a:latin typeface="Trebuchet MS" panose="020B0603020202020204" pitchFamily="34" charset="0"/>
              </a:rPr>
              <a:t>interviews</a:t>
            </a:r>
            <a:r>
              <a:rPr lang="en-GB" altLang="en-US" sz="2200" dirty="0">
                <a:solidFill>
                  <a:srgbClr val="808080"/>
                </a:solidFill>
                <a:latin typeface="Trebuchet MS" panose="020B0603020202020204" pitchFamily="34" charset="0"/>
              </a:rPr>
              <a:t>.</a:t>
            </a:r>
            <a:endParaRPr lang="en-US" altLang="en-US" sz="2200" dirty="0">
              <a:solidFill>
                <a:srgbClr val="808080"/>
              </a:solidFill>
              <a:latin typeface="Trebuchet MS" panose="020B0603020202020204" pitchFamily="34" charset="0"/>
            </a:endParaRPr>
          </a:p>
        </p:txBody>
      </p:sp>
      <p:sp>
        <p:nvSpPr>
          <p:cNvPr id="34823" name="Rectangle 5"/>
          <p:cNvSpPr>
            <a:spLocks/>
          </p:cNvSpPr>
          <p:nvPr/>
        </p:nvSpPr>
        <p:spPr bwMode="auto">
          <a:xfrm>
            <a:off x="676037" y="1590676"/>
            <a:ext cx="3534013" cy="2219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6" rIns="91436" bIns="45716"/>
          <a:lstStyle>
            <a:lvl1pPr marL="411163" indent="-342900">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r>
              <a:rPr lang="en-GB" altLang="en-US" sz="2400" dirty="0">
                <a:solidFill>
                  <a:srgbClr val="808080"/>
                </a:solidFill>
                <a:latin typeface="Trebuchet MS" panose="020B0603020202020204" pitchFamily="34" charset="0"/>
              </a:rPr>
              <a:t>finding…</a:t>
            </a:r>
          </a:p>
          <a:p>
            <a:pPr eaLnBrk="1" hangingPunct="1"/>
            <a:r>
              <a:rPr lang="en-GB" altLang="en-US" sz="2400" dirty="0">
                <a:solidFill>
                  <a:srgbClr val="808080"/>
                </a:solidFill>
                <a:latin typeface="Trebuchet MS" panose="020B0603020202020204" pitchFamily="34" charset="0"/>
              </a:rPr>
              <a:t>accessing …</a:t>
            </a:r>
          </a:p>
          <a:p>
            <a:pPr eaLnBrk="1" hangingPunct="1"/>
            <a:r>
              <a:rPr lang="en-GB" altLang="en-US" sz="2400" dirty="0">
                <a:solidFill>
                  <a:srgbClr val="808080"/>
                </a:solidFill>
                <a:latin typeface="Trebuchet MS" panose="020B0603020202020204" pitchFamily="34" charset="0"/>
              </a:rPr>
              <a:t>using </a:t>
            </a:r>
            <a:r>
              <a:rPr lang="en-GB" altLang="en-US" sz="2400" dirty="0" smtClean="0">
                <a:solidFill>
                  <a:srgbClr val="808080"/>
                </a:solidFill>
                <a:latin typeface="Trebuchet MS" panose="020B0603020202020204" pitchFamily="34" charset="0"/>
              </a:rPr>
              <a:t>…</a:t>
            </a:r>
          </a:p>
          <a:p>
            <a:pPr eaLnBrk="1" hangingPunct="1"/>
            <a:r>
              <a:rPr lang="en-GB" altLang="en-US" sz="2400" dirty="0">
                <a:solidFill>
                  <a:srgbClr val="808080"/>
                </a:solidFill>
                <a:latin typeface="Trebuchet MS" panose="020B0603020202020204" pitchFamily="34" charset="0"/>
              </a:rPr>
              <a:t>t</a:t>
            </a:r>
            <a:r>
              <a:rPr lang="en-GB" altLang="en-US" sz="2400" dirty="0" smtClean="0">
                <a:solidFill>
                  <a:srgbClr val="808080"/>
                </a:solidFill>
                <a:latin typeface="Trebuchet MS" panose="020B0603020202020204" pitchFamily="34" charset="0"/>
              </a:rPr>
              <a:t>roubleshooting …</a:t>
            </a:r>
            <a:endParaRPr lang="en-GB" altLang="en-US" sz="2400" dirty="0">
              <a:solidFill>
                <a:srgbClr val="808080"/>
              </a:solidFill>
              <a:latin typeface="Trebuchet MS" panose="020B0603020202020204" pitchFamily="34" charset="0"/>
            </a:endParaRPr>
          </a:p>
          <a:p>
            <a:pPr eaLnBrk="1" hangingPunct="1"/>
            <a:r>
              <a:rPr lang="en-GB" altLang="en-US" sz="2400" dirty="0">
                <a:solidFill>
                  <a:srgbClr val="808080"/>
                </a:solidFill>
                <a:latin typeface="Trebuchet MS" panose="020B0603020202020204" pitchFamily="34" charset="0"/>
              </a:rPr>
              <a:t>m</a:t>
            </a:r>
            <a:r>
              <a:rPr lang="en-GB" altLang="en-US" sz="2400" dirty="0" smtClean="0">
                <a:solidFill>
                  <a:srgbClr val="808080"/>
                </a:solidFill>
                <a:latin typeface="Trebuchet MS" panose="020B0603020202020204" pitchFamily="34" charset="0"/>
              </a:rPr>
              <a:t>anaging …</a:t>
            </a:r>
            <a:endParaRPr lang="en-GB" altLang="en-US" sz="2400" dirty="0">
              <a:solidFill>
                <a:srgbClr val="808080"/>
              </a:solidFill>
              <a:latin typeface="Trebuchet MS" panose="020B0603020202020204" pitchFamily="34" charset="0"/>
            </a:endParaRPr>
          </a:p>
          <a:p>
            <a:pPr eaLnBrk="1" hangingPunct="1"/>
            <a:endParaRPr lang="en-US" altLang="en-US" sz="2200" dirty="0">
              <a:latin typeface="Arial Rounded MT Bold" pitchFamily="34" charset="0"/>
            </a:endParaRPr>
          </a:p>
        </p:txBody>
      </p:sp>
    </p:spTree>
    <p:extLst>
      <p:ext uri="{BB962C8B-B14F-4D97-AF65-F5344CB8AC3E}">
        <p14:creationId xmlns:p14="http://schemas.microsoft.com/office/powerpoint/2010/main" val="2373294256"/>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460218"/>
            <a:ext cx="8534400" cy="758952"/>
          </a:xfrm>
          <a:prstGeom prst="rect">
            <a:avLst/>
          </a:prstGeom>
        </p:spPr>
        <p:txBody>
          <a:bodyPr>
            <a:normAutofit/>
          </a:bodyPr>
          <a:lstStyle/>
          <a:p>
            <a:pPr algn="l"/>
            <a:r>
              <a:rPr lang="en-GB" sz="3200" b="0" cap="none" dirty="0" smtClean="0"/>
              <a:t>DEFINING RESEARCH DATA</a:t>
            </a:r>
            <a:endParaRPr lang="en-GB" sz="3200" b="0" cap="none" dirty="0"/>
          </a:p>
        </p:txBody>
      </p:sp>
      <p:sp>
        <p:nvSpPr>
          <p:cNvPr id="3" name="Content Placeholder 2"/>
          <p:cNvSpPr>
            <a:spLocks noGrp="1"/>
          </p:cNvSpPr>
          <p:nvPr>
            <p:ph sz="quarter" idx="4294967295"/>
          </p:nvPr>
        </p:nvSpPr>
        <p:spPr>
          <a:xfrm>
            <a:off x="301752" y="1527048"/>
            <a:ext cx="8503920" cy="4572000"/>
          </a:xfrm>
          <a:prstGeom prst="rect">
            <a:avLst/>
          </a:prstGeom>
        </p:spPr>
        <p:txBody>
          <a:bodyPr>
            <a:normAutofit fontScale="92500" lnSpcReduction="10000"/>
          </a:bodyPr>
          <a:lstStyle/>
          <a:p>
            <a:pPr>
              <a:lnSpc>
                <a:spcPct val="110000"/>
              </a:lnSpc>
              <a:spcBef>
                <a:spcPts val="0"/>
              </a:spcBef>
            </a:pPr>
            <a:r>
              <a:rPr lang="en-GB" sz="2600" dirty="0"/>
              <a:t>Research data are collected, observed or created, for the purposes of analysis to produce and validate original research </a:t>
            </a:r>
            <a:r>
              <a:rPr lang="en-GB" sz="2600" dirty="0" smtClean="0"/>
              <a:t>results.</a:t>
            </a:r>
          </a:p>
          <a:p>
            <a:pPr>
              <a:lnSpc>
                <a:spcPct val="110000"/>
              </a:lnSpc>
              <a:spcBef>
                <a:spcPts val="0"/>
              </a:spcBef>
            </a:pPr>
            <a:endParaRPr lang="en-GB" sz="1300" dirty="0" smtClean="0"/>
          </a:p>
          <a:p>
            <a:pPr>
              <a:lnSpc>
                <a:spcPct val="110000"/>
              </a:lnSpc>
              <a:spcBef>
                <a:spcPts val="0"/>
              </a:spcBef>
            </a:pPr>
            <a:r>
              <a:rPr lang="en-GB" sz="2600" dirty="0"/>
              <a:t>Research data can be generated for different purposes and through different processes in a multitude of digital </a:t>
            </a:r>
            <a:r>
              <a:rPr lang="en-GB" sz="2600" dirty="0" smtClean="0"/>
              <a:t>formats</a:t>
            </a:r>
          </a:p>
          <a:p>
            <a:pPr>
              <a:lnSpc>
                <a:spcPct val="120000"/>
              </a:lnSpc>
              <a:spcBef>
                <a:spcPts val="0"/>
              </a:spcBef>
            </a:pPr>
            <a:endParaRPr lang="en-GB" sz="1300" dirty="0"/>
          </a:p>
          <a:p>
            <a:pPr>
              <a:lnSpc>
                <a:spcPct val="120000"/>
              </a:lnSpc>
              <a:spcBef>
                <a:spcPts val="0"/>
              </a:spcBef>
            </a:pPr>
            <a:r>
              <a:rPr lang="en-GB" sz="2600" dirty="0" smtClean="0"/>
              <a:t>Both </a:t>
            </a:r>
            <a:r>
              <a:rPr lang="en-GB" sz="2600" dirty="0"/>
              <a:t>analogue and digital materials are </a:t>
            </a:r>
            <a:r>
              <a:rPr lang="en-GB" sz="2600" dirty="0" smtClean="0"/>
              <a:t>‘data’. </a:t>
            </a:r>
          </a:p>
          <a:p>
            <a:pPr>
              <a:lnSpc>
                <a:spcPct val="120000"/>
              </a:lnSpc>
              <a:spcBef>
                <a:spcPts val="0"/>
              </a:spcBef>
            </a:pPr>
            <a:endParaRPr lang="en-GB" sz="1300" dirty="0"/>
          </a:p>
          <a:p>
            <a:pPr>
              <a:lnSpc>
                <a:spcPct val="120000"/>
              </a:lnSpc>
              <a:spcBef>
                <a:spcPts val="0"/>
              </a:spcBef>
            </a:pPr>
            <a:r>
              <a:rPr lang="en-GB" sz="2600" dirty="0" smtClean="0"/>
              <a:t>Digital </a:t>
            </a:r>
            <a:r>
              <a:rPr lang="en-GB" sz="2600" dirty="0"/>
              <a:t>data can be: </a:t>
            </a:r>
          </a:p>
          <a:p>
            <a:pPr lvl="1">
              <a:lnSpc>
                <a:spcPct val="120000"/>
              </a:lnSpc>
              <a:spcBef>
                <a:spcPts val="0"/>
              </a:spcBef>
            </a:pPr>
            <a:r>
              <a:rPr lang="en-GB" dirty="0"/>
              <a:t>created in a digital form ('born digital')</a:t>
            </a:r>
          </a:p>
          <a:p>
            <a:pPr lvl="1">
              <a:lnSpc>
                <a:spcPct val="120000"/>
              </a:lnSpc>
              <a:spcBef>
                <a:spcPts val="0"/>
              </a:spcBef>
            </a:pPr>
            <a:r>
              <a:rPr lang="en-GB" dirty="0"/>
              <a:t>converted to a digital form (digitised)</a:t>
            </a:r>
            <a:endParaRPr lang="en-US" dirty="0"/>
          </a:p>
          <a:p>
            <a:endParaRPr lang="en-GB" dirty="0"/>
          </a:p>
        </p:txBody>
      </p:sp>
    </p:spTree>
    <p:extLst>
      <p:ext uri="{BB962C8B-B14F-4D97-AF65-F5344CB8AC3E}">
        <p14:creationId xmlns:p14="http://schemas.microsoft.com/office/powerpoint/2010/main" val="17793098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09600" y="481989"/>
            <a:ext cx="8534400" cy="758952"/>
          </a:xfrm>
          <a:prstGeom prst="rect">
            <a:avLst/>
          </a:prstGeom>
        </p:spPr>
        <p:txBody>
          <a:bodyPr>
            <a:normAutofit/>
          </a:bodyPr>
          <a:lstStyle/>
          <a:p>
            <a:pPr algn="l"/>
            <a:r>
              <a:rPr lang="en-GB" sz="3200" b="0" dirty="0" smtClean="0"/>
              <a:t>TYPES OF RESEARCH DATA</a:t>
            </a:r>
            <a:endParaRPr lang="en-GB" sz="3200" b="0" cap="none" dirty="0"/>
          </a:p>
        </p:txBody>
      </p:sp>
      <p:sp>
        <p:nvSpPr>
          <p:cNvPr id="3" name="Content Placeholder 2"/>
          <p:cNvSpPr>
            <a:spLocks noGrp="1"/>
          </p:cNvSpPr>
          <p:nvPr>
            <p:ph sz="quarter" idx="4294967295"/>
          </p:nvPr>
        </p:nvSpPr>
        <p:spPr>
          <a:xfrm>
            <a:off x="609600" y="1527048"/>
            <a:ext cx="8503920" cy="4572000"/>
          </a:xfrm>
          <a:prstGeom prst="rect">
            <a:avLst/>
          </a:prstGeom>
        </p:spPr>
        <p:txBody>
          <a:bodyPr>
            <a:normAutofit fontScale="92500" lnSpcReduction="10000"/>
          </a:bodyPr>
          <a:lstStyle/>
          <a:p>
            <a:pPr>
              <a:lnSpc>
                <a:spcPct val="110000"/>
              </a:lnSpc>
              <a:spcBef>
                <a:spcPts val="600"/>
              </a:spcBef>
              <a:spcAft>
                <a:spcPts val="600"/>
              </a:spcAft>
            </a:pPr>
            <a:r>
              <a:rPr lang="en-US" sz="2400" dirty="0"/>
              <a:t>Instrument measurements</a:t>
            </a:r>
          </a:p>
          <a:p>
            <a:pPr>
              <a:lnSpc>
                <a:spcPct val="110000"/>
              </a:lnSpc>
              <a:spcBef>
                <a:spcPts val="600"/>
              </a:spcBef>
              <a:spcAft>
                <a:spcPts val="600"/>
              </a:spcAft>
            </a:pPr>
            <a:r>
              <a:rPr lang="en-US" sz="2400" dirty="0"/>
              <a:t>Experimental observations</a:t>
            </a:r>
          </a:p>
          <a:p>
            <a:pPr>
              <a:lnSpc>
                <a:spcPct val="110000"/>
              </a:lnSpc>
              <a:spcBef>
                <a:spcPts val="600"/>
              </a:spcBef>
              <a:spcAft>
                <a:spcPts val="600"/>
              </a:spcAft>
            </a:pPr>
            <a:r>
              <a:rPr lang="en-US" sz="2400" dirty="0"/>
              <a:t>Still images, video and audio</a:t>
            </a:r>
          </a:p>
          <a:p>
            <a:pPr>
              <a:lnSpc>
                <a:spcPct val="110000"/>
              </a:lnSpc>
              <a:spcBef>
                <a:spcPts val="600"/>
              </a:spcBef>
              <a:spcAft>
                <a:spcPts val="600"/>
              </a:spcAft>
            </a:pPr>
            <a:r>
              <a:rPr lang="en-GB" sz="2400" dirty="0"/>
              <a:t>Text documents, spreadsheets, databases</a:t>
            </a:r>
          </a:p>
          <a:p>
            <a:pPr>
              <a:lnSpc>
                <a:spcPct val="110000"/>
              </a:lnSpc>
              <a:spcBef>
                <a:spcPts val="600"/>
              </a:spcBef>
              <a:spcAft>
                <a:spcPts val="600"/>
              </a:spcAft>
            </a:pPr>
            <a:r>
              <a:rPr lang="en-GB" sz="2400" dirty="0"/>
              <a:t>Quantitative data (e.g. household survey data)</a:t>
            </a:r>
          </a:p>
          <a:p>
            <a:pPr>
              <a:lnSpc>
                <a:spcPct val="110000"/>
              </a:lnSpc>
              <a:spcBef>
                <a:spcPts val="600"/>
              </a:spcBef>
              <a:spcAft>
                <a:spcPts val="600"/>
              </a:spcAft>
            </a:pPr>
            <a:r>
              <a:rPr lang="en-US" sz="2400" dirty="0"/>
              <a:t>Survey results &amp; interview transcripts</a:t>
            </a:r>
          </a:p>
          <a:p>
            <a:pPr>
              <a:lnSpc>
                <a:spcPct val="110000"/>
              </a:lnSpc>
              <a:spcBef>
                <a:spcPts val="600"/>
              </a:spcBef>
              <a:spcAft>
                <a:spcPts val="600"/>
              </a:spcAft>
            </a:pPr>
            <a:r>
              <a:rPr lang="en-GB" sz="2400" dirty="0"/>
              <a:t>Simulation data, </a:t>
            </a:r>
            <a:r>
              <a:rPr lang="en-US" sz="2400" dirty="0"/>
              <a:t>models &amp; software</a:t>
            </a:r>
          </a:p>
          <a:p>
            <a:pPr>
              <a:lnSpc>
                <a:spcPct val="110000"/>
              </a:lnSpc>
              <a:spcBef>
                <a:spcPts val="600"/>
              </a:spcBef>
              <a:spcAft>
                <a:spcPts val="600"/>
              </a:spcAft>
            </a:pPr>
            <a:r>
              <a:rPr lang="en-GB" sz="2400" dirty="0"/>
              <a:t>Slides, artefacts, specimens, samples </a:t>
            </a:r>
          </a:p>
          <a:p>
            <a:pPr>
              <a:lnSpc>
                <a:spcPct val="110000"/>
              </a:lnSpc>
              <a:spcBef>
                <a:spcPts val="600"/>
              </a:spcBef>
              <a:spcAft>
                <a:spcPts val="600"/>
              </a:spcAft>
            </a:pPr>
            <a:r>
              <a:rPr lang="en-US" sz="2400" dirty="0"/>
              <a:t>Sketches, diaries, lab notebooks …</a:t>
            </a:r>
          </a:p>
          <a:p>
            <a:endParaRPr lang="en-GB" dirty="0"/>
          </a:p>
        </p:txBody>
      </p:sp>
    </p:spTree>
    <p:extLst>
      <p:ext uri="{BB962C8B-B14F-4D97-AF65-F5344CB8AC3E}">
        <p14:creationId xmlns:p14="http://schemas.microsoft.com/office/powerpoint/2010/main" val="2397961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75928" y="568428"/>
            <a:ext cx="5968415" cy="758952"/>
          </a:xfrm>
          <a:prstGeom prst="rect">
            <a:avLst/>
          </a:prstGeom>
        </p:spPr>
        <p:txBody>
          <a:bodyPr>
            <a:normAutofit/>
          </a:bodyPr>
          <a:lstStyle/>
          <a:p>
            <a:pPr algn="l"/>
            <a:r>
              <a:rPr lang="en-GB" sz="3200" b="0" cap="none" dirty="0" smtClean="0"/>
              <a:t>RESEARCH DATA MANAGEMENT</a:t>
            </a:r>
            <a:endParaRPr lang="en-GB" sz="3200" b="0" cap="none" dirty="0"/>
          </a:p>
        </p:txBody>
      </p:sp>
      <p:sp>
        <p:nvSpPr>
          <p:cNvPr id="3" name="Content Placeholder 2"/>
          <p:cNvSpPr>
            <a:spLocks noGrp="1"/>
          </p:cNvSpPr>
          <p:nvPr>
            <p:ph sz="quarter" idx="4294967295"/>
          </p:nvPr>
        </p:nvSpPr>
        <p:spPr>
          <a:xfrm>
            <a:off x="323528" y="1772816"/>
            <a:ext cx="7731901" cy="4572000"/>
          </a:xfrm>
          <a:prstGeom prst="rect">
            <a:avLst/>
          </a:prstGeom>
        </p:spPr>
        <p:txBody>
          <a:bodyPr>
            <a:normAutofit/>
          </a:bodyPr>
          <a:lstStyle/>
          <a:p>
            <a:r>
              <a:rPr lang="en-GB" dirty="0" smtClean="0"/>
              <a:t>Research </a:t>
            </a:r>
            <a:r>
              <a:rPr lang="en-GB" dirty="0"/>
              <a:t>data management is caring for, facilitating access to, preserving and adding value to research data throughout </a:t>
            </a:r>
            <a:r>
              <a:rPr lang="en-GB" dirty="0" smtClean="0"/>
              <a:t>their lifecycle.</a:t>
            </a:r>
          </a:p>
          <a:p>
            <a:endParaRPr lang="en-GB" dirty="0" smtClean="0"/>
          </a:p>
          <a:p>
            <a:r>
              <a:rPr lang="en-GB" dirty="0"/>
              <a:t>Data management is one of the essential </a:t>
            </a:r>
            <a:r>
              <a:rPr lang="en-GB" dirty="0" smtClean="0"/>
              <a:t>areas </a:t>
            </a:r>
            <a:r>
              <a:rPr lang="en-GB" dirty="0"/>
              <a:t>of responsible conduct of research</a:t>
            </a:r>
            <a:r>
              <a:rPr lang="en-GB" dirty="0" smtClean="0"/>
              <a:t>.</a:t>
            </a:r>
          </a:p>
          <a:p>
            <a:endParaRPr lang="en-GB" dirty="0" smtClean="0"/>
          </a:p>
          <a:p>
            <a:r>
              <a:rPr lang="en-GB" dirty="0"/>
              <a:t>It provides a framework that supports researchers and their data throughout the course of their research and beyond.</a:t>
            </a:r>
          </a:p>
          <a:p>
            <a:endParaRPr lang="en-GB" sz="3200" dirty="0">
              <a:solidFill>
                <a:srgbClr val="466044"/>
              </a:solidFill>
            </a:endParaRPr>
          </a:p>
        </p:txBody>
      </p:sp>
    </p:spTree>
    <p:extLst>
      <p:ext uri="{BB962C8B-B14F-4D97-AF65-F5344CB8AC3E}">
        <p14:creationId xmlns:p14="http://schemas.microsoft.com/office/powerpoint/2010/main" val="1457325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4587"/>
            <a:ext cx="8229600" cy="990600"/>
          </a:xfrm>
        </p:spPr>
        <p:txBody>
          <a:bodyPr>
            <a:normAutofit/>
          </a:bodyPr>
          <a:lstStyle/>
          <a:p>
            <a:pPr algn="l"/>
            <a:r>
              <a:rPr lang="en-GB" sz="3200" b="0" dirty="0" smtClean="0"/>
              <a:t>ACTIVITIES INVOLVED IN RDM</a:t>
            </a:r>
            <a:endParaRPr lang="en-GB" sz="3200" b="0" dirty="0"/>
          </a:p>
        </p:txBody>
      </p:sp>
      <p:sp>
        <p:nvSpPr>
          <p:cNvPr id="3" name="Content Placeholder 2"/>
          <p:cNvSpPr>
            <a:spLocks noGrp="1"/>
          </p:cNvSpPr>
          <p:nvPr>
            <p:ph sz="half" idx="1"/>
          </p:nvPr>
        </p:nvSpPr>
        <p:spPr>
          <a:xfrm>
            <a:off x="457200" y="1872342"/>
            <a:ext cx="4126232" cy="3810000"/>
          </a:xfrm>
        </p:spPr>
        <p:txBody>
          <a:bodyPr>
            <a:normAutofit fontScale="32500" lnSpcReduction="20000"/>
          </a:bodyPr>
          <a:lstStyle/>
          <a:p>
            <a:pPr>
              <a:buClr>
                <a:schemeClr val="accent5">
                  <a:lumMod val="75000"/>
                </a:schemeClr>
              </a:buClr>
              <a:buFont typeface="Wingdings" panose="05000000000000000000" pitchFamily="2" charset="2"/>
              <a:buChar char="§"/>
            </a:pPr>
            <a:endParaRPr lang="en-US" altLang="en-US" sz="2000" dirty="0" smtClean="0">
              <a:solidFill>
                <a:srgbClr val="4C6A4A"/>
              </a:solidFill>
              <a:cs typeface="Arial" charset="0"/>
            </a:endParaRPr>
          </a:p>
          <a:p>
            <a:pPr>
              <a:buClr>
                <a:schemeClr val="accent5">
                  <a:lumMod val="75000"/>
                </a:schemeClr>
              </a:buClr>
              <a:buFont typeface="Wingdings" panose="05000000000000000000" pitchFamily="2" charset="2"/>
              <a:buChar char="§"/>
            </a:pPr>
            <a:endParaRPr lang="en-US" altLang="en-US" sz="2000" dirty="0" smtClean="0">
              <a:solidFill>
                <a:srgbClr val="4C6A4A"/>
              </a:solidFill>
              <a:cs typeface="Arial" charset="0"/>
            </a:endParaRPr>
          </a:p>
          <a:p>
            <a:pPr>
              <a:spcAft>
                <a:spcPct val="30000"/>
              </a:spcAft>
              <a:buClr>
                <a:schemeClr val="accent5">
                  <a:lumMod val="75000"/>
                </a:schemeClr>
              </a:buClr>
              <a:buFont typeface="Wingdings" panose="05000000000000000000" pitchFamily="2" charset="2"/>
              <a:buChar char="§"/>
            </a:pPr>
            <a:r>
              <a:rPr lang="en-GB" sz="7400" dirty="0"/>
              <a:t>Data Management Planning</a:t>
            </a:r>
          </a:p>
          <a:p>
            <a:pPr>
              <a:spcAft>
                <a:spcPct val="30000"/>
              </a:spcAft>
              <a:buClr>
                <a:schemeClr val="accent5">
                  <a:lumMod val="75000"/>
                </a:schemeClr>
              </a:buClr>
              <a:buFont typeface="Wingdings" panose="05000000000000000000" pitchFamily="2" charset="2"/>
              <a:buChar char="§"/>
            </a:pPr>
            <a:r>
              <a:rPr lang="en-GB" sz="7400" dirty="0"/>
              <a:t>Creating data </a:t>
            </a:r>
          </a:p>
          <a:p>
            <a:pPr lvl="0">
              <a:spcAft>
                <a:spcPct val="30000"/>
              </a:spcAft>
              <a:buClr>
                <a:schemeClr val="accent5">
                  <a:lumMod val="75000"/>
                </a:schemeClr>
              </a:buClr>
              <a:buFont typeface="Wingdings" panose="05000000000000000000" pitchFamily="2" charset="2"/>
              <a:buChar char="§"/>
            </a:pPr>
            <a:r>
              <a:rPr lang="en-GB" sz="7400" dirty="0"/>
              <a:t>Documenting data</a:t>
            </a:r>
          </a:p>
          <a:p>
            <a:pPr>
              <a:spcAft>
                <a:spcPct val="30000"/>
              </a:spcAft>
              <a:buClr>
                <a:schemeClr val="accent5">
                  <a:lumMod val="75000"/>
                </a:schemeClr>
              </a:buClr>
              <a:buFont typeface="Wingdings" panose="05000000000000000000" pitchFamily="2" charset="2"/>
              <a:buChar char="§"/>
            </a:pPr>
            <a:r>
              <a:rPr lang="en-GB" sz="7400" dirty="0"/>
              <a:t>Accessing / using data</a:t>
            </a:r>
          </a:p>
          <a:p>
            <a:pPr>
              <a:spcAft>
                <a:spcPct val="30000"/>
              </a:spcAft>
              <a:buClr>
                <a:schemeClr val="accent5">
                  <a:lumMod val="75000"/>
                </a:schemeClr>
              </a:buClr>
              <a:buFont typeface="Wingdings" panose="05000000000000000000" pitchFamily="2" charset="2"/>
              <a:buChar char="§"/>
            </a:pPr>
            <a:r>
              <a:rPr lang="en-GB" sz="7400" dirty="0"/>
              <a:t>Storage and backup</a:t>
            </a:r>
          </a:p>
          <a:p>
            <a:pPr>
              <a:spcAft>
                <a:spcPct val="30000"/>
              </a:spcAft>
              <a:buClr>
                <a:schemeClr val="accent5">
                  <a:lumMod val="75000"/>
                </a:schemeClr>
              </a:buClr>
              <a:buFont typeface="Wingdings" panose="05000000000000000000" pitchFamily="2" charset="2"/>
              <a:buChar char="§"/>
            </a:pPr>
            <a:r>
              <a:rPr lang="en-GB" sz="7400" dirty="0"/>
              <a:t>Sharing data</a:t>
            </a:r>
          </a:p>
          <a:p>
            <a:pPr>
              <a:spcAft>
                <a:spcPct val="30000"/>
              </a:spcAft>
              <a:buClr>
                <a:schemeClr val="accent5">
                  <a:lumMod val="75000"/>
                </a:schemeClr>
              </a:buClr>
              <a:buFont typeface="Wingdings" panose="05000000000000000000" pitchFamily="2" charset="2"/>
              <a:buChar char="§"/>
            </a:pPr>
            <a:r>
              <a:rPr lang="en-GB" sz="7400" dirty="0" smtClean="0"/>
              <a:t>Preserving data</a:t>
            </a:r>
            <a:endParaRPr lang="en-GB" sz="2400" dirty="0"/>
          </a:p>
        </p:txBody>
      </p:sp>
      <p:sp>
        <p:nvSpPr>
          <p:cNvPr id="4" name="Content Placeholder 3"/>
          <p:cNvSpPr>
            <a:spLocks noGrp="1"/>
          </p:cNvSpPr>
          <p:nvPr>
            <p:ph sz="half" idx="2"/>
          </p:nvPr>
        </p:nvSpPr>
        <p:spPr>
          <a:xfrm>
            <a:off x="4644008" y="1371600"/>
            <a:ext cx="4248472" cy="4865712"/>
          </a:xfrm>
        </p:spPr>
        <p:txBody>
          <a:bodyPr>
            <a:normAutofit fontScale="32500" lnSpcReduction="20000"/>
          </a:bodyPr>
          <a:lstStyle/>
          <a:p>
            <a:pPr>
              <a:buClr>
                <a:schemeClr val="accent5">
                  <a:lumMod val="75000"/>
                </a:schemeClr>
              </a:buClr>
              <a:buFont typeface="Wingdings" panose="05000000000000000000" pitchFamily="2" charset="2"/>
              <a:buChar char="§"/>
            </a:pPr>
            <a:endParaRPr lang="en-GB" sz="2000" dirty="0" smtClean="0">
              <a:solidFill>
                <a:srgbClr val="4C6A4A"/>
              </a:solidFill>
            </a:endParaRPr>
          </a:p>
          <a:p>
            <a:pPr marL="0" indent="0">
              <a:buClr>
                <a:schemeClr val="accent5">
                  <a:lumMod val="75000"/>
                </a:schemeClr>
              </a:buClr>
              <a:buNone/>
            </a:pPr>
            <a:r>
              <a:rPr lang="en-GB" sz="2000" dirty="0" smtClean="0">
                <a:solidFill>
                  <a:srgbClr val="4C6A4A"/>
                </a:solidFill>
              </a:rPr>
              <a:t/>
            </a:r>
            <a:br>
              <a:rPr lang="en-GB" sz="2000" dirty="0" smtClean="0">
                <a:solidFill>
                  <a:srgbClr val="4C6A4A"/>
                </a:solidFill>
              </a:rPr>
            </a:br>
            <a:endParaRPr lang="en-GB" sz="2000" dirty="0">
              <a:solidFill>
                <a:srgbClr val="4C6A4A"/>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4161" y="1872342"/>
            <a:ext cx="4538319" cy="3624263"/>
          </a:xfrm>
          <a:prstGeom prst="rect">
            <a:avLst/>
          </a:prstGeom>
        </p:spPr>
      </p:pic>
    </p:spTree>
    <p:extLst>
      <p:ext uri="{BB962C8B-B14F-4D97-AF65-F5344CB8AC3E}">
        <p14:creationId xmlns:p14="http://schemas.microsoft.com/office/powerpoint/2010/main" val="19428294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75928" y="460218"/>
            <a:ext cx="3374571" cy="758952"/>
          </a:xfrm>
          <a:prstGeom prst="rect">
            <a:avLst/>
          </a:prstGeom>
        </p:spPr>
        <p:txBody>
          <a:bodyPr>
            <a:normAutofit/>
          </a:bodyPr>
          <a:lstStyle/>
          <a:p>
            <a:pPr algn="l"/>
            <a:r>
              <a:rPr lang="en-GB" sz="3200" b="0" cap="none" dirty="0" smtClean="0"/>
              <a:t>BENEFITS</a:t>
            </a:r>
            <a:endParaRPr lang="en-GB" sz="3200" b="0" cap="none" dirty="0"/>
          </a:p>
        </p:txBody>
      </p:sp>
      <p:sp>
        <p:nvSpPr>
          <p:cNvPr id="3" name="Content Placeholder 2"/>
          <p:cNvSpPr>
            <a:spLocks noGrp="1"/>
          </p:cNvSpPr>
          <p:nvPr>
            <p:ph sz="quarter" idx="4294967295"/>
          </p:nvPr>
        </p:nvSpPr>
        <p:spPr>
          <a:xfrm>
            <a:off x="475928" y="1628800"/>
            <a:ext cx="8058472" cy="4572000"/>
          </a:xfrm>
          <a:prstGeom prst="rect">
            <a:avLst/>
          </a:prstGeom>
        </p:spPr>
        <p:txBody>
          <a:bodyPr>
            <a:normAutofit fontScale="92500" lnSpcReduction="20000"/>
          </a:bodyPr>
          <a:lstStyle/>
          <a:p>
            <a:pPr marL="282575" lvl="0" indent="-282575">
              <a:spcBef>
                <a:spcPts val="2000"/>
              </a:spcBef>
              <a:buNone/>
            </a:pPr>
            <a:r>
              <a:rPr lang="en-GB" sz="3000" dirty="0">
                <a:cs typeface="Arial" pitchFamily="34" charset="0"/>
              </a:rPr>
              <a:t>M</a:t>
            </a:r>
            <a:r>
              <a:rPr lang="en-GB" sz="3000" dirty="0" smtClean="0">
                <a:cs typeface="Arial" pitchFamily="34" charset="0"/>
              </a:rPr>
              <a:t>anaging your data means that you </a:t>
            </a:r>
            <a:r>
              <a:rPr lang="en-GB" sz="3000" dirty="0">
                <a:cs typeface="Arial" pitchFamily="34" charset="0"/>
              </a:rPr>
              <a:t>will:</a:t>
            </a:r>
          </a:p>
          <a:p>
            <a:pPr lvl="0">
              <a:lnSpc>
                <a:spcPct val="110000"/>
              </a:lnSpc>
              <a:spcBef>
                <a:spcPts val="600"/>
              </a:spcBef>
              <a:spcAft>
                <a:spcPts val="600"/>
              </a:spcAft>
            </a:pPr>
            <a:r>
              <a:rPr lang="en-GB" sz="2600" dirty="0">
                <a:cs typeface="Arial" pitchFamily="34" charset="0"/>
              </a:rPr>
              <a:t>Meet funder / university / industry </a:t>
            </a:r>
            <a:r>
              <a:rPr lang="en-GB" sz="2600" dirty="0" smtClean="0">
                <a:cs typeface="Arial" pitchFamily="34" charset="0"/>
              </a:rPr>
              <a:t>requirements.</a:t>
            </a:r>
            <a:endParaRPr lang="en-GB" sz="2600" dirty="0">
              <a:cs typeface="Arial" pitchFamily="34" charset="0"/>
            </a:endParaRPr>
          </a:p>
          <a:p>
            <a:pPr lvl="0">
              <a:lnSpc>
                <a:spcPct val="110000"/>
              </a:lnSpc>
              <a:spcBef>
                <a:spcPts val="600"/>
              </a:spcBef>
              <a:spcAft>
                <a:spcPts val="600"/>
              </a:spcAft>
            </a:pPr>
            <a:r>
              <a:rPr lang="en-GB" sz="2600" dirty="0">
                <a:cs typeface="Arial" pitchFamily="34" charset="0"/>
              </a:rPr>
              <a:t>Ensure data are accurate, complete, authentic and reliable – as per good research </a:t>
            </a:r>
            <a:r>
              <a:rPr lang="en-GB" sz="2600" dirty="0" smtClean="0">
                <a:cs typeface="Arial" pitchFamily="34" charset="0"/>
              </a:rPr>
              <a:t>practice. </a:t>
            </a:r>
            <a:endParaRPr lang="en-GB" sz="2600" dirty="0">
              <a:cs typeface="Arial" pitchFamily="34" charset="0"/>
            </a:endParaRPr>
          </a:p>
          <a:p>
            <a:pPr lvl="0">
              <a:lnSpc>
                <a:spcPct val="110000"/>
              </a:lnSpc>
              <a:spcBef>
                <a:spcPts val="600"/>
              </a:spcBef>
              <a:spcAft>
                <a:spcPts val="600"/>
              </a:spcAft>
            </a:pPr>
            <a:r>
              <a:rPr lang="en-GB" sz="2600" dirty="0">
                <a:cs typeface="Arial" pitchFamily="34" charset="0"/>
              </a:rPr>
              <a:t>Ensure research integrity and </a:t>
            </a:r>
            <a:r>
              <a:rPr lang="en-GB" sz="2600" dirty="0" smtClean="0">
                <a:cs typeface="Arial" pitchFamily="34" charset="0"/>
              </a:rPr>
              <a:t>replication.</a:t>
            </a:r>
            <a:endParaRPr lang="en-GB" sz="2600" dirty="0">
              <a:cs typeface="Arial" pitchFamily="34" charset="0"/>
            </a:endParaRPr>
          </a:p>
          <a:p>
            <a:pPr lvl="0">
              <a:lnSpc>
                <a:spcPct val="110000"/>
              </a:lnSpc>
              <a:spcBef>
                <a:spcPts val="600"/>
              </a:spcBef>
              <a:spcAft>
                <a:spcPts val="600"/>
              </a:spcAft>
            </a:pPr>
            <a:r>
              <a:rPr lang="en-GB" sz="2600" dirty="0" smtClean="0">
                <a:cs typeface="Arial" pitchFamily="34" charset="0"/>
              </a:rPr>
              <a:t>Enhance </a:t>
            </a:r>
            <a:r>
              <a:rPr lang="en-GB" sz="2600" dirty="0">
                <a:cs typeface="Arial" pitchFamily="34" charset="0"/>
              </a:rPr>
              <a:t>data security &amp; minimise the risk of </a:t>
            </a:r>
            <a:r>
              <a:rPr lang="en-GB" sz="2600" dirty="0" smtClean="0">
                <a:cs typeface="Arial" pitchFamily="34" charset="0"/>
              </a:rPr>
              <a:t>loss.</a:t>
            </a:r>
            <a:endParaRPr lang="en-GB" sz="2600" dirty="0">
              <a:cs typeface="Arial" pitchFamily="34" charset="0"/>
            </a:endParaRPr>
          </a:p>
          <a:p>
            <a:pPr lvl="0">
              <a:lnSpc>
                <a:spcPct val="110000"/>
              </a:lnSpc>
              <a:spcBef>
                <a:spcPts val="600"/>
              </a:spcBef>
              <a:spcAft>
                <a:spcPts val="600"/>
              </a:spcAft>
            </a:pPr>
            <a:r>
              <a:rPr lang="en-GB" sz="2600" dirty="0">
                <a:cs typeface="Arial" pitchFamily="34" charset="0"/>
              </a:rPr>
              <a:t>Protect important </a:t>
            </a:r>
            <a:r>
              <a:rPr lang="en-GB" sz="2600" dirty="0" smtClean="0">
                <a:cs typeface="Arial" pitchFamily="34" charset="0"/>
              </a:rPr>
              <a:t>IPR.</a:t>
            </a:r>
            <a:endParaRPr lang="en-GB" sz="2600" dirty="0">
              <a:cs typeface="Arial" pitchFamily="34" charset="0"/>
            </a:endParaRPr>
          </a:p>
          <a:p>
            <a:pPr lvl="0">
              <a:lnSpc>
                <a:spcPct val="110000"/>
              </a:lnSpc>
              <a:spcBef>
                <a:spcPts val="600"/>
              </a:spcBef>
              <a:spcAft>
                <a:spcPts val="600"/>
              </a:spcAft>
            </a:pPr>
            <a:r>
              <a:rPr lang="en-GB" sz="2600" dirty="0">
                <a:cs typeface="Arial" pitchFamily="34" charset="0"/>
              </a:rPr>
              <a:t>Increase efficiency - save time &amp; </a:t>
            </a:r>
            <a:r>
              <a:rPr lang="en-GB" sz="2600" dirty="0" smtClean="0">
                <a:cs typeface="Arial" pitchFamily="34" charset="0"/>
              </a:rPr>
              <a:t>resources. </a:t>
            </a:r>
            <a:endParaRPr lang="en-GB" sz="2600" dirty="0">
              <a:cs typeface="Arial" pitchFamily="34" charset="0"/>
            </a:endParaRPr>
          </a:p>
          <a:p>
            <a:pPr lvl="0">
              <a:lnSpc>
                <a:spcPct val="110000"/>
              </a:lnSpc>
              <a:spcBef>
                <a:spcPts val="600"/>
              </a:spcBef>
              <a:spcAft>
                <a:spcPts val="600"/>
              </a:spcAft>
            </a:pPr>
            <a:r>
              <a:rPr lang="en-GB" sz="2600" dirty="0">
                <a:ea typeface="MS PGothic" pitchFamily="34" charset="-128"/>
                <a:cs typeface="Arial" pitchFamily="34" charset="0"/>
              </a:rPr>
              <a:t>Increase impact by sharing </a:t>
            </a:r>
            <a:r>
              <a:rPr lang="en-GB" sz="2600" dirty="0" smtClean="0">
                <a:ea typeface="MS PGothic" pitchFamily="34" charset="-128"/>
                <a:cs typeface="Arial" pitchFamily="34" charset="0"/>
              </a:rPr>
              <a:t>data (increase in citations </a:t>
            </a:r>
            <a:r>
              <a:rPr lang="en-GB" sz="2600" dirty="0">
                <a:ea typeface="MS PGothic" pitchFamily="34" charset="-128"/>
              </a:rPr>
              <a:t>9 - 30% </a:t>
            </a:r>
            <a:r>
              <a:rPr lang="en-GB" sz="2600" dirty="0" smtClean="0">
                <a:ea typeface="MS PGothic" pitchFamily="34" charset="-128"/>
                <a:cs typeface="Times New Roman" pitchFamily="18" charset="0"/>
              </a:rPr>
              <a:t>: </a:t>
            </a:r>
            <a:r>
              <a:rPr lang="en-GB" sz="2600" dirty="0" err="1" smtClean="0">
                <a:ea typeface="MS PGothic" pitchFamily="34" charset="-128"/>
                <a:hlinkClick r:id="rId3"/>
              </a:rPr>
              <a:t>Piwowar</a:t>
            </a:r>
            <a:r>
              <a:rPr lang="en-GB" sz="2600" dirty="0" smtClean="0">
                <a:ea typeface="MS PGothic" pitchFamily="34" charset="-128"/>
                <a:hlinkClick r:id="rId3"/>
              </a:rPr>
              <a:t> </a:t>
            </a:r>
            <a:r>
              <a:rPr lang="en-GB" sz="2600" dirty="0">
                <a:ea typeface="MS PGothic" pitchFamily="34" charset="-128"/>
                <a:hlinkClick r:id="rId3"/>
              </a:rPr>
              <a:t>&amp; Vision </a:t>
            </a:r>
            <a:r>
              <a:rPr lang="en-GB" sz="2600" dirty="0" smtClean="0">
                <a:ea typeface="MS PGothic" pitchFamily="34" charset="-128"/>
                <a:hlinkClick r:id="rId3"/>
              </a:rPr>
              <a:t>2013</a:t>
            </a:r>
            <a:r>
              <a:rPr lang="en-GB" sz="2600" dirty="0" smtClean="0">
                <a:ea typeface="MS PGothic" pitchFamily="34" charset="-128"/>
              </a:rPr>
              <a:t>)</a:t>
            </a:r>
            <a:endParaRPr lang="en-GB" sz="2600" dirty="0">
              <a:ea typeface="MS PGothic" pitchFamily="34" charset="-128"/>
              <a:cs typeface="Times New Roman" pitchFamily="18" charset="0"/>
            </a:endParaRPr>
          </a:p>
          <a:p>
            <a:endParaRPr lang="en-GB" dirty="0"/>
          </a:p>
        </p:txBody>
      </p:sp>
    </p:spTree>
    <p:extLst>
      <p:ext uri="{BB962C8B-B14F-4D97-AF65-F5344CB8AC3E}">
        <p14:creationId xmlns:p14="http://schemas.microsoft.com/office/powerpoint/2010/main" val="34104827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94418" y="458709"/>
            <a:ext cx="2002971" cy="758952"/>
          </a:xfrm>
          <a:prstGeom prst="rect">
            <a:avLst/>
          </a:prstGeom>
        </p:spPr>
        <p:txBody>
          <a:bodyPr>
            <a:normAutofit/>
          </a:bodyPr>
          <a:lstStyle/>
          <a:p>
            <a:pPr algn="l"/>
            <a:r>
              <a:rPr lang="en-GB" sz="3200" b="0" dirty="0" smtClean="0"/>
              <a:t>DRIVERS</a:t>
            </a:r>
            <a:endParaRPr lang="en-GB" sz="3200" b="0" cap="none" dirty="0"/>
          </a:p>
        </p:txBody>
      </p:sp>
      <p:pic>
        <p:nvPicPr>
          <p:cNvPr id="4" name="Content Placeholder 3"/>
          <p:cNvPicPr>
            <a:picLocks noGrp="1" noChangeAspect="1"/>
          </p:cNvPicPr>
          <p:nvPr>
            <p:ph sz="quarter" idx="4294967295"/>
          </p:nvPr>
        </p:nvPicPr>
        <p:blipFill>
          <a:blip r:embed="rId3">
            <a:extLst>
              <a:ext uri="{28A0092B-C50C-407E-A947-70E740481C1C}">
                <a14:useLocalDpi xmlns:a14="http://schemas.microsoft.com/office/drawing/2010/main" val="0"/>
              </a:ext>
            </a:extLst>
          </a:blip>
          <a:stretch>
            <a:fillRect/>
          </a:stretch>
        </p:blipFill>
        <p:spPr>
          <a:xfrm>
            <a:off x="251518" y="1472208"/>
            <a:ext cx="8626079" cy="4464000"/>
          </a:xfrm>
          <a:prstGeom prst="rect">
            <a:avLst/>
          </a:prstGeom>
        </p:spPr>
      </p:pic>
    </p:spTree>
    <p:extLst>
      <p:ext uri="{BB962C8B-B14F-4D97-AF65-F5344CB8AC3E}">
        <p14:creationId xmlns:p14="http://schemas.microsoft.com/office/powerpoint/2010/main" val="5641233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09600" y="458709"/>
            <a:ext cx="5225143" cy="758952"/>
          </a:xfrm>
          <a:prstGeom prst="rect">
            <a:avLst/>
          </a:prstGeom>
        </p:spPr>
        <p:txBody>
          <a:bodyPr>
            <a:normAutofit/>
          </a:bodyPr>
          <a:lstStyle/>
          <a:p>
            <a:pPr algn="l"/>
            <a:r>
              <a:rPr lang="en-GB" sz="3200" b="0" dirty="0" smtClean="0"/>
              <a:t>FUNDER REQUIREMENTS</a:t>
            </a:r>
            <a:endParaRPr lang="en-GB" sz="3200" b="0" cap="none" dirty="0"/>
          </a:p>
        </p:txBody>
      </p:sp>
      <p:sp>
        <p:nvSpPr>
          <p:cNvPr id="3" name="Content Placeholder 2"/>
          <p:cNvSpPr>
            <a:spLocks noGrp="1"/>
          </p:cNvSpPr>
          <p:nvPr>
            <p:ph sz="quarter" idx="4294967295"/>
          </p:nvPr>
        </p:nvSpPr>
        <p:spPr>
          <a:xfrm>
            <a:off x="301752" y="1527048"/>
            <a:ext cx="8503920" cy="4572000"/>
          </a:xfrm>
          <a:prstGeom prst="rect">
            <a:avLst/>
          </a:prstGeom>
        </p:spPr>
        <p:txBody>
          <a:bodyPr>
            <a:normAutofit/>
          </a:bodyPr>
          <a:lstStyle/>
          <a:p>
            <a:pPr marL="360000">
              <a:lnSpc>
                <a:spcPct val="110000"/>
              </a:lnSpc>
              <a:spcBef>
                <a:spcPts val="0"/>
              </a:spcBef>
              <a:defRPr/>
            </a:pPr>
            <a:r>
              <a:rPr lang="en-US" dirty="0">
                <a:solidFill>
                  <a:srgbClr val="4C6A4A"/>
                </a:solidFill>
                <a:ea typeface="ＭＳ Ｐゴシック" charset="0"/>
              </a:rPr>
              <a:t>AHRC, BBSRC, ESRC, MRC, NERC, and STFC all require some form of data management or sharing plan as part of a funding application</a:t>
            </a:r>
            <a:r>
              <a:rPr lang="en-US" dirty="0" smtClean="0">
                <a:solidFill>
                  <a:srgbClr val="4C6A4A"/>
                </a:solidFill>
                <a:ea typeface="ＭＳ Ｐゴシック" charset="0"/>
              </a:rPr>
              <a:t>.</a:t>
            </a:r>
          </a:p>
          <a:p>
            <a:pPr marL="360000">
              <a:lnSpc>
                <a:spcPct val="110000"/>
              </a:lnSpc>
              <a:spcBef>
                <a:spcPts val="0"/>
              </a:spcBef>
              <a:defRPr/>
            </a:pPr>
            <a:endParaRPr lang="en-US" dirty="0">
              <a:solidFill>
                <a:srgbClr val="4C6A4A"/>
              </a:solidFill>
              <a:ea typeface="ＭＳ Ｐゴシック" charset="0"/>
            </a:endParaRPr>
          </a:p>
          <a:p>
            <a:pPr marL="360000">
              <a:spcBef>
                <a:spcPts val="0"/>
              </a:spcBef>
              <a:defRPr/>
            </a:pPr>
            <a:r>
              <a:rPr lang="en-US" dirty="0">
                <a:solidFill>
                  <a:srgbClr val="4C6A4A"/>
                </a:solidFill>
                <a:ea typeface="ＭＳ Ｐゴシック" charset="0"/>
              </a:rPr>
              <a:t>The requirements are diverse, but they all have the RCUK Common Principles as their foundation</a:t>
            </a:r>
            <a:r>
              <a:rPr lang="en-US" dirty="0" smtClean="0">
                <a:solidFill>
                  <a:srgbClr val="4C6A4A"/>
                </a:solidFill>
                <a:ea typeface="ＭＳ Ｐゴシック" charset="0"/>
              </a:rPr>
              <a:t>.</a:t>
            </a:r>
          </a:p>
          <a:p>
            <a:pPr marL="360000">
              <a:spcBef>
                <a:spcPts val="0"/>
              </a:spcBef>
              <a:defRPr/>
            </a:pPr>
            <a:endParaRPr lang="en-US" dirty="0">
              <a:solidFill>
                <a:srgbClr val="4C6A4A"/>
              </a:solidFill>
              <a:ea typeface="ＭＳ Ｐゴシック" charset="0"/>
            </a:endParaRPr>
          </a:p>
          <a:p>
            <a:pPr marL="360000">
              <a:lnSpc>
                <a:spcPct val="110000"/>
              </a:lnSpc>
              <a:spcBef>
                <a:spcPts val="0"/>
              </a:spcBef>
              <a:defRPr/>
            </a:pPr>
            <a:r>
              <a:rPr lang="en-US" dirty="0">
                <a:solidFill>
                  <a:srgbClr val="4C6A4A"/>
                </a:solidFill>
                <a:ea typeface="ＭＳ Ｐゴシック" charset="0"/>
              </a:rPr>
              <a:t>Cancer Research UK and the Wellcome Trust are not part of RCUK but both require data sharing plans</a:t>
            </a:r>
            <a:r>
              <a:rPr lang="en-US" sz="2600" dirty="0">
                <a:solidFill>
                  <a:srgbClr val="4C6A4A"/>
                </a:solidFill>
                <a:ea typeface="ＭＳ Ｐゴシック" charset="0"/>
              </a:rPr>
              <a:t>.</a:t>
            </a:r>
          </a:p>
          <a:p>
            <a:pPr marL="432000" indent="0">
              <a:lnSpc>
                <a:spcPct val="80000"/>
              </a:lnSpc>
              <a:buClr>
                <a:schemeClr val="accent6"/>
              </a:buClr>
              <a:buNone/>
              <a:defRPr/>
            </a:pPr>
            <a:endParaRPr lang="en-US" sz="1600" dirty="0">
              <a:ea typeface="ＭＳ Ｐゴシック" charset="0"/>
              <a:hlinkClick r:id="rId3"/>
            </a:endParaRPr>
          </a:p>
          <a:p>
            <a:pPr marL="432000" indent="0">
              <a:lnSpc>
                <a:spcPct val="80000"/>
              </a:lnSpc>
              <a:buClr>
                <a:schemeClr val="accent6"/>
              </a:buClr>
              <a:buNone/>
              <a:defRPr/>
            </a:pPr>
            <a:r>
              <a:rPr lang="en-US" sz="1600" dirty="0">
                <a:ea typeface="ＭＳ Ｐゴシック" charset="0"/>
                <a:hlinkClick r:id="rId3"/>
              </a:rPr>
              <a:t>http://www.dcc.ac.uk/resources/data-management-plans/funders-requirements</a:t>
            </a:r>
            <a:endParaRPr lang="en-US" sz="1600" dirty="0">
              <a:ea typeface="ＭＳ Ｐゴシック" charset="0"/>
            </a:endParaRPr>
          </a:p>
          <a:p>
            <a:endParaRPr lang="en-GB" dirty="0"/>
          </a:p>
        </p:txBody>
      </p:sp>
    </p:spTree>
    <p:extLst>
      <p:ext uri="{BB962C8B-B14F-4D97-AF65-F5344CB8AC3E}">
        <p14:creationId xmlns:p14="http://schemas.microsoft.com/office/powerpoint/2010/main" val="1138256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44284" y="503761"/>
            <a:ext cx="7598229" cy="758952"/>
          </a:xfrm>
          <a:prstGeom prst="rect">
            <a:avLst/>
          </a:prstGeom>
        </p:spPr>
        <p:txBody>
          <a:bodyPr>
            <a:normAutofit/>
          </a:bodyPr>
          <a:lstStyle/>
          <a:p>
            <a:pPr algn="l"/>
            <a:r>
              <a:rPr lang="en-GB" sz="3200" b="0" cap="none" dirty="0" smtClean="0"/>
              <a:t>COMMON THEMES ACROSS FUNDING BODIES</a:t>
            </a:r>
            <a:endParaRPr lang="en-GB" sz="3200" b="0" cap="none" dirty="0"/>
          </a:p>
        </p:txBody>
      </p:sp>
      <p:sp>
        <p:nvSpPr>
          <p:cNvPr id="3" name="Content Placeholder 2"/>
          <p:cNvSpPr>
            <a:spLocks noGrp="1"/>
          </p:cNvSpPr>
          <p:nvPr>
            <p:ph sz="quarter" idx="4294967295"/>
          </p:nvPr>
        </p:nvSpPr>
        <p:spPr>
          <a:xfrm>
            <a:off x="301752" y="1303861"/>
            <a:ext cx="8503920" cy="4572000"/>
          </a:xfrm>
          <a:prstGeom prst="rect">
            <a:avLst/>
          </a:prstGeom>
        </p:spPr>
        <p:txBody>
          <a:bodyPr>
            <a:normAutofit fontScale="25000" lnSpcReduction="20000"/>
          </a:bodyPr>
          <a:lstStyle/>
          <a:p>
            <a:endParaRPr lang="en-GB" sz="2800" dirty="0"/>
          </a:p>
          <a:p>
            <a:pPr>
              <a:lnSpc>
                <a:spcPct val="120000"/>
              </a:lnSpc>
              <a:spcBef>
                <a:spcPts val="600"/>
              </a:spcBef>
              <a:spcAft>
                <a:spcPts val="600"/>
              </a:spcAft>
            </a:pPr>
            <a:r>
              <a:rPr lang="en-GB" sz="9600" dirty="0"/>
              <a:t>What data will be created? (format, types, volumes </a:t>
            </a:r>
            <a:r>
              <a:rPr lang="en-GB" sz="9600" dirty="0" err="1"/>
              <a:t>etc</a:t>
            </a:r>
            <a:r>
              <a:rPr lang="en-GB" sz="9600" dirty="0" smtClean="0"/>
              <a:t>)</a:t>
            </a:r>
          </a:p>
          <a:p>
            <a:pPr>
              <a:lnSpc>
                <a:spcPct val="120000"/>
              </a:lnSpc>
              <a:spcBef>
                <a:spcPts val="600"/>
              </a:spcBef>
              <a:spcAft>
                <a:spcPts val="600"/>
              </a:spcAft>
            </a:pPr>
            <a:endParaRPr lang="en-GB" sz="3200" dirty="0"/>
          </a:p>
          <a:p>
            <a:pPr>
              <a:lnSpc>
                <a:spcPct val="120000"/>
              </a:lnSpc>
              <a:spcBef>
                <a:spcPts val="600"/>
              </a:spcBef>
              <a:spcAft>
                <a:spcPts val="600"/>
              </a:spcAft>
            </a:pPr>
            <a:r>
              <a:rPr lang="en-GB" sz="9600" dirty="0" smtClean="0"/>
              <a:t>What </a:t>
            </a:r>
            <a:r>
              <a:rPr lang="en-GB" sz="9600" dirty="0"/>
              <a:t>standards and methodologies will you use</a:t>
            </a:r>
            <a:r>
              <a:rPr lang="en-GB" sz="9600" dirty="0" smtClean="0"/>
              <a:t>?</a:t>
            </a:r>
          </a:p>
          <a:p>
            <a:pPr marL="0" indent="0">
              <a:lnSpc>
                <a:spcPct val="120000"/>
              </a:lnSpc>
              <a:spcBef>
                <a:spcPts val="600"/>
              </a:spcBef>
              <a:spcAft>
                <a:spcPts val="600"/>
              </a:spcAft>
              <a:buNone/>
            </a:pPr>
            <a:r>
              <a:rPr lang="en-GB" sz="3200" dirty="0" smtClean="0"/>
              <a:t> </a:t>
            </a:r>
            <a:endParaRPr lang="en-GB" sz="3200" dirty="0"/>
          </a:p>
          <a:p>
            <a:pPr>
              <a:lnSpc>
                <a:spcPct val="120000"/>
              </a:lnSpc>
              <a:spcBef>
                <a:spcPts val="600"/>
              </a:spcBef>
              <a:spcAft>
                <a:spcPts val="600"/>
              </a:spcAft>
            </a:pPr>
            <a:r>
              <a:rPr lang="en-GB" sz="9600" dirty="0" smtClean="0"/>
              <a:t>How </a:t>
            </a:r>
            <a:r>
              <a:rPr lang="en-GB" sz="9600" dirty="0"/>
              <a:t>will </a:t>
            </a:r>
            <a:r>
              <a:rPr lang="en-GB" sz="9600" dirty="0" smtClean="0"/>
              <a:t>ethics </a:t>
            </a:r>
            <a:r>
              <a:rPr lang="en-GB" sz="9600" dirty="0"/>
              <a:t>and Intellectual </a:t>
            </a:r>
            <a:r>
              <a:rPr lang="en-GB" sz="9600" dirty="0" smtClean="0"/>
              <a:t>Property be managed? </a:t>
            </a:r>
            <a:r>
              <a:rPr lang="en-GB" sz="9600" dirty="0"/>
              <a:t>(highlight any restrictions on data sharing e.g. embargoes, confidentiality) </a:t>
            </a:r>
            <a:endParaRPr lang="en-GB" sz="9600" dirty="0" smtClean="0"/>
          </a:p>
          <a:p>
            <a:pPr>
              <a:lnSpc>
                <a:spcPct val="120000"/>
              </a:lnSpc>
              <a:spcBef>
                <a:spcPts val="600"/>
              </a:spcBef>
              <a:spcAft>
                <a:spcPts val="600"/>
              </a:spcAft>
            </a:pPr>
            <a:endParaRPr lang="en-GB" sz="3200" dirty="0"/>
          </a:p>
          <a:p>
            <a:pPr>
              <a:lnSpc>
                <a:spcPct val="120000"/>
              </a:lnSpc>
              <a:spcBef>
                <a:spcPts val="600"/>
              </a:spcBef>
              <a:spcAft>
                <a:spcPts val="600"/>
              </a:spcAft>
            </a:pPr>
            <a:r>
              <a:rPr lang="en-GB" sz="9600" dirty="0" smtClean="0"/>
              <a:t>What </a:t>
            </a:r>
            <a:r>
              <a:rPr lang="en-GB" sz="9600" dirty="0"/>
              <a:t>are the plans for data sharing and access? </a:t>
            </a:r>
            <a:endParaRPr lang="en-GB" sz="9600" dirty="0" smtClean="0"/>
          </a:p>
          <a:p>
            <a:pPr>
              <a:lnSpc>
                <a:spcPct val="120000"/>
              </a:lnSpc>
              <a:spcBef>
                <a:spcPts val="600"/>
              </a:spcBef>
              <a:spcAft>
                <a:spcPts val="600"/>
              </a:spcAft>
            </a:pPr>
            <a:endParaRPr lang="en-GB" sz="3200" dirty="0"/>
          </a:p>
          <a:p>
            <a:pPr>
              <a:lnSpc>
                <a:spcPct val="120000"/>
              </a:lnSpc>
              <a:spcBef>
                <a:spcPts val="600"/>
              </a:spcBef>
              <a:spcAft>
                <a:spcPts val="600"/>
              </a:spcAft>
            </a:pPr>
            <a:r>
              <a:rPr lang="en-GB" sz="9600" dirty="0" smtClean="0"/>
              <a:t>What </a:t>
            </a:r>
            <a:r>
              <a:rPr lang="en-GB" sz="9600" dirty="0"/>
              <a:t>is the strategy for long-term preservation?</a:t>
            </a:r>
          </a:p>
          <a:p>
            <a:endParaRPr lang="en-GB" dirty="0"/>
          </a:p>
        </p:txBody>
      </p:sp>
    </p:spTree>
    <p:extLst>
      <p:ext uri="{BB962C8B-B14F-4D97-AF65-F5344CB8AC3E}">
        <p14:creationId xmlns:p14="http://schemas.microsoft.com/office/powerpoint/2010/main" val="14627651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5"/>
          <p:cNvSpPr txBox="1">
            <a:spLocks noChangeArrowheads="1"/>
          </p:cNvSpPr>
          <p:nvPr/>
        </p:nvSpPr>
        <p:spPr bwMode="auto">
          <a:xfrm>
            <a:off x="748665" y="2574608"/>
            <a:ext cx="7488078"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762000" indent="-762000" eaLnBrk="0" hangingPunct="0">
              <a:defRPr sz="2400" i="1">
                <a:solidFill>
                  <a:schemeClr val="tx2"/>
                </a:solidFill>
                <a:latin typeface="Arial Rounded MT Bold" pitchFamily="34" charset="0"/>
                <a:cs typeface="Arial" pitchFamily="34" charset="0"/>
              </a:defRPr>
            </a:lvl1pPr>
            <a:lvl2pPr marL="742950" indent="-285750" eaLnBrk="0" hangingPunct="0">
              <a:defRPr sz="2400" i="1">
                <a:solidFill>
                  <a:schemeClr val="tx2"/>
                </a:solidFill>
                <a:latin typeface="Arial Rounded MT Bold" pitchFamily="34" charset="0"/>
                <a:cs typeface="Arial" pitchFamily="34" charset="0"/>
              </a:defRPr>
            </a:lvl2pPr>
            <a:lvl3pPr marL="1143000" indent="-228600" eaLnBrk="0" hangingPunct="0">
              <a:defRPr sz="2400" i="1">
                <a:solidFill>
                  <a:schemeClr val="tx2"/>
                </a:solidFill>
                <a:latin typeface="Arial Rounded MT Bold" pitchFamily="34" charset="0"/>
                <a:cs typeface="Arial" pitchFamily="34" charset="0"/>
              </a:defRPr>
            </a:lvl3pPr>
            <a:lvl4pPr marL="1600200" indent="-228600" eaLnBrk="0" hangingPunct="0">
              <a:defRPr sz="2400" i="1">
                <a:solidFill>
                  <a:schemeClr val="tx2"/>
                </a:solidFill>
                <a:latin typeface="Arial Rounded MT Bold" pitchFamily="34" charset="0"/>
                <a:cs typeface="Arial" pitchFamily="34" charset="0"/>
              </a:defRPr>
            </a:lvl4pPr>
            <a:lvl5pPr marL="2057400" indent="-228600" eaLnBrk="0" hangingPunct="0">
              <a:defRPr sz="2400" i="1">
                <a:solidFill>
                  <a:schemeClr val="tx2"/>
                </a:solidFill>
                <a:latin typeface="Arial Rounded MT Bold" pitchFamily="34" charset="0"/>
                <a:cs typeface="Arial" pitchFamily="34" charset="0"/>
              </a:defRPr>
            </a:lvl5pPr>
            <a:lvl6pPr marL="2514600" indent="-228600" eaLnBrk="0" fontAlgn="base" hangingPunct="0">
              <a:lnSpc>
                <a:spcPct val="95000"/>
              </a:lnSpc>
              <a:spcBef>
                <a:spcPct val="0"/>
              </a:spcBef>
              <a:spcAft>
                <a:spcPct val="0"/>
              </a:spcAft>
              <a:buClr>
                <a:schemeClr val="tx1"/>
              </a:buClr>
              <a:defRPr sz="2400" i="1">
                <a:solidFill>
                  <a:schemeClr val="tx2"/>
                </a:solidFill>
                <a:latin typeface="Arial Rounded MT Bold" pitchFamily="34" charset="0"/>
                <a:cs typeface="Arial" pitchFamily="34" charset="0"/>
              </a:defRPr>
            </a:lvl6pPr>
            <a:lvl7pPr marL="2971800" indent="-228600" eaLnBrk="0" fontAlgn="base" hangingPunct="0">
              <a:lnSpc>
                <a:spcPct val="95000"/>
              </a:lnSpc>
              <a:spcBef>
                <a:spcPct val="0"/>
              </a:spcBef>
              <a:spcAft>
                <a:spcPct val="0"/>
              </a:spcAft>
              <a:buClr>
                <a:schemeClr val="tx1"/>
              </a:buClr>
              <a:defRPr sz="2400" i="1">
                <a:solidFill>
                  <a:schemeClr val="tx2"/>
                </a:solidFill>
                <a:latin typeface="Arial Rounded MT Bold" pitchFamily="34" charset="0"/>
                <a:cs typeface="Arial" pitchFamily="34" charset="0"/>
              </a:defRPr>
            </a:lvl7pPr>
            <a:lvl8pPr marL="3429000" indent="-228600" eaLnBrk="0" fontAlgn="base" hangingPunct="0">
              <a:lnSpc>
                <a:spcPct val="95000"/>
              </a:lnSpc>
              <a:spcBef>
                <a:spcPct val="0"/>
              </a:spcBef>
              <a:spcAft>
                <a:spcPct val="0"/>
              </a:spcAft>
              <a:buClr>
                <a:schemeClr val="tx1"/>
              </a:buClr>
              <a:defRPr sz="2400" i="1">
                <a:solidFill>
                  <a:schemeClr val="tx2"/>
                </a:solidFill>
                <a:latin typeface="Arial Rounded MT Bold" pitchFamily="34" charset="0"/>
                <a:cs typeface="Arial" pitchFamily="34" charset="0"/>
              </a:defRPr>
            </a:lvl8pPr>
            <a:lvl9pPr marL="3886200" indent="-228600" eaLnBrk="0" fontAlgn="base" hangingPunct="0">
              <a:lnSpc>
                <a:spcPct val="95000"/>
              </a:lnSpc>
              <a:spcBef>
                <a:spcPct val="0"/>
              </a:spcBef>
              <a:spcAft>
                <a:spcPct val="0"/>
              </a:spcAft>
              <a:buClr>
                <a:schemeClr val="tx1"/>
              </a:buClr>
              <a:defRPr sz="2400" i="1">
                <a:solidFill>
                  <a:schemeClr val="tx2"/>
                </a:solidFill>
                <a:latin typeface="Arial Rounded MT Bold" pitchFamily="34" charset="0"/>
                <a:cs typeface="Arial" pitchFamily="34" charset="0"/>
              </a:defRPr>
            </a:lvl9pPr>
          </a:lstStyle>
          <a:p>
            <a:pPr eaLnBrk="1" hangingPunct="1">
              <a:defRPr/>
            </a:pPr>
            <a:r>
              <a:rPr lang="en-US" sz="2000" i="0" dirty="0">
                <a:solidFill>
                  <a:srgbClr val="808080"/>
                </a:solidFill>
                <a:latin typeface="Trebuchet MS" panose="020B0603020202020204" pitchFamily="34" charset="0"/>
              </a:rPr>
              <a:t>A JISC-funded pilot project produced 6 case studies from </a:t>
            </a:r>
            <a:endParaRPr lang="en-US" sz="2000" i="0" dirty="0" smtClean="0">
              <a:solidFill>
                <a:srgbClr val="808080"/>
              </a:solidFill>
              <a:latin typeface="Trebuchet MS" panose="020B0603020202020204" pitchFamily="34" charset="0"/>
            </a:endParaRPr>
          </a:p>
          <a:p>
            <a:pPr eaLnBrk="1" hangingPunct="1">
              <a:defRPr/>
            </a:pPr>
            <a:r>
              <a:rPr lang="en-US" sz="2000" i="0" dirty="0" smtClean="0">
                <a:solidFill>
                  <a:srgbClr val="808080"/>
                </a:solidFill>
                <a:latin typeface="Trebuchet MS" panose="020B0603020202020204" pitchFamily="34" charset="0"/>
              </a:rPr>
              <a:t>research units </a:t>
            </a:r>
            <a:r>
              <a:rPr lang="en-US" sz="2000" i="0" dirty="0">
                <a:solidFill>
                  <a:srgbClr val="808080"/>
                </a:solidFill>
                <a:latin typeface="Trebuchet MS" panose="020B0603020202020204" pitchFamily="34" charset="0"/>
              </a:rPr>
              <a:t>across the University in identifying research data </a:t>
            </a:r>
            <a:endParaRPr lang="en-US" sz="2000" i="0" dirty="0" smtClean="0">
              <a:solidFill>
                <a:srgbClr val="808080"/>
              </a:solidFill>
              <a:latin typeface="Trebuchet MS" panose="020B0603020202020204" pitchFamily="34" charset="0"/>
            </a:endParaRPr>
          </a:p>
          <a:p>
            <a:pPr eaLnBrk="1" hangingPunct="1">
              <a:defRPr/>
            </a:pPr>
            <a:r>
              <a:rPr lang="en-US" sz="2000" i="0" dirty="0" smtClean="0">
                <a:solidFill>
                  <a:srgbClr val="808080"/>
                </a:solidFill>
                <a:latin typeface="Trebuchet MS" panose="020B0603020202020204" pitchFamily="34" charset="0"/>
              </a:rPr>
              <a:t>assets </a:t>
            </a:r>
            <a:r>
              <a:rPr lang="en-US" sz="2000" i="0" dirty="0">
                <a:solidFill>
                  <a:srgbClr val="808080"/>
                </a:solidFill>
                <a:latin typeface="Trebuchet MS" panose="020B0603020202020204" pitchFamily="34" charset="0"/>
              </a:rPr>
              <a:t>and </a:t>
            </a:r>
            <a:r>
              <a:rPr lang="en-US" sz="2000" i="0" dirty="0" smtClean="0">
                <a:solidFill>
                  <a:srgbClr val="808080"/>
                </a:solidFill>
                <a:latin typeface="Trebuchet MS" panose="020B0603020202020204" pitchFamily="34" charset="0"/>
              </a:rPr>
              <a:t>assessing </a:t>
            </a:r>
            <a:r>
              <a:rPr lang="en-US" sz="2000" i="0" dirty="0">
                <a:solidFill>
                  <a:srgbClr val="808080"/>
                </a:solidFill>
                <a:latin typeface="Trebuchet MS" panose="020B0603020202020204" pitchFamily="34" charset="0"/>
              </a:rPr>
              <a:t>their management, using DAF methodology </a:t>
            </a:r>
            <a:endParaRPr lang="en-US" sz="2000" i="0" dirty="0" smtClean="0">
              <a:solidFill>
                <a:srgbClr val="808080"/>
              </a:solidFill>
              <a:latin typeface="Trebuchet MS" panose="020B0603020202020204" pitchFamily="34" charset="0"/>
            </a:endParaRPr>
          </a:p>
          <a:p>
            <a:pPr eaLnBrk="1" hangingPunct="1">
              <a:defRPr/>
            </a:pPr>
            <a:r>
              <a:rPr lang="en-US" sz="2000" i="0" dirty="0" smtClean="0">
                <a:solidFill>
                  <a:srgbClr val="808080"/>
                </a:solidFill>
                <a:latin typeface="Trebuchet MS" panose="020B0603020202020204" pitchFamily="34" charset="0"/>
              </a:rPr>
              <a:t>developed </a:t>
            </a:r>
            <a:r>
              <a:rPr lang="en-US" sz="2000" i="0" dirty="0">
                <a:solidFill>
                  <a:srgbClr val="808080"/>
                </a:solidFill>
                <a:latin typeface="Trebuchet MS" panose="020B0603020202020204" pitchFamily="34" charset="0"/>
              </a:rPr>
              <a:t>by </a:t>
            </a:r>
            <a:r>
              <a:rPr lang="en-US" sz="2000" i="0" dirty="0" smtClean="0">
                <a:solidFill>
                  <a:srgbClr val="808080"/>
                </a:solidFill>
                <a:latin typeface="Trebuchet MS" panose="020B0603020202020204" pitchFamily="34" charset="0"/>
              </a:rPr>
              <a:t>the </a:t>
            </a:r>
            <a:r>
              <a:rPr lang="en-US" sz="2000" i="0" dirty="0">
                <a:solidFill>
                  <a:srgbClr val="808080"/>
                </a:solidFill>
                <a:latin typeface="Trebuchet MS" panose="020B0603020202020204" pitchFamily="34" charset="0"/>
              </a:rPr>
              <a:t>Digital Curation Centre.</a:t>
            </a:r>
          </a:p>
        </p:txBody>
      </p:sp>
      <p:sp>
        <p:nvSpPr>
          <p:cNvPr id="38915" name="Text Box 6"/>
          <p:cNvSpPr txBox="1">
            <a:spLocks noChangeArrowheads="1"/>
          </p:cNvSpPr>
          <p:nvPr/>
        </p:nvSpPr>
        <p:spPr bwMode="auto">
          <a:xfrm>
            <a:off x="748665" y="1573996"/>
            <a:ext cx="7469505" cy="7848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762000" indent="-762000">
              <a:spcBef>
                <a:spcPct val="20000"/>
              </a:spcBef>
              <a:buChar char="•"/>
              <a:defRPr sz="3600">
                <a:solidFill>
                  <a:schemeClr val="tx1"/>
                </a:solidFill>
                <a:latin typeface="Arial" charset="0"/>
                <a:cs typeface="Arial" charset="0"/>
              </a:defRPr>
            </a:lvl1pPr>
            <a:lvl2pPr marL="742950" indent="-285750">
              <a:spcBef>
                <a:spcPct val="20000"/>
              </a:spcBef>
              <a:buChar char="–"/>
              <a:defRPr sz="3100">
                <a:solidFill>
                  <a:schemeClr val="tx1"/>
                </a:solidFill>
                <a:latin typeface="Arial" charset="0"/>
                <a:cs typeface="Arial" charset="0"/>
              </a:defRPr>
            </a:lvl2pPr>
            <a:lvl3pPr marL="1143000" indent="-228600">
              <a:spcBef>
                <a:spcPct val="20000"/>
              </a:spcBef>
              <a:buChar char="•"/>
              <a:defRPr sz="2700">
                <a:solidFill>
                  <a:schemeClr val="tx1"/>
                </a:solidFill>
                <a:latin typeface="Arial" charset="0"/>
                <a:cs typeface="Arial" charset="0"/>
              </a:defRPr>
            </a:lvl3pPr>
            <a:lvl4pPr marL="1600200" indent="-228600">
              <a:spcBef>
                <a:spcPct val="20000"/>
              </a:spcBef>
              <a:buChar char="–"/>
              <a:defRPr sz="2200">
                <a:solidFill>
                  <a:schemeClr val="tx1"/>
                </a:solidFill>
                <a:latin typeface="Arial" charset="0"/>
                <a:cs typeface="Arial" charset="0"/>
              </a:defRPr>
            </a:lvl4pPr>
            <a:lvl5pPr marL="2057400" indent="-228600">
              <a:spcBef>
                <a:spcPct val="20000"/>
              </a:spcBef>
              <a:buChar char="»"/>
              <a:defRPr sz="2200">
                <a:solidFill>
                  <a:schemeClr val="tx1"/>
                </a:solidFill>
                <a:latin typeface="Arial" charset="0"/>
                <a:cs typeface="Arial" charset="0"/>
              </a:defRPr>
            </a:lvl5pPr>
            <a:lvl6pPr marL="2514600" indent="-228600" eaLnBrk="0" fontAlgn="base" hangingPunct="0">
              <a:spcBef>
                <a:spcPct val="20000"/>
              </a:spcBef>
              <a:spcAft>
                <a:spcPct val="0"/>
              </a:spcAft>
              <a:buChar char="»"/>
              <a:defRPr sz="2200">
                <a:solidFill>
                  <a:schemeClr val="tx1"/>
                </a:solidFill>
                <a:latin typeface="Arial" charset="0"/>
                <a:cs typeface="Arial" charset="0"/>
              </a:defRPr>
            </a:lvl6pPr>
            <a:lvl7pPr marL="2971800" indent="-228600" eaLnBrk="0" fontAlgn="base" hangingPunct="0">
              <a:spcBef>
                <a:spcPct val="20000"/>
              </a:spcBef>
              <a:spcAft>
                <a:spcPct val="0"/>
              </a:spcAft>
              <a:buChar char="»"/>
              <a:defRPr sz="2200">
                <a:solidFill>
                  <a:schemeClr val="tx1"/>
                </a:solidFill>
                <a:latin typeface="Arial" charset="0"/>
                <a:cs typeface="Arial" charset="0"/>
              </a:defRPr>
            </a:lvl7pPr>
            <a:lvl8pPr marL="3429000" indent="-228600" eaLnBrk="0" fontAlgn="base" hangingPunct="0">
              <a:spcBef>
                <a:spcPct val="20000"/>
              </a:spcBef>
              <a:spcAft>
                <a:spcPct val="0"/>
              </a:spcAft>
              <a:buChar char="»"/>
              <a:defRPr sz="2200">
                <a:solidFill>
                  <a:schemeClr val="tx1"/>
                </a:solidFill>
                <a:latin typeface="Arial" charset="0"/>
                <a:cs typeface="Arial" charset="0"/>
              </a:defRPr>
            </a:lvl8pPr>
            <a:lvl9pPr marL="3886200" indent="-228600" eaLnBrk="0" fontAlgn="base" hangingPunct="0">
              <a:spcBef>
                <a:spcPct val="20000"/>
              </a:spcBef>
              <a:spcAft>
                <a:spcPct val="0"/>
              </a:spcAft>
              <a:buChar char="»"/>
              <a:defRPr sz="2200">
                <a:solidFill>
                  <a:schemeClr val="tx1"/>
                </a:solidFill>
                <a:latin typeface="Arial" charset="0"/>
                <a:cs typeface="Arial" charset="0"/>
              </a:defRPr>
            </a:lvl9pPr>
          </a:lstStyle>
          <a:p>
            <a:pPr eaLnBrk="1" hangingPunct="1">
              <a:spcBef>
                <a:spcPct val="0"/>
              </a:spcBef>
              <a:buFontTx/>
              <a:buNone/>
            </a:pPr>
            <a:endParaRPr lang="en-US" altLang="en-US" sz="1100" dirty="0">
              <a:solidFill>
                <a:srgbClr val="808080"/>
              </a:solidFill>
              <a:latin typeface="Trebuchet MS" panose="020B0603020202020204" pitchFamily="34" charset="0"/>
            </a:endParaRPr>
          </a:p>
          <a:p>
            <a:pPr eaLnBrk="1" hangingPunct="1">
              <a:spcBef>
                <a:spcPct val="0"/>
              </a:spcBef>
              <a:buFontTx/>
              <a:buNone/>
            </a:pPr>
            <a:r>
              <a:rPr lang="en-US" altLang="en-US" sz="2000" dirty="0">
                <a:solidFill>
                  <a:srgbClr val="808080"/>
                </a:solidFill>
                <a:latin typeface="Trebuchet MS" panose="020B0603020202020204" pitchFamily="34" charset="0"/>
              </a:rPr>
              <a:t>Edinburgh Data Audit Framework (DAF) </a:t>
            </a:r>
            <a:r>
              <a:rPr lang="en-US" altLang="en-US" sz="2000" dirty="0" smtClean="0">
                <a:solidFill>
                  <a:srgbClr val="808080"/>
                </a:solidFill>
                <a:latin typeface="Trebuchet MS" panose="020B0603020202020204" pitchFamily="34" charset="0"/>
              </a:rPr>
              <a:t>Implementation Project</a:t>
            </a:r>
            <a:endParaRPr lang="en-US" altLang="en-US" sz="2000" dirty="0">
              <a:solidFill>
                <a:srgbClr val="808080"/>
              </a:solidFill>
              <a:latin typeface="Trebuchet MS" panose="020B0603020202020204" pitchFamily="34" charset="0"/>
            </a:endParaRPr>
          </a:p>
          <a:p>
            <a:pPr eaLnBrk="1" hangingPunct="1">
              <a:spcBef>
                <a:spcPct val="0"/>
              </a:spcBef>
              <a:buFontTx/>
              <a:buNone/>
            </a:pPr>
            <a:r>
              <a:rPr lang="en-GB" altLang="en-US" sz="2000" dirty="0">
                <a:solidFill>
                  <a:srgbClr val="808080"/>
                </a:solidFill>
                <a:latin typeface="Trebuchet MS" panose="020B0603020202020204" pitchFamily="34" charset="0"/>
              </a:rPr>
              <a:t>(May – Dec 2008)</a:t>
            </a:r>
            <a:endParaRPr lang="en-US" altLang="en-US" sz="2000" dirty="0">
              <a:solidFill>
                <a:srgbClr val="808080"/>
              </a:solidFill>
              <a:latin typeface="Trebuchet MS" panose="020B0603020202020204" pitchFamily="34" charset="0"/>
            </a:endParaRPr>
          </a:p>
        </p:txBody>
      </p:sp>
      <p:sp>
        <p:nvSpPr>
          <p:cNvPr id="38916" name="Text Box 7"/>
          <p:cNvSpPr txBox="1">
            <a:spLocks noChangeArrowheads="1"/>
          </p:cNvSpPr>
          <p:nvPr/>
        </p:nvSpPr>
        <p:spPr bwMode="auto">
          <a:xfrm>
            <a:off x="748665" y="4009073"/>
            <a:ext cx="6985158" cy="12618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762000" indent="-762000">
              <a:spcBef>
                <a:spcPct val="20000"/>
              </a:spcBef>
              <a:buChar char="•"/>
              <a:defRPr sz="3600">
                <a:solidFill>
                  <a:schemeClr val="tx1"/>
                </a:solidFill>
                <a:latin typeface="Arial" charset="0"/>
                <a:cs typeface="Arial" charset="0"/>
              </a:defRPr>
            </a:lvl1pPr>
            <a:lvl2pPr marL="742950" indent="-285750">
              <a:spcBef>
                <a:spcPct val="20000"/>
              </a:spcBef>
              <a:buChar char="–"/>
              <a:defRPr sz="3100">
                <a:solidFill>
                  <a:schemeClr val="tx1"/>
                </a:solidFill>
                <a:latin typeface="Arial" charset="0"/>
                <a:cs typeface="Arial" charset="0"/>
              </a:defRPr>
            </a:lvl2pPr>
            <a:lvl3pPr marL="1143000" indent="-228600">
              <a:spcBef>
                <a:spcPct val="20000"/>
              </a:spcBef>
              <a:buChar char="•"/>
              <a:defRPr sz="2700">
                <a:solidFill>
                  <a:schemeClr val="tx1"/>
                </a:solidFill>
                <a:latin typeface="Arial" charset="0"/>
                <a:cs typeface="Arial" charset="0"/>
              </a:defRPr>
            </a:lvl3pPr>
            <a:lvl4pPr marL="1600200" indent="-228600">
              <a:spcBef>
                <a:spcPct val="20000"/>
              </a:spcBef>
              <a:buChar char="–"/>
              <a:defRPr sz="2200">
                <a:solidFill>
                  <a:schemeClr val="tx1"/>
                </a:solidFill>
                <a:latin typeface="Arial" charset="0"/>
                <a:cs typeface="Arial" charset="0"/>
              </a:defRPr>
            </a:lvl4pPr>
            <a:lvl5pPr marL="2057400" indent="-228600">
              <a:spcBef>
                <a:spcPct val="20000"/>
              </a:spcBef>
              <a:buChar char="»"/>
              <a:defRPr sz="2200">
                <a:solidFill>
                  <a:schemeClr val="tx1"/>
                </a:solidFill>
                <a:latin typeface="Arial" charset="0"/>
                <a:cs typeface="Arial" charset="0"/>
              </a:defRPr>
            </a:lvl5pPr>
            <a:lvl6pPr marL="2514600" indent="-228600" eaLnBrk="0" fontAlgn="base" hangingPunct="0">
              <a:spcBef>
                <a:spcPct val="20000"/>
              </a:spcBef>
              <a:spcAft>
                <a:spcPct val="0"/>
              </a:spcAft>
              <a:buChar char="»"/>
              <a:defRPr sz="2200">
                <a:solidFill>
                  <a:schemeClr val="tx1"/>
                </a:solidFill>
                <a:latin typeface="Arial" charset="0"/>
                <a:cs typeface="Arial" charset="0"/>
              </a:defRPr>
            </a:lvl6pPr>
            <a:lvl7pPr marL="2971800" indent="-228600" eaLnBrk="0" fontAlgn="base" hangingPunct="0">
              <a:spcBef>
                <a:spcPct val="20000"/>
              </a:spcBef>
              <a:spcAft>
                <a:spcPct val="0"/>
              </a:spcAft>
              <a:buChar char="»"/>
              <a:defRPr sz="2200">
                <a:solidFill>
                  <a:schemeClr val="tx1"/>
                </a:solidFill>
                <a:latin typeface="Arial" charset="0"/>
                <a:cs typeface="Arial" charset="0"/>
              </a:defRPr>
            </a:lvl7pPr>
            <a:lvl8pPr marL="3429000" indent="-228600" eaLnBrk="0" fontAlgn="base" hangingPunct="0">
              <a:spcBef>
                <a:spcPct val="20000"/>
              </a:spcBef>
              <a:spcAft>
                <a:spcPct val="0"/>
              </a:spcAft>
              <a:buChar char="»"/>
              <a:defRPr sz="2200">
                <a:solidFill>
                  <a:schemeClr val="tx1"/>
                </a:solidFill>
                <a:latin typeface="Arial" charset="0"/>
                <a:cs typeface="Arial" charset="0"/>
              </a:defRPr>
            </a:lvl8pPr>
            <a:lvl9pPr marL="3886200" indent="-228600" eaLnBrk="0" fontAlgn="base" hangingPunct="0">
              <a:spcBef>
                <a:spcPct val="20000"/>
              </a:spcBef>
              <a:spcAft>
                <a:spcPct val="0"/>
              </a:spcAft>
              <a:buChar char="»"/>
              <a:defRPr sz="2200">
                <a:solidFill>
                  <a:schemeClr val="tx1"/>
                </a:solidFill>
                <a:latin typeface="Arial" charset="0"/>
                <a:cs typeface="Arial" charset="0"/>
              </a:defRPr>
            </a:lvl9pPr>
          </a:lstStyle>
          <a:p>
            <a:pPr eaLnBrk="1" hangingPunct="1">
              <a:spcBef>
                <a:spcPct val="0"/>
              </a:spcBef>
              <a:buFontTx/>
              <a:buNone/>
            </a:pPr>
            <a:r>
              <a:rPr lang="en-GB" altLang="en-US" sz="2000" dirty="0" smtClean="0">
                <a:solidFill>
                  <a:srgbClr val="808080"/>
                </a:solidFill>
                <a:latin typeface="Trebuchet MS" panose="020B0603020202020204" pitchFamily="34" charset="0"/>
              </a:rPr>
              <a:t>2 main </a:t>
            </a:r>
            <a:r>
              <a:rPr lang="en-GB" altLang="en-US" sz="2000" dirty="0">
                <a:solidFill>
                  <a:srgbClr val="808080"/>
                </a:solidFill>
                <a:latin typeface="Trebuchet MS" panose="020B0603020202020204" pitchFamily="34" charset="0"/>
              </a:rPr>
              <a:t>outcomes:</a:t>
            </a:r>
          </a:p>
          <a:p>
            <a:pPr eaLnBrk="1" hangingPunct="1">
              <a:spcBef>
                <a:spcPct val="0"/>
              </a:spcBef>
              <a:buFontTx/>
              <a:buNone/>
            </a:pPr>
            <a:endParaRPr lang="en-GB" altLang="en-US" sz="2000" dirty="0">
              <a:solidFill>
                <a:srgbClr val="808080"/>
              </a:solidFill>
              <a:latin typeface="Trebuchet MS" panose="020B0603020202020204" pitchFamily="34" charset="0"/>
            </a:endParaRPr>
          </a:p>
          <a:p>
            <a:pPr eaLnBrk="1" hangingPunct="1">
              <a:lnSpc>
                <a:spcPct val="105000"/>
              </a:lnSpc>
              <a:spcBef>
                <a:spcPct val="0"/>
              </a:spcBef>
            </a:pPr>
            <a:r>
              <a:rPr lang="en-GB" altLang="en-US" sz="2000" dirty="0" smtClean="0">
                <a:solidFill>
                  <a:srgbClr val="808080"/>
                </a:solidFill>
                <a:latin typeface="Trebuchet MS" panose="020B0603020202020204" pitchFamily="34" charset="0"/>
              </a:rPr>
              <a:t>Develop </a:t>
            </a:r>
            <a:r>
              <a:rPr lang="en-GB" altLang="en-US" sz="2000" dirty="0">
                <a:solidFill>
                  <a:srgbClr val="808080"/>
                </a:solidFill>
                <a:latin typeface="Trebuchet MS" panose="020B0603020202020204" pitchFamily="34" charset="0"/>
              </a:rPr>
              <a:t>university research data management policy</a:t>
            </a:r>
          </a:p>
          <a:p>
            <a:pPr eaLnBrk="1" hangingPunct="1">
              <a:lnSpc>
                <a:spcPct val="105000"/>
              </a:lnSpc>
              <a:spcBef>
                <a:spcPct val="0"/>
              </a:spcBef>
            </a:pPr>
            <a:r>
              <a:rPr lang="en-GB" altLang="en-US" sz="2000" dirty="0">
                <a:solidFill>
                  <a:srgbClr val="808080"/>
                </a:solidFill>
                <a:latin typeface="Trebuchet MS" panose="020B0603020202020204" pitchFamily="34" charset="0"/>
              </a:rPr>
              <a:t>Develop services &amp; support for RDM (in partnership IS)</a:t>
            </a:r>
          </a:p>
        </p:txBody>
      </p:sp>
      <p:sp>
        <p:nvSpPr>
          <p:cNvPr id="47109" name="TextBox 1"/>
          <p:cNvSpPr txBox="1">
            <a:spLocks noChangeArrowheads="1"/>
          </p:cNvSpPr>
          <p:nvPr/>
        </p:nvSpPr>
        <p:spPr bwMode="auto">
          <a:xfrm>
            <a:off x="748665" y="442913"/>
            <a:ext cx="6071662" cy="106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6" tIns="41148" rIns="82296" bIns="41148">
            <a:spAutoFit/>
          </a:bodyPr>
          <a:lstStyle>
            <a:lvl1pPr>
              <a:defRPr sz="2400" i="1">
                <a:solidFill>
                  <a:schemeClr val="tx2"/>
                </a:solidFill>
                <a:latin typeface="Arial Rounded MT Bold" panose="020F0704030504030204" pitchFamily="34" charset="0"/>
                <a:cs typeface="Arial" panose="020B0604020202020204" pitchFamily="34" charset="0"/>
              </a:defRPr>
            </a:lvl1pPr>
            <a:lvl2pPr marL="742950" indent="-285750">
              <a:defRPr sz="2400" i="1">
                <a:solidFill>
                  <a:schemeClr val="tx2"/>
                </a:solidFill>
                <a:latin typeface="Arial Rounded MT Bold" panose="020F0704030504030204" pitchFamily="34" charset="0"/>
                <a:cs typeface="Arial" panose="020B0604020202020204" pitchFamily="34" charset="0"/>
              </a:defRPr>
            </a:lvl2pPr>
            <a:lvl3pPr marL="1143000" indent="-228600">
              <a:defRPr sz="2400" i="1">
                <a:solidFill>
                  <a:schemeClr val="tx2"/>
                </a:solidFill>
                <a:latin typeface="Arial Rounded MT Bold" panose="020F0704030504030204" pitchFamily="34" charset="0"/>
                <a:cs typeface="Arial" panose="020B0604020202020204" pitchFamily="34" charset="0"/>
              </a:defRPr>
            </a:lvl3pPr>
            <a:lvl4pPr marL="1600200" indent="-228600">
              <a:defRPr sz="2400" i="1">
                <a:solidFill>
                  <a:schemeClr val="tx2"/>
                </a:solidFill>
                <a:latin typeface="Arial Rounded MT Bold" panose="020F0704030504030204" pitchFamily="34" charset="0"/>
                <a:cs typeface="Arial" panose="020B0604020202020204" pitchFamily="34" charset="0"/>
              </a:defRPr>
            </a:lvl4pPr>
            <a:lvl5pPr marL="2057400" indent="-228600">
              <a:defRPr sz="2400" i="1">
                <a:solidFill>
                  <a:schemeClr val="tx2"/>
                </a:solidFill>
                <a:latin typeface="Arial Rounded MT Bold" panose="020F0704030504030204" pitchFamily="34" charset="0"/>
                <a:cs typeface="Arial" panose="020B0604020202020204" pitchFamily="34" charset="0"/>
              </a:defRPr>
            </a:lvl5pPr>
            <a:lvl6pPr marL="25146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6pPr>
            <a:lvl7pPr marL="29718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7pPr>
            <a:lvl8pPr marL="34290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8pPr>
            <a:lvl9pPr marL="38862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9pPr>
          </a:lstStyle>
          <a:p>
            <a:pPr>
              <a:defRPr/>
            </a:pPr>
            <a:r>
              <a:rPr lang="en-GB" sz="3200" i="0" kern="0" dirty="0" smtClean="0">
                <a:solidFill>
                  <a:srgbClr val="ED7C00"/>
                </a:solidFill>
                <a:latin typeface="Trebuchet MS" panose="020B0603020202020204" pitchFamily="34" charset="0"/>
                <a:cs typeface="Arial"/>
              </a:rPr>
              <a:t>RDM PROGRAMME @ EDINBURGH</a:t>
            </a:r>
            <a:r>
              <a:rPr lang="en-GB" sz="3200" i="0" kern="0" dirty="0">
                <a:solidFill>
                  <a:srgbClr val="ED7C00"/>
                </a:solidFill>
                <a:latin typeface="Trebuchet MS" panose="020B0603020202020204" pitchFamily="34" charset="0"/>
                <a:cs typeface="Arial"/>
              </a:rPr>
              <a:t/>
            </a:r>
            <a:br>
              <a:rPr lang="en-GB" sz="3200" i="0" kern="0" dirty="0">
                <a:solidFill>
                  <a:srgbClr val="ED7C00"/>
                </a:solidFill>
                <a:latin typeface="Trebuchet MS" panose="020B0603020202020204" pitchFamily="34" charset="0"/>
                <a:cs typeface="Arial"/>
              </a:rPr>
            </a:br>
            <a:r>
              <a:rPr lang="en-GB" sz="3200" i="0" kern="0" dirty="0">
                <a:solidFill>
                  <a:srgbClr val="ED7C00"/>
                </a:solidFill>
                <a:latin typeface="Trebuchet MS" panose="020B0603020202020204" pitchFamily="34" charset="0"/>
                <a:cs typeface="Arial"/>
              </a:rPr>
              <a:t>- </a:t>
            </a:r>
            <a:r>
              <a:rPr lang="en-GB" sz="2500" i="0" kern="0" dirty="0">
                <a:solidFill>
                  <a:srgbClr val="ED7C00"/>
                </a:solidFill>
                <a:latin typeface="Trebuchet MS" panose="020B0603020202020204" pitchFamily="34" charset="0"/>
                <a:cs typeface="Arial"/>
              </a:rPr>
              <a:t>an institutional approach</a:t>
            </a:r>
            <a:endParaRPr lang="en-GB" altLang="en-US" sz="3600" i="0" dirty="0">
              <a:solidFill>
                <a:srgbClr val="ED7C00"/>
              </a:solidFill>
              <a:latin typeface="Trebuchet MS" panose="020B0603020202020204" pitchFamily="34" charset="0"/>
            </a:endParaRPr>
          </a:p>
        </p:txBody>
      </p:sp>
      <p:sp>
        <p:nvSpPr>
          <p:cNvPr id="2" name="Rectangle 1"/>
          <p:cNvSpPr/>
          <p:nvPr/>
        </p:nvSpPr>
        <p:spPr>
          <a:xfrm>
            <a:off x="552926" y="6048953"/>
            <a:ext cx="7376635" cy="355482"/>
          </a:xfrm>
          <a:prstGeom prst="rect">
            <a:avLst/>
          </a:prstGeom>
        </p:spPr>
        <p:txBody>
          <a:bodyPr wrap="square">
            <a:spAutoFit/>
          </a:bodyPr>
          <a:lstStyle/>
          <a:p>
            <a:pPr>
              <a:lnSpc>
                <a:spcPct val="95000"/>
              </a:lnSpc>
              <a:buClr>
                <a:schemeClr val="tx1"/>
              </a:buClr>
              <a:defRPr/>
            </a:pPr>
            <a:r>
              <a:rPr lang="en-US" altLang="en-US" dirty="0" smtClean="0">
                <a:solidFill>
                  <a:srgbClr val="808080"/>
                </a:solidFill>
                <a:latin typeface="Trebuchet MS" panose="020B0603020202020204" pitchFamily="34" charset="0"/>
              </a:rPr>
              <a:t> DAF Implementation Project: </a:t>
            </a:r>
            <a:r>
              <a:rPr lang="en-US" altLang="en-US" dirty="0" smtClean="0">
                <a:solidFill>
                  <a:srgbClr val="808080"/>
                </a:solidFill>
                <a:latin typeface="Trebuchet MS" panose="020B0603020202020204" pitchFamily="34" charset="0"/>
                <a:hlinkClick r:id="rId3"/>
              </a:rPr>
              <a:t>http</a:t>
            </a:r>
            <a:r>
              <a:rPr lang="en-US" altLang="en-US" dirty="0">
                <a:solidFill>
                  <a:srgbClr val="808080"/>
                </a:solidFill>
                <a:latin typeface="Trebuchet MS" panose="020B0603020202020204" pitchFamily="34" charset="0"/>
                <a:hlinkClick r:id="rId3"/>
              </a:rPr>
              <a:t>://ie-repository.jisc.ac.uk/283/</a:t>
            </a:r>
            <a:r>
              <a:rPr lang="en-US" altLang="en-US" dirty="0">
                <a:solidFill>
                  <a:srgbClr val="808080"/>
                </a:solidFill>
                <a:latin typeface="Trebuchet MS" panose="020B0603020202020204" pitchFamily="34" charset="0"/>
              </a:rPr>
              <a:t> </a:t>
            </a:r>
          </a:p>
        </p:txBody>
      </p:sp>
    </p:spTree>
    <p:extLst>
      <p:ext uri="{BB962C8B-B14F-4D97-AF65-F5344CB8AC3E}">
        <p14:creationId xmlns:p14="http://schemas.microsoft.com/office/powerpoint/2010/main" val="34331008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0158"/>
            <a:ext cx="8229600" cy="913823"/>
          </a:xfrm>
        </p:spPr>
        <p:txBody>
          <a:bodyPr>
            <a:normAutofit/>
          </a:bodyPr>
          <a:lstStyle/>
          <a:p>
            <a:pPr algn="l"/>
            <a:r>
              <a:rPr lang="en-GB" sz="3200" b="0" dirty="0" smtClean="0"/>
              <a:t>UNIVERSITY OF EDINBURGH </a:t>
            </a:r>
            <a:r>
              <a:rPr lang="en-GB" sz="3200" b="0" dirty="0"/>
              <a:t>R</a:t>
            </a:r>
            <a:r>
              <a:rPr lang="en-GB" sz="3200" b="0" dirty="0" smtClean="0"/>
              <a:t>DM POLICY</a:t>
            </a:r>
            <a:endParaRPr lang="en-GB" sz="3200" b="0" dirty="0"/>
          </a:p>
        </p:txBody>
      </p:sp>
      <p:sp>
        <p:nvSpPr>
          <p:cNvPr id="3" name="Content Placeholder 2"/>
          <p:cNvSpPr>
            <a:spLocks noGrp="1"/>
          </p:cNvSpPr>
          <p:nvPr>
            <p:ph sz="half" idx="1"/>
          </p:nvPr>
        </p:nvSpPr>
        <p:spPr>
          <a:xfrm>
            <a:off x="168402" y="1412171"/>
            <a:ext cx="4126232" cy="4681728"/>
          </a:xfrm>
        </p:spPr>
        <p:txBody>
          <a:bodyPr>
            <a:normAutofit fontScale="25000" lnSpcReduction="20000"/>
          </a:bodyPr>
          <a:lstStyle/>
          <a:p>
            <a:pPr lvl="0">
              <a:lnSpc>
                <a:spcPct val="120000"/>
              </a:lnSpc>
              <a:spcBef>
                <a:spcPts val="600"/>
              </a:spcBef>
              <a:spcAft>
                <a:spcPts val="600"/>
              </a:spcAft>
              <a:buClr>
                <a:schemeClr val="accent5">
                  <a:lumMod val="75000"/>
                </a:schemeClr>
              </a:buClr>
              <a:buFont typeface="Wingdings" panose="05000000000000000000" pitchFamily="2" charset="2"/>
              <a:buChar char="§"/>
            </a:pPr>
            <a:r>
              <a:rPr lang="en-GB" sz="8800" dirty="0" smtClean="0"/>
              <a:t>University </a:t>
            </a:r>
            <a:r>
              <a:rPr lang="en-GB" sz="8800" dirty="0"/>
              <a:t>of Edinburgh is one of the </a:t>
            </a:r>
            <a:r>
              <a:rPr lang="en-GB" sz="8800" dirty="0" smtClean="0"/>
              <a:t>first </a:t>
            </a:r>
            <a:r>
              <a:rPr lang="en-GB" sz="8800" dirty="0"/>
              <a:t>Universities in UK </a:t>
            </a:r>
            <a:r>
              <a:rPr lang="en-GB" sz="8800" dirty="0" smtClean="0"/>
              <a:t>to adopt </a:t>
            </a:r>
            <a:r>
              <a:rPr lang="en-GB" sz="8800" dirty="0"/>
              <a:t>a policy for managing research data: </a:t>
            </a:r>
            <a:r>
              <a:rPr lang="en-GB" sz="8800" kern="0" dirty="0">
                <a:cs typeface="Arial" pitchFamily="34" charset="0"/>
                <a:hlinkClick r:id="rId2"/>
              </a:rPr>
              <a:t>http://www.ed.ac.uk/is/research-data-policy</a:t>
            </a:r>
            <a:endParaRPr lang="en-GB" sz="8800" kern="0" dirty="0"/>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800" dirty="0"/>
              <a:t>The policy was approved by the University Court on 16 May 2011.</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800" dirty="0"/>
              <a:t>It’s acknowledged that this is an </a:t>
            </a:r>
            <a:r>
              <a:rPr lang="en-GB" sz="8800" dirty="0" smtClean="0"/>
              <a:t>aspirational </a:t>
            </a:r>
            <a:r>
              <a:rPr lang="en-GB" sz="8800" dirty="0"/>
              <a:t>policy and that implementation will take some </a:t>
            </a:r>
            <a:r>
              <a:rPr lang="en-GB" sz="8800" dirty="0" smtClean="0"/>
              <a:t>years.</a:t>
            </a:r>
          </a:p>
          <a:p>
            <a:pPr lvl="0">
              <a:buClr>
                <a:schemeClr val="accent5">
                  <a:lumMod val="75000"/>
                </a:schemeClr>
              </a:buClr>
              <a:buFont typeface="Wingdings" panose="05000000000000000000" pitchFamily="2" charset="2"/>
              <a:buChar char="§"/>
            </a:pPr>
            <a:endParaRPr lang="en-GB" sz="2400" dirty="0">
              <a:solidFill>
                <a:srgbClr val="4C6A4A"/>
              </a:solidFill>
            </a:endParaRPr>
          </a:p>
        </p:txBody>
      </p:sp>
      <p:sp>
        <p:nvSpPr>
          <p:cNvPr id="4" name="Content Placeholder 3"/>
          <p:cNvSpPr>
            <a:spLocks noGrp="1"/>
          </p:cNvSpPr>
          <p:nvPr>
            <p:ph sz="half" idx="2"/>
          </p:nvPr>
        </p:nvSpPr>
        <p:spPr>
          <a:xfrm>
            <a:off x="4644008" y="1371600"/>
            <a:ext cx="4248472" cy="4865712"/>
          </a:xfrm>
        </p:spPr>
        <p:txBody>
          <a:bodyPr>
            <a:normAutofit fontScale="25000" lnSpcReduction="20000"/>
          </a:bodyPr>
          <a:lstStyle/>
          <a:p>
            <a:pPr>
              <a:buClr>
                <a:schemeClr val="accent5">
                  <a:lumMod val="75000"/>
                </a:schemeClr>
              </a:buClr>
              <a:buFont typeface="Wingdings" panose="05000000000000000000" pitchFamily="2" charset="2"/>
              <a:buChar char="§"/>
            </a:pPr>
            <a:endParaRPr lang="en-GB" sz="2000" dirty="0" smtClean="0">
              <a:solidFill>
                <a:srgbClr val="4C6A4A"/>
              </a:solidFill>
            </a:endParaRPr>
          </a:p>
          <a:p>
            <a:pPr marL="0" indent="0">
              <a:buClr>
                <a:schemeClr val="accent5">
                  <a:lumMod val="75000"/>
                </a:schemeClr>
              </a:buClr>
              <a:buNone/>
            </a:pPr>
            <a:r>
              <a:rPr lang="en-GB" sz="2000" dirty="0" smtClean="0">
                <a:solidFill>
                  <a:srgbClr val="4C6A4A"/>
                </a:solidFill>
              </a:rPr>
              <a:t/>
            </a:r>
            <a:br>
              <a:rPr lang="en-GB" sz="2000" dirty="0" smtClean="0">
                <a:solidFill>
                  <a:srgbClr val="4C6A4A"/>
                </a:solidFill>
              </a:rPr>
            </a:br>
            <a:endParaRPr lang="en-GB" sz="2000" dirty="0">
              <a:solidFill>
                <a:srgbClr val="4C6A4A"/>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1484782"/>
            <a:ext cx="4246052" cy="4536506"/>
          </a:xfrm>
          <a:prstGeom prst="rect">
            <a:avLst/>
          </a:prstGeom>
        </p:spPr>
      </p:pic>
    </p:spTree>
    <p:extLst>
      <p:ext uri="{BB962C8B-B14F-4D97-AF65-F5344CB8AC3E}">
        <p14:creationId xmlns:p14="http://schemas.microsoft.com/office/powerpoint/2010/main" val="10476014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44285" y="460218"/>
            <a:ext cx="5965371" cy="758952"/>
          </a:xfrm>
          <a:prstGeom prst="rect">
            <a:avLst/>
          </a:prstGeom>
        </p:spPr>
        <p:txBody>
          <a:bodyPr>
            <a:normAutofit/>
          </a:bodyPr>
          <a:lstStyle/>
          <a:p>
            <a:pPr algn="l"/>
            <a:r>
              <a:rPr lang="en-GB" sz="3200" b="0" cap="none" dirty="0" smtClean="0"/>
              <a:t>POLICY IMPLEMENTATION</a:t>
            </a:r>
            <a:endParaRPr lang="en-GB" sz="3200" b="0" cap="none" dirty="0"/>
          </a:p>
        </p:txBody>
      </p:sp>
      <p:sp>
        <p:nvSpPr>
          <p:cNvPr id="3" name="Content Placeholder 2"/>
          <p:cNvSpPr>
            <a:spLocks noGrp="1"/>
          </p:cNvSpPr>
          <p:nvPr>
            <p:ph sz="quarter" idx="4294967295"/>
          </p:nvPr>
        </p:nvSpPr>
        <p:spPr>
          <a:xfrm>
            <a:off x="544285" y="1527048"/>
            <a:ext cx="7661148" cy="4572000"/>
          </a:xfrm>
          <a:prstGeom prst="rect">
            <a:avLst/>
          </a:prstGeom>
        </p:spPr>
        <p:txBody>
          <a:bodyPr>
            <a:normAutofit/>
          </a:bodyPr>
          <a:lstStyle/>
          <a:p>
            <a:pPr marL="0" indent="0">
              <a:buNone/>
            </a:pPr>
            <a:r>
              <a:rPr lang="en-GB" dirty="0" smtClean="0"/>
              <a:t>RDM Programme in 3 phases:</a:t>
            </a:r>
          </a:p>
          <a:p>
            <a:pPr marL="0" indent="0">
              <a:buNone/>
            </a:pPr>
            <a:endParaRPr lang="en-GB" sz="1600" dirty="0" smtClean="0"/>
          </a:p>
          <a:p>
            <a:pPr lvl="1">
              <a:spcBef>
                <a:spcPts val="600"/>
              </a:spcBef>
              <a:spcAft>
                <a:spcPts val="600"/>
              </a:spcAft>
            </a:pPr>
            <a:r>
              <a:rPr lang="en-GB" sz="2000" b="1" dirty="0" smtClean="0"/>
              <a:t>Phase </a:t>
            </a:r>
            <a:r>
              <a:rPr lang="en-GB" sz="2000" b="1" dirty="0"/>
              <a:t>0</a:t>
            </a:r>
            <a:r>
              <a:rPr lang="en-GB" sz="2000" dirty="0"/>
              <a:t>:  August 2012 – August 2013: Planning phase, with some pilot activity and early deliverables.</a:t>
            </a:r>
          </a:p>
          <a:p>
            <a:pPr lvl="1">
              <a:spcBef>
                <a:spcPts val="600"/>
              </a:spcBef>
              <a:spcAft>
                <a:spcPts val="600"/>
              </a:spcAft>
            </a:pPr>
            <a:r>
              <a:rPr lang="en-GB" sz="2000" b="1" dirty="0"/>
              <a:t>Phase 1</a:t>
            </a:r>
            <a:r>
              <a:rPr lang="en-GB" sz="2000" dirty="0"/>
              <a:t>:  September 2013 – May 2014: Initial rollout of primary services.</a:t>
            </a:r>
          </a:p>
          <a:p>
            <a:pPr lvl="1">
              <a:spcBef>
                <a:spcPts val="600"/>
              </a:spcBef>
              <a:spcAft>
                <a:spcPts val="600"/>
              </a:spcAft>
            </a:pPr>
            <a:r>
              <a:rPr lang="en-GB" sz="2000" b="1" dirty="0"/>
              <a:t>Phase 2</a:t>
            </a:r>
            <a:r>
              <a:rPr lang="en-GB" sz="2000" dirty="0"/>
              <a:t>:  June 2014 – May 2015: Continued rollout; maturation of services</a:t>
            </a:r>
            <a:r>
              <a:rPr lang="en-GB" sz="2000" dirty="0" smtClean="0"/>
              <a:t>.</a:t>
            </a:r>
          </a:p>
          <a:p>
            <a:pPr lvl="1">
              <a:spcBef>
                <a:spcPts val="600"/>
              </a:spcBef>
              <a:spcAft>
                <a:spcPts val="600"/>
              </a:spcAft>
            </a:pPr>
            <a:endParaRPr lang="en-GB" sz="2000" dirty="0" smtClean="0"/>
          </a:p>
          <a:p>
            <a:pPr marL="0" indent="0">
              <a:buNone/>
            </a:pPr>
            <a:r>
              <a:rPr lang="en-GB" dirty="0" smtClean="0"/>
              <a:t>Full details of the programme is available at:</a:t>
            </a:r>
          </a:p>
          <a:p>
            <a:pPr marL="548640" lvl="3" indent="0">
              <a:buClr>
                <a:schemeClr val="accent5">
                  <a:lumMod val="75000"/>
                </a:schemeClr>
              </a:buClr>
              <a:buSzPct val="85000"/>
              <a:buNone/>
            </a:pPr>
            <a:r>
              <a:rPr lang="en-GB" sz="2000" dirty="0">
                <a:hlinkClick r:id="rId3"/>
              </a:rPr>
              <a:t>http://edin.ac/1eE3sav</a:t>
            </a:r>
            <a:r>
              <a:rPr lang="en-GB" sz="2000" dirty="0"/>
              <a:t> </a:t>
            </a:r>
          </a:p>
          <a:p>
            <a:endParaRPr lang="en-GB" dirty="0"/>
          </a:p>
        </p:txBody>
      </p:sp>
    </p:spTree>
    <p:extLst>
      <p:ext uri="{BB962C8B-B14F-4D97-AF65-F5344CB8AC3E}">
        <p14:creationId xmlns:p14="http://schemas.microsoft.com/office/powerpoint/2010/main" val="3361080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3"/>
          <p:cNvSpPr>
            <a:spLocks noGrp="1"/>
          </p:cNvSpPr>
          <p:nvPr>
            <p:ph type="body" idx="1"/>
          </p:nvPr>
        </p:nvSpPr>
        <p:spPr>
          <a:xfrm>
            <a:off x="773430" y="1281589"/>
            <a:ext cx="7760970" cy="4985861"/>
          </a:xfrm>
        </p:spPr>
        <p:txBody>
          <a:bodyPr>
            <a:normAutofit lnSpcReduction="10000"/>
          </a:bodyPr>
          <a:lstStyle/>
          <a:p>
            <a:pPr marL="457196" indent="-457196">
              <a:buNone/>
              <a:defRPr/>
            </a:pPr>
            <a:r>
              <a:rPr lang="en-GB" sz="1800" dirty="0">
                <a:latin typeface="Trebuchet MS" panose="020B0603020202020204" pitchFamily="34" charset="0"/>
              </a:rPr>
              <a:t>An RDM Policy Implementation Committee </a:t>
            </a:r>
            <a:r>
              <a:rPr lang="en-GB" sz="1800" dirty="0" smtClean="0">
                <a:latin typeface="Trebuchet MS" panose="020B0603020202020204" pitchFamily="34" charset="0"/>
              </a:rPr>
              <a:t>was set </a:t>
            </a:r>
            <a:r>
              <a:rPr lang="en-GB" sz="1800" dirty="0">
                <a:latin typeface="Trebuchet MS" panose="020B0603020202020204" pitchFamily="34" charset="0"/>
              </a:rPr>
              <a:t>up by the </a:t>
            </a:r>
          </a:p>
          <a:p>
            <a:pPr marL="457196" indent="-457196">
              <a:buNone/>
              <a:defRPr/>
            </a:pPr>
            <a:r>
              <a:rPr lang="en-GB" sz="1800" dirty="0">
                <a:latin typeface="Trebuchet MS" panose="020B0603020202020204" pitchFamily="34" charset="0"/>
              </a:rPr>
              <a:t>Vice Principal Knowledge Management </a:t>
            </a:r>
            <a:r>
              <a:rPr lang="en-GB" sz="1800" dirty="0" smtClean="0">
                <a:latin typeface="Trebuchet MS" panose="020B0603020202020204" pitchFamily="34" charset="0"/>
              </a:rPr>
              <a:t>charged </a:t>
            </a:r>
            <a:r>
              <a:rPr lang="en-GB" sz="1800" dirty="0">
                <a:latin typeface="Trebuchet MS" panose="020B0603020202020204" pitchFamily="34" charset="0"/>
              </a:rPr>
              <a:t>with delivering services </a:t>
            </a:r>
            <a:endParaRPr lang="en-GB" sz="1800" dirty="0" smtClean="0">
              <a:latin typeface="Trebuchet MS" panose="020B0603020202020204" pitchFamily="34" charset="0"/>
            </a:endParaRPr>
          </a:p>
          <a:p>
            <a:pPr marL="457196" indent="-457196">
              <a:buNone/>
              <a:defRPr/>
            </a:pPr>
            <a:r>
              <a:rPr lang="en-GB" sz="1800" dirty="0" smtClean="0">
                <a:latin typeface="Trebuchet MS" panose="020B0603020202020204" pitchFamily="34" charset="0"/>
              </a:rPr>
              <a:t>that </a:t>
            </a:r>
            <a:r>
              <a:rPr lang="en-GB" sz="1800" dirty="0">
                <a:latin typeface="Trebuchet MS" panose="020B0603020202020204" pitchFamily="34" charset="0"/>
              </a:rPr>
              <a:t>will meet RDM policy </a:t>
            </a:r>
            <a:r>
              <a:rPr lang="en-GB" sz="1800" dirty="0" smtClean="0">
                <a:latin typeface="Trebuchet MS" panose="020B0603020202020204" pitchFamily="34" charset="0"/>
              </a:rPr>
              <a:t>objectives:</a:t>
            </a:r>
            <a:endParaRPr lang="en-GB" sz="1800" dirty="0">
              <a:latin typeface="Trebuchet MS" panose="020B0603020202020204" pitchFamily="34" charset="0"/>
            </a:endParaRPr>
          </a:p>
          <a:p>
            <a:pPr marL="457196" indent="-457196">
              <a:lnSpc>
                <a:spcPct val="80000"/>
              </a:lnSpc>
              <a:buNone/>
              <a:defRPr/>
            </a:pPr>
            <a:endParaRPr lang="en-GB" sz="1100" dirty="0">
              <a:latin typeface="Trebuchet MS" panose="020B0603020202020204" pitchFamily="34" charset="0"/>
            </a:endParaRPr>
          </a:p>
          <a:p>
            <a:pPr marL="342896" indent="-342896">
              <a:spcBef>
                <a:spcPts val="0"/>
              </a:spcBef>
              <a:defRPr/>
            </a:pPr>
            <a:r>
              <a:rPr lang="en-GB" sz="1800" dirty="0">
                <a:latin typeface="Trebuchet MS" panose="020B0603020202020204" pitchFamily="34" charset="0"/>
              </a:rPr>
              <a:t>Membership from across IS</a:t>
            </a:r>
          </a:p>
          <a:p>
            <a:pPr marL="0" indent="0">
              <a:spcBef>
                <a:spcPts val="0"/>
              </a:spcBef>
              <a:buNone/>
              <a:defRPr/>
            </a:pPr>
            <a:r>
              <a:rPr lang="en-GB" sz="700" dirty="0">
                <a:latin typeface="Trebuchet MS" panose="020B0603020202020204" pitchFamily="34" charset="0"/>
              </a:rPr>
              <a:t> </a:t>
            </a:r>
          </a:p>
          <a:p>
            <a:pPr marL="0" indent="0">
              <a:spcBef>
                <a:spcPts val="0"/>
              </a:spcBef>
              <a:buNone/>
              <a:defRPr/>
            </a:pPr>
            <a:endParaRPr lang="en-GB" sz="700" dirty="0">
              <a:latin typeface="Trebuchet MS" panose="020B0603020202020204" pitchFamily="34" charset="0"/>
            </a:endParaRPr>
          </a:p>
          <a:p>
            <a:pPr marL="342896" indent="-342896">
              <a:spcBef>
                <a:spcPts val="0"/>
              </a:spcBef>
              <a:defRPr/>
            </a:pPr>
            <a:r>
              <a:rPr lang="en-GB" sz="1800" dirty="0">
                <a:latin typeface="Trebuchet MS" panose="020B0603020202020204" pitchFamily="34" charset="0"/>
              </a:rPr>
              <a:t>Iterate with researchers to ensure services meet the needs of researchers</a:t>
            </a:r>
          </a:p>
          <a:p>
            <a:pPr marL="457196" indent="-457196">
              <a:lnSpc>
                <a:spcPct val="80000"/>
              </a:lnSpc>
              <a:defRPr/>
            </a:pPr>
            <a:endParaRPr lang="en-GB" sz="900" dirty="0" smtClean="0">
              <a:latin typeface="Trebuchet MS" panose="020B0603020202020204" pitchFamily="34" charset="0"/>
            </a:endParaRPr>
          </a:p>
          <a:p>
            <a:pPr marL="457196" indent="-457196">
              <a:lnSpc>
                <a:spcPct val="80000"/>
              </a:lnSpc>
              <a:defRPr/>
            </a:pPr>
            <a:endParaRPr lang="en-GB" sz="900" dirty="0">
              <a:latin typeface="Trebuchet MS" panose="020B0603020202020204" pitchFamily="34" charset="0"/>
            </a:endParaRPr>
          </a:p>
          <a:p>
            <a:pPr marL="457196" indent="-457196">
              <a:lnSpc>
                <a:spcPct val="80000"/>
              </a:lnSpc>
              <a:defRPr/>
            </a:pPr>
            <a:endParaRPr lang="en-GB" sz="900" dirty="0">
              <a:latin typeface="Trebuchet MS" panose="020B0603020202020204" pitchFamily="34" charset="0"/>
            </a:endParaRPr>
          </a:p>
          <a:p>
            <a:pPr marL="457196" indent="-457196">
              <a:buNone/>
              <a:defRPr/>
            </a:pPr>
            <a:r>
              <a:rPr lang="en-GB" sz="1800" dirty="0">
                <a:latin typeface="Trebuchet MS" panose="020B0603020202020204" pitchFamily="34" charset="0"/>
              </a:rPr>
              <a:t>The Vice Principal also established a Steering Committee led by </a:t>
            </a:r>
          </a:p>
          <a:p>
            <a:pPr marL="457196" indent="-457196">
              <a:buNone/>
              <a:defRPr/>
            </a:pPr>
            <a:r>
              <a:rPr lang="en-GB" sz="1800" dirty="0" err="1">
                <a:latin typeface="Trebuchet MS" panose="020B0603020202020204" pitchFamily="34" charset="0"/>
              </a:rPr>
              <a:t>Prof.</a:t>
            </a:r>
            <a:r>
              <a:rPr lang="en-GB" sz="1800" dirty="0">
                <a:latin typeface="Trebuchet MS" panose="020B0603020202020204" pitchFamily="34" charset="0"/>
              </a:rPr>
              <a:t> Peter Clarke </a:t>
            </a:r>
            <a:r>
              <a:rPr lang="en-GB" sz="1800" dirty="0" smtClean="0">
                <a:latin typeface="Trebuchet MS" panose="020B0603020202020204" pitchFamily="34" charset="0"/>
              </a:rPr>
              <a:t>with members </a:t>
            </a:r>
            <a:r>
              <a:rPr lang="en-GB" sz="1800" dirty="0">
                <a:latin typeface="Trebuchet MS" panose="020B0603020202020204" pitchFamily="34" charset="0"/>
              </a:rPr>
              <a:t>of Research Committee </a:t>
            </a:r>
            <a:r>
              <a:rPr lang="en-GB" sz="1800" dirty="0" smtClean="0">
                <a:latin typeface="Trebuchet MS" panose="020B0603020202020204" pitchFamily="34" charset="0"/>
              </a:rPr>
              <a:t>from </a:t>
            </a:r>
            <a:r>
              <a:rPr lang="en-GB" sz="1800" dirty="0">
                <a:latin typeface="Trebuchet MS" panose="020B0603020202020204" pitchFamily="34" charset="0"/>
              </a:rPr>
              <a:t>the 3 </a:t>
            </a:r>
            <a:endParaRPr lang="en-GB" sz="1800" dirty="0" smtClean="0">
              <a:latin typeface="Trebuchet MS" panose="020B0603020202020204" pitchFamily="34" charset="0"/>
            </a:endParaRPr>
          </a:p>
          <a:p>
            <a:pPr marL="457196" indent="-457196">
              <a:buNone/>
              <a:defRPr/>
            </a:pPr>
            <a:r>
              <a:rPr lang="en-GB" sz="1800" dirty="0" smtClean="0">
                <a:latin typeface="Trebuchet MS" panose="020B0603020202020204" pitchFamily="34" charset="0"/>
              </a:rPr>
              <a:t>colleges</a:t>
            </a:r>
            <a:r>
              <a:rPr lang="en-GB" sz="1800" dirty="0">
                <a:latin typeface="Trebuchet MS" panose="020B0603020202020204" pitchFamily="34" charset="0"/>
              </a:rPr>
              <a:t>, IS, DCC and Edinburgh Research </a:t>
            </a:r>
            <a:r>
              <a:rPr lang="en-GB" sz="1800" dirty="0" smtClean="0">
                <a:latin typeface="Trebuchet MS" panose="020B0603020202020204" pitchFamily="34" charset="0"/>
              </a:rPr>
              <a:t>and Innovation </a:t>
            </a:r>
            <a:r>
              <a:rPr lang="en-GB" sz="1800" dirty="0">
                <a:latin typeface="Trebuchet MS" panose="020B0603020202020204" pitchFamily="34" charset="0"/>
              </a:rPr>
              <a:t>(ERI). </a:t>
            </a:r>
          </a:p>
          <a:p>
            <a:pPr marL="457196" indent="-457196">
              <a:lnSpc>
                <a:spcPct val="80000"/>
              </a:lnSpc>
              <a:buNone/>
              <a:defRPr/>
            </a:pPr>
            <a:endParaRPr lang="en-GB" sz="1100" dirty="0">
              <a:latin typeface="Trebuchet MS" panose="020B0603020202020204" pitchFamily="34" charset="0"/>
            </a:endParaRPr>
          </a:p>
          <a:p>
            <a:pPr marL="457196" indent="-457196">
              <a:spcBef>
                <a:spcPts val="0"/>
              </a:spcBef>
              <a:buNone/>
              <a:defRPr/>
            </a:pPr>
            <a:r>
              <a:rPr lang="en-GB" sz="1800" dirty="0">
                <a:latin typeface="Trebuchet MS" panose="020B0603020202020204" pitchFamily="34" charset="0"/>
              </a:rPr>
              <a:t>Their role is to:</a:t>
            </a:r>
          </a:p>
          <a:p>
            <a:pPr marL="457196" indent="-457196">
              <a:spcBef>
                <a:spcPts val="0"/>
              </a:spcBef>
              <a:buNone/>
              <a:defRPr/>
            </a:pPr>
            <a:endParaRPr lang="en-GB" sz="700" dirty="0">
              <a:latin typeface="Trebuchet MS" panose="020B0603020202020204" pitchFamily="34" charset="0"/>
            </a:endParaRPr>
          </a:p>
          <a:p>
            <a:pPr marL="342896" indent="-342896">
              <a:spcBef>
                <a:spcPts val="0"/>
              </a:spcBef>
              <a:defRPr/>
            </a:pPr>
            <a:r>
              <a:rPr lang="en-GB" sz="1800" dirty="0">
                <a:latin typeface="Trebuchet MS" panose="020B0603020202020204" pitchFamily="34" charset="0"/>
              </a:rPr>
              <a:t>Provide oversight to the activity of the Implementation Committee</a:t>
            </a:r>
          </a:p>
          <a:p>
            <a:pPr marL="342896" indent="-342896">
              <a:spcBef>
                <a:spcPts val="0"/>
              </a:spcBef>
              <a:defRPr/>
            </a:pPr>
            <a:endParaRPr lang="en-GB" sz="700" dirty="0">
              <a:latin typeface="Trebuchet MS" panose="020B0603020202020204" pitchFamily="34" charset="0"/>
            </a:endParaRPr>
          </a:p>
          <a:p>
            <a:pPr marL="342896" indent="-342896">
              <a:spcBef>
                <a:spcPts val="0"/>
              </a:spcBef>
              <a:defRPr/>
            </a:pPr>
            <a:r>
              <a:rPr lang="en-GB" sz="1800" dirty="0">
                <a:latin typeface="Trebuchet MS" panose="020B0603020202020204" pitchFamily="34" charset="0"/>
              </a:rPr>
              <a:t>Ensure services meet  researcher requirements without harming research competitiveness</a:t>
            </a:r>
          </a:p>
        </p:txBody>
      </p:sp>
      <p:sp>
        <p:nvSpPr>
          <p:cNvPr id="40963" name="TextBox 3"/>
          <p:cNvSpPr txBox="1">
            <a:spLocks noChangeArrowheads="1"/>
          </p:cNvSpPr>
          <p:nvPr/>
        </p:nvSpPr>
        <p:spPr bwMode="auto">
          <a:xfrm>
            <a:off x="773430" y="393499"/>
            <a:ext cx="2500172" cy="575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1143000" indent="-2286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pPr eaLnBrk="1" hangingPunct="1"/>
            <a:r>
              <a:rPr lang="en-GB" altLang="en-US" sz="3200" i="0" dirty="0" smtClean="0">
                <a:solidFill>
                  <a:srgbClr val="ED7C00"/>
                </a:solidFill>
                <a:latin typeface="Trebuchet MS" panose="020B0603020202020204" pitchFamily="34" charset="0"/>
              </a:rPr>
              <a:t>COMMITTEES</a:t>
            </a:r>
            <a:endParaRPr lang="en-GB" altLang="en-US" sz="3200" i="0" dirty="0">
              <a:solidFill>
                <a:srgbClr val="ED7C00"/>
              </a:solidFill>
              <a:latin typeface="Trebuchet MS" panose="020B0603020202020204" pitchFamily="34" charset="0"/>
            </a:endParaRPr>
          </a:p>
        </p:txBody>
      </p:sp>
    </p:spTree>
    <p:extLst>
      <p:ext uri="{BB962C8B-B14F-4D97-AF65-F5344CB8AC3E}">
        <p14:creationId xmlns:p14="http://schemas.microsoft.com/office/powerpoint/2010/main" val="138497151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0" dirty="0" smtClean="0"/>
              <a:t>RDM SERVICES AND SUPPORT</a:t>
            </a:r>
            <a:endParaRPr lang="en-GB" sz="3200" b="0" dirty="0"/>
          </a:p>
        </p:txBody>
      </p:sp>
      <p:sp>
        <p:nvSpPr>
          <p:cNvPr id="3" name="Content Placeholder 2"/>
          <p:cNvSpPr>
            <a:spLocks noGrp="1"/>
          </p:cNvSpPr>
          <p:nvPr>
            <p:ph sz="half" idx="1"/>
          </p:nvPr>
        </p:nvSpPr>
        <p:spPr>
          <a:xfrm>
            <a:off x="301752" y="1365084"/>
            <a:ext cx="4126232" cy="4681728"/>
          </a:xfrm>
        </p:spPr>
        <p:txBody>
          <a:bodyPr>
            <a:normAutofit fontScale="55000" lnSpcReduction="20000"/>
          </a:bodyPr>
          <a:lstStyle/>
          <a:p>
            <a:pPr>
              <a:buClr>
                <a:schemeClr val="accent5">
                  <a:lumMod val="75000"/>
                </a:schemeClr>
              </a:buClr>
              <a:buFont typeface="Wingdings" panose="05000000000000000000" pitchFamily="2" charset="2"/>
              <a:buChar char="§"/>
            </a:pPr>
            <a:endParaRPr lang="en-US" altLang="en-US" sz="2000" dirty="0" smtClean="0">
              <a:cs typeface="Arial" charset="0"/>
            </a:endParaRPr>
          </a:p>
          <a:p>
            <a:pPr>
              <a:spcBef>
                <a:spcPts val="600"/>
              </a:spcBef>
              <a:spcAft>
                <a:spcPts val="600"/>
              </a:spcAft>
              <a:buClr>
                <a:schemeClr val="accent5">
                  <a:lumMod val="75000"/>
                </a:schemeClr>
              </a:buClr>
              <a:buFont typeface="Wingdings" panose="05000000000000000000" pitchFamily="2" charset="2"/>
              <a:buChar char="§"/>
            </a:pPr>
            <a:r>
              <a:rPr lang="en-GB" sz="3800" dirty="0"/>
              <a:t>Services already in place:</a:t>
            </a:r>
          </a:p>
          <a:p>
            <a:pPr lvl="1">
              <a:spcBef>
                <a:spcPts val="600"/>
              </a:spcBef>
              <a:spcAft>
                <a:spcPts val="600"/>
              </a:spcAft>
              <a:buClr>
                <a:srgbClr val="FF0000"/>
              </a:buClr>
              <a:buFont typeface="Courier New" panose="02070309020205020404" pitchFamily="49" charset="0"/>
              <a:buChar char="o"/>
            </a:pPr>
            <a:r>
              <a:rPr lang="en-GB" sz="3300" dirty="0"/>
              <a:t>Data management planning</a:t>
            </a:r>
          </a:p>
          <a:p>
            <a:pPr lvl="1">
              <a:spcBef>
                <a:spcPts val="600"/>
              </a:spcBef>
              <a:spcAft>
                <a:spcPts val="600"/>
              </a:spcAft>
              <a:buClr>
                <a:srgbClr val="FF0000"/>
              </a:buClr>
              <a:buFont typeface="Courier New" panose="02070309020205020404" pitchFamily="49" charset="0"/>
              <a:buChar char="o"/>
            </a:pPr>
            <a:r>
              <a:rPr lang="en-GB" sz="3300" dirty="0"/>
              <a:t>Active working file space = DataStore</a:t>
            </a:r>
          </a:p>
          <a:p>
            <a:pPr lvl="1">
              <a:spcBef>
                <a:spcPts val="600"/>
              </a:spcBef>
              <a:spcAft>
                <a:spcPts val="600"/>
              </a:spcAft>
              <a:buClr>
                <a:srgbClr val="FF0000"/>
              </a:buClr>
              <a:buFont typeface="Courier New" panose="02070309020205020404" pitchFamily="49" charset="0"/>
              <a:buChar char="o"/>
            </a:pPr>
            <a:r>
              <a:rPr lang="en-GB" sz="3300" dirty="0"/>
              <a:t>Data publication repository = </a:t>
            </a:r>
            <a:r>
              <a:rPr lang="en-GB" sz="3300" dirty="0" err="1" smtClean="0"/>
              <a:t>DataShare</a:t>
            </a:r>
            <a:endParaRPr lang="en-GB" sz="3300" dirty="0"/>
          </a:p>
          <a:p>
            <a:pPr>
              <a:spcBef>
                <a:spcPts val="600"/>
              </a:spcBef>
              <a:spcAft>
                <a:spcPts val="600"/>
              </a:spcAft>
              <a:buClr>
                <a:schemeClr val="accent5">
                  <a:lumMod val="75000"/>
                </a:schemeClr>
              </a:buClr>
              <a:buFont typeface="Wingdings" panose="05000000000000000000" pitchFamily="2" charset="2"/>
              <a:buChar char="§"/>
            </a:pPr>
            <a:r>
              <a:rPr lang="en-GB" sz="3800" dirty="0"/>
              <a:t>Services in development:</a:t>
            </a:r>
          </a:p>
          <a:p>
            <a:pPr lvl="1">
              <a:spcBef>
                <a:spcPts val="600"/>
              </a:spcBef>
              <a:spcAft>
                <a:spcPts val="600"/>
              </a:spcAft>
              <a:buClr>
                <a:srgbClr val="FF0000"/>
              </a:buClr>
              <a:buFont typeface="Courier New" panose="02070309020205020404" pitchFamily="49" charset="0"/>
              <a:buChar char="o"/>
            </a:pPr>
            <a:r>
              <a:rPr lang="en-GB" sz="3300" dirty="0"/>
              <a:t>Long term data archive = DataVault</a:t>
            </a:r>
          </a:p>
          <a:p>
            <a:pPr lvl="1">
              <a:spcBef>
                <a:spcPts val="600"/>
              </a:spcBef>
              <a:spcAft>
                <a:spcPts val="600"/>
              </a:spcAft>
              <a:buClr>
                <a:srgbClr val="FF0000"/>
              </a:buClr>
              <a:buFont typeface="Courier New" panose="02070309020205020404" pitchFamily="49" charset="0"/>
              <a:buChar char="o"/>
            </a:pPr>
            <a:r>
              <a:rPr lang="en-GB" sz="3300" dirty="0"/>
              <a:t>Data Asset </a:t>
            </a:r>
            <a:r>
              <a:rPr lang="en-GB" sz="3300" dirty="0" smtClean="0"/>
              <a:t>Register (DAR)</a:t>
            </a:r>
            <a:endParaRPr lang="en-GB" sz="3300" dirty="0"/>
          </a:p>
          <a:p>
            <a:pPr lvl="1">
              <a:spcBef>
                <a:spcPts val="600"/>
              </a:spcBef>
              <a:spcAft>
                <a:spcPts val="600"/>
              </a:spcAft>
              <a:buClr>
                <a:schemeClr val="accent5">
                  <a:lumMod val="75000"/>
                </a:schemeClr>
              </a:buClr>
              <a:buFont typeface="Wingdings" panose="05000000000000000000" pitchFamily="2" charset="2"/>
              <a:buChar char="§"/>
            </a:pPr>
            <a:endParaRPr lang="en-GB" sz="1400" dirty="0" smtClean="0"/>
          </a:p>
          <a:p>
            <a:pPr>
              <a:spcBef>
                <a:spcPts val="600"/>
              </a:spcBef>
              <a:spcAft>
                <a:spcPts val="600"/>
              </a:spcAft>
              <a:buClr>
                <a:schemeClr val="accent5">
                  <a:lumMod val="75000"/>
                </a:schemeClr>
              </a:buClr>
              <a:buFont typeface="Wingdings" panose="05000000000000000000" pitchFamily="2" charset="2"/>
              <a:buChar char="§"/>
            </a:pPr>
            <a:r>
              <a:rPr lang="en-GB" sz="3800" dirty="0" smtClean="0"/>
              <a:t>RDM </a:t>
            </a:r>
            <a:r>
              <a:rPr lang="en-GB" sz="3800" dirty="0"/>
              <a:t>support: Awareness raising, training &amp; consultancy</a:t>
            </a:r>
          </a:p>
          <a:p>
            <a:pPr lvl="0">
              <a:buClr>
                <a:schemeClr val="accent5">
                  <a:lumMod val="75000"/>
                </a:schemeClr>
              </a:buClr>
              <a:buFont typeface="Wingdings" panose="05000000000000000000" pitchFamily="2" charset="2"/>
              <a:buChar char="§"/>
            </a:pPr>
            <a:endParaRPr lang="en-GB" sz="2400" dirty="0">
              <a:solidFill>
                <a:srgbClr val="4C6A4A"/>
              </a:solidFill>
            </a:endParaRPr>
          </a:p>
        </p:txBody>
      </p:sp>
      <p:sp>
        <p:nvSpPr>
          <p:cNvPr id="4" name="Content Placeholder 3"/>
          <p:cNvSpPr>
            <a:spLocks noGrp="1"/>
          </p:cNvSpPr>
          <p:nvPr>
            <p:ph sz="half" idx="2"/>
          </p:nvPr>
        </p:nvSpPr>
        <p:spPr>
          <a:xfrm>
            <a:off x="4644008" y="1371600"/>
            <a:ext cx="4248472" cy="4865712"/>
          </a:xfrm>
        </p:spPr>
        <p:txBody>
          <a:bodyPr>
            <a:normAutofit fontScale="55000" lnSpcReduction="20000"/>
          </a:bodyPr>
          <a:lstStyle/>
          <a:p>
            <a:pPr>
              <a:buClr>
                <a:schemeClr val="accent5">
                  <a:lumMod val="75000"/>
                </a:schemeClr>
              </a:buClr>
              <a:buFont typeface="Wingdings" panose="05000000000000000000" pitchFamily="2" charset="2"/>
              <a:buChar char="§"/>
            </a:pPr>
            <a:endParaRPr lang="en-GB" sz="2000" dirty="0" smtClean="0">
              <a:solidFill>
                <a:srgbClr val="4C6A4A"/>
              </a:solidFill>
            </a:endParaRPr>
          </a:p>
          <a:p>
            <a:pPr marL="0" indent="0">
              <a:buClr>
                <a:schemeClr val="accent5">
                  <a:lumMod val="75000"/>
                </a:schemeClr>
              </a:buClr>
              <a:buNone/>
            </a:pPr>
            <a:r>
              <a:rPr lang="en-GB" sz="2000" dirty="0" smtClean="0">
                <a:solidFill>
                  <a:srgbClr val="4C6A4A"/>
                </a:solidFill>
              </a:rPr>
              <a:t/>
            </a:r>
            <a:br>
              <a:rPr lang="en-GB" sz="2000" dirty="0" smtClean="0">
                <a:solidFill>
                  <a:srgbClr val="4C6A4A"/>
                </a:solidFill>
              </a:rPr>
            </a:br>
            <a:endParaRPr lang="en-GB" sz="2000" dirty="0">
              <a:solidFill>
                <a:srgbClr val="4C6A4A"/>
              </a:solidFill>
            </a:endParaRPr>
          </a:p>
        </p:txBody>
      </p:sp>
      <p:sp>
        <p:nvSpPr>
          <p:cNvPr id="7" name="TextBox 6"/>
          <p:cNvSpPr txBox="1"/>
          <p:nvPr/>
        </p:nvSpPr>
        <p:spPr>
          <a:xfrm>
            <a:off x="4834477" y="5301208"/>
            <a:ext cx="3886011" cy="338554"/>
          </a:xfrm>
          <a:prstGeom prst="rect">
            <a:avLst/>
          </a:prstGeom>
          <a:noFill/>
        </p:spPr>
        <p:txBody>
          <a:bodyPr wrap="square" rtlCol="0">
            <a:spAutoFit/>
          </a:bodyPr>
          <a:lstStyle/>
          <a:p>
            <a:pPr marL="548640" lvl="3" indent="0">
              <a:buClr>
                <a:schemeClr val="accent5">
                  <a:lumMod val="75000"/>
                </a:schemeClr>
              </a:buClr>
              <a:buSzPct val="85000"/>
              <a:buNone/>
            </a:pPr>
            <a:r>
              <a:rPr lang="en-GB" sz="1600" dirty="0">
                <a:solidFill>
                  <a:schemeClr val="bg1"/>
                </a:solidFill>
                <a:latin typeface="Trebuchet MS" panose="020B0603020202020204" pitchFamily="34" charset="0"/>
                <a:hlinkClick r:id="rId2"/>
              </a:rPr>
              <a:t>http://</a:t>
            </a:r>
            <a:r>
              <a:rPr lang="en-GB" sz="1600" dirty="0" smtClean="0">
                <a:solidFill>
                  <a:schemeClr val="bg1"/>
                </a:solidFill>
                <a:latin typeface="Trebuchet MS" panose="020B0603020202020204" pitchFamily="34" charset="0"/>
                <a:hlinkClick r:id="rId2"/>
              </a:rPr>
              <a:t>edin.ac/1u3sKqy</a:t>
            </a:r>
            <a:r>
              <a:rPr lang="en-GB" sz="1600" dirty="0" smtClean="0">
                <a:solidFill>
                  <a:schemeClr val="bg1"/>
                </a:solidFill>
                <a:latin typeface="Trebuchet MS" panose="020B0603020202020204" pitchFamily="34" charset="0"/>
              </a:rPr>
              <a:t> </a:t>
            </a:r>
            <a:endParaRPr lang="en-GB" sz="1600" dirty="0">
              <a:solidFill>
                <a:schemeClr val="bg1"/>
              </a:solidFill>
              <a:latin typeface="Trebuchet MS" panose="020B0603020202020204" pitchFamily="34" charset="0"/>
            </a:endParaRPr>
          </a:p>
        </p:txBody>
      </p:sp>
      <p:pic>
        <p:nvPicPr>
          <p:cNvPr id="8" name="Content Placeholder 3"/>
          <p:cNvPicPr>
            <a:picLocks noChangeAspect="1" noChangeArrowheads="1"/>
          </p:cNvPicPr>
          <p:nvPr/>
        </p:nvPicPr>
        <p:blipFill>
          <a:blip r:embed="rId3"/>
          <a:srcRect/>
          <a:stretch>
            <a:fillRect/>
          </a:stretch>
        </p:blipFill>
        <p:spPr bwMode="auto">
          <a:xfrm>
            <a:off x="4860032" y="2506768"/>
            <a:ext cx="1258364" cy="127429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srcRect/>
          <a:stretch>
            <a:fillRect/>
          </a:stretch>
        </p:blipFill>
        <p:spPr bwMode="auto">
          <a:xfrm>
            <a:off x="6081828" y="2492895"/>
            <a:ext cx="1254400" cy="1274293"/>
          </a:xfrm>
          <a:prstGeom prst="rect">
            <a:avLst/>
          </a:prstGeom>
          <a:noFill/>
          <a:ln w="9525">
            <a:noFill/>
            <a:miter lim="800000"/>
            <a:headEnd/>
            <a:tailEnd/>
          </a:ln>
        </p:spPr>
      </p:pic>
      <p:pic>
        <p:nvPicPr>
          <p:cNvPr id="10" name="Picture 9"/>
          <p:cNvPicPr>
            <a:picLocks noChangeAspect="1" noChangeArrowheads="1"/>
          </p:cNvPicPr>
          <p:nvPr/>
        </p:nvPicPr>
        <p:blipFill>
          <a:blip r:embed="rId5"/>
          <a:srcRect/>
          <a:stretch>
            <a:fillRect/>
          </a:stretch>
        </p:blipFill>
        <p:spPr bwMode="auto">
          <a:xfrm>
            <a:off x="7336229" y="2506012"/>
            <a:ext cx="1240332" cy="1261177"/>
          </a:xfrm>
          <a:prstGeom prst="rect">
            <a:avLst/>
          </a:prstGeom>
          <a:noFill/>
          <a:ln w="9525">
            <a:noFill/>
            <a:miter lim="800000"/>
            <a:headEnd/>
            <a:tailEnd/>
          </a:ln>
        </p:spPr>
      </p:pic>
      <p:pic>
        <p:nvPicPr>
          <p:cNvPr id="11" name="Picture 1"/>
          <p:cNvPicPr>
            <a:picLocks noChangeAspect="1" noChangeArrowheads="1"/>
          </p:cNvPicPr>
          <p:nvPr/>
        </p:nvPicPr>
        <p:blipFill>
          <a:blip r:embed="rId6"/>
          <a:srcRect/>
          <a:stretch>
            <a:fillRect/>
          </a:stretch>
        </p:blipFill>
        <p:spPr bwMode="auto">
          <a:xfrm>
            <a:off x="4860032" y="3767189"/>
            <a:ext cx="3716528" cy="1189246"/>
          </a:xfrm>
          <a:prstGeom prst="rect">
            <a:avLst/>
          </a:prstGeom>
          <a:noFill/>
          <a:ln w="9525">
            <a:noFill/>
            <a:miter lim="800000"/>
            <a:headEnd/>
            <a:tailEnd/>
          </a:ln>
        </p:spPr>
      </p:pic>
      <p:sp>
        <p:nvSpPr>
          <p:cNvPr id="12" name="TextBox 11"/>
          <p:cNvSpPr txBox="1"/>
          <p:nvPr/>
        </p:nvSpPr>
        <p:spPr>
          <a:xfrm>
            <a:off x="5376880" y="1643916"/>
            <a:ext cx="2664296" cy="400110"/>
          </a:xfrm>
          <a:prstGeom prst="rect">
            <a:avLst/>
          </a:prstGeom>
          <a:noFill/>
        </p:spPr>
        <p:txBody>
          <a:bodyPr wrap="square" rtlCol="0">
            <a:spAutoFit/>
          </a:bodyPr>
          <a:lstStyle/>
          <a:p>
            <a:pPr algn="ctr"/>
            <a:r>
              <a:rPr lang="en-GB" sz="2000" dirty="0" smtClean="0">
                <a:solidFill>
                  <a:srgbClr val="808080"/>
                </a:solidFill>
                <a:latin typeface="Trebuchet MS" panose="020B0603020202020204" pitchFamily="34" charset="0"/>
              </a:rPr>
              <a:t>RDM Roadmap</a:t>
            </a:r>
            <a:endParaRPr lang="en-GB" sz="2000" dirty="0">
              <a:solidFill>
                <a:srgbClr val="808080"/>
              </a:solidFill>
              <a:latin typeface="Trebuchet MS" panose="020B0603020202020204" pitchFamily="34" charset="0"/>
            </a:endParaRPr>
          </a:p>
        </p:txBody>
      </p:sp>
    </p:spTree>
    <p:extLst>
      <p:ext uri="{BB962C8B-B14F-4D97-AF65-F5344CB8AC3E}">
        <p14:creationId xmlns:p14="http://schemas.microsoft.com/office/powerpoint/2010/main" val="26760521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28324" y="817923"/>
            <a:ext cx="7887026" cy="758952"/>
          </a:xfrm>
          <a:prstGeom prst="rect">
            <a:avLst/>
          </a:prstGeom>
        </p:spPr>
        <p:txBody>
          <a:bodyPr>
            <a:noAutofit/>
          </a:bodyPr>
          <a:lstStyle/>
          <a:p>
            <a:pPr algn="l"/>
            <a:r>
              <a:rPr lang="en-GB" sz="3200" b="0" cap="none" dirty="0" smtClean="0"/>
              <a:t>RESEARCH DATA MANAGEMENT PLANNING</a:t>
            </a:r>
            <a:endParaRPr lang="en-GB" sz="3200" b="0" cap="none" dirty="0"/>
          </a:p>
        </p:txBody>
      </p:sp>
      <p:sp>
        <p:nvSpPr>
          <p:cNvPr id="3" name="Content Placeholder 2"/>
          <p:cNvSpPr>
            <a:spLocks noGrp="1"/>
          </p:cNvSpPr>
          <p:nvPr>
            <p:ph sz="quarter" idx="4294967295"/>
          </p:nvPr>
        </p:nvSpPr>
        <p:spPr>
          <a:xfrm>
            <a:off x="628324" y="2114877"/>
            <a:ext cx="7688362" cy="3480381"/>
          </a:xfrm>
          <a:prstGeom prst="rect">
            <a:avLst/>
          </a:prstGeom>
        </p:spPr>
        <p:txBody>
          <a:bodyPr>
            <a:normAutofit/>
          </a:bodyPr>
          <a:lstStyle/>
          <a:p>
            <a:pPr marL="0" indent="0">
              <a:spcBef>
                <a:spcPts val="2000"/>
              </a:spcBef>
              <a:buNone/>
            </a:pPr>
            <a:r>
              <a:rPr lang="en-GB" dirty="0">
                <a:cs typeface="Arial" pitchFamily="34" charset="0"/>
              </a:rPr>
              <a:t>Support and services for planning activities that are performed </a:t>
            </a:r>
            <a:r>
              <a:rPr lang="en-GB" dirty="0" smtClean="0">
                <a:cs typeface="Arial" pitchFamily="34" charset="0"/>
              </a:rPr>
              <a:t>at the conceptual stage before </a:t>
            </a:r>
            <a:r>
              <a:rPr lang="en-GB" dirty="0">
                <a:cs typeface="Arial" pitchFamily="34" charset="0"/>
              </a:rPr>
              <a:t>research data are collected or </a:t>
            </a:r>
            <a:r>
              <a:rPr lang="en-GB" dirty="0" smtClean="0">
                <a:cs typeface="Arial" pitchFamily="34" charset="0"/>
              </a:rPr>
              <a:t>created</a:t>
            </a:r>
          </a:p>
          <a:p>
            <a:pPr marL="342900" lvl="1" indent="-342900">
              <a:spcBef>
                <a:spcPts val="2000"/>
              </a:spcBef>
            </a:pPr>
            <a:r>
              <a:rPr lang="en-GB" sz="2400" dirty="0" smtClean="0">
                <a:cs typeface="Arial" pitchFamily="34" charset="0"/>
              </a:rPr>
              <a:t>Tailored DMP assistance for researchers submitting research proposals</a:t>
            </a:r>
          </a:p>
          <a:p>
            <a:pPr marL="342900" lvl="1" indent="-342900">
              <a:spcBef>
                <a:spcPts val="2000"/>
              </a:spcBef>
            </a:pPr>
            <a:r>
              <a:rPr lang="en-GB" sz="2400" dirty="0">
                <a:cs typeface="Arial" pitchFamily="34" charset="0"/>
              </a:rPr>
              <a:t>Customised </a:t>
            </a:r>
            <a:r>
              <a:rPr lang="en-GB" sz="2400" dirty="0" smtClean="0">
                <a:cs typeface="Arial" pitchFamily="34" charset="0"/>
              </a:rPr>
              <a:t>instance of </a:t>
            </a:r>
            <a:r>
              <a:rPr lang="en-GB" sz="2400" dirty="0" err="1" smtClean="0">
                <a:cs typeface="Arial" pitchFamily="34" charset="0"/>
              </a:rPr>
              <a:t>DMP</a:t>
            </a:r>
            <a:r>
              <a:rPr lang="en-GB" sz="2400" i="1" dirty="0" err="1" smtClean="0">
                <a:cs typeface="Arial" pitchFamily="34" charset="0"/>
              </a:rPr>
              <a:t>online</a:t>
            </a:r>
            <a:r>
              <a:rPr lang="en-GB" sz="2400" dirty="0" smtClean="0">
                <a:cs typeface="Arial" pitchFamily="34" charset="0"/>
              </a:rPr>
              <a:t> toolkit for </a:t>
            </a:r>
            <a:r>
              <a:rPr lang="en-GB" sz="2400" dirty="0">
                <a:cs typeface="Arial" pitchFamily="34" charset="0"/>
              </a:rPr>
              <a:t>University of Edinburgh use</a:t>
            </a:r>
          </a:p>
          <a:p>
            <a:pPr marL="0" lvl="1" indent="0">
              <a:spcBef>
                <a:spcPts val="2000"/>
              </a:spcBef>
              <a:buNone/>
            </a:pPr>
            <a:endParaRPr lang="en-GB" sz="2300" dirty="0" smtClean="0">
              <a:solidFill>
                <a:srgbClr val="4C6A4A"/>
              </a:solidFill>
              <a:cs typeface="Arial" pitchFamily="34" charset="0"/>
            </a:endParaRPr>
          </a:p>
          <a:p>
            <a:pPr marL="1035050" lvl="2" indent="-457200">
              <a:spcBef>
                <a:spcPts val="600"/>
              </a:spcBef>
              <a:buFont typeface="Arial" panose="020B0604020202020204" pitchFamily="34" charset="0"/>
              <a:buChar char="•"/>
            </a:pPr>
            <a:endParaRPr lang="en-GB" dirty="0">
              <a:solidFill>
                <a:srgbClr val="4C6A4A"/>
              </a:solidFill>
              <a:cs typeface="Arial" pitchFamily="34" charset="0"/>
            </a:endParaRPr>
          </a:p>
        </p:txBody>
      </p:sp>
    </p:spTree>
    <p:extLst>
      <p:ext uri="{BB962C8B-B14F-4D97-AF65-F5344CB8AC3E}">
        <p14:creationId xmlns:p14="http://schemas.microsoft.com/office/powerpoint/2010/main" val="7683570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49402" y="687309"/>
            <a:ext cx="7576457" cy="758952"/>
          </a:xfrm>
          <a:prstGeom prst="rect">
            <a:avLst/>
          </a:prstGeom>
        </p:spPr>
        <p:txBody>
          <a:bodyPr>
            <a:normAutofit/>
          </a:bodyPr>
          <a:lstStyle/>
          <a:p>
            <a:pPr algn="l"/>
            <a:r>
              <a:rPr lang="en-GB" sz="3200" b="0" cap="none" dirty="0" smtClean="0"/>
              <a:t>WHAT IS A DATA MANAGEMENT PLAN (DMP)?</a:t>
            </a:r>
            <a:endParaRPr lang="en-GB" sz="3200" b="0" cap="none" dirty="0"/>
          </a:p>
        </p:txBody>
      </p:sp>
      <p:sp>
        <p:nvSpPr>
          <p:cNvPr id="3" name="Content Placeholder 2"/>
          <p:cNvSpPr>
            <a:spLocks noGrp="1"/>
          </p:cNvSpPr>
          <p:nvPr>
            <p:ph sz="quarter" idx="4294967295"/>
          </p:nvPr>
        </p:nvSpPr>
        <p:spPr>
          <a:xfrm>
            <a:off x="549402" y="1774698"/>
            <a:ext cx="7813548" cy="4572000"/>
          </a:xfrm>
          <a:prstGeom prst="rect">
            <a:avLst/>
          </a:prstGeom>
        </p:spPr>
        <p:txBody>
          <a:bodyPr>
            <a:normAutofit/>
          </a:bodyPr>
          <a:lstStyle/>
          <a:p>
            <a:pPr marL="0" indent="0">
              <a:spcBef>
                <a:spcPts val="1600"/>
              </a:spcBef>
              <a:buNone/>
            </a:pPr>
            <a:r>
              <a:rPr lang="en-GB" dirty="0">
                <a:cs typeface="Arial" pitchFamily="34" charset="0"/>
              </a:rPr>
              <a:t>DMPs are written at the start of a project to define:</a:t>
            </a:r>
          </a:p>
          <a:p>
            <a:pPr>
              <a:spcBef>
                <a:spcPts val="1600"/>
              </a:spcBef>
            </a:pPr>
            <a:r>
              <a:rPr lang="en-GB" dirty="0">
                <a:cs typeface="Arial" pitchFamily="34" charset="0"/>
              </a:rPr>
              <a:t>What data will be collected or created?</a:t>
            </a:r>
          </a:p>
          <a:p>
            <a:pPr>
              <a:spcBef>
                <a:spcPts val="1600"/>
              </a:spcBef>
            </a:pPr>
            <a:r>
              <a:rPr lang="en-GB" dirty="0">
                <a:cs typeface="Arial" pitchFamily="34" charset="0"/>
              </a:rPr>
              <a:t>How the data will be documented and described?</a:t>
            </a:r>
          </a:p>
          <a:p>
            <a:pPr>
              <a:spcBef>
                <a:spcPts val="1600"/>
              </a:spcBef>
            </a:pPr>
            <a:r>
              <a:rPr lang="en-GB" dirty="0">
                <a:cs typeface="Arial" pitchFamily="34" charset="0"/>
              </a:rPr>
              <a:t>Where the data will be stored?</a:t>
            </a:r>
          </a:p>
          <a:p>
            <a:pPr>
              <a:spcBef>
                <a:spcPts val="1600"/>
              </a:spcBef>
            </a:pPr>
            <a:r>
              <a:rPr lang="en-GB" dirty="0">
                <a:cs typeface="Arial" pitchFamily="34" charset="0"/>
              </a:rPr>
              <a:t>Who will be responsible for data security and backup?</a:t>
            </a:r>
          </a:p>
          <a:p>
            <a:pPr>
              <a:spcBef>
                <a:spcPts val="1600"/>
              </a:spcBef>
            </a:pPr>
            <a:r>
              <a:rPr lang="en-GB" dirty="0">
                <a:cs typeface="Arial" pitchFamily="34" charset="0"/>
              </a:rPr>
              <a:t>Which data will be shared and/or preserved?</a:t>
            </a:r>
          </a:p>
          <a:p>
            <a:pPr>
              <a:spcBef>
                <a:spcPts val="1600"/>
              </a:spcBef>
            </a:pPr>
            <a:r>
              <a:rPr lang="en-GB" dirty="0">
                <a:cs typeface="Arial" pitchFamily="34" charset="0"/>
              </a:rPr>
              <a:t>How the data will be shared and with whom?</a:t>
            </a:r>
          </a:p>
          <a:p>
            <a:pPr marL="0" lvl="1" indent="0">
              <a:spcBef>
                <a:spcPts val="2000"/>
              </a:spcBef>
              <a:buNone/>
            </a:pPr>
            <a:endParaRPr lang="en-GB" sz="2300" dirty="0" smtClean="0">
              <a:solidFill>
                <a:srgbClr val="4C6A4A"/>
              </a:solidFill>
              <a:cs typeface="Arial" pitchFamily="34" charset="0"/>
            </a:endParaRPr>
          </a:p>
          <a:p>
            <a:pPr marL="1035050" lvl="2" indent="-457200">
              <a:spcBef>
                <a:spcPts val="600"/>
              </a:spcBef>
              <a:buFont typeface="Arial" panose="020B0604020202020204" pitchFamily="34" charset="0"/>
              <a:buChar char="•"/>
            </a:pPr>
            <a:endParaRPr lang="en-GB" dirty="0">
              <a:solidFill>
                <a:srgbClr val="4C6A4A"/>
              </a:solidFill>
              <a:cs typeface="Arial" pitchFamily="34" charset="0"/>
            </a:endParaRPr>
          </a:p>
        </p:txBody>
      </p:sp>
    </p:spTree>
    <p:extLst>
      <p:ext uri="{BB962C8B-B14F-4D97-AF65-F5344CB8AC3E}">
        <p14:creationId xmlns:p14="http://schemas.microsoft.com/office/powerpoint/2010/main" val="28520523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66057" y="458709"/>
            <a:ext cx="4005943" cy="758952"/>
          </a:xfrm>
          <a:prstGeom prst="rect">
            <a:avLst/>
          </a:prstGeom>
        </p:spPr>
        <p:txBody>
          <a:bodyPr>
            <a:normAutofit/>
          </a:bodyPr>
          <a:lstStyle/>
          <a:p>
            <a:pPr algn="l"/>
            <a:r>
              <a:rPr lang="en-GB" sz="3200" b="0" dirty="0" smtClean="0"/>
              <a:t>DMP SUPPORT</a:t>
            </a:r>
            <a:endParaRPr lang="en-GB" sz="3200" b="0" cap="none" dirty="0"/>
          </a:p>
        </p:txBody>
      </p:sp>
      <p:sp>
        <p:nvSpPr>
          <p:cNvPr id="3" name="Content Placeholder 2"/>
          <p:cNvSpPr>
            <a:spLocks noGrp="1"/>
          </p:cNvSpPr>
          <p:nvPr>
            <p:ph sz="quarter" idx="4294967295"/>
          </p:nvPr>
        </p:nvSpPr>
        <p:spPr>
          <a:xfrm>
            <a:off x="301752" y="1217661"/>
            <a:ext cx="8503920" cy="4939066"/>
          </a:xfrm>
          <a:prstGeom prst="rect">
            <a:avLst/>
          </a:prstGeom>
        </p:spPr>
        <p:txBody>
          <a:bodyPr>
            <a:normAutofit fontScale="62500" lnSpcReduction="20000"/>
          </a:bodyPr>
          <a:lstStyle/>
          <a:p>
            <a:endParaRPr lang="en-US" altLang="en-US" sz="2400" dirty="0" smtClean="0">
              <a:solidFill>
                <a:srgbClr val="4C6A4A"/>
              </a:solidFill>
              <a:cs typeface="Arial" charset="0"/>
            </a:endParaRPr>
          </a:p>
          <a:p>
            <a:pPr>
              <a:lnSpc>
                <a:spcPct val="120000"/>
              </a:lnSpc>
              <a:spcBef>
                <a:spcPts val="600"/>
              </a:spcBef>
              <a:spcAft>
                <a:spcPts val="600"/>
              </a:spcAft>
            </a:pPr>
            <a:r>
              <a:rPr lang="en-US" altLang="en-US" sz="3500" dirty="0">
                <a:cs typeface="Arial" charset="0"/>
              </a:rPr>
              <a:t>Academic Support Librarians have received RDM training, including training on writing Data Management Plans.</a:t>
            </a:r>
          </a:p>
          <a:p>
            <a:pPr>
              <a:lnSpc>
                <a:spcPct val="120000"/>
              </a:lnSpc>
              <a:spcBef>
                <a:spcPts val="600"/>
              </a:spcBef>
              <a:spcAft>
                <a:spcPts val="600"/>
              </a:spcAft>
            </a:pPr>
            <a:r>
              <a:rPr lang="en-US" altLang="en-US" sz="3500" dirty="0" smtClean="0">
                <a:cs typeface="Arial" charset="0"/>
              </a:rPr>
              <a:t>Research </a:t>
            </a:r>
            <a:r>
              <a:rPr lang="en-US" altLang="en-US" sz="3500" dirty="0">
                <a:cs typeface="Arial" charset="0"/>
              </a:rPr>
              <a:t>Administrators staff </a:t>
            </a:r>
            <a:r>
              <a:rPr lang="en-US" altLang="en-US" sz="3500" dirty="0" smtClean="0">
                <a:cs typeface="Arial" charset="0"/>
              </a:rPr>
              <a:t>have received </a:t>
            </a:r>
            <a:r>
              <a:rPr lang="en-US" altLang="en-US" sz="3500" dirty="0">
                <a:cs typeface="Arial" charset="0"/>
              </a:rPr>
              <a:t>training </a:t>
            </a:r>
            <a:r>
              <a:rPr lang="en-US" altLang="en-US" sz="3500" dirty="0" smtClean="0">
                <a:cs typeface="Arial" charset="0"/>
              </a:rPr>
              <a:t>to provide </a:t>
            </a:r>
            <a:r>
              <a:rPr lang="en-US" altLang="en-US" sz="3500" dirty="0">
                <a:cs typeface="Arial" charset="0"/>
              </a:rPr>
              <a:t>support at the grant application </a:t>
            </a:r>
            <a:r>
              <a:rPr lang="en-US" altLang="en-US" sz="3500" dirty="0" smtClean="0">
                <a:cs typeface="Arial" charset="0"/>
              </a:rPr>
              <a:t>stage</a:t>
            </a:r>
            <a:r>
              <a:rPr lang="en-US" altLang="en-US" sz="3500" dirty="0">
                <a:cs typeface="Arial" charset="0"/>
              </a:rPr>
              <a:t> </a:t>
            </a:r>
            <a:r>
              <a:rPr lang="en-US" altLang="en-US" sz="3500" dirty="0" smtClean="0">
                <a:cs typeface="Arial" charset="0"/>
              </a:rPr>
              <a:t>across the 3 Colleges. </a:t>
            </a:r>
          </a:p>
          <a:p>
            <a:pPr>
              <a:lnSpc>
                <a:spcPct val="120000"/>
              </a:lnSpc>
              <a:spcBef>
                <a:spcPts val="600"/>
              </a:spcBef>
              <a:spcAft>
                <a:spcPts val="600"/>
              </a:spcAft>
            </a:pPr>
            <a:r>
              <a:rPr lang="en-US" altLang="en-US" sz="3500" dirty="0" smtClean="0">
                <a:cs typeface="Arial" charset="0"/>
              </a:rPr>
              <a:t>ERI staff will be receiving RDM training.</a:t>
            </a:r>
            <a:endParaRPr lang="en-US" altLang="en-US" sz="3500" dirty="0">
              <a:cs typeface="Arial" charset="0"/>
            </a:endParaRPr>
          </a:p>
          <a:p>
            <a:pPr>
              <a:lnSpc>
                <a:spcPct val="120000"/>
              </a:lnSpc>
              <a:spcBef>
                <a:spcPts val="600"/>
              </a:spcBef>
              <a:spcAft>
                <a:spcPts val="600"/>
              </a:spcAft>
            </a:pPr>
            <a:r>
              <a:rPr lang="en-US" altLang="en-US" sz="3500" dirty="0">
                <a:cs typeface="Arial" charset="0"/>
              </a:rPr>
              <a:t>Tailored DMP courses for research staff and PGRs are being delivered.</a:t>
            </a:r>
          </a:p>
          <a:p>
            <a:pPr>
              <a:lnSpc>
                <a:spcPct val="120000"/>
              </a:lnSpc>
              <a:spcBef>
                <a:spcPts val="600"/>
              </a:spcBef>
              <a:spcAft>
                <a:spcPts val="600"/>
              </a:spcAft>
            </a:pPr>
            <a:r>
              <a:rPr lang="en-US" altLang="en-US" sz="3500" dirty="0">
                <a:cs typeface="Arial" charset="0"/>
              </a:rPr>
              <a:t>MANTRA also has a module on DMP for self-paced learning.</a:t>
            </a:r>
          </a:p>
          <a:p>
            <a:pPr>
              <a:lnSpc>
                <a:spcPct val="120000"/>
              </a:lnSpc>
              <a:spcBef>
                <a:spcPts val="600"/>
              </a:spcBef>
              <a:spcAft>
                <a:spcPts val="600"/>
              </a:spcAft>
            </a:pPr>
            <a:r>
              <a:rPr lang="en-US" altLang="en-US" sz="3500" dirty="0">
                <a:cs typeface="Arial" charset="0"/>
              </a:rPr>
              <a:t>General </a:t>
            </a:r>
            <a:r>
              <a:rPr lang="en-US" altLang="en-US" sz="3500" dirty="0" smtClean="0">
                <a:cs typeface="Arial" charset="0"/>
              </a:rPr>
              <a:t>DMP </a:t>
            </a:r>
            <a:r>
              <a:rPr lang="en-US" altLang="en-US" sz="3500" dirty="0">
                <a:cs typeface="Arial" charset="0"/>
              </a:rPr>
              <a:t>queries can be sent to </a:t>
            </a:r>
            <a:r>
              <a:rPr lang="en-US" altLang="en-US" sz="3500" dirty="0" smtClean="0">
                <a:cs typeface="Arial" charset="0"/>
              </a:rPr>
              <a:t>the IS Helpline who will direct them as </a:t>
            </a:r>
            <a:r>
              <a:rPr lang="en-US" altLang="en-US" sz="3500" dirty="0">
                <a:cs typeface="Arial" charset="0"/>
              </a:rPr>
              <a:t>appropriate.</a:t>
            </a:r>
          </a:p>
          <a:p>
            <a:pPr marL="669290">
              <a:spcBef>
                <a:spcPts val="600"/>
              </a:spcBef>
            </a:pPr>
            <a:endParaRPr lang="en-GB" dirty="0">
              <a:solidFill>
                <a:srgbClr val="4C6A4A"/>
              </a:solidFill>
              <a:cs typeface="Arial" pitchFamily="34" charset="0"/>
            </a:endParaRPr>
          </a:p>
        </p:txBody>
      </p:sp>
    </p:spTree>
    <p:extLst>
      <p:ext uri="{BB962C8B-B14F-4D97-AF65-F5344CB8AC3E}">
        <p14:creationId xmlns:p14="http://schemas.microsoft.com/office/powerpoint/2010/main" val="6434940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3745"/>
            <a:ext cx="8229600" cy="990600"/>
          </a:xfrm>
        </p:spPr>
        <p:txBody>
          <a:bodyPr>
            <a:normAutofit/>
          </a:bodyPr>
          <a:lstStyle/>
          <a:p>
            <a:pPr algn="l"/>
            <a:r>
              <a:rPr lang="en-GB" sz="3200" b="0" dirty="0" smtClean="0"/>
              <a:t>DMP</a:t>
            </a:r>
            <a:r>
              <a:rPr lang="en-GB" sz="2400" b="0" dirty="0" smtClean="0"/>
              <a:t>ONLINE</a:t>
            </a:r>
            <a:r>
              <a:rPr lang="en-GB" sz="3200" b="0" dirty="0" smtClean="0"/>
              <a:t> TOOLKIT</a:t>
            </a:r>
            <a:endParaRPr lang="en-GB" sz="3200" b="0" dirty="0"/>
          </a:p>
        </p:txBody>
      </p:sp>
      <p:sp>
        <p:nvSpPr>
          <p:cNvPr id="3" name="Content Placeholder 2"/>
          <p:cNvSpPr>
            <a:spLocks noGrp="1"/>
          </p:cNvSpPr>
          <p:nvPr>
            <p:ph sz="half" idx="1"/>
          </p:nvPr>
        </p:nvSpPr>
        <p:spPr/>
        <p:txBody>
          <a:bodyPr>
            <a:normAutofit fontScale="92500" lnSpcReduction="10000"/>
          </a:bodyPr>
          <a:lstStyle/>
          <a:p>
            <a:pPr marL="0" indent="-282575">
              <a:spcBef>
                <a:spcPts val="2000"/>
              </a:spcBef>
              <a:buNone/>
            </a:pPr>
            <a:r>
              <a:rPr lang="en-GB" sz="2400" dirty="0" smtClean="0">
                <a:cs typeface="Arial" pitchFamily="34" charset="0"/>
              </a:rPr>
              <a:t>Free </a:t>
            </a:r>
            <a:r>
              <a:rPr lang="en-GB" sz="2400" dirty="0">
                <a:cs typeface="Arial" pitchFamily="34" charset="0"/>
              </a:rPr>
              <a:t>and open web-based tool to help researchers write plans: </a:t>
            </a:r>
            <a:r>
              <a:rPr lang="en-GB" sz="2400" dirty="0">
                <a:cs typeface="Arial" pitchFamily="34" charset="0"/>
                <a:hlinkClick r:id="rId2"/>
              </a:rPr>
              <a:t>https://dmponline.dcc.ac.uk/</a:t>
            </a:r>
            <a:endParaRPr lang="en-GB" sz="2400" dirty="0">
              <a:cs typeface="Arial" pitchFamily="34" charset="0"/>
            </a:endParaRPr>
          </a:p>
          <a:p>
            <a:pPr marL="282575" lvl="0" indent="-282575">
              <a:spcBef>
                <a:spcPts val="2000"/>
              </a:spcBef>
              <a:buNone/>
            </a:pPr>
            <a:r>
              <a:rPr lang="en-GB" sz="2200" dirty="0">
                <a:cs typeface="Arial" pitchFamily="34" charset="0"/>
              </a:rPr>
              <a:t>It features</a:t>
            </a:r>
            <a:r>
              <a:rPr lang="en-GB" sz="2200" dirty="0" smtClean="0">
                <a:cs typeface="Arial" pitchFamily="34" charset="0"/>
              </a:rPr>
              <a:t>:</a:t>
            </a:r>
            <a:endParaRPr lang="en-GB" sz="2200" dirty="0">
              <a:cs typeface="Arial" pitchFamily="34" charset="0"/>
            </a:endParaRPr>
          </a:p>
          <a:p>
            <a:pPr marL="625475" lvl="1" indent="-342900">
              <a:spcBef>
                <a:spcPts val="600"/>
              </a:spcBef>
              <a:buClr>
                <a:srgbClr val="FF0000"/>
              </a:buClr>
              <a:buFont typeface="Courier New" panose="02070309020205020404" pitchFamily="49" charset="0"/>
              <a:buChar char="o"/>
            </a:pPr>
            <a:r>
              <a:rPr lang="en-GB" sz="2200" dirty="0">
                <a:cs typeface="Arial" pitchFamily="34" charset="0"/>
              </a:rPr>
              <a:t>Templates based on different requirements </a:t>
            </a:r>
          </a:p>
          <a:p>
            <a:pPr marL="625475" lvl="1" indent="-342900">
              <a:spcBef>
                <a:spcPts val="600"/>
              </a:spcBef>
              <a:buClr>
                <a:srgbClr val="FF0000"/>
              </a:buClr>
              <a:buFont typeface="Courier New" panose="02070309020205020404" pitchFamily="49" charset="0"/>
              <a:buChar char="o"/>
            </a:pPr>
            <a:r>
              <a:rPr lang="en-GB" sz="2200" dirty="0">
                <a:cs typeface="Arial" pitchFamily="34" charset="0"/>
              </a:rPr>
              <a:t>Tailored guidance (disciplinary, funder </a:t>
            </a:r>
            <a:r>
              <a:rPr lang="en-GB" sz="2200" dirty="0" smtClean="0">
                <a:cs typeface="Arial" pitchFamily="34" charset="0"/>
              </a:rPr>
              <a:t>etc.) </a:t>
            </a:r>
            <a:endParaRPr lang="en-GB" sz="2200" dirty="0">
              <a:cs typeface="Arial" pitchFamily="34" charset="0"/>
            </a:endParaRPr>
          </a:p>
          <a:p>
            <a:pPr marL="625475" lvl="1" indent="-342900">
              <a:spcBef>
                <a:spcPts val="600"/>
              </a:spcBef>
              <a:buClr>
                <a:srgbClr val="FF0000"/>
              </a:buClr>
              <a:buFont typeface="Courier New" panose="02070309020205020404" pitchFamily="49" charset="0"/>
              <a:buChar char="o"/>
            </a:pPr>
            <a:r>
              <a:rPr lang="en-GB" sz="2200" dirty="0">
                <a:cs typeface="Arial" pitchFamily="34" charset="0"/>
              </a:rPr>
              <a:t>Customised exports to a variety of formats </a:t>
            </a:r>
          </a:p>
          <a:p>
            <a:pPr marL="625475" lvl="1" indent="-342900">
              <a:spcBef>
                <a:spcPts val="600"/>
              </a:spcBef>
              <a:buClr>
                <a:srgbClr val="FF0000"/>
              </a:buClr>
              <a:buFont typeface="Courier New" panose="02070309020205020404" pitchFamily="49" charset="0"/>
              <a:buChar char="o"/>
            </a:pPr>
            <a:r>
              <a:rPr lang="en-GB" sz="2200" dirty="0">
                <a:cs typeface="Arial" pitchFamily="34" charset="0"/>
              </a:rPr>
              <a:t>Ability to share DMPs with others </a:t>
            </a:r>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88024" y="1628800"/>
            <a:ext cx="4038600" cy="4638689"/>
          </a:xfrm>
        </p:spPr>
      </p:pic>
    </p:spTree>
    <p:extLst>
      <p:ext uri="{BB962C8B-B14F-4D97-AF65-F5344CB8AC3E}">
        <p14:creationId xmlns:p14="http://schemas.microsoft.com/office/powerpoint/2010/main" val="27630878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02821" y="812292"/>
            <a:ext cx="5900057" cy="758952"/>
          </a:xfrm>
          <a:prstGeom prst="rect">
            <a:avLst/>
          </a:prstGeom>
        </p:spPr>
        <p:txBody>
          <a:bodyPr>
            <a:normAutofit/>
          </a:bodyPr>
          <a:lstStyle/>
          <a:p>
            <a:pPr algn="l"/>
            <a:r>
              <a:rPr lang="en-GB" sz="3200" b="0" dirty="0" smtClean="0"/>
              <a:t>TEMPLATES AND GUIDANCE</a:t>
            </a:r>
            <a:endParaRPr lang="en-GB" sz="3200" b="0" cap="none" dirty="0"/>
          </a:p>
        </p:txBody>
      </p:sp>
      <p:sp>
        <p:nvSpPr>
          <p:cNvPr id="3" name="Content Placeholder 2"/>
          <p:cNvSpPr>
            <a:spLocks noGrp="1"/>
          </p:cNvSpPr>
          <p:nvPr>
            <p:ph sz="quarter" idx="4294967295"/>
          </p:nvPr>
        </p:nvSpPr>
        <p:spPr>
          <a:xfrm>
            <a:off x="301752" y="1527048"/>
            <a:ext cx="7908798" cy="4572000"/>
          </a:xfrm>
          <a:prstGeom prst="rect">
            <a:avLst/>
          </a:prstGeom>
        </p:spPr>
        <p:txBody>
          <a:bodyPr>
            <a:normAutofit fontScale="77500" lnSpcReduction="20000"/>
          </a:bodyPr>
          <a:lstStyle/>
          <a:p>
            <a:pPr marL="532800" indent="-342000">
              <a:lnSpc>
                <a:spcPct val="110000"/>
              </a:lnSpc>
              <a:spcBef>
                <a:spcPts val="600"/>
              </a:spcBef>
            </a:pPr>
            <a:endParaRPr lang="en-GB" sz="2900" dirty="0">
              <a:solidFill>
                <a:srgbClr val="4C6A4A"/>
              </a:solidFill>
              <a:cs typeface="Arial" pitchFamily="34" charset="0"/>
            </a:endParaRPr>
          </a:p>
          <a:p>
            <a:pPr marL="532800" indent="-342000">
              <a:lnSpc>
                <a:spcPct val="110000"/>
              </a:lnSpc>
              <a:spcBef>
                <a:spcPts val="600"/>
              </a:spcBef>
            </a:pPr>
            <a:r>
              <a:rPr lang="en-GB" sz="2900" dirty="0" smtClean="0">
                <a:cs typeface="Arial" pitchFamily="34" charset="0"/>
              </a:rPr>
              <a:t>Edinburgh </a:t>
            </a:r>
            <a:r>
              <a:rPr lang="en-GB" sz="2900" dirty="0">
                <a:cs typeface="Arial" pitchFamily="34" charset="0"/>
              </a:rPr>
              <a:t>University Templates and Guidance are still in </a:t>
            </a:r>
            <a:r>
              <a:rPr lang="en-GB" sz="2900" dirty="0" smtClean="0">
                <a:cs typeface="Arial" pitchFamily="34" charset="0"/>
              </a:rPr>
              <a:t>draft.</a:t>
            </a:r>
            <a:endParaRPr lang="en-GB" sz="2900" dirty="0">
              <a:cs typeface="Arial" pitchFamily="34" charset="0"/>
            </a:endParaRPr>
          </a:p>
          <a:p>
            <a:pPr marL="362585" indent="-171450">
              <a:lnSpc>
                <a:spcPct val="110000"/>
              </a:lnSpc>
              <a:spcBef>
                <a:spcPts val="600"/>
              </a:spcBef>
            </a:pPr>
            <a:endParaRPr lang="en-US" altLang="en-US" sz="1700" dirty="0">
              <a:cs typeface="Arial" charset="0"/>
            </a:endParaRPr>
          </a:p>
          <a:p>
            <a:pPr marL="534035" indent="-342900">
              <a:lnSpc>
                <a:spcPct val="110000"/>
              </a:lnSpc>
              <a:spcBef>
                <a:spcPts val="600"/>
              </a:spcBef>
            </a:pPr>
            <a:r>
              <a:rPr lang="en-GB" sz="2900" dirty="0">
                <a:cs typeface="Arial" pitchFamily="34" charset="0"/>
              </a:rPr>
              <a:t>Edinburgh University Guidance is provided for those applying to: AHRC, BBSRC, CRUK, ESRC, MRC, NSF, NERC, STFC, &amp; Wellcome </a:t>
            </a:r>
            <a:r>
              <a:rPr lang="en-GB" sz="2900" dirty="0" smtClean="0">
                <a:cs typeface="Arial" pitchFamily="34" charset="0"/>
              </a:rPr>
              <a:t>Trust.</a:t>
            </a:r>
            <a:endParaRPr lang="en-GB" sz="2900" dirty="0">
              <a:cs typeface="Arial" pitchFamily="34" charset="0"/>
            </a:endParaRPr>
          </a:p>
          <a:p>
            <a:pPr marL="362585" indent="-171450">
              <a:lnSpc>
                <a:spcPct val="110000"/>
              </a:lnSpc>
              <a:spcBef>
                <a:spcPts val="600"/>
              </a:spcBef>
            </a:pPr>
            <a:endParaRPr lang="en-GB" sz="1700" dirty="0">
              <a:cs typeface="Arial" pitchFamily="34" charset="0"/>
            </a:endParaRPr>
          </a:p>
          <a:p>
            <a:pPr marL="534035" indent="-342900">
              <a:lnSpc>
                <a:spcPct val="110000"/>
              </a:lnSpc>
              <a:spcBef>
                <a:spcPts val="600"/>
              </a:spcBef>
            </a:pPr>
            <a:r>
              <a:rPr lang="en-GB" sz="2900" dirty="0">
                <a:cs typeface="Arial" pitchFamily="34" charset="0"/>
              </a:rPr>
              <a:t>Edinburgh University Templates are available for Researchers and </a:t>
            </a:r>
            <a:r>
              <a:rPr lang="en-GB" sz="2900" dirty="0" smtClean="0">
                <a:cs typeface="Arial" pitchFamily="34" charset="0"/>
              </a:rPr>
              <a:t>PGRs </a:t>
            </a:r>
            <a:r>
              <a:rPr lang="en-GB" sz="2900" dirty="0">
                <a:cs typeface="Arial" pitchFamily="34" charset="0"/>
              </a:rPr>
              <a:t>not applying to any of the </a:t>
            </a:r>
            <a:r>
              <a:rPr lang="en-GB" sz="2900" dirty="0" smtClean="0">
                <a:cs typeface="Arial" pitchFamily="34" charset="0"/>
              </a:rPr>
              <a:t>above.</a:t>
            </a:r>
            <a:endParaRPr lang="en-GB" sz="2900" dirty="0">
              <a:cs typeface="Arial" pitchFamily="34" charset="0"/>
            </a:endParaRPr>
          </a:p>
          <a:p>
            <a:pPr marL="362585" indent="-171450">
              <a:lnSpc>
                <a:spcPct val="110000"/>
              </a:lnSpc>
              <a:spcBef>
                <a:spcPts val="600"/>
              </a:spcBef>
            </a:pPr>
            <a:endParaRPr lang="en-GB" sz="1700" dirty="0">
              <a:cs typeface="Arial" pitchFamily="34" charset="0"/>
            </a:endParaRPr>
          </a:p>
          <a:p>
            <a:pPr marL="534035" indent="-342900">
              <a:lnSpc>
                <a:spcPct val="110000"/>
              </a:lnSpc>
              <a:spcBef>
                <a:spcPts val="600"/>
              </a:spcBef>
            </a:pPr>
            <a:r>
              <a:rPr lang="en-GB" sz="2900" dirty="0" smtClean="0">
                <a:cs typeface="Arial" pitchFamily="34" charset="0"/>
              </a:rPr>
              <a:t>Customised </a:t>
            </a:r>
            <a:r>
              <a:rPr lang="en-GB" sz="2900" dirty="0">
                <a:cs typeface="Arial" pitchFamily="34" charset="0"/>
              </a:rPr>
              <a:t>Guidance is given for those working at the Roslin </a:t>
            </a:r>
            <a:r>
              <a:rPr lang="en-GB" sz="2900" dirty="0" smtClean="0">
                <a:cs typeface="Arial" pitchFamily="34" charset="0"/>
              </a:rPr>
              <a:t>Institute.</a:t>
            </a:r>
            <a:endParaRPr lang="en-GB" sz="2900" dirty="0">
              <a:cs typeface="Arial" pitchFamily="34" charset="0"/>
            </a:endParaRPr>
          </a:p>
          <a:p>
            <a:pPr marL="669290">
              <a:spcBef>
                <a:spcPts val="600"/>
              </a:spcBef>
            </a:pPr>
            <a:endParaRPr lang="en-GB" dirty="0">
              <a:solidFill>
                <a:srgbClr val="4C6A4A"/>
              </a:solidFill>
              <a:cs typeface="Arial" pitchFamily="34" charset="0"/>
            </a:endParaRPr>
          </a:p>
        </p:txBody>
      </p:sp>
    </p:spTree>
    <p:extLst>
      <p:ext uri="{BB962C8B-B14F-4D97-AF65-F5344CB8AC3E}">
        <p14:creationId xmlns:p14="http://schemas.microsoft.com/office/powerpoint/2010/main" val="19280152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0" dirty="0" smtClean="0"/>
              <a:t>DATASTORE</a:t>
            </a:r>
            <a:endParaRPr lang="en-GB" sz="3200" b="0" i="1" dirty="0"/>
          </a:p>
        </p:txBody>
      </p:sp>
      <p:sp>
        <p:nvSpPr>
          <p:cNvPr id="3" name="Content Placeholder 2"/>
          <p:cNvSpPr>
            <a:spLocks noGrp="1"/>
          </p:cNvSpPr>
          <p:nvPr>
            <p:ph sz="half" idx="1"/>
          </p:nvPr>
        </p:nvSpPr>
        <p:spPr>
          <a:xfrm>
            <a:off x="457200" y="1238250"/>
            <a:ext cx="7946898" cy="2781300"/>
          </a:xfrm>
        </p:spPr>
        <p:txBody>
          <a:bodyPr>
            <a:normAutofit fontScale="25000" lnSpcReduction="20000"/>
          </a:bodyPr>
          <a:lstStyle/>
          <a:p>
            <a:pPr>
              <a:lnSpc>
                <a:spcPct val="120000"/>
              </a:lnSpc>
              <a:spcBef>
                <a:spcPts val="600"/>
              </a:spcBef>
              <a:spcAft>
                <a:spcPts val="600"/>
              </a:spcAft>
              <a:buClr>
                <a:schemeClr val="accent5">
                  <a:lumMod val="75000"/>
                </a:schemeClr>
              </a:buClr>
              <a:buFont typeface="Wingdings" panose="05000000000000000000" pitchFamily="2" charset="2"/>
              <a:buChar char="§"/>
            </a:pPr>
            <a:r>
              <a:rPr lang="en-US" altLang="en-US" sz="7200" dirty="0">
                <a:cs typeface="Arial" charset="0"/>
              </a:rPr>
              <a:t>F</a:t>
            </a:r>
            <a:r>
              <a:rPr lang="en-US" altLang="en-US" sz="7200" dirty="0" smtClean="0">
                <a:cs typeface="Arial" charset="0"/>
              </a:rPr>
              <a:t>acility </a:t>
            </a:r>
            <a:r>
              <a:rPr lang="en-US" altLang="en-US" sz="7200" dirty="0">
                <a:cs typeface="Arial" charset="0"/>
              </a:rPr>
              <a:t>to store data that are actively used in current research activities</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US" altLang="en-US" sz="7200" dirty="0">
                <a:cs typeface="Arial" charset="0"/>
              </a:rPr>
              <a:t>Provision: 1.6PB storage initially</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US" altLang="en-US" sz="7200" dirty="0">
                <a:cs typeface="Arial" charset="0"/>
              </a:rPr>
              <a:t>0.5 TB (500GB) per researchers, PGR upwards</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US" altLang="en-US" sz="7200" dirty="0">
                <a:cs typeface="Arial" charset="0"/>
              </a:rPr>
              <a:t>Up to 0.25TB of each allocation can be used to create “shared” group </a:t>
            </a:r>
            <a:r>
              <a:rPr lang="en-US" altLang="en-US" sz="7200" dirty="0" smtClean="0">
                <a:cs typeface="Arial" charset="0"/>
              </a:rPr>
              <a:t>storage</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US" altLang="en-US" sz="7200" dirty="0" smtClean="0">
                <a:cs typeface="Arial" charset="0"/>
              </a:rPr>
              <a:t>Cost of extra storage: £200 per TB per year= 1TB primary storage, 10 days online file history, 60 days backup, DR copy</a:t>
            </a:r>
            <a:endParaRPr lang="en-US" altLang="en-US" sz="7200" dirty="0">
              <a:cs typeface="Arial" charset="0"/>
            </a:endParaRPr>
          </a:p>
          <a:p>
            <a:endParaRPr lang="en-GB" dirty="0"/>
          </a:p>
        </p:txBody>
      </p:sp>
      <p:sp>
        <p:nvSpPr>
          <p:cNvPr id="4" name="Content Placeholder 3"/>
          <p:cNvSpPr>
            <a:spLocks noGrp="1"/>
          </p:cNvSpPr>
          <p:nvPr>
            <p:ph sz="half" idx="2"/>
          </p:nvPr>
        </p:nvSpPr>
        <p:spPr>
          <a:xfrm>
            <a:off x="457200" y="4019550"/>
            <a:ext cx="8077200" cy="2381250"/>
          </a:xfrm>
        </p:spPr>
        <p:txBody>
          <a:bodyPr>
            <a:normAutofit fontScale="25000" lnSpcReduction="20000"/>
          </a:bodyPr>
          <a:lstStyle/>
          <a:p>
            <a:pPr>
              <a:lnSpc>
                <a:spcPct val="120000"/>
              </a:lnSpc>
              <a:spcBef>
                <a:spcPts val="600"/>
              </a:spcBef>
              <a:spcAft>
                <a:spcPts val="600"/>
              </a:spcAft>
              <a:buClr>
                <a:schemeClr val="accent5">
                  <a:lumMod val="75000"/>
                </a:schemeClr>
              </a:buClr>
              <a:buFont typeface="Wingdings" panose="05000000000000000000" pitchFamily="2" charset="2"/>
              <a:buChar char="§"/>
            </a:pPr>
            <a:r>
              <a:rPr lang="en-GB" altLang="en-US" sz="7200" dirty="0" smtClean="0">
                <a:cs typeface="Arial" charset="0"/>
              </a:rPr>
              <a:t>Infrastructure in place. Allocation of space devolved to IT departments of respective Schools overseen by Heads of IT from each College.</a:t>
            </a:r>
            <a:endParaRPr lang="en-US" altLang="en-US" sz="7200" dirty="0">
              <a:cs typeface="Arial" charset="0"/>
            </a:endParaRPr>
          </a:p>
          <a:p>
            <a:endParaRPr lang="en-GB" dirty="0"/>
          </a:p>
        </p:txBody>
      </p:sp>
    </p:spTree>
    <p:extLst>
      <p:ext uri="{BB962C8B-B14F-4D97-AF65-F5344CB8AC3E}">
        <p14:creationId xmlns:p14="http://schemas.microsoft.com/office/powerpoint/2010/main" val="39189721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0" dirty="0" smtClean="0"/>
              <a:t>DATA SYNC</a:t>
            </a:r>
            <a:endParaRPr lang="en-GB" sz="3200" b="0" dirty="0"/>
          </a:p>
        </p:txBody>
      </p:sp>
      <p:sp>
        <p:nvSpPr>
          <p:cNvPr id="4" name="Content Placeholder 3"/>
          <p:cNvSpPr>
            <a:spLocks noGrp="1"/>
          </p:cNvSpPr>
          <p:nvPr>
            <p:ph sz="half" idx="2"/>
          </p:nvPr>
        </p:nvSpPr>
        <p:spPr>
          <a:xfrm>
            <a:off x="457200" y="1341565"/>
            <a:ext cx="8229600" cy="5082986"/>
          </a:xfrm>
        </p:spPr>
        <p:txBody>
          <a:bodyPr>
            <a:normAutofit/>
          </a:bodyPr>
          <a:lstStyle/>
          <a:p>
            <a:r>
              <a:rPr lang="en-GB" sz="2400" dirty="0"/>
              <a:t>to allow sharing of </a:t>
            </a:r>
            <a:r>
              <a:rPr lang="en-GB" sz="2400" dirty="0" smtClean="0"/>
              <a:t>research data </a:t>
            </a:r>
            <a:r>
              <a:rPr lang="en-GB" sz="2400" dirty="0"/>
              <a:t>via web interface </a:t>
            </a:r>
            <a:r>
              <a:rPr lang="en-GB" sz="2400" dirty="0" smtClean="0"/>
              <a:t>onto </a:t>
            </a:r>
            <a:r>
              <a:rPr lang="en-GB" sz="2400" dirty="0" err="1" smtClean="0"/>
              <a:t>DataStore</a:t>
            </a:r>
            <a:r>
              <a:rPr lang="en-GB" sz="2400" dirty="0" smtClean="0"/>
              <a:t> data</a:t>
            </a:r>
            <a:r>
              <a:rPr lang="en-GB" sz="2400" dirty="0"/>
              <a:t>, </a:t>
            </a:r>
            <a:endParaRPr lang="en-GB" sz="2400" dirty="0" smtClean="0"/>
          </a:p>
          <a:p>
            <a:r>
              <a:rPr lang="en-GB" sz="2400" dirty="0" smtClean="0"/>
              <a:t>provide </a:t>
            </a:r>
            <a:r>
              <a:rPr lang="en-GB" sz="2400" dirty="0"/>
              <a:t>drop-box style </a:t>
            </a:r>
            <a:r>
              <a:rPr lang="en-GB" sz="2400" dirty="0" smtClean="0"/>
              <a:t>functionality</a:t>
            </a:r>
            <a:endParaRPr lang="en-GB" sz="2400" dirty="0"/>
          </a:p>
          <a:p>
            <a:r>
              <a:rPr lang="en-GB" sz="2400" dirty="0" smtClean="0"/>
              <a:t>uses open source ‘</a:t>
            </a:r>
            <a:r>
              <a:rPr lang="en-GB" sz="2400" dirty="0" err="1"/>
              <a:t>o</a:t>
            </a:r>
            <a:r>
              <a:rPr lang="en-GB" sz="2400" dirty="0" err="1" smtClean="0"/>
              <a:t>wnCloud</a:t>
            </a:r>
            <a:r>
              <a:rPr lang="en-GB" sz="2400" dirty="0" smtClean="0"/>
              <a:t>’ technology</a:t>
            </a:r>
          </a:p>
          <a:p>
            <a:r>
              <a:rPr lang="en-GB" sz="2400" dirty="0"/>
              <a:t>In order for desktop machines to synchronize files with </a:t>
            </a:r>
            <a:r>
              <a:rPr lang="en-GB" sz="2400" dirty="0" smtClean="0"/>
              <a:t>the </a:t>
            </a:r>
            <a:r>
              <a:rPr lang="en-GB" sz="2400" dirty="0" err="1"/>
              <a:t>ownCloud</a:t>
            </a:r>
            <a:r>
              <a:rPr lang="en-GB" sz="2400" dirty="0"/>
              <a:t> </a:t>
            </a:r>
            <a:r>
              <a:rPr lang="en-GB" sz="2400" dirty="0" smtClean="0"/>
              <a:t>server:</a:t>
            </a:r>
          </a:p>
          <a:p>
            <a:pPr lvl="1"/>
            <a:r>
              <a:rPr lang="en-GB" sz="2000" dirty="0" smtClean="0"/>
              <a:t>desktop </a:t>
            </a:r>
            <a:r>
              <a:rPr lang="en-GB" sz="2000" dirty="0"/>
              <a:t>clients are </a:t>
            </a:r>
            <a:r>
              <a:rPr lang="en-GB" sz="2000" dirty="0" smtClean="0"/>
              <a:t>available </a:t>
            </a:r>
            <a:r>
              <a:rPr lang="en-GB" sz="2000" dirty="0"/>
              <a:t>for PCs running Windows, OS X, or </a:t>
            </a:r>
            <a:r>
              <a:rPr lang="en-GB" sz="2000" dirty="0" smtClean="0"/>
              <a:t>Linux</a:t>
            </a:r>
          </a:p>
          <a:p>
            <a:pPr lvl="1"/>
            <a:r>
              <a:rPr lang="en-GB" sz="2000" dirty="0" smtClean="0"/>
              <a:t>Mobile </a:t>
            </a:r>
            <a:r>
              <a:rPr lang="en-GB" sz="2000" dirty="0"/>
              <a:t>clients also exist for iOS and Android devices. </a:t>
            </a:r>
            <a:endParaRPr lang="en-GB" sz="2000" dirty="0" smtClean="0"/>
          </a:p>
          <a:p>
            <a:r>
              <a:rPr lang="en-GB" sz="2400" dirty="0" smtClean="0"/>
              <a:t>Files can </a:t>
            </a:r>
            <a:r>
              <a:rPr lang="en-GB" sz="2400" dirty="0"/>
              <a:t>also be accessed using a web browser without any additional software. Any updates to files are pushed between all </a:t>
            </a:r>
            <a:r>
              <a:rPr lang="en-GB" sz="2400" dirty="0" smtClean="0"/>
              <a:t>devices </a:t>
            </a:r>
            <a:r>
              <a:rPr lang="en-GB" sz="2400" dirty="0"/>
              <a:t>connected to a user's account.</a:t>
            </a:r>
          </a:p>
          <a:p>
            <a:pPr lvl="1"/>
            <a:endParaRPr lang="en-GB" sz="2000" dirty="0"/>
          </a:p>
        </p:txBody>
      </p:sp>
    </p:spTree>
    <p:extLst>
      <p:ext uri="{BB962C8B-B14F-4D97-AF65-F5344CB8AC3E}">
        <p14:creationId xmlns:p14="http://schemas.microsoft.com/office/powerpoint/2010/main" val="540103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40158"/>
            <a:ext cx="2247900" cy="990600"/>
          </a:xfrm>
        </p:spPr>
        <p:txBody>
          <a:bodyPr>
            <a:normAutofit/>
          </a:bodyPr>
          <a:lstStyle/>
          <a:p>
            <a:pPr algn="l"/>
            <a:r>
              <a:rPr lang="en-GB" sz="3200" b="0" dirty="0" smtClean="0"/>
              <a:t>DATASHARE</a:t>
            </a:r>
            <a:endParaRPr lang="en-GB" sz="3200" b="0" i="1" dirty="0"/>
          </a:p>
        </p:txBody>
      </p:sp>
      <p:sp>
        <p:nvSpPr>
          <p:cNvPr id="3" name="Content Placeholder 2"/>
          <p:cNvSpPr>
            <a:spLocks noGrp="1"/>
          </p:cNvSpPr>
          <p:nvPr>
            <p:ph sz="half" idx="1"/>
          </p:nvPr>
        </p:nvSpPr>
        <p:spPr>
          <a:xfrm>
            <a:off x="457200" y="1537742"/>
            <a:ext cx="4038600" cy="5210556"/>
          </a:xfrm>
        </p:spPr>
        <p:txBody>
          <a:bodyPr>
            <a:normAutofit fontScale="92500" lnSpcReduction="20000"/>
          </a:bodyPr>
          <a:lstStyle/>
          <a:p>
            <a:pPr>
              <a:buClr>
                <a:schemeClr val="accent5">
                  <a:lumMod val="75000"/>
                </a:schemeClr>
              </a:buClr>
              <a:buFont typeface="Wingdings" panose="05000000000000000000" pitchFamily="2" charset="2"/>
              <a:buChar char="§"/>
            </a:pPr>
            <a:r>
              <a:rPr lang="en-US" altLang="en-US" sz="2200" dirty="0" smtClean="0">
                <a:cs typeface="Arial" charset="0"/>
              </a:rPr>
              <a:t>Edinburgh </a:t>
            </a:r>
            <a:r>
              <a:rPr lang="en-US" altLang="en-US" sz="2200" dirty="0">
                <a:cs typeface="Arial" charset="0"/>
              </a:rPr>
              <a:t>DataShare is the University data repository for publishing your research data </a:t>
            </a:r>
            <a:r>
              <a:rPr lang="en-US" altLang="en-US" sz="2200" dirty="0" smtClean="0">
                <a:cs typeface="Arial" charset="0"/>
              </a:rPr>
              <a:t>openly: </a:t>
            </a:r>
            <a:r>
              <a:rPr lang="en-GB" sz="2200" dirty="0">
                <a:cs typeface="Arial" pitchFamily="34" charset="0"/>
                <a:hlinkClick r:id="rId2"/>
              </a:rPr>
              <a:t>http://datashare.is.ed.ac.uk</a:t>
            </a:r>
            <a:endParaRPr lang="en-GB" sz="2200" dirty="0"/>
          </a:p>
          <a:p>
            <a:pPr marL="0" indent="0">
              <a:buClr>
                <a:schemeClr val="accent5">
                  <a:lumMod val="75000"/>
                </a:schemeClr>
              </a:buClr>
              <a:buNone/>
            </a:pPr>
            <a:endParaRPr lang="en-US" altLang="en-US" sz="1300" dirty="0">
              <a:cs typeface="Arial" charset="0"/>
            </a:endParaRPr>
          </a:p>
          <a:p>
            <a:pPr>
              <a:buClr>
                <a:schemeClr val="accent5">
                  <a:lumMod val="75000"/>
                </a:schemeClr>
              </a:buClr>
              <a:buFont typeface="Wingdings" panose="05000000000000000000" pitchFamily="2" charset="2"/>
              <a:buChar char="§"/>
            </a:pPr>
            <a:r>
              <a:rPr lang="en-US" altLang="en-US" sz="2200" dirty="0">
                <a:cs typeface="Arial" charset="0"/>
              </a:rPr>
              <a:t>It will help you disseminate your research, get credit for your data collection efforts, and preserve your data for the long-term.</a:t>
            </a:r>
          </a:p>
          <a:p>
            <a:pPr>
              <a:buClr>
                <a:schemeClr val="accent5">
                  <a:lumMod val="75000"/>
                </a:schemeClr>
              </a:buClr>
              <a:buFont typeface="Wingdings" panose="05000000000000000000" pitchFamily="2" charset="2"/>
              <a:buChar char="§"/>
            </a:pPr>
            <a:endParaRPr lang="en-US" altLang="en-US" sz="1300" dirty="0">
              <a:cs typeface="Arial" charset="0"/>
            </a:endParaRPr>
          </a:p>
          <a:p>
            <a:pPr>
              <a:buClr>
                <a:schemeClr val="accent5">
                  <a:lumMod val="75000"/>
                </a:schemeClr>
              </a:buClr>
              <a:buFont typeface="Wingdings" panose="05000000000000000000" pitchFamily="2" charset="2"/>
              <a:buChar char="§"/>
            </a:pPr>
            <a:r>
              <a:rPr lang="en-US" altLang="en-US" sz="2200" dirty="0">
                <a:cs typeface="Arial" charset="0"/>
              </a:rPr>
              <a:t>It backs up the University Research Data Management policy.</a:t>
            </a:r>
          </a:p>
          <a:p>
            <a:pPr>
              <a:buClr>
                <a:schemeClr val="accent5">
                  <a:lumMod val="75000"/>
                </a:schemeClr>
              </a:buClr>
              <a:buFont typeface="Wingdings" panose="05000000000000000000" pitchFamily="2" charset="2"/>
              <a:buChar char="§"/>
            </a:pPr>
            <a:endParaRPr lang="en-US" altLang="en-US" sz="1300" dirty="0">
              <a:cs typeface="Arial" charset="0"/>
            </a:endParaRPr>
          </a:p>
          <a:p>
            <a:pPr>
              <a:buClr>
                <a:schemeClr val="accent5">
                  <a:lumMod val="75000"/>
                </a:schemeClr>
              </a:buClr>
              <a:buFont typeface="Wingdings" panose="05000000000000000000" pitchFamily="2" charset="2"/>
              <a:buChar char="§"/>
            </a:pPr>
            <a:r>
              <a:rPr lang="en-US" altLang="en-US" sz="2200" dirty="0">
                <a:cs typeface="Arial" charset="0"/>
              </a:rPr>
              <a:t>It can help you comply with funder requirements to preserve and share your data.</a:t>
            </a:r>
          </a:p>
          <a:p>
            <a:endParaRPr lang="en-GB" dirty="0"/>
          </a:p>
        </p:txBody>
      </p:sp>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60032" y="1556792"/>
            <a:ext cx="4017529" cy="4681538"/>
          </a:xfrm>
        </p:spPr>
      </p:pic>
    </p:spTree>
    <p:extLst>
      <p:ext uri="{BB962C8B-B14F-4D97-AF65-F5344CB8AC3E}">
        <p14:creationId xmlns:p14="http://schemas.microsoft.com/office/powerpoint/2010/main" val="21209175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0" dirty="0" smtClean="0"/>
              <a:t>DATA VAULT</a:t>
            </a:r>
            <a:endParaRPr lang="en-GB" sz="3200" b="0" i="1" dirty="0"/>
          </a:p>
        </p:txBody>
      </p:sp>
      <p:sp>
        <p:nvSpPr>
          <p:cNvPr id="3" name="Content Placeholder 2"/>
          <p:cNvSpPr>
            <a:spLocks noGrp="1"/>
          </p:cNvSpPr>
          <p:nvPr>
            <p:ph sz="half" idx="1"/>
          </p:nvPr>
        </p:nvSpPr>
        <p:spPr>
          <a:xfrm>
            <a:off x="457199" y="1540308"/>
            <a:ext cx="4177971" cy="4718304"/>
          </a:xfrm>
        </p:spPr>
        <p:txBody>
          <a:bodyPr>
            <a:normAutofit/>
          </a:bodyPr>
          <a:lstStyle/>
          <a:p>
            <a:pPr>
              <a:spcBef>
                <a:spcPts val="600"/>
              </a:spcBef>
              <a:spcAft>
                <a:spcPts val="600"/>
              </a:spcAft>
              <a:buClr>
                <a:schemeClr val="accent5">
                  <a:lumMod val="75000"/>
                </a:schemeClr>
              </a:buClr>
              <a:buFont typeface="Wingdings" panose="05000000000000000000" pitchFamily="2" charset="2"/>
              <a:buChar char="§"/>
            </a:pPr>
            <a:r>
              <a:rPr lang="en-GB" sz="2200" dirty="0" smtClean="0"/>
              <a:t>Safe</a:t>
            </a:r>
            <a:r>
              <a:rPr lang="en-GB" sz="2200" dirty="0"/>
              <a:t>, private, store of data that is only accessible by the data creator or their </a:t>
            </a:r>
            <a:r>
              <a:rPr lang="en-GB" sz="2200" dirty="0" smtClean="0"/>
              <a:t>representative</a:t>
            </a:r>
          </a:p>
          <a:p>
            <a:pPr>
              <a:spcBef>
                <a:spcPts val="600"/>
              </a:spcBef>
              <a:spcAft>
                <a:spcPts val="600"/>
              </a:spcAft>
              <a:buClr>
                <a:schemeClr val="accent5">
                  <a:lumMod val="75000"/>
                </a:schemeClr>
              </a:buClr>
              <a:buFont typeface="Wingdings" panose="05000000000000000000" pitchFamily="2" charset="2"/>
              <a:buChar char="§"/>
            </a:pPr>
            <a:r>
              <a:rPr lang="en-GB" sz="2200" dirty="0" smtClean="0"/>
              <a:t>Secure storage:</a:t>
            </a:r>
          </a:p>
          <a:p>
            <a:pPr lvl="1">
              <a:spcBef>
                <a:spcPts val="600"/>
              </a:spcBef>
              <a:spcAft>
                <a:spcPts val="600"/>
              </a:spcAft>
              <a:buClr>
                <a:srgbClr val="FF0000"/>
              </a:buClr>
              <a:buFont typeface="Courier New" panose="02070309020205020404" pitchFamily="49" charset="0"/>
              <a:buChar char="o"/>
            </a:pPr>
            <a:r>
              <a:rPr lang="en-GB" sz="1800" dirty="0" smtClean="0"/>
              <a:t>File security</a:t>
            </a:r>
          </a:p>
          <a:p>
            <a:pPr lvl="1">
              <a:spcBef>
                <a:spcPts val="600"/>
              </a:spcBef>
              <a:spcAft>
                <a:spcPts val="600"/>
              </a:spcAft>
              <a:buClr>
                <a:srgbClr val="FF0000"/>
              </a:buClr>
              <a:buFont typeface="Courier New" panose="02070309020205020404" pitchFamily="49" charset="0"/>
              <a:buChar char="o"/>
            </a:pPr>
            <a:r>
              <a:rPr lang="en-GB" sz="1800" dirty="0" smtClean="0"/>
              <a:t>Storage security</a:t>
            </a:r>
          </a:p>
          <a:p>
            <a:pPr lvl="1">
              <a:spcBef>
                <a:spcPts val="600"/>
              </a:spcBef>
              <a:spcAft>
                <a:spcPts val="600"/>
              </a:spcAft>
              <a:buClr>
                <a:srgbClr val="FF0000"/>
              </a:buClr>
              <a:buFont typeface="Courier New" panose="02070309020205020404" pitchFamily="49" charset="0"/>
              <a:buChar char="o"/>
            </a:pPr>
            <a:r>
              <a:rPr lang="en-GB" sz="1800" dirty="0" smtClean="0"/>
              <a:t>Additional security: encryption</a:t>
            </a:r>
            <a:endParaRPr lang="en-GB" sz="1800" dirty="0"/>
          </a:p>
          <a:p>
            <a:pPr>
              <a:spcBef>
                <a:spcPts val="600"/>
              </a:spcBef>
              <a:spcAft>
                <a:spcPts val="600"/>
              </a:spcAft>
              <a:buClr>
                <a:schemeClr val="accent5">
                  <a:lumMod val="75000"/>
                </a:schemeClr>
              </a:buClr>
              <a:buFont typeface="Wingdings" panose="05000000000000000000" pitchFamily="2" charset="2"/>
              <a:buChar char="§"/>
            </a:pPr>
            <a:r>
              <a:rPr lang="en-GB" sz="2200" dirty="0" smtClean="0"/>
              <a:t>Long </a:t>
            </a:r>
            <a:r>
              <a:rPr lang="en-GB" sz="2200" dirty="0"/>
              <a:t>term assurance</a:t>
            </a:r>
          </a:p>
          <a:p>
            <a:pPr>
              <a:spcBef>
                <a:spcPts val="600"/>
              </a:spcBef>
              <a:spcAft>
                <a:spcPts val="600"/>
              </a:spcAft>
              <a:buClr>
                <a:schemeClr val="accent5">
                  <a:lumMod val="75000"/>
                </a:schemeClr>
              </a:buClr>
              <a:buFont typeface="Wingdings" panose="05000000000000000000" pitchFamily="2" charset="2"/>
              <a:buChar char="§"/>
            </a:pPr>
            <a:r>
              <a:rPr lang="en-GB" sz="2200" dirty="0" smtClean="0"/>
              <a:t>Automatic </a:t>
            </a:r>
            <a:r>
              <a:rPr lang="en-GB" sz="2200" dirty="0"/>
              <a:t>versioning</a:t>
            </a:r>
          </a:p>
          <a:p>
            <a:pPr marL="0" indent="0">
              <a:buNone/>
            </a:pP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35170" y="1591406"/>
            <a:ext cx="4185301" cy="3312367"/>
          </a:xfrm>
        </p:spPr>
      </p:pic>
      <p:sp>
        <p:nvSpPr>
          <p:cNvPr id="6" name="TextBox 5"/>
          <p:cNvSpPr txBox="1"/>
          <p:nvPr/>
        </p:nvSpPr>
        <p:spPr>
          <a:xfrm>
            <a:off x="4815458" y="5430415"/>
            <a:ext cx="4176464" cy="584775"/>
          </a:xfrm>
          <a:prstGeom prst="rect">
            <a:avLst/>
          </a:prstGeom>
          <a:noFill/>
        </p:spPr>
        <p:txBody>
          <a:bodyPr wrap="square" rtlCol="0">
            <a:spAutoFit/>
          </a:bodyPr>
          <a:lstStyle/>
          <a:p>
            <a:r>
              <a:rPr lang="en-GB" sz="1600" dirty="0">
                <a:solidFill>
                  <a:schemeClr val="bg1"/>
                </a:solidFill>
                <a:latin typeface="Trebuchet MS" panose="020B0603020202020204" pitchFamily="34" charset="0"/>
                <a:hlinkClick r:id="rId3"/>
              </a:rPr>
              <a:t>http://datablog.is.ed.ac.uk/2013/12/20/thinking-about-a-data-vault</a:t>
            </a:r>
            <a:endParaRPr lang="en-GB" sz="1600" dirty="0">
              <a:latin typeface="Trebuchet MS" panose="020B0603020202020204" pitchFamily="34" charset="0"/>
            </a:endParaRPr>
          </a:p>
        </p:txBody>
      </p:sp>
    </p:spTree>
    <p:extLst>
      <p:ext uri="{BB962C8B-B14F-4D97-AF65-F5344CB8AC3E}">
        <p14:creationId xmlns:p14="http://schemas.microsoft.com/office/powerpoint/2010/main" val="37196162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700" y="702108"/>
            <a:ext cx="8229600" cy="990600"/>
          </a:xfrm>
        </p:spPr>
        <p:txBody>
          <a:bodyPr>
            <a:normAutofit/>
          </a:bodyPr>
          <a:lstStyle/>
          <a:p>
            <a:pPr algn="l"/>
            <a:r>
              <a:rPr lang="en-GB" sz="3200" b="0" dirty="0" smtClean="0"/>
              <a:t>DATA ASSET REGISTER (DAR)</a:t>
            </a:r>
            <a:endParaRPr lang="en-GB" sz="3200" b="0" i="1" dirty="0"/>
          </a:p>
        </p:txBody>
      </p:sp>
      <p:sp>
        <p:nvSpPr>
          <p:cNvPr id="3" name="Content Placeholder 2"/>
          <p:cNvSpPr>
            <a:spLocks noGrp="1"/>
          </p:cNvSpPr>
          <p:nvPr>
            <p:ph sz="half" idx="1"/>
          </p:nvPr>
        </p:nvSpPr>
        <p:spPr>
          <a:xfrm>
            <a:off x="457200" y="1882902"/>
            <a:ext cx="7658100" cy="3889248"/>
          </a:xfrm>
        </p:spPr>
        <p:txBody>
          <a:bodyPr>
            <a:normAutofit fontScale="92500" lnSpcReduction="10000"/>
          </a:bodyPr>
          <a:lstStyle/>
          <a:p>
            <a:pPr>
              <a:spcBef>
                <a:spcPts val="600"/>
              </a:spcBef>
              <a:spcAft>
                <a:spcPts val="600"/>
              </a:spcAft>
              <a:buClr>
                <a:schemeClr val="accent5">
                  <a:lumMod val="75000"/>
                </a:schemeClr>
              </a:buClr>
              <a:buFont typeface="Wingdings" panose="05000000000000000000" pitchFamily="2" charset="2"/>
              <a:buChar char="§"/>
            </a:pPr>
            <a:r>
              <a:rPr lang="en-GB" sz="2400" dirty="0" smtClean="0"/>
              <a:t>a </a:t>
            </a:r>
            <a:r>
              <a:rPr lang="en-GB" sz="2400" dirty="0"/>
              <a:t>catalogue of data </a:t>
            </a:r>
            <a:r>
              <a:rPr lang="en-GB" sz="2400" dirty="0" smtClean="0"/>
              <a:t>assets produced </a:t>
            </a:r>
            <a:r>
              <a:rPr lang="en-GB" sz="2400" dirty="0"/>
              <a:t>by researchers working for the University of </a:t>
            </a:r>
            <a:r>
              <a:rPr lang="en-GB" sz="2400" dirty="0" smtClean="0"/>
              <a:t>Edinburgh,</a:t>
            </a:r>
          </a:p>
          <a:p>
            <a:pPr>
              <a:spcBef>
                <a:spcPts val="600"/>
              </a:spcBef>
              <a:spcAft>
                <a:spcPts val="600"/>
              </a:spcAft>
              <a:buClr>
                <a:schemeClr val="accent5">
                  <a:lumMod val="75000"/>
                </a:schemeClr>
              </a:buClr>
              <a:buFont typeface="Wingdings" panose="05000000000000000000" pitchFamily="2" charset="2"/>
              <a:buChar char="§"/>
            </a:pPr>
            <a:r>
              <a:rPr lang="en-GB" sz="2400" dirty="0" smtClean="0"/>
              <a:t>will </a:t>
            </a:r>
            <a:r>
              <a:rPr lang="en-GB" sz="2400" dirty="0"/>
              <a:t>be a key component of the University of Edinburgh Research Data Management (RDM) </a:t>
            </a:r>
            <a:r>
              <a:rPr lang="en-GB" sz="2400" dirty="0" smtClean="0"/>
              <a:t>systems </a:t>
            </a:r>
          </a:p>
          <a:p>
            <a:pPr>
              <a:spcBef>
                <a:spcPts val="600"/>
              </a:spcBef>
              <a:spcAft>
                <a:spcPts val="600"/>
              </a:spcAft>
              <a:buClr>
                <a:schemeClr val="accent5">
                  <a:lumMod val="75000"/>
                </a:schemeClr>
              </a:buClr>
              <a:buFont typeface="Wingdings" panose="05000000000000000000" pitchFamily="2" charset="2"/>
              <a:buChar char="§"/>
            </a:pPr>
            <a:r>
              <a:rPr lang="en-GB" sz="2400" dirty="0" smtClean="0"/>
              <a:t>will </a:t>
            </a:r>
            <a:r>
              <a:rPr lang="en-GB" sz="2400" dirty="0"/>
              <a:t>give researchers a single place to record the existence of data assets they have produced so that they can be discovered, accessed, and reused as appropriate</a:t>
            </a:r>
            <a:r>
              <a:rPr lang="en-GB" sz="2400" dirty="0" smtClean="0"/>
              <a:t>.</a:t>
            </a:r>
          </a:p>
          <a:p>
            <a:pPr>
              <a:spcBef>
                <a:spcPts val="600"/>
              </a:spcBef>
              <a:spcAft>
                <a:spcPts val="600"/>
              </a:spcAft>
              <a:buClr>
                <a:schemeClr val="accent5">
                  <a:lumMod val="75000"/>
                </a:schemeClr>
              </a:buClr>
              <a:buFont typeface="Wingdings" panose="05000000000000000000" pitchFamily="2" charset="2"/>
              <a:buChar char="§"/>
            </a:pPr>
            <a:r>
              <a:rPr lang="en-GB" sz="2400" dirty="0" smtClean="0"/>
              <a:t>Paper proposing the adoption of PURE as the University’s DAR submitted the RDM Steering Committee for approval (Oct. 2014)</a:t>
            </a:r>
          </a:p>
          <a:p>
            <a:pPr>
              <a:spcBef>
                <a:spcPts val="600"/>
              </a:spcBef>
              <a:spcAft>
                <a:spcPts val="600"/>
              </a:spcAft>
              <a:buClr>
                <a:schemeClr val="accent5">
                  <a:lumMod val="75000"/>
                </a:schemeClr>
              </a:buClr>
              <a:buFont typeface="Wingdings" panose="05000000000000000000" pitchFamily="2" charset="2"/>
              <a:buChar char="§"/>
            </a:pPr>
            <a:endParaRPr lang="en-GB" sz="2400" dirty="0">
              <a:solidFill>
                <a:srgbClr val="466044"/>
              </a:solidFill>
            </a:endParaRPr>
          </a:p>
          <a:p>
            <a:endParaRPr lang="en-GB" dirty="0"/>
          </a:p>
        </p:txBody>
      </p:sp>
      <p:sp>
        <p:nvSpPr>
          <p:cNvPr id="7" name="TextBox 6"/>
          <p:cNvSpPr txBox="1"/>
          <p:nvPr/>
        </p:nvSpPr>
        <p:spPr>
          <a:xfrm>
            <a:off x="647700" y="6156655"/>
            <a:ext cx="8229600" cy="338554"/>
          </a:xfrm>
          <a:prstGeom prst="rect">
            <a:avLst/>
          </a:prstGeom>
          <a:noFill/>
        </p:spPr>
        <p:txBody>
          <a:bodyPr wrap="square" rtlCol="0">
            <a:spAutoFit/>
          </a:bodyPr>
          <a:lstStyle/>
          <a:p>
            <a:r>
              <a:rPr lang="en-GB" sz="1600" dirty="0">
                <a:latin typeface="Trebuchet MS" panose="020B0603020202020204" pitchFamily="34" charset="0"/>
                <a:hlinkClick r:id="rId2"/>
              </a:rPr>
              <a:t>http://datablog.is.ed.ac.uk/2013/12/12/thinking-about-research-data-asset-registers</a:t>
            </a:r>
            <a:endParaRPr lang="en-GB" sz="1600" dirty="0">
              <a:latin typeface="Trebuchet MS" panose="020B0603020202020204" pitchFamily="34" charset="0"/>
            </a:endParaRPr>
          </a:p>
        </p:txBody>
      </p:sp>
    </p:spTree>
    <p:extLst>
      <p:ext uri="{BB962C8B-B14F-4D97-AF65-F5344CB8AC3E}">
        <p14:creationId xmlns:p14="http://schemas.microsoft.com/office/powerpoint/2010/main" val="23269966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ChangeArrowheads="1"/>
          </p:cNvSpPr>
          <p:nvPr/>
        </p:nvSpPr>
        <p:spPr bwMode="auto">
          <a:xfrm>
            <a:off x="298609" y="1744504"/>
            <a:ext cx="4082891" cy="414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1143000" indent="-2286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r>
              <a:rPr lang="en-US" altLang="en-US" sz="2000" i="0" dirty="0">
                <a:solidFill>
                  <a:srgbClr val="808080"/>
                </a:solidFill>
                <a:latin typeface="Trebuchet MS" panose="020B0603020202020204" pitchFamily="34" charset="0"/>
              </a:rPr>
              <a:t>Systems do not live in isolation, and become more powerful and more likely to be used if they are integrated with each other.  </a:t>
            </a:r>
          </a:p>
          <a:p>
            <a:endParaRPr lang="en-US" altLang="en-US" sz="2000" i="0" dirty="0">
              <a:solidFill>
                <a:srgbClr val="808080"/>
              </a:solidFill>
              <a:latin typeface="Trebuchet MS" panose="020B0603020202020204" pitchFamily="34" charset="0"/>
            </a:endParaRPr>
          </a:p>
          <a:p>
            <a:r>
              <a:rPr lang="en-US" altLang="en-US" sz="2000" i="0" dirty="0">
                <a:solidFill>
                  <a:srgbClr val="808080"/>
                </a:solidFill>
                <a:latin typeface="Trebuchet MS" panose="020B0603020202020204" pitchFamily="34" charset="0"/>
              </a:rPr>
              <a:t>However, the last thing that we want is to introduce further systems that need to be fed with duplicate information.  </a:t>
            </a:r>
          </a:p>
          <a:p>
            <a:endParaRPr lang="en-US" altLang="en-US" sz="2000" i="0" dirty="0">
              <a:solidFill>
                <a:srgbClr val="808080"/>
              </a:solidFill>
              <a:latin typeface="Trebuchet MS" panose="020B0603020202020204" pitchFamily="34" charset="0"/>
            </a:endParaRPr>
          </a:p>
          <a:p>
            <a:r>
              <a:rPr lang="en-US" altLang="en-US" sz="2000" i="0" dirty="0">
                <a:solidFill>
                  <a:srgbClr val="808080"/>
                </a:solidFill>
                <a:latin typeface="Trebuchet MS" panose="020B0603020202020204" pitchFamily="34" charset="0"/>
              </a:rPr>
              <a:t>This means interoperation for some or all of the components</a:t>
            </a:r>
          </a:p>
          <a:p>
            <a:endParaRPr lang="en-US" altLang="en-US" i="0" dirty="0">
              <a:solidFill>
                <a:schemeClr val="bg1"/>
              </a:solidFill>
            </a:endParaRPr>
          </a:p>
        </p:txBody>
      </p:sp>
      <p:sp>
        <p:nvSpPr>
          <p:cNvPr id="52227" name="TextBox 4"/>
          <p:cNvSpPr txBox="1">
            <a:spLocks noChangeArrowheads="1"/>
          </p:cNvSpPr>
          <p:nvPr/>
        </p:nvSpPr>
        <p:spPr bwMode="auto">
          <a:xfrm>
            <a:off x="294323" y="771525"/>
            <a:ext cx="3297056" cy="575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1143000" indent="-2286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r>
              <a:rPr lang="en-US" altLang="en-US" sz="3200" i="0" dirty="0" smtClean="0">
                <a:solidFill>
                  <a:srgbClr val="ED7C00"/>
                </a:solidFill>
                <a:latin typeface="Trebuchet MS" panose="020B0603020202020204" pitchFamily="34" charset="0"/>
              </a:rPr>
              <a:t>INTEROPERATION</a:t>
            </a:r>
            <a:endParaRPr lang="en-US" altLang="en-US" sz="3200" i="0" dirty="0">
              <a:solidFill>
                <a:srgbClr val="ED7C00"/>
              </a:solidFill>
              <a:latin typeface="Trebuchet MS" panose="020B06030202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016" y="1887539"/>
            <a:ext cx="4170380" cy="3084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73178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22514" y="438447"/>
            <a:ext cx="3810000" cy="758952"/>
          </a:xfrm>
          <a:prstGeom prst="rect">
            <a:avLst/>
          </a:prstGeom>
        </p:spPr>
        <p:txBody>
          <a:bodyPr>
            <a:normAutofit/>
          </a:bodyPr>
          <a:lstStyle/>
          <a:p>
            <a:pPr algn="l"/>
            <a:r>
              <a:rPr lang="en-GB" sz="3200" b="0" dirty="0" smtClean="0"/>
              <a:t>RDM SUPPORT</a:t>
            </a:r>
            <a:endParaRPr lang="en-GB" sz="3200" b="0" cap="none" dirty="0"/>
          </a:p>
        </p:txBody>
      </p:sp>
      <p:sp>
        <p:nvSpPr>
          <p:cNvPr id="3" name="Content Placeholder 2"/>
          <p:cNvSpPr>
            <a:spLocks noGrp="1"/>
          </p:cNvSpPr>
          <p:nvPr>
            <p:ph sz="quarter" idx="4294967295"/>
          </p:nvPr>
        </p:nvSpPr>
        <p:spPr>
          <a:xfrm>
            <a:off x="301752" y="1527048"/>
            <a:ext cx="8503920" cy="4572000"/>
          </a:xfrm>
          <a:prstGeom prst="rect">
            <a:avLst/>
          </a:prstGeom>
        </p:spPr>
        <p:txBody>
          <a:bodyPr>
            <a:normAutofit fontScale="92500" lnSpcReduction="10000"/>
          </a:bodyPr>
          <a:lstStyle/>
          <a:p>
            <a:pPr marL="190800" indent="0">
              <a:lnSpc>
                <a:spcPct val="110000"/>
              </a:lnSpc>
              <a:spcBef>
                <a:spcPts val="600"/>
              </a:spcBef>
              <a:buNone/>
            </a:pPr>
            <a:r>
              <a:rPr lang="en-GB" sz="3000" dirty="0" smtClean="0">
                <a:cs typeface="Arial" pitchFamily="34" charset="0"/>
              </a:rPr>
              <a:t>Making the most of local support!</a:t>
            </a:r>
          </a:p>
          <a:p>
            <a:pPr marL="190800" indent="0">
              <a:lnSpc>
                <a:spcPct val="110000"/>
              </a:lnSpc>
              <a:spcBef>
                <a:spcPts val="600"/>
              </a:spcBef>
              <a:buNone/>
            </a:pPr>
            <a:endParaRPr lang="en-GB" sz="1100" dirty="0">
              <a:cs typeface="Arial" pitchFamily="34" charset="0"/>
            </a:endParaRPr>
          </a:p>
          <a:p>
            <a:pPr>
              <a:spcBef>
                <a:spcPts val="600"/>
              </a:spcBef>
              <a:spcAft>
                <a:spcPts val="600"/>
              </a:spcAft>
            </a:pPr>
            <a:r>
              <a:rPr lang="en-GB" sz="2400" dirty="0" smtClean="0">
                <a:cs typeface="Arial" pitchFamily="34" charset="0"/>
              </a:rPr>
              <a:t>RDM team will work with the Research Administrators in each School.</a:t>
            </a:r>
          </a:p>
          <a:p>
            <a:pPr>
              <a:spcBef>
                <a:spcPts val="600"/>
              </a:spcBef>
              <a:spcAft>
                <a:spcPts val="600"/>
              </a:spcAft>
            </a:pPr>
            <a:r>
              <a:rPr lang="en-GB" sz="2400" dirty="0" smtClean="0"/>
              <a:t>Academic Support Librarians (who represent each of the 22 Schools). </a:t>
            </a:r>
          </a:p>
          <a:p>
            <a:pPr>
              <a:spcBef>
                <a:spcPts val="600"/>
              </a:spcBef>
              <a:spcAft>
                <a:spcPts val="600"/>
              </a:spcAft>
            </a:pPr>
            <a:r>
              <a:rPr lang="en-GB" sz="2400" dirty="0" smtClean="0"/>
              <a:t>IT staff in </a:t>
            </a:r>
            <a:r>
              <a:rPr lang="en-GB" dirty="0" smtClean="0"/>
              <a:t>each</a:t>
            </a:r>
            <a:r>
              <a:rPr lang="en-GB" sz="2400" dirty="0" smtClean="0"/>
              <a:t> School.</a:t>
            </a:r>
          </a:p>
          <a:p>
            <a:pPr>
              <a:spcBef>
                <a:spcPts val="600"/>
              </a:spcBef>
              <a:spcAft>
                <a:spcPts val="600"/>
              </a:spcAft>
            </a:pPr>
            <a:r>
              <a:rPr lang="en-GB" sz="2400" dirty="0" smtClean="0">
                <a:cs typeface="Arial" pitchFamily="34" charset="0"/>
              </a:rPr>
              <a:t>ERI staff. They will be receiving RDM training. </a:t>
            </a:r>
          </a:p>
          <a:p>
            <a:pPr>
              <a:spcBef>
                <a:spcPts val="600"/>
              </a:spcBef>
              <a:spcAft>
                <a:spcPts val="600"/>
              </a:spcAft>
            </a:pPr>
            <a:r>
              <a:rPr lang="en-GB" dirty="0" smtClean="0">
                <a:cs typeface="Arial" pitchFamily="34" charset="0"/>
              </a:rPr>
              <a:t>Each </a:t>
            </a:r>
            <a:r>
              <a:rPr lang="en-GB" sz="2400" dirty="0" smtClean="0">
                <a:cs typeface="Arial" pitchFamily="34" charset="0"/>
              </a:rPr>
              <a:t>School’s </a:t>
            </a:r>
            <a:r>
              <a:rPr lang="en-GB" sz="2400" dirty="0">
                <a:cs typeface="Arial" pitchFamily="34" charset="0"/>
              </a:rPr>
              <a:t>E</a:t>
            </a:r>
            <a:r>
              <a:rPr lang="en-GB" sz="2400" dirty="0" smtClean="0">
                <a:cs typeface="Arial" pitchFamily="34" charset="0"/>
              </a:rPr>
              <a:t>thics </a:t>
            </a:r>
            <a:r>
              <a:rPr lang="en-GB" sz="2400" dirty="0">
                <a:cs typeface="Arial" pitchFamily="34" charset="0"/>
              </a:rPr>
              <a:t>C</a:t>
            </a:r>
            <a:r>
              <a:rPr lang="en-GB" sz="2400" dirty="0" smtClean="0">
                <a:cs typeface="Arial" pitchFamily="34" charset="0"/>
              </a:rPr>
              <a:t>ommittee</a:t>
            </a:r>
          </a:p>
          <a:p>
            <a:pPr>
              <a:spcBef>
                <a:spcPts val="600"/>
              </a:spcBef>
              <a:spcAft>
                <a:spcPts val="600"/>
              </a:spcAft>
            </a:pPr>
            <a:r>
              <a:rPr lang="en-US" altLang="en-US" sz="2400" dirty="0" smtClean="0">
                <a:cs typeface="Arial" charset="0"/>
              </a:rPr>
              <a:t>Bespoke </a:t>
            </a:r>
            <a:r>
              <a:rPr lang="en-US" altLang="en-US" sz="2400" dirty="0">
                <a:cs typeface="Arial" charset="0"/>
              </a:rPr>
              <a:t>RDM </a:t>
            </a:r>
            <a:r>
              <a:rPr lang="en-US" altLang="en-US" sz="2400" dirty="0" smtClean="0">
                <a:cs typeface="Arial" charset="0"/>
              </a:rPr>
              <a:t>email address or queries </a:t>
            </a:r>
            <a:r>
              <a:rPr lang="en-US" altLang="en-US" sz="2400" dirty="0">
                <a:cs typeface="Arial" charset="0"/>
              </a:rPr>
              <a:t>can be sent to the Helpline who will direct them as </a:t>
            </a:r>
            <a:r>
              <a:rPr lang="en-US" altLang="en-US" sz="2400" dirty="0" smtClean="0">
                <a:cs typeface="Arial" charset="0"/>
              </a:rPr>
              <a:t>appropriate.</a:t>
            </a:r>
            <a:endParaRPr lang="en-GB" sz="2400" dirty="0">
              <a:cs typeface="Arial" pitchFamily="34" charset="0"/>
            </a:endParaRPr>
          </a:p>
          <a:p>
            <a:pPr marL="362585" indent="-171450">
              <a:lnSpc>
                <a:spcPct val="110000"/>
              </a:lnSpc>
              <a:spcBef>
                <a:spcPts val="600"/>
              </a:spcBef>
            </a:pPr>
            <a:endParaRPr lang="en-GB" sz="1700" dirty="0">
              <a:solidFill>
                <a:srgbClr val="4C6A4A"/>
              </a:solidFill>
              <a:cs typeface="Arial" pitchFamily="34" charset="0"/>
            </a:endParaRPr>
          </a:p>
          <a:p>
            <a:pPr marL="534035" indent="-342900">
              <a:lnSpc>
                <a:spcPct val="110000"/>
              </a:lnSpc>
              <a:spcBef>
                <a:spcPts val="600"/>
              </a:spcBef>
            </a:pPr>
            <a:endParaRPr lang="en-GB" sz="2900" dirty="0">
              <a:solidFill>
                <a:srgbClr val="4C6A4A"/>
              </a:solidFill>
              <a:cs typeface="Arial" pitchFamily="34" charset="0"/>
            </a:endParaRPr>
          </a:p>
          <a:p>
            <a:pPr marL="669290">
              <a:spcBef>
                <a:spcPts val="600"/>
              </a:spcBef>
            </a:pPr>
            <a:endParaRPr lang="en-GB" dirty="0">
              <a:solidFill>
                <a:srgbClr val="4C6A4A"/>
              </a:solidFill>
              <a:cs typeface="Arial" pitchFamily="34" charset="0"/>
            </a:endParaRPr>
          </a:p>
        </p:txBody>
      </p:sp>
    </p:spTree>
    <p:extLst>
      <p:ext uri="{BB962C8B-B14F-4D97-AF65-F5344CB8AC3E}">
        <p14:creationId xmlns:p14="http://schemas.microsoft.com/office/powerpoint/2010/main" val="37364172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ChangeArrowheads="1"/>
          </p:cNvSpPr>
          <p:nvPr/>
        </p:nvSpPr>
        <p:spPr bwMode="auto">
          <a:xfrm>
            <a:off x="0" y="1309281"/>
            <a:ext cx="8425339" cy="143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4572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pPr lvl="2" eaLnBrk="1" hangingPunct="1"/>
            <a:r>
              <a:rPr lang="en-US" altLang="en-US" sz="1800" i="0" dirty="0">
                <a:solidFill>
                  <a:srgbClr val="808080"/>
                </a:solidFill>
                <a:latin typeface="Trebuchet MS" panose="020B0603020202020204" pitchFamily="34" charset="0"/>
              </a:rPr>
              <a:t>There are a number of different groups within the university and outside with whom we need to communicate our RDM </a:t>
            </a:r>
            <a:r>
              <a:rPr lang="en-US" altLang="en-US" sz="1800" i="0" dirty="0" err="1">
                <a:solidFill>
                  <a:srgbClr val="808080"/>
                </a:solidFill>
                <a:latin typeface="Trebuchet MS" panose="020B0603020202020204" pitchFamily="34" charset="0"/>
              </a:rPr>
              <a:t>programme</a:t>
            </a:r>
            <a:r>
              <a:rPr lang="en-US" altLang="en-US" sz="1800" i="0" dirty="0">
                <a:solidFill>
                  <a:srgbClr val="808080"/>
                </a:solidFill>
                <a:latin typeface="Trebuchet MS" panose="020B0603020202020204" pitchFamily="34" charset="0"/>
              </a:rPr>
              <a:t>.</a:t>
            </a:r>
          </a:p>
          <a:p>
            <a:pPr lvl="2" eaLnBrk="1" hangingPunct="1"/>
            <a:endParaRPr lang="en-US" altLang="en-US" sz="1600" i="0" dirty="0">
              <a:solidFill>
                <a:srgbClr val="808080"/>
              </a:solidFill>
              <a:latin typeface="Trebuchet MS" panose="020B0603020202020204" pitchFamily="34" charset="0"/>
            </a:endParaRPr>
          </a:p>
          <a:p>
            <a:pPr lvl="2" eaLnBrk="1" hangingPunct="1"/>
            <a:r>
              <a:rPr lang="en-US" altLang="en-US" sz="1800" i="0" dirty="0">
                <a:solidFill>
                  <a:srgbClr val="808080"/>
                </a:solidFill>
                <a:latin typeface="Trebuchet MS" panose="020B0603020202020204" pitchFamily="34" charset="0"/>
              </a:rPr>
              <a:t>This will be done through a variety of communication activities.</a:t>
            </a:r>
          </a:p>
          <a:p>
            <a:pPr eaLnBrk="1" hangingPunct="1"/>
            <a:endParaRPr lang="en-GB" altLang="en-US" sz="1800" i="0" dirty="0">
              <a:solidFill>
                <a:srgbClr val="000000"/>
              </a:solidFill>
              <a:latin typeface="Calibri" pitchFamily="34" charset="0"/>
            </a:endParaRPr>
          </a:p>
        </p:txBody>
      </p:sp>
      <p:sp>
        <p:nvSpPr>
          <p:cNvPr id="56323" name="Rectangle 2"/>
          <p:cNvSpPr>
            <a:spLocks noChangeArrowheads="1"/>
          </p:cNvSpPr>
          <p:nvPr/>
        </p:nvSpPr>
        <p:spPr bwMode="auto">
          <a:xfrm>
            <a:off x="522920" y="575427"/>
            <a:ext cx="4710905" cy="575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1143000" indent="-2286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r>
              <a:rPr lang="en-US" altLang="en-US" sz="3200" i="0" dirty="0" smtClean="0">
                <a:solidFill>
                  <a:srgbClr val="ED7C00"/>
                </a:solidFill>
                <a:latin typeface="Trebuchet MS" panose="020B0603020202020204" pitchFamily="34" charset="0"/>
              </a:rPr>
              <a:t>COMMUNICATIONS PLANS</a:t>
            </a:r>
            <a:endParaRPr lang="en-US" altLang="en-US" sz="3200" dirty="0">
              <a:solidFill>
                <a:srgbClr val="ED7C00"/>
              </a:solidFill>
              <a:latin typeface="Trebuchet MS" panose="020B0603020202020204" pitchFamily="34" charset="0"/>
            </a:endParaRPr>
          </a:p>
        </p:txBody>
      </p:sp>
      <p:sp>
        <p:nvSpPr>
          <p:cNvPr id="4" name="TextBox 3"/>
          <p:cNvSpPr txBox="1"/>
          <p:nvPr/>
        </p:nvSpPr>
        <p:spPr>
          <a:xfrm>
            <a:off x="522922" y="2546914"/>
            <a:ext cx="8101013" cy="3437864"/>
          </a:xfrm>
          <a:prstGeom prst="rect">
            <a:avLst/>
          </a:prstGeom>
          <a:noFill/>
        </p:spPr>
        <p:txBody>
          <a:bodyPr lIns="82296" tIns="41148" rIns="82296" bIns="41148">
            <a:spAutoFit/>
          </a:bodyPr>
          <a:lstStyle/>
          <a:p>
            <a:pPr>
              <a:defRPr/>
            </a:pPr>
            <a:r>
              <a:rPr lang="en-US" sz="2000" i="0" dirty="0">
                <a:solidFill>
                  <a:srgbClr val="808080"/>
                </a:solidFill>
                <a:latin typeface="Trebuchet MS" panose="020B0603020202020204" pitchFamily="34" charset="0"/>
                <a:cs typeface="Arial" pitchFamily="34" charset="0"/>
              </a:rPr>
              <a:t>Target Audiences</a:t>
            </a:r>
          </a:p>
          <a:p>
            <a:pPr>
              <a:defRPr/>
            </a:pPr>
            <a:endParaRPr lang="en-US" sz="1100" dirty="0">
              <a:solidFill>
                <a:srgbClr val="808080"/>
              </a:solidFill>
              <a:latin typeface="Trebuchet MS" panose="020B0603020202020204" pitchFamily="34" charset="0"/>
              <a:cs typeface="Arial" pitchFamily="34" charset="0"/>
            </a:endParaRPr>
          </a:p>
          <a:p>
            <a:pPr marL="411480" indent="-411480">
              <a:buFont typeface="+mj-lt"/>
              <a:buAutoNum type="arabicPeriod"/>
              <a:defRPr/>
            </a:pPr>
            <a:r>
              <a:rPr lang="en-US" dirty="0">
                <a:solidFill>
                  <a:srgbClr val="808080"/>
                </a:solidFill>
                <a:latin typeface="Trebuchet MS" panose="020B0603020202020204" pitchFamily="34" charset="0"/>
                <a:cs typeface="Arial" pitchFamily="34" charset="0"/>
              </a:rPr>
              <a:t>University of Edinburgh staff need to understand the principles of RDM and how it is practiced and supported within the University:</a:t>
            </a:r>
          </a:p>
          <a:p>
            <a:pPr>
              <a:defRPr/>
            </a:pPr>
            <a:r>
              <a:rPr lang="en-US" sz="1000" dirty="0">
                <a:solidFill>
                  <a:srgbClr val="808080"/>
                </a:solidFill>
                <a:latin typeface="Trebuchet MS" panose="020B0603020202020204" pitchFamily="34" charset="0"/>
                <a:cs typeface="Arial" pitchFamily="34" charset="0"/>
              </a:rPr>
              <a:t> </a:t>
            </a:r>
            <a:endParaRPr lang="en-US" sz="1000" dirty="0" smtClean="0">
              <a:solidFill>
                <a:srgbClr val="808080"/>
              </a:solidFill>
              <a:latin typeface="Trebuchet MS" panose="020B0603020202020204" pitchFamily="34" charset="0"/>
              <a:cs typeface="Arial" pitchFamily="34" charset="0"/>
            </a:endParaRPr>
          </a:p>
          <a:p>
            <a:pPr marL="720090" lvl="1" indent="-308610">
              <a:buFont typeface="Arial" panose="020B0604020202020204" pitchFamily="34" charset="0"/>
              <a:buChar char="•"/>
              <a:defRPr/>
            </a:pPr>
            <a:r>
              <a:rPr lang="en-US" sz="1600" dirty="0" smtClean="0">
                <a:solidFill>
                  <a:srgbClr val="808080"/>
                </a:solidFill>
                <a:latin typeface="Trebuchet MS" panose="020B0603020202020204" pitchFamily="34" charset="0"/>
                <a:cs typeface="Arial" pitchFamily="34" charset="0"/>
              </a:rPr>
              <a:t>Research active staff </a:t>
            </a:r>
          </a:p>
          <a:p>
            <a:pPr marL="720090" lvl="1" indent="-308610">
              <a:buFont typeface="Arial" panose="020B0604020202020204" pitchFamily="34" charset="0"/>
              <a:buChar char="•"/>
              <a:defRPr/>
            </a:pPr>
            <a:r>
              <a:rPr lang="en-US" sz="1600" dirty="0" smtClean="0">
                <a:solidFill>
                  <a:srgbClr val="808080"/>
                </a:solidFill>
                <a:latin typeface="Trebuchet MS" panose="020B0603020202020204" pitchFamily="34" charset="0"/>
                <a:cs typeface="Arial" pitchFamily="34" charset="0"/>
              </a:rPr>
              <a:t>IS </a:t>
            </a:r>
            <a:r>
              <a:rPr lang="en-US" sz="1600" dirty="0">
                <a:solidFill>
                  <a:srgbClr val="808080"/>
                </a:solidFill>
                <a:latin typeface="Trebuchet MS" panose="020B0603020202020204" pitchFamily="34" charset="0"/>
                <a:cs typeface="Arial" pitchFamily="34" charset="0"/>
              </a:rPr>
              <a:t>and </a:t>
            </a:r>
            <a:r>
              <a:rPr lang="en-US" sz="1600" dirty="0" smtClean="0">
                <a:solidFill>
                  <a:srgbClr val="808080"/>
                </a:solidFill>
                <a:latin typeface="Trebuchet MS" panose="020B0603020202020204" pitchFamily="34" charset="0"/>
                <a:cs typeface="Arial" pitchFamily="34" charset="0"/>
              </a:rPr>
              <a:t>School/college support </a:t>
            </a:r>
            <a:r>
              <a:rPr lang="en-US" sz="1600" dirty="0">
                <a:solidFill>
                  <a:srgbClr val="808080"/>
                </a:solidFill>
                <a:latin typeface="Trebuchet MS" panose="020B0603020202020204" pitchFamily="34" charset="0"/>
                <a:cs typeface="Arial" pitchFamily="34" charset="0"/>
              </a:rPr>
              <a:t>staff </a:t>
            </a:r>
          </a:p>
          <a:p>
            <a:pPr marL="720090" lvl="1" indent="-308610">
              <a:buFont typeface="Arial" panose="020B0604020202020204" pitchFamily="34" charset="0"/>
              <a:buChar char="•"/>
              <a:defRPr/>
            </a:pPr>
            <a:r>
              <a:rPr lang="en-US" sz="1600" dirty="0">
                <a:solidFill>
                  <a:srgbClr val="808080"/>
                </a:solidFill>
                <a:latin typeface="Trebuchet MS" panose="020B0603020202020204" pitchFamily="34" charset="0"/>
                <a:cs typeface="Arial" pitchFamily="34" charset="0"/>
              </a:rPr>
              <a:t>Other university committees and groups (research policy group, library committee, IT committee, knowledge strategy committee)</a:t>
            </a:r>
          </a:p>
          <a:p>
            <a:pPr marL="308610" indent="-308610">
              <a:buFont typeface="Arial" panose="020B0604020202020204" pitchFamily="34" charset="0"/>
              <a:buChar char="•"/>
              <a:defRPr/>
            </a:pPr>
            <a:endParaRPr lang="en-US" sz="2500" dirty="0">
              <a:solidFill>
                <a:srgbClr val="808080"/>
              </a:solidFill>
              <a:latin typeface="Trebuchet MS" panose="020B0603020202020204" pitchFamily="34" charset="0"/>
              <a:cs typeface="Arial" pitchFamily="34" charset="0"/>
            </a:endParaRPr>
          </a:p>
          <a:p>
            <a:pPr marL="411480" indent="-411480">
              <a:buFont typeface="+mj-lt"/>
              <a:buAutoNum type="arabicPeriod" startAt="2"/>
              <a:defRPr/>
            </a:pPr>
            <a:r>
              <a:rPr lang="en-US" dirty="0">
                <a:solidFill>
                  <a:srgbClr val="808080"/>
                </a:solidFill>
                <a:latin typeface="Trebuchet MS" panose="020B0603020202020204" pitchFamily="34" charset="0"/>
                <a:cs typeface="Arial" pitchFamily="34" charset="0"/>
              </a:rPr>
              <a:t>External collaborators and stakeholders such as funding bodies, Russell Group, national and international RDM community e.g. RDA, DANS, ANDS, COAR, DPC, DCC</a:t>
            </a:r>
          </a:p>
        </p:txBody>
      </p:sp>
    </p:spTree>
    <p:extLst>
      <p:ext uri="{BB962C8B-B14F-4D97-AF65-F5344CB8AC3E}">
        <p14:creationId xmlns:p14="http://schemas.microsoft.com/office/powerpoint/2010/main" val="2324125272"/>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3"/>
          <p:cNvSpPr txBox="1">
            <a:spLocks noChangeArrowheads="1"/>
          </p:cNvSpPr>
          <p:nvPr/>
        </p:nvSpPr>
        <p:spPr bwMode="auto">
          <a:xfrm>
            <a:off x="557689" y="675799"/>
            <a:ext cx="5081006" cy="94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6" tIns="41148" rIns="82296" bIns="41148">
            <a:spAutoFit/>
          </a:bodyPr>
          <a:lstStyle>
            <a:lvl1pPr>
              <a:defRPr sz="2400" i="1">
                <a:solidFill>
                  <a:schemeClr val="tx2"/>
                </a:solidFill>
                <a:latin typeface="Arial Rounded MT Bold" pitchFamily="34" charset="0"/>
                <a:cs typeface="Arial" charset="0"/>
              </a:defRPr>
            </a:lvl1pPr>
            <a:lvl2pPr marL="742950" indent="-285750">
              <a:defRPr sz="2400" i="1">
                <a:solidFill>
                  <a:schemeClr val="tx2"/>
                </a:solidFill>
                <a:latin typeface="Arial Rounded MT Bold" pitchFamily="34" charset="0"/>
                <a:cs typeface="Arial" charset="0"/>
              </a:defRPr>
            </a:lvl2pPr>
            <a:lvl3pPr marL="1143000" indent="-228600">
              <a:defRPr sz="2400" i="1">
                <a:solidFill>
                  <a:schemeClr val="tx2"/>
                </a:solidFill>
                <a:latin typeface="Arial Rounded MT Bold" pitchFamily="34" charset="0"/>
                <a:cs typeface="Arial" charset="0"/>
              </a:defRPr>
            </a:lvl3pPr>
            <a:lvl4pPr marL="1600200" indent="-228600">
              <a:defRPr sz="2400" i="1">
                <a:solidFill>
                  <a:schemeClr val="tx2"/>
                </a:solidFill>
                <a:latin typeface="Arial Rounded MT Bold" pitchFamily="34" charset="0"/>
                <a:cs typeface="Arial" charset="0"/>
              </a:defRPr>
            </a:lvl4pPr>
            <a:lvl5pPr marL="2057400" indent="-228600">
              <a:defRPr sz="2400" i="1">
                <a:solidFill>
                  <a:schemeClr val="tx2"/>
                </a:solidFill>
                <a:latin typeface="Arial Rounded MT Bold" pitchFamily="34" charset="0"/>
                <a:cs typeface="Arial" charset="0"/>
              </a:defRPr>
            </a:lvl5pPr>
            <a:lvl6pPr marL="2514600" indent="-228600" eaLnBrk="0" fontAlgn="base" hangingPunct="0">
              <a:spcBef>
                <a:spcPct val="0"/>
              </a:spcBef>
              <a:spcAft>
                <a:spcPct val="0"/>
              </a:spcAft>
              <a:defRPr sz="2400" i="1">
                <a:solidFill>
                  <a:schemeClr val="tx2"/>
                </a:solidFill>
                <a:latin typeface="Arial Rounded MT Bold" pitchFamily="34" charset="0"/>
                <a:cs typeface="Arial" charset="0"/>
              </a:defRPr>
            </a:lvl6pPr>
            <a:lvl7pPr marL="2971800" indent="-228600" eaLnBrk="0" fontAlgn="base" hangingPunct="0">
              <a:spcBef>
                <a:spcPct val="0"/>
              </a:spcBef>
              <a:spcAft>
                <a:spcPct val="0"/>
              </a:spcAft>
              <a:defRPr sz="2400" i="1">
                <a:solidFill>
                  <a:schemeClr val="tx2"/>
                </a:solidFill>
                <a:latin typeface="Arial Rounded MT Bold" pitchFamily="34" charset="0"/>
                <a:cs typeface="Arial" charset="0"/>
              </a:defRPr>
            </a:lvl7pPr>
            <a:lvl8pPr marL="3429000" indent="-228600" eaLnBrk="0" fontAlgn="base" hangingPunct="0">
              <a:spcBef>
                <a:spcPct val="0"/>
              </a:spcBef>
              <a:spcAft>
                <a:spcPct val="0"/>
              </a:spcAft>
              <a:defRPr sz="2400" i="1">
                <a:solidFill>
                  <a:schemeClr val="tx2"/>
                </a:solidFill>
                <a:latin typeface="Arial Rounded MT Bold" pitchFamily="34" charset="0"/>
                <a:cs typeface="Arial" charset="0"/>
              </a:defRPr>
            </a:lvl8pPr>
            <a:lvl9pPr marL="3886200" indent="-228600" eaLnBrk="0" fontAlgn="base" hangingPunct="0">
              <a:spcBef>
                <a:spcPct val="0"/>
              </a:spcBef>
              <a:spcAft>
                <a:spcPct val="0"/>
              </a:spcAft>
              <a:defRPr sz="2400" i="1">
                <a:solidFill>
                  <a:schemeClr val="tx2"/>
                </a:solidFill>
                <a:latin typeface="Arial Rounded MT Bold" pitchFamily="34" charset="0"/>
                <a:cs typeface="Arial" charset="0"/>
              </a:defRPr>
            </a:lvl9pPr>
          </a:lstStyle>
          <a:p>
            <a:r>
              <a:rPr lang="en-US" altLang="en-US" sz="3200" i="0" dirty="0" smtClean="0">
                <a:solidFill>
                  <a:srgbClr val="ED7C00"/>
                </a:solidFill>
                <a:latin typeface="Trebuchet MS" panose="020B0603020202020204" pitchFamily="34" charset="0"/>
              </a:rPr>
              <a:t>KEY MESSAGES: </a:t>
            </a:r>
            <a:endParaRPr lang="en-US" altLang="en-US" sz="3200" i="0" dirty="0">
              <a:solidFill>
                <a:srgbClr val="ED7C00"/>
              </a:solidFill>
              <a:latin typeface="Trebuchet MS" panose="020B0603020202020204" pitchFamily="34" charset="0"/>
            </a:endParaRPr>
          </a:p>
          <a:p>
            <a:r>
              <a:rPr lang="en-US" altLang="en-US" i="0" dirty="0">
                <a:solidFill>
                  <a:srgbClr val="ED7C00"/>
                </a:solidFill>
                <a:latin typeface="Trebuchet MS" panose="020B0603020202020204" pitchFamily="34" charset="0"/>
              </a:rPr>
              <a:t>Co-ordinated, Consistent, Coherent</a:t>
            </a:r>
          </a:p>
        </p:txBody>
      </p:sp>
      <p:sp>
        <p:nvSpPr>
          <p:cNvPr id="5" name="TextBox 4"/>
          <p:cNvSpPr txBox="1"/>
          <p:nvPr/>
        </p:nvSpPr>
        <p:spPr>
          <a:xfrm>
            <a:off x="424339" y="1881188"/>
            <a:ext cx="8359616" cy="3791807"/>
          </a:xfrm>
          <a:prstGeom prst="rect">
            <a:avLst/>
          </a:prstGeom>
          <a:noFill/>
        </p:spPr>
        <p:txBody>
          <a:bodyPr lIns="82296" tIns="41148" rIns="82296" bIns="41148">
            <a:spAutoFit/>
          </a:bodyPr>
          <a:lstStyle/>
          <a:p>
            <a:pPr>
              <a:defRPr/>
            </a:pPr>
            <a:r>
              <a:rPr lang="en-US" i="0" dirty="0">
                <a:solidFill>
                  <a:srgbClr val="808080"/>
                </a:solidFill>
                <a:latin typeface="Trebuchet MS" panose="020B0603020202020204" pitchFamily="34" charset="0"/>
                <a:cs typeface="Arial" pitchFamily="34" charset="0"/>
              </a:rPr>
              <a:t>There are three key messages which will need to be tailored and made timely and relevant to our target audiences. </a:t>
            </a:r>
          </a:p>
          <a:p>
            <a:pPr>
              <a:defRPr/>
            </a:pPr>
            <a:endParaRPr lang="en-US" i="0" dirty="0">
              <a:solidFill>
                <a:srgbClr val="808080"/>
              </a:solidFill>
              <a:latin typeface="Trebuchet MS" panose="020B0603020202020204" pitchFamily="34" charset="0"/>
              <a:cs typeface="Arial" pitchFamily="34" charset="0"/>
            </a:endParaRPr>
          </a:p>
          <a:p>
            <a:pPr>
              <a:defRPr/>
            </a:pPr>
            <a:r>
              <a:rPr lang="en-US" i="0" dirty="0">
                <a:solidFill>
                  <a:srgbClr val="808080"/>
                </a:solidFill>
                <a:latin typeface="Trebuchet MS" panose="020B0603020202020204" pitchFamily="34" charset="0"/>
                <a:cs typeface="Arial" pitchFamily="34" charset="0"/>
              </a:rPr>
              <a:t>The core of each message </a:t>
            </a:r>
            <a:r>
              <a:rPr lang="en-US" dirty="0">
                <a:solidFill>
                  <a:srgbClr val="808080"/>
                </a:solidFill>
                <a:latin typeface="Trebuchet MS" panose="020B0603020202020204" pitchFamily="34" charset="0"/>
                <a:cs typeface="Arial" pitchFamily="34" charset="0"/>
              </a:rPr>
              <a:t>m</a:t>
            </a:r>
            <a:r>
              <a:rPr lang="en-US" i="0" dirty="0" smtClean="0">
                <a:solidFill>
                  <a:srgbClr val="808080"/>
                </a:solidFill>
                <a:latin typeface="Trebuchet MS" panose="020B0603020202020204" pitchFamily="34" charset="0"/>
                <a:cs typeface="Arial" pitchFamily="34" charset="0"/>
              </a:rPr>
              <a:t>ust be maintained </a:t>
            </a:r>
            <a:r>
              <a:rPr lang="en-US" i="0" dirty="0">
                <a:solidFill>
                  <a:srgbClr val="808080"/>
                </a:solidFill>
                <a:latin typeface="Trebuchet MS" panose="020B0603020202020204" pitchFamily="34" charset="0"/>
                <a:cs typeface="Arial" pitchFamily="34" charset="0"/>
              </a:rPr>
              <a:t>to ensure that everyone gains the same level of understanding.</a:t>
            </a:r>
          </a:p>
          <a:p>
            <a:pPr>
              <a:defRPr/>
            </a:pPr>
            <a:endParaRPr lang="en-US" sz="2900" dirty="0">
              <a:solidFill>
                <a:srgbClr val="808080"/>
              </a:solidFill>
              <a:latin typeface="Trebuchet MS" panose="020B0603020202020204" pitchFamily="34" charset="0"/>
              <a:cs typeface="Arial" pitchFamily="34" charset="0"/>
            </a:endParaRPr>
          </a:p>
          <a:p>
            <a:pPr marL="411480" indent="-411480">
              <a:buFontTx/>
              <a:buAutoNum type="arabicPeriod"/>
              <a:defRPr/>
            </a:pPr>
            <a:r>
              <a:rPr lang="en-US" i="0" dirty="0">
                <a:solidFill>
                  <a:srgbClr val="808080"/>
                </a:solidFill>
                <a:latin typeface="Trebuchet MS" panose="020B0603020202020204" pitchFamily="34" charset="0"/>
                <a:cs typeface="Arial" pitchFamily="34" charset="0"/>
              </a:rPr>
              <a:t>The University is committed to and has invested in RDM</a:t>
            </a:r>
          </a:p>
          <a:p>
            <a:pPr marL="822960" lvl="1" indent="-411480">
              <a:buFont typeface="Arial" panose="020B0604020202020204" pitchFamily="34" charset="0"/>
              <a:buChar char="•"/>
              <a:defRPr/>
            </a:pPr>
            <a:r>
              <a:rPr lang="en-US" dirty="0">
                <a:solidFill>
                  <a:srgbClr val="808080"/>
                </a:solidFill>
                <a:latin typeface="Trebuchet MS" panose="020B0603020202020204" pitchFamily="34" charset="0"/>
                <a:cs typeface="Arial" pitchFamily="34" charset="0"/>
              </a:rPr>
              <a:t>services, training, support </a:t>
            </a:r>
          </a:p>
          <a:p>
            <a:pPr lvl="1">
              <a:defRPr/>
            </a:pPr>
            <a:endParaRPr lang="en-US" sz="700" dirty="0">
              <a:solidFill>
                <a:srgbClr val="808080"/>
              </a:solidFill>
              <a:latin typeface="Trebuchet MS" panose="020B0603020202020204" pitchFamily="34" charset="0"/>
              <a:cs typeface="Arial" pitchFamily="34" charset="0"/>
            </a:endParaRPr>
          </a:p>
          <a:p>
            <a:pPr marL="411480" indent="-411480">
              <a:buFontTx/>
              <a:buAutoNum type="arabicPeriod" startAt="2"/>
              <a:defRPr/>
            </a:pPr>
            <a:r>
              <a:rPr lang="en-US" i="0" dirty="0">
                <a:solidFill>
                  <a:srgbClr val="808080"/>
                </a:solidFill>
                <a:latin typeface="Trebuchet MS" panose="020B0603020202020204" pitchFamily="34" charset="0"/>
                <a:cs typeface="Arial" pitchFamily="34" charset="0"/>
              </a:rPr>
              <a:t>What is meant by Research Data Management?</a:t>
            </a:r>
          </a:p>
          <a:p>
            <a:pPr marL="822960" lvl="1" indent="-411480">
              <a:buFont typeface="Arial" panose="020B0604020202020204" pitchFamily="34" charset="0"/>
              <a:buChar char="•"/>
              <a:defRPr/>
            </a:pPr>
            <a:r>
              <a:rPr lang="en-US" dirty="0">
                <a:solidFill>
                  <a:srgbClr val="808080"/>
                </a:solidFill>
                <a:latin typeface="Trebuchet MS" panose="020B0603020202020204" pitchFamily="34" charset="0"/>
                <a:cs typeface="Arial" pitchFamily="34" charset="0"/>
              </a:rPr>
              <a:t>definitions, data lifecycle, responsibilities</a:t>
            </a:r>
          </a:p>
          <a:p>
            <a:pPr lvl="1">
              <a:defRPr/>
            </a:pPr>
            <a:endParaRPr lang="en-US" sz="700" dirty="0">
              <a:solidFill>
                <a:srgbClr val="808080"/>
              </a:solidFill>
              <a:latin typeface="Trebuchet MS" panose="020B0603020202020204" pitchFamily="34" charset="0"/>
              <a:cs typeface="Arial" pitchFamily="34" charset="0"/>
            </a:endParaRPr>
          </a:p>
          <a:p>
            <a:pPr marL="411480" indent="-411480">
              <a:buFontTx/>
              <a:buAutoNum type="arabicPeriod" startAt="3"/>
              <a:defRPr/>
            </a:pPr>
            <a:r>
              <a:rPr lang="en-US" i="0" dirty="0">
                <a:solidFill>
                  <a:srgbClr val="808080"/>
                </a:solidFill>
                <a:latin typeface="Trebuchet MS" panose="020B0603020202020204" pitchFamily="34" charset="0"/>
                <a:cs typeface="Arial" pitchFamily="34" charset="0"/>
              </a:rPr>
              <a:t>The University is supporting researchers</a:t>
            </a:r>
          </a:p>
          <a:p>
            <a:pPr marL="822960" lvl="1" indent="-411480">
              <a:buFont typeface="Arial" panose="020B0604020202020204" pitchFamily="34" charset="0"/>
              <a:buChar char="•"/>
              <a:defRPr/>
            </a:pPr>
            <a:r>
              <a:rPr lang="en-US" dirty="0">
                <a:solidFill>
                  <a:srgbClr val="808080"/>
                </a:solidFill>
                <a:latin typeface="Trebuchet MS" panose="020B0603020202020204" pitchFamily="34" charset="0"/>
                <a:cs typeface="Arial" pitchFamily="34" charset="0"/>
              </a:rPr>
              <a:t>encourage good research practice, effect culture change</a:t>
            </a:r>
          </a:p>
        </p:txBody>
      </p:sp>
    </p:spTree>
    <p:extLst>
      <p:ext uri="{BB962C8B-B14F-4D97-AF65-F5344CB8AC3E}">
        <p14:creationId xmlns:p14="http://schemas.microsoft.com/office/powerpoint/2010/main" val="251078630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0" dirty="0" smtClean="0"/>
              <a:t>AWARENESS RAISING</a:t>
            </a:r>
            <a:endParaRPr lang="en-GB" sz="3200" b="0" dirty="0"/>
          </a:p>
        </p:txBody>
      </p:sp>
      <p:sp>
        <p:nvSpPr>
          <p:cNvPr id="3" name="Content Placeholder 2"/>
          <p:cNvSpPr>
            <a:spLocks noGrp="1"/>
          </p:cNvSpPr>
          <p:nvPr>
            <p:ph sz="half" idx="1"/>
          </p:nvPr>
        </p:nvSpPr>
        <p:spPr>
          <a:xfrm>
            <a:off x="301752" y="1371600"/>
            <a:ext cx="4126232" cy="4681728"/>
          </a:xfrm>
        </p:spPr>
        <p:txBody>
          <a:bodyPr>
            <a:normAutofit fontScale="25000" lnSpcReduction="20000"/>
          </a:bodyPr>
          <a:lstStyle/>
          <a:p>
            <a:pPr lvl="0">
              <a:spcBef>
                <a:spcPts val="2000"/>
              </a:spcBef>
            </a:pPr>
            <a:r>
              <a:rPr lang="en-GB" sz="7200" dirty="0" smtClean="0">
                <a:cs typeface="Arial" pitchFamily="34" charset="0"/>
              </a:rPr>
              <a:t>Introductory </a:t>
            </a:r>
            <a:r>
              <a:rPr lang="en-GB" sz="7200" dirty="0">
                <a:cs typeface="Arial" pitchFamily="34" charset="0"/>
              </a:rPr>
              <a:t>sessions on RDM services and support for research active and research admin staff in Schools / Institutes / Research Centres</a:t>
            </a:r>
          </a:p>
          <a:p>
            <a:pPr lvl="0">
              <a:spcBef>
                <a:spcPts val="2000"/>
              </a:spcBef>
            </a:pPr>
            <a:r>
              <a:rPr lang="en-GB" sz="7200" dirty="0">
                <a:cs typeface="Arial" pitchFamily="34" charset="0"/>
              </a:rPr>
              <a:t>Contact Cuna Ekmekcioglu at </a:t>
            </a:r>
            <a:r>
              <a:rPr lang="en-GB" sz="7200" i="1" dirty="0">
                <a:cs typeface="Arial" pitchFamily="34" charset="0"/>
                <a:hlinkClick r:id="rId2"/>
              </a:rPr>
              <a:t>cuna.ekmekcioglu@ed.ac.uk</a:t>
            </a:r>
            <a:r>
              <a:rPr lang="en-GB" sz="7200" i="1" dirty="0">
                <a:cs typeface="Arial" pitchFamily="34" charset="0"/>
              </a:rPr>
              <a:t> </a:t>
            </a:r>
            <a:r>
              <a:rPr lang="en-GB" sz="7200" dirty="0">
                <a:cs typeface="Arial" pitchFamily="34" charset="0"/>
              </a:rPr>
              <a:t>for</a:t>
            </a:r>
            <a:r>
              <a:rPr lang="en-GB" sz="7200" i="1" dirty="0">
                <a:cs typeface="Arial" pitchFamily="34" charset="0"/>
              </a:rPr>
              <a:t> </a:t>
            </a:r>
            <a:r>
              <a:rPr lang="en-GB" sz="7200" dirty="0">
                <a:cs typeface="Arial" pitchFamily="34" charset="0"/>
              </a:rPr>
              <a:t>a session for your School/Research Centre</a:t>
            </a:r>
          </a:p>
          <a:p>
            <a:pPr lvl="0">
              <a:spcBef>
                <a:spcPts val="2000"/>
              </a:spcBef>
            </a:pPr>
            <a:r>
              <a:rPr lang="en-GB" sz="7200" dirty="0">
                <a:cs typeface="Arial" pitchFamily="34" charset="0"/>
              </a:rPr>
              <a:t>RDM website: </a:t>
            </a:r>
            <a:r>
              <a:rPr lang="en-GB" sz="7200" dirty="0">
                <a:cs typeface="Arial" pitchFamily="34" charset="0"/>
                <a:hlinkClick r:id="rId3"/>
              </a:rPr>
              <a:t>http://www.ed.ac.uk/is/data-management</a:t>
            </a:r>
            <a:r>
              <a:rPr lang="en-GB" sz="7200" dirty="0">
                <a:cs typeface="Arial" pitchFamily="34" charset="0"/>
              </a:rPr>
              <a:t> </a:t>
            </a:r>
          </a:p>
          <a:p>
            <a:pPr lvl="0">
              <a:spcBef>
                <a:spcPts val="2000"/>
              </a:spcBef>
            </a:pPr>
            <a:r>
              <a:rPr lang="en-GB" sz="7200" dirty="0">
                <a:cs typeface="Arial" pitchFamily="34" charset="0"/>
              </a:rPr>
              <a:t>RDM blog: </a:t>
            </a:r>
            <a:r>
              <a:rPr lang="en-GB" sz="7200" dirty="0">
                <a:cs typeface="Arial" pitchFamily="34" charset="0"/>
                <a:hlinkClick r:id="rId4"/>
              </a:rPr>
              <a:t>http://datablog.is.ed.ac.uk</a:t>
            </a:r>
            <a:r>
              <a:rPr lang="en-GB" sz="7200" dirty="0">
                <a:cs typeface="Arial" pitchFamily="34" charset="0"/>
              </a:rPr>
              <a:t> </a:t>
            </a:r>
          </a:p>
          <a:p>
            <a:pPr lvl="0">
              <a:spcBef>
                <a:spcPts val="2000"/>
              </a:spcBef>
            </a:pPr>
            <a:r>
              <a:rPr lang="en-GB" sz="7200" dirty="0">
                <a:cs typeface="Arial" pitchFamily="34" charset="0"/>
              </a:rPr>
              <a:t>RDM wiki: </a:t>
            </a:r>
            <a:br>
              <a:rPr lang="en-GB" sz="7200" dirty="0">
                <a:cs typeface="Arial" pitchFamily="34" charset="0"/>
              </a:rPr>
            </a:br>
            <a:r>
              <a:rPr lang="en-GB" sz="7200" dirty="0">
                <a:cs typeface="Arial" pitchFamily="34" charset="0"/>
                <a:hlinkClick r:id="rId5"/>
              </a:rPr>
              <a:t>https://www.wiki.ed.ac.uk/display/RDM/Research+Data+Management+Wiki</a:t>
            </a:r>
            <a:endParaRPr lang="en-GB" sz="7200" dirty="0">
              <a:cs typeface="Arial" pitchFamily="34" charset="0"/>
            </a:endParaRPr>
          </a:p>
          <a:p>
            <a:pPr lvl="0">
              <a:buClr>
                <a:schemeClr val="accent5">
                  <a:lumMod val="75000"/>
                </a:schemeClr>
              </a:buClr>
              <a:buFont typeface="Wingdings" panose="05000000000000000000" pitchFamily="2" charset="2"/>
              <a:buChar char="§"/>
            </a:pPr>
            <a:endParaRPr lang="en-GB" sz="2400" dirty="0">
              <a:solidFill>
                <a:srgbClr val="4C6A4A"/>
              </a:solidFill>
            </a:endParaRPr>
          </a:p>
        </p:txBody>
      </p:sp>
      <p:sp>
        <p:nvSpPr>
          <p:cNvPr id="4" name="Content Placeholder 3"/>
          <p:cNvSpPr>
            <a:spLocks noGrp="1"/>
          </p:cNvSpPr>
          <p:nvPr>
            <p:ph sz="half" idx="2"/>
          </p:nvPr>
        </p:nvSpPr>
        <p:spPr>
          <a:xfrm>
            <a:off x="4644008" y="1371600"/>
            <a:ext cx="4248472" cy="4865712"/>
          </a:xfrm>
        </p:spPr>
        <p:txBody>
          <a:bodyPr>
            <a:normAutofit fontScale="25000" lnSpcReduction="20000"/>
          </a:bodyPr>
          <a:lstStyle/>
          <a:p>
            <a:pPr>
              <a:buClr>
                <a:schemeClr val="accent5">
                  <a:lumMod val="75000"/>
                </a:schemeClr>
              </a:buClr>
              <a:buFont typeface="Wingdings" panose="05000000000000000000" pitchFamily="2" charset="2"/>
              <a:buChar char="§"/>
            </a:pPr>
            <a:endParaRPr lang="en-GB" sz="2000" dirty="0" smtClean="0">
              <a:solidFill>
                <a:srgbClr val="4C6A4A"/>
              </a:solidFill>
            </a:endParaRPr>
          </a:p>
          <a:p>
            <a:pPr marL="0" indent="0">
              <a:buClr>
                <a:schemeClr val="accent5">
                  <a:lumMod val="75000"/>
                </a:schemeClr>
              </a:buClr>
              <a:buNone/>
            </a:pPr>
            <a:r>
              <a:rPr lang="en-GB" sz="2000" dirty="0" smtClean="0">
                <a:solidFill>
                  <a:srgbClr val="4C6A4A"/>
                </a:solidFill>
              </a:rPr>
              <a:t/>
            </a:r>
            <a:br>
              <a:rPr lang="en-GB" sz="2000" dirty="0" smtClean="0">
                <a:solidFill>
                  <a:srgbClr val="4C6A4A"/>
                </a:solidFill>
              </a:rPr>
            </a:br>
            <a:endParaRPr lang="en-GB" sz="2000" dirty="0">
              <a:solidFill>
                <a:srgbClr val="4C6A4A"/>
              </a:solidFill>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57152" y="1330758"/>
            <a:ext cx="4135328" cy="4581586"/>
          </a:xfrm>
          <a:prstGeom prst="rect">
            <a:avLst/>
          </a:prstGeom>
        </p:spPr>
      </p:pic>
      <p:sp>
        <p:nvSpPr>
          <p:cNvPr id="6" name="TextBox 5"/>
          <p:cNvSpPr txBox="1"/>
          <p:nvPr/>
        </p:nvSpPr>
        <p:spPr>
          <a:xfrm>
            <a:off x="4880600" y="6138378"/>
            <a:ext cx="3888432" cy="338554"/>
          </a:xfrm>
          <a:prstGeom prst="rect">
            <a:avLst/>
          </a:prstGeom>
          <a:noFill/>
        </p:spPr>
        <p:txBody>
          <a:bodyPr wrap="square" rtlCol="0">
            <a:spAutoFit/>
          </a:bodyPr>
          <a:lstStyle/>
          <a:p>
            <a:pPr lvl="0" algn="ctr">
              <a:spcBef>
                <a:spcPts val="2000"/>
              </a:spcBef>
            </a:pPr>
            <a:r>
              <a:rPr lang="en-GB" sz="1100" dirty="0">
                <a:solidFill>
                  <a:srgbClr val="4C6A4A"/>
                </a:solidFill>
                <a:cs typeface="Arial" pitchFamily="34" charset="0"/>
                <a:hlinkClick r:id="rId3"/>
              </a:rPr>
              <a:t>http://</a:t>
            </a:r>
            <a:r>
              <a:rPr lang="en-GB" sz="1600" dirty="0">
                <a:solidFill>
                  <a:srgbClr val="4C6A4A"/>
                </a:solidFill>
                <a:latin typeface="Trebuchet MS" panose="020B0603020202020204" pitchFamily="34" charset="0"/>
                <a:cs typeface="Arial" pitchFamily="34" charset="0"/>
                <a:hlinkClick r:id="rId3"/>
              </a:rPr>
              <a:t>www.ed.ac.uk/is/data-management</a:t>
            </a:r>
            <a:r>
              <a:rPr lang="en-GB" sz="1100" dirty="0">
                <a:solidFill>
                  <a:srgbClr val="4C6A4A"/>
                </a:solidFill>
                <a:cs typeface="Arial" pitchFamily="34" charset="0"/>
              </a:rPr>
              <a:t> </a:t>
            </a:r>
          </a:p>
        </p:txBody>
      </p:sp>
    </p:spTree>
    <p:extLst>
      <p:ext uri="{BB962C8B-B14F-4D97-AF65-F5344CB8AC3E}">
        <p14:creationId xmlns:p14="http://schemas.microsoft.com/office/powerpoint/2010/main" val="11394796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9" y="375210"/>
            <a:ext cx="8229600" cy="990600"/>
          </a:xfrm>
        </p:spPr>
        <p:txBody>
          <a:bodyPr>
            <a:normAutofit/>
          </a:bodyPr>
          <a:lstStyle/>
          <a:p>
            <a:pPr algn="l"/>
            <a:r>
              <a:rPr lang="en-GB" sz="3200" b="0" dirty="0" smtClean="0"/>
              <a:t>TRAINING: MANTRA</a:t>
            </a:r>
            <a:endParaRPr lang="en-GB" sz="3200" b="0" i="1" dirty="0"/>
          </a:p>
        </p:txBody>
      </p:sp>
      <p:sp>
        <p:nvSpPr>
          <p:cNvPr id="3" name="Content Placeholder 2"/>
          <p:cNvSpPr>
            <a:spLocks noGrp="1"/>
          </p:cNvSpPr>
          <p:nvPr>
            <p:ph sz="half" idx="1"/>
          </p:nvPr>
        </p:nvSpPr>
        <p:spPr>
          <a:xfrm>
            <a:off x="457200" y="1365810"/>
            <a:ext cx="4038600" cy="4718304"/>
          </a:xfrm>
        </p:spPr>
        <p:txBody>
          <a:bodyPr>
            <a:normAutofit fontScale="55000" lnSpcReduction="20000"/>
          </a:bodyPr>
          <a:lstStyle/>
          <a:p>
            <a:pPr>
              <a:buClr>
                <a:schemeClr val="accent5">
                  <a:lumMod val="75000"/>
                </a:schemeClr>
              </a:buClr>
              <a:buFont typeface="Wingdings" panose="05000000000000000000" pitchFamily="2" charset="2"/>
              <a:buChar char="§"/>
            </a:pPr>
            <a:endParaRPr lang="en-US" altLang="en-US" sz="2000" dirty="0" smtClean="0">
              <a:solidFill>
                <a:srgbClr val="4C6A4A"/>
              </a:solidFill>
              <a:cs typeface="Arial" charset="0"/>
            </a:endParaRPr>
          </a:p>
          <a:p>
            <a:pPr>
              <a:buClr>
                <a:schemeClr val="accent5">
                  <a:lumMod val="75000"/>
                </a:schemeClr>
              </a:buClr>
              <a:buFont typeface="Wingdings" panose="05000000000000000000" pitchFamily="2" charset="2"/>
              <a:buChar char="§"/>
            </a:pPr>
            <a:endParaRPr lang="en-GB" sz="2400" dirty="0" smtClean="0">
              <a:solidFill>
                <a:srgbClr val="4C6A4A"/>
              </a:solidFill>
            </a:endParaRPr>
          </a:p>
          <a:p>
            <a:pPr lvl="0">
              <a:buClr>
                <a:schemeClr val="accent5">
                  <a:lumMod val="75000"/>
                </a:schemeClr>
              </a:buClr>
              <a:buFont typeface="Wingdings" panose="05000000000000000000" pitchFamily="2" charset="2"/>
              <a:buChar char="§"/>
            </a:pPr>
            <a:r>
              <a:rPr lang="en-US" altLang="en-US" sz="3600" dirty="0">
                <a:cs typeface="Arial" charset="0"/>
              </a:rPr>
              <a:t>MANTRA is an internationally recognized self-paced online training course developed here for PGR’s and early career researchers in data management issues.</a:t>
            </a:r>
          </a:p>
          <a:p>
            <a:pPr lvl="0">
              <a:buClr>
                <a:schemeClr val="accent5">
                  <a:lumMod val="75000"/>
                </a:schemeClr>
              </a:buClr>
              <a:buFont typeface="Wingdings" panose="05000000000000000000" pitchFamily="2" charset="2"/>
              <a:buChar char="§"/>
            </a:pPr>
            <a:endParaRPr lang="en-US" altLang="en-US" sz="3600" dirty="0">
              <a:cs typeface="Arial" charset="0"/>
            </a:endParaRPr>
          </a:p>
          <a:p>
            <a:pPr lvl="0">
              <a:buClr>
                <a:schemeClr val="accent5">
                  <a:lumMod val="75000"/>
                </a:schemeClr>
              </a:buClr>
              <a:buFont typeface="Wingdings" panose="05000000000000000000" pitchFamily="2" charset="2"/>
              <a:buChar char="§"/>
            </a:pPr>
            <a:r>
              <a:rPr lang="en-US" altLang="en-US" sz="3600" dirty="0">
                <a:cs typeface="Arial" charset="0"/>
              </a:rPr>
              <a:t>Anyone doing a research project will benefit from at least some part of the </a:t>
            </a:r>
            <a:r>
              <a:rPr lang="en-US" altLang="en-US" sz="3600" dirty="0" smtClean="0">
                <a:cs typeface="Arial" charset="0"/>
              </a:rPr>
              <a:t>training – discrete units</a:t>
            </a:r>
            <a:endParaRPr lang="en-US" altLang="en-US" sz="3600" dirty="0">
              <a:cs typeface="Arial" charset="0"/>
            </a:endParaRPr>
          </a:p>
          <a:p>
            <a:pPr lvl="0">
              <a:buClr>
                <a:schemeClr val="accent5">
                  <a:lumMod val="75000"/>
                </a:schemeClr>
              </a:buClr>
              <a:buFont typeface="Wingdings" panose="05000000000000000000" pitchFamily="2" charset="2"/>
              <a:buChar char="§"/>
            </a:pPr>
            <a:endParaRPr lang="en-US" altLang="en-US" sz="3600" dirty="0">
              <a:cs typeface="Arial" charset="0"/>
            </a:endParaRPr>
          </a:p>
          <a:p>
            <a:pPr>
              <a:buClr>
                <a:schemeClr val="accent5">
                  <a:lumMod val="75000"/>
                </a:schemeClr>
              </a:buClr>
              <a:buFont typeface="Wingdings" panose="05000000000000000000" pitchFamily="2" charset="2"/>
              <a:buChar char="§"/>
            </a:pPr>
            <a:r>
              <a:rPr lang="en-GB" sz="3600" dirty="0"/>
              <a:t>Data handling exercises with open datasets in 4 analytical packages: R, SPSS, NVivo, ArcGIS</a:t>
            </a:r>
            <a:endParaRPr lang="en-US" altLang="en-US" sz="3600" dirty="0">
              <a:cs typeface="Arial" charset="0"/>
            </a:endParaRPr>
          </a:p>
          <a:p>
            <a:endParaRPr lang="en-GB" dirty="0"/>
          </a:p>
        </p:txBody>
      </p:sp>
      <p:sp>
        <p:nvSpPr>
          <p:cNvPr id="6" name="TextBox 5"/>
          <p:cNvSpPr txBox="1"/>
          <p:nvPr/>
        </p:nvSpPr>
        <p:spPr>
          <a:xfrm>
            <a:off x="4679162" y="5568914"/>
            <a:ext cx="4176464" cy="338554"/>
          </a:xfrm>
          <a:prstGeom prst="rect">
            <a:avLst/>
          </a:prstGeom>
          <a:noFill/>
        </p:spPr>
        <p:txBody>
          <a:bodyPr wrap="square" rtlCol="0">
            <a:spAutoFit/>
          </a:bodyPr>
          <a:lstStyle/>
          <a:p>
            <a:pPr algn="ctr"/>
            <a:r>
              <a:rPr lang="en-GB" sz="1600" dirty="0">
                <a:latin typeface="Trebuchet MS" panose="020B0603020202020204" pitchFamily="34" charset="0"/>
                <a:cs typeface="Arial" pitchFamily="34" charset="0"/>
                <a:hlinkClick r:id="rId2"/>
              </a:rPr>
              <a:t>http://datalib.edina.ac.uk/mantra</a:t>
            </a:r>
            <a:endParaRPr lang="en-GB" sz="1600" dirty="0">
              <a:latin typeface="Trebuchet MS" panose="020B0603020202020204" pitchFamily="34" charset="0"/>
            </a:endParaRPr>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4009" y="1772815"/>
            <a:ext cx="4320480" cy="3657599"/>
          </a:xfrm>
        </p:spPr>
      </p:pic>
    </p:spTree>
    <p:extLst>
      <p:ext uri="{BB962C8B-B14F-4D97-AF65-F5344CB8AC3E}">
        <p14:creationId xmlns:p14="http://schemas.microsoft.com/office/powerpoint/2010/main" val="5234031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0" dirty="0" smtClean="0"/>
              <a:t>TRAINING: TAILORED COURSES</a:t>
            </a:r>
            <a:endParaRPr lang="en-GB" sz="3200" b="0" i="1" dirty="0"/>
          </a:p>
        </p:txBody>
      </p:sp>
      <p:sp>
        <p:nvSpPr>
          <p:cNvPr id="3" name="Content Placeholder 2"/>
          <p:cNvSpPr>
            <a:spLocks noGrp="1"/>
          </p:cNvSpPr>
          <p:nvPr>
            <p:ph sz="half" idx="1"/>
          </p:nvPr>
        </p:nvSpPr>
        <p:spPr>
          <a:xfrm>
            <a:off x="301752" y="1398612"/>
            <a:ext cx="4126232" cy="4681728"/>
          </a:xfrm>
        </p:spPr>
        <p:txBody>
          <a:bodyPr>
            <a:normAutofit fontScale="25000" lnSpcReduction="20000"/>
          </a:bodyPr>
          <a:lstStyle/>
          <a:p>
            <a:pPr>
              <a:buClr>
                <a:schemeClr val="accent5">
                  <a:lumMod val="75000"/>
                </a:schemeClr>
              </a:buClr>
              <a:buFont typeface="Wingdings" panose="05000000000000000000" pitchFamily="2" charset="2"/>
              <a:buChar char="§"/>
            </a:pPr>
            <a:endParaRPr lang="en-US" altLang="en-US" sz="8000" dirty="0" smtClean="0">
              <a:solidFill>
                <a:srgbClr val="4C6A4A"/>
              </a:solidFill>
              <a:cs typeface="Arial" charset="0"/>
            </a:endParaRPr>
          </a:p>
          <a:p>
            <a:pPr lvl="0">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A </a:t>
            </a:r>
            <a:r>
              <a:rPr lang="en-GB" sz="8000" dirty="0"/>
              <a:t>range of training programmes on research data management (RDM) in the form of </a:t>
            </a:r>
            <a:r>
              <a:rPr lang="en-GB" sz="8000" dirty="0" smtClean="0"/>
              <a:t>workshops</a:t>
            </a:r>
            <a:r>
              <a:rPr lang="en-GB" sz="8000" dirty="0"/>
              <a:t>, power sessions, seminars and drop in sessions </a:t>
            </a:r>
            <a:r>
              <a:rPr lang="en-GB" sz="8000" dirty="0" smtClean="0"/>
              <a:t>to </a:t>
            </a:r>
            <a:r>
              <a:rPr lang="en-GB" sz="8000" dirty="0"/>
              <a:t>help </a:t>
            </a:r>
            <a:r>
              <a:rPr lang="en-GB" sz="8000" dirty="0" smtClean="0"/>
              <a:t>researchers </a:t>
            </a:r>
            <a:r>
              <a:rPr lang="en-GB" sz="8000" dirty="0"/>
              <a:t>with research data </a:t>
            </a:r>
            <a:r>
              <a:rPr lang="en-GB" sz="8000" dirty="0" smtClean="0"/>
              <a:t>management issues</a:t>
            </a:r>
          </a:p>
          <a:p>
            <a:pPr lvl="0">
              <a:lnSpc>
                <a:spcPct val="120000"/>
              </a:lnSpc>
              <a:spcBef>
                <a:spcPts val="600"/>
              </a:spcBef>
              <a:spcAft>
                <a:spcPts val="600"/>
              </a:spcAft>
              <a:buClr>
                <a:schemeClr val="accent5">
                  <a:lumMod val="75000"/>
                </a:schemeClr>
              </a:buClr>
              <a:buFont typeface="Wingdings" panose="05000000000000000000" pitchFamily="2" charset="2"/>
              <a:buChar char="§"/>
            </a:pPr>
            <a:endParaRPr lang="en-GB" sz="8000" dirty="0" smtClean="0">
              <a:solidFill>
                <a:srgbClr val="4C6A4A"/>
              </a:solidFill>
            </a:endParaRP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6400" dirty="0">
                <a:solidFill>
                  <a:srgbClr val="4C6A4A"/>
                </a:solidFill>
                <a:hlinkClick r:id="rId2"/>
              </a:rPr>
              <a:t>http://www.ed.ac.uk/schools-departments/information-services/research-support/data-management/rdm-training</a:t>
            </a:r>
            <a:endParaRPr lang="en-GB" sz="6400" dirty="0">
              <a:solidFill>
                <a:srgbClr val="4C6A4A"/>
              </a:solidFill>
            </a:endParaRPr>
          </a:p>
          <a:p>
            <a:pPr lvl="0">
              <a:lnSpc>
                <a:spcPct val="120000"/>
              </a:lnSpc>
              <a:spcBef>
                <a:spcPts val="600"/>
              </a:spcBef>
              <a:spcAft>
                <a:spcPts val="600"/>
              </a:spcAft>
              <a:buClr>
                <a:schemeClr val="accent5">
                  <a:lumMod val="75000"/>
                </a:schemeClr>
              </a:buClr>
              <a:buFont typeface="Wingdings" panose="05000000000000000000" pitchFamily="2" charset="2"/>
              <a:buChar char="§"/>
            </a:pPr>
            <a:endParaRPr lang="en-GB" sz="7400" dirty="0" smtClean="0">
              <a:solidFill>
                <a:srgbClr val="4C6A4A"/>
              </a:solidFill>
            </a:endParaRPr>
          </a:p>
          <a:p>
            <a:pPr lvl="0">
              <a:buClr>
                <a:schemeClr val="accent5">
                  <a:lumMod val="75000"/>
                </a:schemeClr>
              </a:buClr>
              <a:buFont typeface="Wingdings" panose="05000000000000000000" pitchFamily="2" charset="2"/>
              <a:buChar char="§"/>
            </a:pPr>
            <a:endParaRPr lang="en-GB" sz="2400" dirty="0">
              <a:solidFill>
                <a:srgbClr val="4C6A4A"/>
              </a:solidFill>
            </a:endParaRPr>
          </a:p>
        </p:txBody>
      </p:sp>
      <p:sp>
        <p:nvSpPr>
          <p:cNvPr id="4" name="Content Placeholder 3"/>
          <p:cNvSpPr>
            <a:spLocks noGrp="1"/>
          </p:cNvSpPr>
          <p:nvPr>
            <p:ph sz="half" idx="2"/>
          </p:nvPr>
        </p:nvSpPr>
        <p:spPr>
          <a:xfrm>
            <a:off x="4644008" y="1371600"/>
            <a:ext cx="4248472" cy="4865712"/>
          </a:xfrm>
        </p:spPr>
        <p:txBody>
          <a:bodyPr>
            <a:normAutofit fontScale="25000" lnSpcReduction="20000"/>
          </a:bodyPr>
          <a:lstStyle/>
          <a:p>
            <a:pPr>
              <a:buClr>
                <a:schemeClr val="accent5">
                  <a:lumMod val="75000"/>
                </a:schemeClr>
              </a:buClr>
              <a:buFont typeface="Wingdings" panose="05000000000000000000" pitchFamily="2" charset="2"/>
              <a:buChar char="§"/>
            </a:pPr>
            <a:endParaRPr lang="en-GB" sz="2000" dirty="0" smtClean="0">
              <a:solidFill>
                <a:srgbClr val="4C6A4A"/>
              </a:solidFill>
            </a:endParaRP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Creating a data management plan for your grant application</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Research Data Management Programme at the University of Edinburgh</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Good practice in Research Data Management</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Handling data using SPSS</a:t>
            </a: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8000" dirty="0" smtClean="0"/>
              <a:t>Handling data with ArcGIS</a:t>
            </a:r>
          </a:p>
          <a:p>
            <a:pPr marL="274320" lvl="1" indent="0">
              <a:lnSpc>
                <a:spcPct val="120000"/>
              </a:lnSpc>
              <a:spcBef>
                <a:spcPts val="600"/>
              </a:spcBef>
              <a:spcAft>
                <a:spcPts val="600"/>
              </a:spcAft>
              <a:buClr>
                <a:schemeClr val="accent5">
                  <a:lumMod val="75000"/>
                </a:schemeClr>
              </a:buClr>
              <a:buNone/>
            </a:pPr>
            <a:endParaRPr lang="en-GB" sz="6400" dirty="0" smtClean="0">
              <a:solidFill>
                <a:srgbClr val="4C6A4A"/>
              </a:solidFill>
              <a:hlinkClick r:id="rId3"/>
            </a:endParaRPr>
          </a:p>
          <a:p>
            <a:pPr marL="274320" lvl="1" indent="0">
              <a:lnSpc>
                <a:spcPct val="120000"/>
              </a:lnSpc>
              <a:spcBef>
                <a:spcPts val="600"/>
              </a:spcBef>
              <a:spcAft>
                <a:spcPts val="600"/>
              </a:spcAft>
              <a:buClr>
                <a:schemeClr val="accent5">
                  <a:lumMod val="75000"/>
                </a:schemeClr>
              </a:buClr>
              <a:buNone/>
            </a:pPr>
            <a:r>
              <a:rPr lang="en-GB" sz="6400" dirty="0" smtClean="0">
                <a:solidFill>
                  <a:srgbClr val="4C6A4A"/>
                </a:solidFill>
                <a:hlinkClick r:id="rId3"/>
              </a:rPr>
              <a:t>http</a:t>
            </a:r>
            <a:r>
              <a:rPr lang="en-GB" sz="6400" dirty="0">
                <a:solidFill>
                  <a:srgbClr val="4C6A4A"/>
                </a:solidFill>
                <a:hlinkClick r:id="rId3"/>
              </a:rPr>
              <a:t>://</a:t>
            </a:r>
            <a:r>
              <a:rPr lang="en-GB" sz="6400" dirty="0" smtClean="0">
                <a:solidFill>
                  <a:srgbClr val="4C6A4A"/>
                </a:solidFill>
                <a:hlinkClick r:id="rId3"/>
              </a:rPr>
              <a:t>edin.ac/1kRMPv3</a:t>
            </a:r>
            <a:r>
              <a:rPr lang="en-GB" sz="6400" dirty="0" smtClean="0">
                <a:solidFill>
                  <a:srgbClr val="4C6A4A"/>
                </a:solidFill>
              </a:rPr>
              <a:t> </a:t>
            </a:r>
            <a:r>
              <a:rPr lang="en-GB" sz="7700" dirty="0" smtClean="0">
                <a:solidFill>
                  <a:srgbClr val="4C6A4A"/>
                </a:solidFill>
              </a:rPr>
              <a:t/>
            </a:r>
            <a:br>
              <a:rPr lang="en-GB" sz="7700" dirty="0" smtClean="0">
                <a:solidFill>
                  <a:srgbClr val="4C6A4A"/>
                </a:solidFill>
              </a:rPr>
            </a:br>
            <a:endParaRPr lang="en-GB" sz="7700" dirty="0" smtClean="0">
              <a:solidFill>
                <a:srgbClr val="4C6A4A"/>
              </a:solidFill>
            </a:endParaRPr>
          </a:p>
          <a:p>
            <a:pPr>
              <a:lnSpc>
                <a:spcPct val="120000"/>
              </a:lnSpc>
              <a:spcBef>
                <a:spcPts val="600"/>
              </a:spcBef>
              <a:spcAft>
                <a:spcPts val="600"/>
              </a:spcAft>
              <a:buClr>
                <a:schemeClr val="accent5">
                  <a:lumMod val="75000"/>
                </a:schemeClr>
              </a:buClr>
              <a:buFont typeface="Wingdings" panose="05000000000000000000" pitchFamily="2" charset="2"/>
              <a:buChar char="§"/>
            </a:pPr>
            <a:r>
              <a:rPr lang="en-GB" sz="2000" dirty="0" smtClean="0">
                <a:solidFill>
                  <a:srgbClr val="4C6A4A"/>
                </a:solidFill>
              </a:rPr>
              <a:t/>
            </a:r>
            <a:br>
              <a:rPr lang="en-GB" sz="2000" dirty="0" smtClean="0">
                <a:solidFill>
                  <a:srgbClr val="4C6A4A"/>
                </a:solidFill>
              </a:rPr>
            </a:br>
            <a:endParaRPr lang="en-GB" sz="2000" dirty="0">
              <a:solidFill>
                <a:srgbClr val="4C6A4A"/>
              </a:solidFill>
            </a:endParaRPr>
          </a:p>
        </p:txBody>
      </p:sp>
    </p:spTree>
    <p:extLst>
      <p:ext uri="{BB962C8B-B14F-4D97-AF65-F5344CB8AC3E}">
        <p14:creationId xmlns:p14="http://schemas.microsoft.com/office/powerpoint/2010/main" val="10555163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01752" y="441168"/>
            <a:ext cx="5124450" cy="758952"/>
          </a:xfrm>
          <a:prstGeom prst="rect">
            <a:avLst/>
          </a:prstGeom>
        </p:spPr>
        <p:txBody>
          <a:bodyPr>
            <a:normAutofit/>
          </a:bodyPr>
          <a:lstStyle/>
          <a:p>
            <a:pPr algn="l"/>
            <a:r>
              <a:rPr lang="en-GB" sz="3200" b="0" cap="none" dirty="0" smtClean="0"/>
              <a:t>PROGRESS SO FAR</a:t>
            </a:r>
            <a:endParaRPr lang="en-GB" sz="3200" b="0" cap="none" dirty="0"/>
          </a:p>
        </p:txBody>
      </p:sp>
      <p:sp>
        <p:nvSpPr>
          <p:cNvPr id="3" name="Content Placeholder 2"/>
          <p:cNvSpPr>
            <a:spLocks noGrp="1"/>
          </p:cNvSpPr>
          <p:nvPr>
            <p:ph sz="quarter" idx="4294967295"/>
          </p:nvPr>
        </p:nvSpPr>
        <p:spPr>
          <a:xfrm>
            <a:off x="301752" y="1527048"/>
            <a:ext cx="8503920" cy="4572000"/>
          </a:xfrm>
          <a:prstGeom prst="rect">
            <a:avLst/>
          </a:prstGeom>
        </p:spPr>
        <p:txBody>
          <a:bodyPr>
            <a:noAutofit/>
          </a:bodyPr>
          <a:lstStyle/>
          <a:p>
            <a:pPr>
              <a:buFont typeface="Wingdings" panose="05000000000000000000" pitchFamily="2" charset="2"/>
              <a:buChar char="ü"/>
            </a:pPr>
            <a:r>
              <a:rPr lang="en-GB" dirty="0"/>
              <a:t>Data Share – Live Now</a:t>
            </a:r>
          </a:p>
          <a:p>
            <a:pPr>
              <a:buFont typeface="Wingdings" panose="05000000000000000000" pitchFamily="2" charset="2"/>
              <a:buChar char="ü"/>
            </a:pPr>
            <a:r>
              <a:rPr lang="en-GB" dirty="0"/>
              <a:t>DMP</a:t>
            </a:r>
            <a:r>
              <a:rPr lang="en-GB" i="1" dirty="0"/>
              <a:t>online </a:t>
            </a:r>
            <a:r>
              <a:rPr lang="en-GB" dirty="0"/>
              <a:t>– Live Now</a:t>
            </a:r>
          </a:p>
          <a:p>
            <a:pPr>
              <a:buFont typeface="Wingdings" panose="05000000000000000000" pitchFamily="2" charset="2"/>
              <a:buChar char="ü"/>
            </a:pPr>
            <a:r>
              <a:rPr lang="en-GB" dirty="0"/>
              <a:t>Website – Live Now</a:t>
            </a:r>
          </a:p>
          <a:p>
            <a:pPr>
              <a:buFont typeface="Wingdings" panose="05000000000000000000" pitchFamily="2" charset="2"/>
              <a:buChar char="ü"/>
            </a:pPr>
            <a:endParaRPr lang="en-GB" sz="1400" i="1" dirty="0"/>
          </a:p>
          <a:p>
            <a:r>
              <a:rPr lang="en-GB" dirty="0"/>
              <a:t>Data Management Planning Support – Aug 2014</a:t>
            </a:r>
          </a:p>
          <a:p>
            <a:r>
              <a:rPr lang="en-GB" dirty="0"/>
              <a:t>Data Store – Roll-out completed by Dec 2014</a:t>
            </a:r>
          </a:p>
          <a:p>
            <a:r>
              <a:rPr lang="en-GB" dirty="0"/>
              <a:t>Training – Ongoing </a:t>
            </a:r>
          </a:p>
          <a:p>
            <a:r>
              <a:rPr lang="en-GB" dirty="0"/>
              <a:t>Awareness Raising - Ongoing</a:t>
            </a:r>
          </a:p>
          <a:p>
            <a:endParaRPr lang="en-GB" sz="1400" dirty="0"/>
          </a:p>
          <a:p>
            <a:r>
              <a:rPr lang="en-GB" dirty="0"/>
              <a:t>Data Asset Register – Dec 2014</a:t>
            </a:r>
          </a:p>
          <a:p>
            <a:r>
              <a:rPr lang="en-GB" dirty="0"/>
              <a:t>Data Vault – </a:t>
            </a:r>
            <a:r>
              <a:rPr lang="en-GB" dirty="0" smtClean="0"/>
              <a:t>Spring 2015</a:t>
            </a:r>
            <a:endParaRPr lang="en-GB" dirty="0"/>
          </a:p>
        </p:txBody>
      </p:sp>
    </p:spTree>
    <p:extLst>
      <p:ext uri="{BB962C8B-B14F-4D97-AF65-F5344CB8AC3E}">
        <p14:creationId xmlns:p14="http://schemas.microsoft.com/office/powerpoint/2010/main" val="39043204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4"/>
          <p:cNvSpPr>
            <a:spLocks noChangeArrowheads="1"/>
          </p:cNvSpPr>
          <p:nvPr/>
        </p:nvSpPr>
        <p:spPr bwMode="auto">
          <a:xfrm>
            <a:off x="926276" y="985652"/>
            <a:ext cx="7635834" cy="4655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bodyPr>
          <a:lstStyle>
            <a:lvl1pPr marL="762000" indent="-762000">
              <a:defRPr sz="2400" i="1">
                <a:solidFill>
                  <a:schemeClr val="tx2"/>
                </a:solidFill>
                <a:latin typeface="Arial Rounded MT Bold" panose="020F0704030504030204" pitchFamily="34" charset="0"/>
                <a:cs typeface="Arial" panose="020B0604020202020204" pitchFamily="34" charset="0"/>
              </a:defRPr>
            </a:lvl1pPr>
            <a:lvl2pPr>
              <a:defRPr sz="2400" i="1">
                <a:solidFill>
                  <a:schemeClr val="tx2"/>
                </a:solidFill>
                <a:latin typeface="Arial Rounded MT Bold" panose="020F0704030504030204" pitchFamily="34" charset="0"/>
                <a:cs typeface="Arial" panose="020B0604020202020204" pitchFamily="34" charset="0"/>
              </a:defRPr>
            </a:lvl2pPr>
            <a:lvl3pPr marL="1143000" indent="-228600">
              <a:defRPr sz="2400" i="1">
                <a:solidFill>
                  <a:schemeClr val="tx2"/>
                </a:solidFill>
                <a:latin typeface="Arial Rounded MT Bold" panose="020F0704030504030204" pitchFamily="34" charset="0"/>
                <a:cs typeface="Arial" panose="020B0604020202020204" pitchFamily="34" charset="0"/>
              </a:defRPr>
            </a:lvl3pPr>
            <a:lvl4pPr marL="1600200" indent="-228600">
              <a:defRPr sz="2400" i="1">
                <a:solidFill>
                  <a:schemeClr val="tx2"/>
                </a:solidFill>
                <a:latin typeface="Arial Rounded MT Bold" panose="020F0704030504030204" pitchFamily="34" charset="0"/>
                <a:cs typeface="Arial" panose="020B0604020202020204" pitchFamily="34" charset="0"/>
              </a:defRPr>
            </a:lvl4pPr>
            <a:lvl5pPr marL="2057400" indent="-228600">
              <a:defRPr sz="2400" i="1">
                <a:solidFill>
                  <a:schemeClr val="tx2"/>
                </a:solidFill>
                <a:latin typeface="Arial Rounded MT Bold" panose="020F0704030504030204" pitchFamily="34" charset="0"/>
                <a:cs typeface="Arial" panose="020B0604020202020204" pitchFamily="34" charset="0"/>
              </a:defRPr>
            </a:lvl5pPr>
            <a:lvl6pPr marL="25146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6pPr>
            <a:lvl7pPr marL="29718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7pPr>
            <a:lvl8pPr marL="34290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8pPr>
            <a:lvl9pPr marL="3886200" indent="-228600" eaLnBrk="0" fontAlgn="base" hangingPunct="0">
              <a:spcBef>
                <a:spcPct val="0"/>
              </a:spcBef>
              <a:spcAft>
                <a:spcPct val="0"/>
              </a:spcAft>
              <a:defRPr sz="2400" i="1">
                <a:solidFill>
                  <a:schemeClr val="tx2"/>
                </a:solidFill>
                <a:latin typeface="Arial Rounded MT Bold" panose="020F0704030504030204" pitchFamily="34" charset="0"/>
                <a:cs typeface="Arial" panose="020B0604020202020204" pitchFamily="34" charset="0"/>
              </a:defRPr>
            </a:lvl9pPr>
          </a:lstStyle>
          <a:p>
            <a:pPr eaLnBrk="1" hangingPunct="1">
              <a:lnSpc>
                <a:spcPct val="95000"/>
              </a:lnSpc>
              <a:buClr>
                <a:schemeClr val="tx1"/>
              </a:buClr>
              <a:defRPr/>
            </a:pPr>
            <a:endParaRPr lang="en-GB" altLang="en-US" sz="1000" i="0" dirty="0" smtClean="0">
              <a:solidFill>
                <a:schemeClr val="tx1"/>
              </a:solidFill>
              <a:latin typeface="Trebuchet MS" panose="020B0603020202020204" pitchFamily="34" charset="0"/>
            </a:endParaRPr>
          </a:p>
          <a:p>
            <a:pPr eaLnBrk="1" hangingPunct="1">
              <a:lnSpc>
                <a:spcPct val="95000"/>
              </a:lnSpc>
              <a:buClr>
                <a:schemeClr val="tx1"/>
              </a:buClr>
              <a:defRPr/>
            </a:pPr>
            <a:r>
              <a:rPr lang="en-GB" altLang="en-US" sz="3200" i="0" dirty="0" smtClean="0">
                <a:solidFill>
                  <a:srgbClr val="ED7C00"/>
                </a:solidFill>
                <a:latin typeface="Trebuchet MS" panose="020B0603020202020204" pitchFamily="34" charset="0"/>
              </a:rPr>
              <a:t>THANK </a:t>
            </a:r>
            <a:r>
              <a:rPr lang="en-GB" altLang="en-US" sz="3200" i="0" dirty="0">
                <a:solidFill>
                  <a:srgbClr val="ED7C00"/>
                </a:solidFill>
                <a:latin typeface="Trebuchet MS" panose="020B0603020202020204" pitchFamily="34" charset="0"/>
              </a:rPr>
              <a:t>YOU!</a:t>
            </a:r>
          </a:p>
          <a:p>
            <a:pPr eaLnBrk="1" hangingPunct="1">
              <a:lnSpc>
                <a:spcPct val="95000"/>
              </a:lnSpc>
              <a:buClr>
                <a:schemeClr val="tx1"/>
              </a:buClr>
              <a:defRPr/>
            </a:pPr>
            <a:endParaRPr lang="en-GB" altLang="en-US" sz="700" i="0" dirty="0">
              <a:solidFill>
                <a:srgbClr val="ED7C00"/>
              </a:solidFill>
              <a:latin typeface="Trebuchet MS" panose="020B0603020202020204" pitchFamily="34" charset="0"/>
            </a:endParaRPr>
          </a:p>
          <a:p>
            <a:r>
              <a:rPr lang="en-US" altLang="en-US" sz="3200" i="0" dirty="0">
                <a:solidFill>
                  <a:srgbClr val="ED7C00"/>
                </a:solidFill>
                <a:latin typeface="Trebuchet MS" panose="020B0603020202020204" pitchFamily="34" charset="0"/>
              </a:rPr>
              <a:t>Acknowledgements</a:t>
            </a:r>
            <a:r>
              <a:rPr lang="en-US" altLang="en-US" sz="3200" i="0" dirty="0">
                <a:solidFill>
                  <a:srgbClr val="808080"/>
                </a:solidFill>
                <a:latin typeface="Trebuchet MS" panose="020B0603020202020204" pitchFamily="34" charset="0"/>
              </a:rPr>
              <a:t>: </a:t>
            </a:r>
          </a:p>
          <a:p>
            <a:endParaRPr lang="en-US" altLang="en-US" sz="3200" i="0" dirty="0">
              <a:solidFill>
                <a:srgbClr val="808080"/>
              </a:solidFill>
              <a:latin typeface="Trebuchet MS" panose="020B0603020202020204" pitchFamily="34" charset="0"/>
            </a:endParaRPr>
          </a:p>
          <a:p>
            <a:pPr marL="0"/>
            <a:r>
              <a:rPr lang="en-US" altLang="en-US" i="0" dirty="0">
                <a:solidFill>
                  <a:srgbClr val="808080"/>
                </a:solidFill>
                <a:latin typeface="Trebuchet MS" panose="020B0603020202020204" pitchFamily="34" charset="0"/>
              </a:rPr>
              <a:t>Dr. Cuna </a:t>
            </a:r>
            <a:r>
              <a:rPr lang="en-US" altLang="en-US" i="0" dirty="0" err="1">
                <a:solidFill>
                  <a:srgbClr val="808080"/>
                </a:solidFill>
                <a:latin typeface="Trebuchet MS" panose="020B0603020202020204" pitchFamily="34" charset="0"/>
              </a:rPr>
              <a:t>Ekmekcioglu</a:t>
            </a:r>
            <a:r>
              <a:rPr lang="en-US" altLang="en-US" i="0" dirty="0">
                <a:solidFill>
                  <a:srgbClr val="808080"/>
                </a:solidFill>
                <a:latin typeface="Trebuchet MS" panose="020B0603020202020204" pitchFamily="34" charset="0"/>
              </a:rPr>
              <a:t> </a:t>
            </a:r>
            <a:r>
              <a:rPr lang="en-US" altLang="en-US" i="0" dirty="0" smtClean="0">
                <a:solidFill>
                  <a:srgbClr val="808080"/>
                </a:solidFill>
                <a:latin typeface="Trebuchet MS" panose="020B0603020202020204" pitchFamily="34" charset="0"/>
              </a:rPr>
              <a:t>(Research &amp; </a:t>
            </a:r>
            <a:r>
              <a:rPr lang="en-US" altLang="en-US" i="0" dirty="0">
                <a:solidFill>
                  <a:srgbClr val="808080"/>
                </a:solidFill>
                <a:latin typeface="Trebuchet MS" panose="020B0603020202020204" pitchFamily="34" charset="0"/>
              </a:rPr>
              <a:t>L</a:t>
            </a:r>
            <a:r>
              <a:rPr lang="en-US" altLang="en-US" i="0" dirty="0" smtClean="0">
                <a:solidFill>
                  <a:srgbClr val="808080"/>
                </a:solidFill>
                <a:latin typeface="Trebuchet MS" panose="020B0603020202020204" pitchFamily="34" charset="0"/>
              </a:rPr>
              <a:t>earning Services) </a:t>
            </a:r>
            <a:endParaRPr lang="en-US" altLang="en-US" i="0" dirty="0">
              <a:solidFill>
                <a:srgbClr val="808080"/>
              </a:solidFill>
              <a:latin typeface="Trebuchet MS" panose="020B0603020202020204" pitchFamily="34" charset="0"/>
            </a:endParaRPr>
          </a:p>
          <a:p>
            <a:r>
              <a:rPr lang="en-US" altLang="en-US" i="0" dirty="0">
                <a:solidFill>
                  <a:srgbClr val="808080"/>
                </a:solidFill>
                <a:latin typeface="Trebuchet MS" panose="020B0603020202020204" pitchFamily="34" charset="0"/>
              </a:rPr>
              <a:t>Sarah Jones (Digital Curation Centre)</a:t>
            </a:r>
          </a:p>
          <a:p>
            <a:r>
              <a:rPr lang="en-US" altLang="en-US" i="0" dirty="0">
                <a:solidFill>
                  <a:srgbClr val="808080"/>
                </a:solidFill>
                <a:latin typeface="Trebuchet MS" panose="020B0603020202020204" pitchFamily="34" charset="0"/>
              </a:rPr>
              <a:t>Stuart Lewis (Research &amp; Learning Services)</a:t>
            </a:r>
          </a:p>
          <a:p>
            <a:r>
              <a:rPr lang="en-US" altLang="en-US" i="0" dirty="0">
                <a:solidFill>
                  <a:srgbClr val="808080"/>
                </a:solidFill>
                <a:latin typeface="Trebuchet MS" panose="020B0603020202020204" pitchFamily="34" charset="0"/>
              </a:rPr>
              <a:t>Kerry Miller  (Research &amp; Learning Services)</a:t>
            </a:r>
          </a:p>
          <a:p>
            <a:r>
              <a:rPr lang="en-US" altLang="en-US" i="0" dirty="0">
                <a:solidFill>
                  <a:srgbClr val="808080"/>
                </a:solidFill>
                <a:latin typeface="Trebuchet MS" panose="020B0603020202020204" pitchFamily="34" charset="0"/>
              </a:rPr>
              <a:t>Robin Rice (EDINA &amp; Data Library)</a:t>
            </a:r>
          </a:p>
          <a:p>
            <a:r>
              <a:rPr lang="en-US" altLang="en-US" i="0" dirty="0" smtClean="0">
                <a:solidFill>
                  <a:srgbClr val="808080"/>
                </a:solidFill>
                <a:latin typeface="Trebuchet MS" panose="020B0603020202020204" pitchFamily="34" charset="0"/>
              </a:rPr>
              <a:t>Dr. Orlando Richards (IT Infrastructure)</a:t>
            </a:r>
          </a:p>
          <a:p>
            <a:r>
              <a:rPr lang="en-GB" altLang="en-US" i="0" dirty="0" err="1">
                <a:solidFill>
                  <a:srgbClr val="808080"/>
                </a:solidFill>
                <a:latin typeface="Trebuchet MS" panose="020B0603020202020204" pitchFamily="34" charset="0"/>
              </a:rPr>
              <a:t>Dr.</a:t>
            </a:r>
            <a:r>
              <a:rPr lang="en-GB" altLang="en-US" i="0" dirty="0">
                <a:solidFill>
                  <a:srgbClr val="808080"/>
                </a:solidFill>
                <a:latin typeface="Trebuchet MS" panose="020B0603020202020204" pitchFamily="34" charset="0"/>
              </a:rPr>
              <a:t> John Scally (Library and Collections)</a:t>
            </a:r>
          </a:p>
          <a:p>
            <a:r>
              <a:rPr lang="en-US" altLang="en-US" i="0" dirty="0" smtClean="0">
                <a:solidFill>
                  <a:srgbClr val="808080"/>
                </a:solidFill>
                <a:latin typeface="Trebuchet MS" panose="020B0603020202020204" pitchFamily="34" charset="0"/>
              </a:rPr>
              <a:t>Tony </a:t>
            </a:r>
            <a:r>
              <a:rPr lang="en-US" altLang="en-US" i="0" dirty="0">
                <a:solidFill>
                  <a:srgbClr val="808080"/>
                </a:solidFill>
                <a:latin typeface="Trebuchet MS" panose="020B0603020202020204" pitchFamily="34" charset="0"/>
              </a:rPr>
              <a:t>Weir (IT Infrastructure) </a:t>
            </a:r>
            <a:endParaRPr lang="en-GB" altLang="en-US" i="0" dirty="0" smtClean="0"/>
          </a:p>
        </p:txBody>
      </p:sp>
    </p:spTree>
    <p:extLst>
      <p:ext uri="{BB962C8B-B14F-4D97-AF65-F5344CB8AC3E}">
        <p14:creationId xmlns:p14="http://schemas.microsoft.com/office/powerpoint/2010/main" val="23582153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1310</TotalTime>
  <Words>2627</Words>
  <Application>Microsoft Office PowerPoint</Application>
  <PresentationFormat>On-screen Show (4:3)</PresentationFormat>
  <Paragraphs>396</Paragraphs>
  <Slides>37</Slides>
  <Notes>17</Notes>
  <HiddenSlides>1</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Clarity</vt:lpstr>
      <vt:lpstr>RDM Programme @ Edinburgh</vt:lpstr>
      <vt:lpstr>PowerPoint Presentation</vt:lpstr>
      <vt:lpstr>BACKGROUND</vt:lpstr>
      <vt:lpstr>PowerPoint Presentation</vt:lpstr>
      <vt:lpstr>DATA LIBRARY</vt:lpstr>
      <vt:lpstr>DEFINING RESEARCH DATA</vt:lpstr>
      <vt:lpstr>TYPES OF RESEARCH DATA</vt:lpstr>
      <vt:lpstr>RESEARCH DATA MANAGEMENT</vt:lpstr>
      <vt:lpstr>ACTIVITIES INVOLVED IN RDM</vt:lpstr>
      <vt:lpstr>BENEFITS</vt:lpstr>
      <vt:lpstr>DRIVERS</vt:lpstr>
      <vt:lpstr>FUNDER REQUIREMENTS</vt:lpstr>
      <vt:lpstr>COMMON THEMES ACROSS FUNDING BODIES</vt:lpstr>
      <vt:lpstr>PowerPoint Presentation</vt:lpstr>
      <vt:lpstr>UNIVERSITY OF EDINBURGH RDM POLICY</vt:lpstr>
      <vt:lpstr>POLICY IMPLEMENTATION</vt:lpstr>
      <vt:lpstr>PowerPoint Presentation</vt:lpstr>
      <vt:lpstr>RDM SERVICES AND SUPPORT</vt:lpstr>
      <vt:lpstr>RESEARCH DATA MANAGEMENT PLANNING</vt:lpstr>
      <vt:lpstr>WHAT IS A DATA MANAGEMENT PLAN (DMP)?</vt:lpstr>
      <vt:lpstr>DMP SUPPORT</vt:lpstr>
      <vt:lpstr>DMPONLINE TOOLKIT</vt:lpstr>
      <vt:lpstr>TEMPLATES AND GUIDANCE</vt:lpstr>
      <vt:lpstr>DATASTORE</vt:lpstr>
      <vt:lpstr>DATA SYNC</vt:lpstr>
      <vt:lpstr>DATASHARE</vt:lpstr>
      <vt:lpstr>DATA VAULT</vt:lpstr>
      <vt:lpstr>DATA ASSET REGISTER (DAR)</vt:lpstr>
      <vt:lpstr>PowerPoint Presentation</vt:lpstr>
      <vt:lpstr>RDM SUPPORT</vt:lpstr>
      <vt:lpstr>PowerPoint Presentation</vt:lpstr>
      <vt:lpstr>PowerPoint Presentation</vt:lpstr>
      <vt:lpstr>AWARENESS RAISING</vt:lpstr>
      <vt:lpstr>TRAINING: MANTRA</vt:lpstr>
      <vt:lpstr>TRAINING: TAILORED COURSES</vt:lpstr>
      <vt:lpstr>PROGRESS SO FAR</vt:lpstr>
      <vt:lpstr>PowerPoint Presentation</vt:lpstr>
    </vt:vector>
  </TitlesOfParts>
  <Company>KMi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Harry</dc:creator>
  <cp:lastModifiedBy>Stuart</cp:lastModifiedBy>
  <cp:revision>67</cp:revision>
  <dcterms:created xsi:type="dcterms:W3CDTF">2014-03-12T14:16:07Z</dcterms:created>
  <dcterms:modified xsi:type="dcterms:W3CDTF">2014-10-21T17:38:06Z</dcterms:modified>
</cp:coreProperties>
</file>