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4" r:id="rId11"/>
    <p:sldId id="265" r:id="rId12"/>
    <p:sldId id="267" r:id="rId13"/>
    <p:sldId id="268" r:id="rId14"/>
    <p:sldId id="269" r:id="rId15"/>
    <p:sldId id="270" r:id="rId16"/>
    <p:sldId id="271" r:id="rId17"/>
    <p:sldId id="273" r:id="rId18"/>
    <p:sldId id="274" r:id="rId19"/>
    <p:sldId id="275" r:id="rId20"/>
    <p:sldId id="276" r:id="rId21"/>
    <p:sldId id="272" r:id="rId22"/>
  </p:sldIdLst>
  <p:sldSz cx="12192000" cy="6858000"/>
  <p:notesSz cx="6858000" cy="9144000"/>
  <p:defaultTextStyle>
    <a:defPPr>
      <a:defRPr lang="et-E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itel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t-EE" smtClean="0"/>
              <a:t>Muutke pealkirja laadi</a:t>
            </a:r>
            <a:endParaRPr lang="et-EE"/>
          </a:p>
        </p:txBody>
      </p:sp>
      <p:sp>
        <p:nvSpPr>
          <p:cNvPr id="3" name="Alapealkiri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t-EE" smtClean="0"/>
              <a:t>Klõpsake laadi muutmiseks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08395-25EF-458D-AA2D-2C9499731BF3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34785-E10B-472D-B4CB-E63E8A15683B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6866023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ealkiri j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pealkirja laadi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08395-25EF-458D-AA2D-2C9499731BF3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34785-E10B-472D-B4CB-E63E8A15683B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488315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Jaotise pä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t-EE" smtClean="0"/>
              <a:t>Muutke pealkirja laadi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08395-25EF-458D-AA2D-2C9499731BF3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34785-E10B-472D-B4CB-E63E8A15683B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615845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pealkirja laadi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Sisu kohatäide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5" name="Kuupäeva kohatäid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08395-25EF-458D-AA2D-2C9499731BF3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34785-E10B-472D-B4CB-E63E8A15683B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101769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õrdl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t-EE" smtClean="0"/>
              <a:t>Muutke pealkirja laadi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4" name="Sisu kohatäide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5" name="Teksti kohatäid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6" name="Sisu kohatäide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7" name="Kuupäeva kohatäid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08395-25EF-458D-AA2D-2C9499731BF3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8" name="Jaluse kohatäid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9" name="Slaidinumbri kohatä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34785-E10B-472D-B4CB-E63E8A15683B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7002372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inult pealkir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pealkirja laadi</a:t>
            </a:r>
            <a:endParaRPr lang="et-EE"/>
          </a:p>
        </p:txBody>
      </p:sp>
      <p:sp>
        <p:nvSpPr>
          <p:cNvPr id="3" name="Kuupäeva kohatäid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08395-25EF-458D-AA2D-2C9499731BF3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4" name="Jaluse kohatäid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5" name="Slaidinumbri kohatä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34785-E10B-472D-B4CB-E63E8A15683B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761052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üh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uupäeva kohatäid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08395-25EF-458D-AA2D-2C9499731BF3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3" name="Jaluse kohatäid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34785-E10B-472D-B4CB-E63E8A15683B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978172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Pealdiseg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t-EE" smtClean="0"/>
              <a:t>Muutke pealkirja laadi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5" name="Kuupäeva kohatäid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08395-25EF-458D-AA2D-2C9499731BF3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34785-E10B-472D-B4CB-E63E8A15683B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5043989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ldiallkirjaga pi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t-EE" smtClean="0"/>
              <a:t>Muutke pealkirja laadi</a:t>
            </a:r>
            <a:endParaRPr lang="et-EE"/>
          </a:p>
        </p:txBody>
      </p:sp>
      <p:sp>
        <p:nvSpPr>
          <p:cNvPr id="3" name="Pildi kohatäid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t-EE"/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5" name="Kuupäeva kohatäid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08395-25EF-458D-AA2D-2C9499731BF3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34785-E10B-472D-B4CB-E63E8A15683B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187641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itel ja vertikaal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pealkirja laadi</a:t>
            </a:r>
            <a:endParaRPr lang="et-EE"/>
          </a:p>
        </p:txBody>
      </p:sp>
      <p:sp>
        <p:nvSpPr>
          <p:cNvPr id="3" name="Vertikaalteksti kohatäid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08395-25EF-458D-AA2D-2C9499731BF3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34785-E10B-472D-B4CB-E63E8A15683B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4214478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altiitel ja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alti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t-EE" smtClean="0"/>
              <a:t>Muutke pealkirja laadi</a:t>
            </a:r>
            <a:endParaRPr lang="et-EE"/>
          </a:p>
        </p:txBody>
      </p:sp>
      <p:sp>
        <p:nvSpPr>
          <p:cNvPr id="3" name="Vertikaalteksti kohatäid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08395-25EF-458D-AA2D-2C9499731BF3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34785-E10B-472D-B4CB-E63E8A15683B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786521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ja kohatäid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t-EE" smtClean="0"/>
              <a:t>Muutke pealkirja laadi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108395-25EF-458D-AA2D-2C9499731BF3}" type="datetimeFigureOut">
              <a:rPr lang="et-EE" smtClean="0"/>
              <a:t>22.01.2015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34785-E10B-472D-B4CB-E63E8A15683B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442160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t-EE" sz="2400" b="1" dirty="0" smtClean="0">
                <a:effectLst/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Balti naiste omaeluloolisi tekste enne 1800. aastat:</a:t>
            </a:r>
            <a:br>
              <a:rPr lang="et-EE" sz="2400" b="1" dirty="0" smtClean="0">
                <a:effectLst/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</a:br>
            <a:r>
              <a:rPr lang="et-EE" sz="2400" b="1" dirty="0" smtClean="0">
                <a:effectLst/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Anna Christine </a:t>
            </a:r>
            <a:r>
              <a:rPr lang="et-EE" sz="2400" b="1" dirty="0" err="1" smtClean="0">
                <a:effectLst/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von</a:t>
            </a:r>
            <a:r>
              <a:rPr lang="et-EE" sz="2400" b="1" dirty="0" smtClean="0">
                <a:effectLst/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t-EE" sz="2400" b="1" dirty="0" err="1" smtClean="0">
                <a:effectLst/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Helwigi</a:t>
            </a:r>
            <a:r>
              <a:rPr lang="et-EE" sz="2400" b="1" dirty="0" smtClean="0">
                <a:effectLst/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päevikud (1774–1783)</a:t>
            </a:r>
            <a:endParaRPr lang="et-EE" sz="2400" b="1" dirty="0"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sp>
        <p:nvSpPr>
          <p:cNvPr id="3" name="Alapealkiri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t-EE" dirty="0" smtClean="0">
                <a:effectLst/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Kairit Kaur</a:t>
            </a:r>
            <a:endParaRPr lang="et-EE" sz="2000" dirty="0" smtClean="0">
              <a:effectLst/>
              <a:latin typeface="Vijaya" panose="020B0604020202020204" pitchFamily="34" charset="0"/>
              <a:ea typeface="Calibri" panose="020F0502020204030204" pitchFamily="34" charset="0"/>
              <a:cs typeface="Vijaya" panose="020B0604020202020204" pitchFamily="34" charset="0"/>
            </a:endParaRPr>
          </a:p>
          <a:p>
            <a:r>
              <a:rPr lang="et-EE" dirty="0" smtClean="0">
                <a:effectLst/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TLÜAR vanaraamatu spetsialist / TÜ maailmakirjanduse teadur</a:t>
            </a:r>
            <a:endParaRPr lang="et-EE" dirty="0"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32819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>
                <a:effectLst/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Probleem: naiste päevikud enne aastat 1800?</a:t>
            </a:r>
            <a:endParaRPr lang="et-EE" dirty="0"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Anja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Wilhelmi.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Lebenwelten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von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Frauen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der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deutschen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Oberschicht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Baltikum (1800-1939): eine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Untersuchung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anhand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von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Autobiografien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Wiesbaden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Harrassowitz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2008</a:t>
            </a:r>
            <a:endParaRPr lang="et-EE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[Baltikumi saksa ülemkihi naiste eluilmad (1800-1939). Uurimus autobiograafiate põhjal]</a:t>
            </a:r>
            <a:endParaRPr lang="et-EE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Nimetab ainsa autobiograafiliste tekstide (nais)autorina ajast enne aastat 1800 ainult kuramaalannat Elisa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von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der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Recket</a:t>
            </a:r>
            <a:endParaRPr lang="et-EE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4725938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t-EE" sz="3200" dirty="0" smtClean="0">
                <a:effectLst/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Trükis ilmunud:</a:t>
            </a:r>
            <a:endParaRPr lang="et-EE" sz="3200" dirty="0"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Sophie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Schwarz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t-EE" i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Briefe</a:t>
            </a:r>
            <a:r>
              <a:rPr lang="et-EE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i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einer</a:t>
            </a:r>
            <a:r>
              <a:rPr lang="et-EE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i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Curländerinn</a:t>
            </a:r>
            <a:r>
              <a:rPr lang="et-EE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i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auf</a:t>
            </a:r>
            <a:r>
              <a:rPr lang="et-EE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i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einer</a:t>
            </a:r>
            <a:r>
              <a:rPr lang="et-EE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Reise </a:t>
            </a:r>
            <a:r>
              <a:rPr lang="et-EE" i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durch</a:t>
            </a:r>
            <a:r>
              <a:rPr lang="et-EE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i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Deutschland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(„Kuramaalanna kirjad reisil läbi Saksamaa“, 2 osa, Berliin, 1791), ümbertöötatud variant 1784–1784 aastal Elisa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von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der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Recke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saatjana kirjapandud Saksamaa-reisipäevikust, originaalreisipäevik veidi lühendatult 1927 (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Karo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ja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Geyer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t-EE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Marie Helene (Lilla)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von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Kügelgen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(snd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Zoege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von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Manteuffel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1774–1842), </a:t>
            </a:r>
            <a:r>
              <a:rPr lang="et-EE" i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Lebensbild</a:t>
            </a:r>
            <a:r>
              <a:rPr lang="et-EE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 </a:t>
            </a:r>
            <a:r>
              <a:rPr lang="et-EE" i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Briefen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(„Elupilt kirjades“, Leipzig, 1900)</a:t>
            </a:r>
            <a:endParaRPr lang="et-EE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Ulrike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von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Stryk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päevikufragment, ilmunud ajakirjas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Baltische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Monatsschrift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1905. aastal (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Jg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47,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Bd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LIX, S. 376–390)</a:t>
            </a:r>
            <a:endParaRPr lang="et-EE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664164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z="3200" dirty="0" smtClean="0">
                <a:effectLst/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Käsikirjaline autobiograafiline fragment:</a:t>
            </a:r>
            <a:endParaRPr lang="et-EE" sz="3200" dirty="0"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juured kaupmeeste </a:t>
            </a:r>
            <a:r>
              <a:rPr lang="et-EE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perekonnaalbumiks ülekasvanud arveraamatute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traditsioonis</a:t>
            </a:r>
            <a:endParaRPr lang="et-EE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1707. aasta paiku võttis Riia kaupmehe Johann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Helrich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Brandti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perekonnaalbumi pidamise üle tema abikaasa </a:t>
            </a:r>
            <a:r>
              <a:rPr lang="et-EE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Dorothea</a:t>
            </a:r>
            <a:r>
              <a:rPr lang="et-EE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Brandt</a:t>
            </a:r>
            <a:r>
              <a:rPr lang="et-EE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(snd </a:t>
            </a:r>
            <a:r>
              <a:rPr lang="et-EE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Rauert</a:t>
            </a:r>
            <a:r>
              <a:rPr lang="et-EE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t-EE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fikseeris oma </a:t>
            </a:r>
            <a:r>
              <a:rPr lang="et-EE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elu tähtsamad/tähelepanuväärivamad sündmused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vanemad; omaenda ja venna sünni; kihlumise ja abiellumise aastal 1700. oli eelnevalt fikseerinud juba abikaasa; laste sünni; 1709. aasta erakordselt külma talve, milles külmusid ära pirnipuud, ja sellele järgnenud Daugava suure üleujutuse, nii et vee all oli suur osa Riiast; hauakoha ostmise Peetri kirikus; laste ja mehe surma aastatel 1709–1710</a:t>
            </a:r>
            <a:endParaRPr lang="et-E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00919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t-EE" sz="3200" b="1" dirty="0" smtClean="0">
                <a:effectLst/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Anna Christine </a:t>
            </a:r>
            <a:r>
              <a:rPr lang="et-EE" sz="3200" b="1" dirty="0" err="1" smtClean="0">
                <a:effectLst/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von</a:t>
            </a:r>
            <a:r>
              <a:rPr lang="et-EE" sz="3200" b="1" dirty="0" smtClean="0">
                <a:effectLst/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t-EE" sz="3200" b="1" dirty="0" err="1" smtClean="0">
                <a:effectLst/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Helwigi</a:t>
            </a:r>
            <a:r>
              <a:rPr lang="et-EE" sz="3200" dirty="0" smtClean="0">
                <a:effectLst/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päevikud (1774–1783)</a:t>
            </a:r>
            <a:endParaRPr lang="et-EE" sz="3200" dirty="0"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säilitatakse Eesti Ajalooarhiivis perekond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Sengbuschi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materjalide hulgas (f. 1418, n. 1, s. 8–10)</a:t>
            </a:r>
            <a:endParaRPr lang="et-EE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kolm kladet, igaüks ca. 120 lehekülge</a:t>
            </a:r>
            <a:endParaRPr lang="et-EE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ärakiri, paistab olevat valminud 19./20. sajandi vahetusel: </a:t>
            </a:r>
            <a:endParaRPr lang="et-EE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lphaLcParenR"/>
            </a:pP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sellal tegutses Tallinnas Harju tänaval </a:t>
            </a:r>
            <a:r>
              <a:rPr lang="et-EE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t-EE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Jakobsoni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kirjatarvete pood  (</a:t>
            </a:r>
            <a:r>
              <a:rPr lang="et-EE" i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Papier-Niederlage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kust kladed ostetud</a:t>
            </a:r>
            <a:endParaRPr lang="et-EE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lphaLcParenR"/>
            </a:pP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esimese klade vahel preili </a:t>
            </a:r>
            <a:r>
              <a:rPr lang="et-EE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Alexandra </a:t>
            </a:r>
            <a:r>
              <a:rPr lang="et-EE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von</a:t>
            </a:r>
            <a:r>
              <a:rPr lang="et-EE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Sengbuschile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(1880 Saaremaa,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Kaunispe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1944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Warthegau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?) Saaremaal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Kaunispes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adresseeritud ümbrik, mille ärasaatmiskuupäevaks 29.XII.190[1] ja saabumiskuupäevaks 31.12.1901</a:t>
            </a:r>
            <a:endParaRPr lang="et-EE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ärakiri sattus Eesti Ajalooarhiivi ilmselt </a:t>
            </a:r>
            <a:r>
              <a:rPr lang="et-EE" i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Umsiedlung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’i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käigus, arvele võetud 1948 (tänan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Katre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Kajut abi eest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provenientsi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täpsustamisel)</a:t>
            </a:r>
            <a:endParaRPr lang="et-E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65202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460422" y="313610"/>
            <a:ext cx="10515600" cy="459122"/>
          </a:xfrm>
        </p:spPr>
        <p:txBody>
          <a:bodyPr>
            <a:noAutofit/>
          </a:bodyPr>
          <a:lstStyle/>
          <a:p>
            <a:r>
              <a:rPr lang="et-EE" sz="3200" dirty="0" smtClean="0">
                <a:latin typeface="Vijaya" panose="020B0604020202020204" pitchFamily="34" charset="0"/>
                <a:cs typeface="Vijaya" panose="020B0604020202020204" pitchFamily="34" charset="0"/>
              </a:rPr>
              <a:t>1. </a:t>
            </a:r>
            <a:r>
              <a:rPr lang="et-EE" sz="3200" dirty="0">
                <a:latin typeface="Vijaya" panose="020B0604020202020204" pitchFamily="34" charset="0"/>
                <a:cs typeface="Vijaya" panose="020B0604020202020204" pitchFamily="34" charset="0"/>
              </a:rPr>
              <a:t>k</a:t>
            </a:r>
            <a:r>
              <a:rPr lang="et-EE" sz="3200" dirty="0" smtClean="0">
                <a:latin typeface="Vijaya" panose="020B0604020202020204" pitchFamily="34" charset="0"/>
                <a:cs typeface="Vijaya" panose="020B0604020202020204" pitchFamily="34" charset="0"/>
              </a:rPr>
              <a:t>lade esikaas</a:t>
            </a:r>
            <a:endParaRPr lang="et-EE" sz="3200" dirty="0"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4" name="Sisu kohatäid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929946" y="1629176"/>
            <a:ext cx="5576552" cy="4610637"/>
          </a:xfrm>
        </p:spPr>
      </p:pic>
    </p:spTree>
    <p:extLst>
      <p:ext uri="{BB962C8B-B14F-4D97-AF65-F5344CB8AC3E}">
        <p14:creationId xmlns:p14="http://schemas.microsoft.com/office/powerpoint/2010/main" val="14227016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t-EE" sz="3200" dirty="0" smtClean="0">
                <a:latin typeface="Vijaya" panose="020B0604020202020204" pitchFamily="34" charset="0"/>
                <a:cs typeface="Vijaya" panose="020B0604020202020204" pitchFamily="34" charset="0"/>
              </a:rPr>
              <a:t>Alexandra </a:t>
            </a:r>
            <a:r>
              <a:rPr lang="et-EE" sz="3200" dirty="0" err="1" smtClean="0">
                <a:latin typeface="Vijaya" panose="020B0604020202020204" pitchFamily="34" charset="0"/>
                <a:cs typeface="Vijaya" panose="020B0604020202020204" pitchFamily="34" charset="0"/>
              </a:rPr>
              <a:t>von</a:t>
            </a:r>
            <a:r>
              <a:rPr lang="et-EE" sz="3200" dirty="0" smtClean="0">
                <a:latin typeface="Vijaya" panose="020B0604020202020204" pitchFamily="34" charset="0"/>
                <a:cs typeface="Vijaya" panose="020B0604020202020204" pitchFamily="34" charset="0"/>
              </a:rPr>
              <a:t> </a:t>
            </a:r>
            <a:r>
              <a:rPr lang="et-EE" sz="3200" dirty="0" err="1" smtClean="0">
                <a:latin typeface="Vijaya" panose="020B0604020202020204" pitchFamily="34" charset="0"/>
                <a:cs typeface="Vijaya" panose="020B0604020202020204" pitchFamily="34" charset="0"/>
              </a:rPr>
              <a:t>Sengbuschile</a:t>
            </a:r>
            <a:r>
              <a:rPr lang="et-EE" sz="3200" dirty="0" smtClean="0">
                <a:latin typeface="Vijaya" panose="020B0604020202020204" pitchFamily="34" charset="0"/>
                <a:cs typeface="Vijaya" panose="020B0604020202020204" pitchFamily="34" charset="0"/>
              </a:rPr>
              <a:t> saadetud kiri</a:t>
            </a:r>
            <a:endParaRPr lang="et-EE" sz="3200" dirty="0"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4" name="Sisu kohatäid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679" y="1352282"/>
            <a:ext cx="8512935" cy="5138670"/>
          </a:xfrm>
        </p:spPr>
      </p:pic>
    </p:spTree>
    <p:extLst>
      <p:ext uri="{BB962C8B-B14F-4D97-AF65-F5344CB8AC3E}">
        <p14:creationId xmlns:p14="http://schemas.microsoft.com/office/powerpoint/2010/main" val="35088218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t-EE" sz="3200" dirty="0" smtClean="0">
                <a:latin typeface="Vijaya" panose="020B0604020202020204" pitchFamily="34" charset="0"/>
                <a:cs typeface="Vijaya" panose="020B0604020202020204" pitchFamily="34" charset="0"/>
              </a:rPr>
              <a:t>Ärakirja näide</a:t>
            </a:r>
            <a:endParaRPr lang="et-EE" sz="3200" dirty="0"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4" name="Sisu kohatäid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235818" y="1387698"/>
            <a:ext cx="5428444" cy="5512157"/>
          </a:xfrm>
        </p:spPr>
      </p:pic>
    </p:spTree>
    <p:extLst>
      <p:ext uri="{BB962C8B-B14F-4D97-AF65-F5344CB8AC3E}">
        <p14:creationId xmlns:p14="http://schemas.microsoft.com/office/powerpoint/2010/main" val="31198877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>
                <a:latin typeface="Vijaya" panose="020B0604020202020204" pitchFamily="34" charset="0"/>
                <a:cs typeface="Vijaya" panose="020B0604020202020204" pitchFamily="34" charset="0"/>
              </a:rPr>
              <a:t>Kes oli Anna Christine </a:t>
            </a:r>
            <a:r>
              <a:rPr lang="et-EE" dirty="0" err="1" smtClean="0">
                <a:latin typeface="Vijaya" panose="020B0604020202020204" pitchFamily="34" charset="0"/>
                <a:cs typeface="Vijaya" panose="020B0604020202020204" pitchFamily="34" charset="0"/>
              </a:rPr>
              <a:t>von</a:t>
            </a:r>
            <a:r>
              <a:rPr lang="et-EE" dirty="0" smtClean="0">
                <a:latin typeface="Vijaya" panose="020B0604020202020204" pitchFamily="34" charset="0"/>
                <a:cs typeface="Vijaya" panose="020B0604020202020204" pitchFamily="34" charset="0"/>
              </a:rPr>
              <a:t> </a:t>
            </a:r>
            <a:r>
              <a:rPr lang="et-EE" dirty="0" err="1" smtClean="0">
                <a:latin typeface="Vijaya" panose="020B0604020202020204" pitchFamily="34" charset="0"/>
                <a:cs typeface="Vijaya" panose="020B0604020202020204" pitchFamily="34" charset="0"/>
              </a:rPr>
              <a:t>Helwig</a:t>
            </a:r>
            <a:r>
              <a:rPr lang="et-EE" dirty="0" smtClean="0">
                <a:latin typeface="Vijaya" panose="020B0604020202020204" pitchFamily="34" charset="0"/>
                <a:cs typeface="Vijaya" panose="020B0604020202020204" pitchFamily="34" charset="0"/>
              </a:rPr>
              <a:t>?</a:t>
            </a:r>
            <a:endParaRPr lang="et-EE" dirty="0"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sz="31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Anna Christine </a:t>
            </a:r>
            <a:r>
              <a:rPr lang="et-EE" sz="3100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von</a:t>
            </a:r>
            <a:r>
              <a:rPr lang="et-EE" sz="31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sz="3100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Helwig</a:t>
            </a:r>
            <a:r>
              <a:rPr lang="et-EE" sz="31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snd vabaproua </a:t>
            </a:r>
            <a:r>
              <a:rPr lang="et-EE" sz="3100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Duwall</a:t>
            </a:r>
            <a:r>
              <a:rPr lang="et-EE" sz="31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28.VII.1725 – 7.VIII.1796</a:t>
            </a:r>
            <a:endParaRPr lang="et-EE" sz="20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38281123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>
                <a:latin typeface="Vijaya" panose="020B0604020202020204" pitchFamily="34" charset="0"/>
                <a:cs typeface="Vijaya" panose="020B0604020202020204" pitchFamily="34" charset="0"/>
              </a:rPr>
              <a:t>Isa</a:t>
            </a:r>
            <a:endParaRPr lang="et-EE" dirty="0"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major Fabian vabahärra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Duwall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snd 1702. aastal Soomes, teeninud erinevates väeosades Rootsis ja Soomes, lahkus teenistusest 1728, suri Lõuna-Soomes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Tessjös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Porvoo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ja Kotka vahel] 1752. aastal.</a:t>
            </a:r>
            <a:endParaRPr lang="et-EE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Duwallid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šoti päritolu rootsi aadlisuguvõsa, 1674. aastast vabahärrad</a:t>
            </a:r>
            <a:endParaRPr lang="et-EE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valdusi nii Šotimaal (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Mackerston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Rootsis, Soomes kui ka Eestis (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Sagadi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Haljala)</a:t>
            </a:r>
            <a:endParaRPr lang="et-EE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Eesti- ja Liivimaaga seotud varakult: vabahärrade haru esiisa </a:t>
            </a:r>
            <a:r>
              <a:rPr lang="et-EE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Jakob </a:t>
            </a:r>
            <a:r>
              <a:rPr lang="et-EE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Mac-Dougall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abiellus 1619. aastal </a:t>
            </a:r>
            <a:r>
              <a:rPr lang="et-EE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Anna </a:t>
            </a:r>
            <a:r>
              <a:rPr lang="et-EE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von</a:t>
            </a:r>
            <a:r>
              <a:rPr lang="et-EE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der</a:t>
            </a:r>
            <a:r>
              <a:rPr lang="et-EE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Bergega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kes oli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Sagadist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pärit Eestimaa maanõuniku Georg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von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der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Berge ja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liivimaalanna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Elisabeth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von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Roseni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(Lätimaa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Straupe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harust) tütar</a:t>
            </a:r>
            <a:endParaRPr lang="et-EE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22160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>
                <a:latin typeface="Vijaya" panose="020B0604020202020204" pitchFamily="34" charset="0"/>
                <a:cs typeface="Vijaya" panose="020B0604020202020204" pitchFamily="34" charset="0"/>
              </a:rPr>
              <a:t>Ema, õed-vennad</a:t>
            </a:r>
            <a:endParaRPr lang="et-EE" dirty="0"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Ema: Fabian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Duwalli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1. abikaasa, 1706. aastal Tallinnas sündinud Augusta Wilhelmine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von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Wrangell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juba 13. sajandil Eestimaale asunud 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Wrangellite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suguvõsa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Koila-Pruuna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harust; suri noorelt</a:t>
            </a:r>
            <a:endParaRPr lang="et-EE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Sellest abielust Anna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Christinel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õde Helena Wilhelmina, kes oli abielus kellegi vene vägedes teeninud major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Hackmanniga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teada, et elas 1764. aastal lesena Tallinnas</a:t>
            </a:r>
            <a:endParaRPr lang="et-EE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Isa 2. abielust (sõlmitud 1730) kaks poolvenda: Gustaf (1734–1740) ja Fabian (1742–1858), surid paraku noorelt nagu ka isa teine naine (1746)</a:t>
            </a:r>
            <a:endParaRPr lang="et-EE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41290736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>
                <a:latin typeface="Vijaya" panose="020B0604020202020204" pitchFamily="34" charset="0"/>
                <a:cs typeface="Vijaya" panose="020B0604020202020204" pitchFamily="34" charset="0"/>
              </a:rPr>
              <a:t>Abikaasa, lapsed</a:t>
            </a:r>
            <a:endParaRPr lang="et-EE" dirty="0"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Anna Christine ise abiellus </a:t>
            </a:r>
            <a:r>
              <a:rPr lang="et-EE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1748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aastal, alles mõne aasta eest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nobiliteeritud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sõjaväelase </a:t>
            </a:r>
            <a:r>
              <a:rPr lang="et-EE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Gustav Wilhelm </a:t>
            </a:r>
            <a:r>
              <a:rPr lang="et-EE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von</a:t>
            </a:r>
            <a:r>
              <a:rPr lang="et-EE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Helwigiga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(snd 1710,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srn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1784)</a:t>
            </a:r>
            <a:endParaRPr lang="et-EE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Balti rüütelkondade genealoogiline käsiraamat (Eestimaa) mainib kolme last: </a:t>
            </a:r>
            <a:r>
              <a:rPr lang="et-EE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Karl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snd 1748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Voosel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t-EE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Jacob Johann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snd 1749 Virtsus ja </a:t>
            </a:r>
            <a:r>
              <a:rPr lang="et-EE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Katharina</a:t>
            </a:r>
            <a:r>
              <a:rPr lang="et-EE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Wilhelmina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snd 1759 Paldiskis</a:t>
            </a:r>
            <a:endParaRPr lang="et-EE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Kummalisel kombel puudub noorim poegadest, </a:t>
            </a:r>
            <a:r>
              <a:rPr lang="et-EE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Hans-Wilhelm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snd 1756, esimese klade keskseid tegelasi (suri 1776)</a:t>
            </a:r>
            <a:endParaRPr lang="et-EE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19007717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>
                <a:latin typeface="Vijaya" panose="020B0604020202020204" pitchFamily="34" charset="0"/>
                <a:cs typeface="Vijaya" panose="020B0604020202020204" pitchFamily="34" charset="0"/>
              </a:rPr>
              <a:t>Pietistlik päevik</a:t>
            </a:r>
            <a:endParaRPr lang="et-EE" dirty="0"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Perekonnasündmused vaid punktiirselt, eelkõige </a:t>
            </a:r>
            <a:r>
              <a:rPr lang="et-EE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pietistilik</a:t>
            </a:r>
            <a:r>
              <a:rPr lang="et-EE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päevik</a:t>
            </a:r>
            <a:endParaRPr lang="et-EE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keskne adressaat: </a:t>
            </a:r>
            <a:r>
              <a:rPr lang="et-EE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Jumal</a:t>
            </a:r>
            <a:endParaRPr lang="et-EE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suuresti </a:t>
            </a:r>
            <a:r>
              <a:rPr lang="et-EE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palved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ja </a:t>
            </a:r>
            <a:r>
              <a:rPr lang="et-EE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mõtisklused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kurjast, või siiski pigem </a:t>
            </a:r>
            <a:r>
              <a:rPr lang="et-EE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nõrgast inimloomusest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maises </a:t>
            </a:r>
            <a:r>
              <a:rPr lang="et-EE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häda- või surmaorus</a:t>
            </a:r>
            <a:endParaRPr lang="et-EE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t-EE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„mina“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päeviku alustamise aegu 50 ringis naine, kes tunnetab oma vananemist ja kehvenevat tervist, üksildane palverändur-kristlane, ema, abikaasa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3561954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>
                <a:latin typeface="Vijaya" panose="020B0604020202020204" pitchFamily="34" charset="0"/>
                <a:cs typeface="Vijaya" panose="020B0604020202020204" pitchFamily="34" charset="0"/>
              </a:rPr>
              <a:t>Päevikupidamise funktsioon</a:t>
            </a:r>
            <a:endParaRPr lang="et-EE" dirty="0"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eelkõige </a:t>
            </a:r>
            <a:r>
              <a:rPr lang="et-EE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teraapiline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et usaldada oma valud ja mured kellegi võimsa Kolmanda hoolde, et oma lähikondseid neist säästa, kuid ka selleks, et oma tunnetest teadlikuks saada</a:t>
            </a:r>
            <a:endParaRPr lang="et-EE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samuti et olulisi väärtusi endale meelde tuletada, kinnitada end kristlase ja arendada voorusliku inimesena</a:t>
            </a:r>
            <a:endParaRPr lang="et-EE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38815037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>
                <a:latin typeface="Vijaya" panose="020B0604020202020204" pitchFamily="34" charset="0"/>
                <a:cs typeface="Vijaya" panose="020B0604020202020204" pitchFamily="34" charset="0"/>
              </a:rPr>
              <a:t>Korduvad motiivid</a:t>
            </a:r>
            <a:endParaRPr lang="et-EE" dirty="0"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läbiv palve: et Jumal ei laseks tal </a:t>
            </a:r>
            <a:r>
              <a:rPr lang="et-EE" u="sng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teadlikult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patustada</a:t>
            </a:r>
            <a:endParaRPr lang="et-EE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pidev enesealandamine rääkides endast kui </a:t>
            </a:r>
            <a:r>
              <a:rPr lang="et-EE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põrmust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omamoodi ettevaatusabinõu, et oma pigem kõrges ühiskondlikus positsioonis mitte uhkeks muutuda</a:t>
            </a:r>
            <a:endParaRPr lang="et-EE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t-EE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stoitsism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harjutab ükskõiksust maise elu suhtes, et hoida armastus oma lähedaste vastu kontrolli all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5785068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>
                <a:effectLst/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Stoilisus ka vajalik: sõjaväelastest pojad</a:t>
            </a:r>
            <a:endParaRPr lang="et-EE" dirty="0"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kõik pojad teenisid Vene armees; sageli ei olnud aastate kaupa teada, kus nad viibivad või kas nad veel üldse elus on, võideldes „kristluse vaenlaste vastu“ (silmas on peetud Vene-Türgi sõda 1769–1774)</a:t>
            </a:r>
            <a:endParaRPr lang="et-EE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seetõttu nende kirjad ja eriti koduskäigud tähtsad sündmused, fikseeritud</a:t>
            </a:r>
            <a:endParaRPr lang="et-EE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eriti lähedane suhe noorima pojaga, „pesamuna“; tema surm katastroof; lein läbib päevikut kogu 1776. aasta teise/ 1777. aasta esimese poole. Alles selles seoses ilmub päevikus ka naise abikaasa</a:t>
            </a:r>
            <a:endParaRPr lang="et-EE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6516390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>
                <a:latin typeface="Vijaya" panose="020B0604020202020204" pitchFamily="34" charset="0"/>
                <a:cs typeface="Vijaya" panose="020B0604020202020204" pitchFamily="34" charset="0"/>
              </a:rPr>
              <a:t>Teiste lähikondsete kujutamine</a:t>
            </a:r>
            <a:endParaRPr lang="et-EE" dirty="0"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sõpru ja sugulasi mainitakse harva – sageli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järelhüüde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vormis või siis on juttu nende külaskäikudest</a:t>
            </a:r>
            <a:endParaRPr lang="et-EE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maja teenijaskond välgatab väikestes piltides – teenijatüdruk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Lenchen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(Leenu) oma emandaga Hans-Wilhelmile tagasi mõeldes nutmas või Hans-Wilhelmi teener Juhan Peterburist tagasipöördununa pisarsilmi oma isanda kurvast lõpust jutustamas</a:t>
            </a:r>
            <a:endParaRPr lang="et-EE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võrreldes poegadega ainsast tütrest vähe juttu; lisaks sünnipäevale mainitakse teda seoses ühe külmetusega, mida ta eeskujulikult talunud</a:t>
            </a:r>
            <a:endParaRPr lang="et-EE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0467907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>
                <a:latin typeface="Vijaya" panose="020B0604020202020204" pitchFamily="34" charset="0"/>
                <a:cs typeface="Vijaya" panose="020B0604020202020204" pitchFamily="34" charset="0"/>
              </a:rPr>
              <a:t>Laadist</a:t>
            </a:r>
            <a:endParaRPr lang="et-EE" dirty="0"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äevik on kirja pandud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kõrgstiilis</a:t>
            </a:r>
            <a:endParaRPr lang="et-EE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ageli esineb piibellikku keelt, muud kirjandust tsiteeritakse vähe</a:t>
            </a:r>
            <a:endParaRPr lang="et-EE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asutatud kujundid on ajastutüüpilised: elu kui palveränd surmavarjuorus, vooruse rõhutamine</a:t>
            </a:r>
            <a:endParaRPr lang="et-EE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t-EE" dirty="0">
                <a:latin typeface="Times New Roman" panose="02020603050405020304" pitchFamily="18" charset="0"/>
                <a:ea typeface="Calibri" panose="020F0502020204030204" pitchFamily="34" charset="0"/>
              </a:rPr>
              <a:t>s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eoses poja surmaga ilmuvad päevikusse luuletused, mis vähemasti osalt paistavad olevat Anna Christine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von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Helwigi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enda kirjutatud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13607784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Luuletuse näide: 3. juuni 1777</a:t>
            </a:r>
            <a:endParaRPr lang="et-EE" dirty="0"/>
          </a:p>
        </p:txBody>
      </p:sp>
      <p:pic>
        <p:nvPicPr>
          <p:cNvPr id="4" name="Sisu kohatäid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485514" y="1927167"/>
            <a:ext cx="5044963" cy="4572002"/>
          </a:xfrm>
        </p:spPr>
      </p:pic>
    </p:spTree>
    <p:extLst>
      <p:ext uri="{BB962C8B-B14F-4D97-AF65-F5344CB8AC3E}">
        <p14:creationId xmlns:p14="http://schemas.microsoft.com/office/powerpoint/2010/main" val="35038335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>
                <a:latin typeface="Vijaya" panose="020B0604020202020204" pitchFamily="34" charset="0"/>
                <a:cs typeface="Vijaya" panose="020B0604020202020204" pitchFamily="34" charset="0"/>
              </a:rPr>
              <a:t>Kas veel päevikuid ajast enne aastat 1800?</a:t>
            </a:r>
            <a:endParaRPr lang="et-EE" dirty="0"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t-EE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ärakiri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eestimaalanna Anna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Sophie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von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Stackelbergilt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(Lilla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von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Kügelgeni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õelt) aastatest 1797–1799 (liikvel koguni mitmes versioonis)</a:t>
            </a:r>
            <a:endParaRPr lang="et-EE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üldkokkuvõttes tundub aga, et Balti naiste autobiograafilised kirjutised olid 19. sajandi teise pooleni või koguni 19./20. sajandi vahetuseni väga haruldased, nagu selgub </a:t>
            </a:r>
            <a:r>
              <a:rPr lang="et-EE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Anja</a:t>
            </a:r>
            <a:r>
              <a:rPr lang="et-EE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Wilhelmi raamatust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10272495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1515923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'i kujundu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1106</Words>
  <Application>Microsoft Office PowerPoint</Application>
  <PresentationFormat>Laiekraan</PresentationFormat>
  <Paragraphs>69</Paragraphs>
  <Slides>21</Slides>
  <Notes>0</Notes>
  <HiddenSlides>0</HiddenSlides>
  <MMClips>0</MMClips>
  <ScaleCrop>false</ScaleCrop>
  <HeadingPairs>
    <vt:vector size="6" baseType="variant">
      <vt:variant>
        <vt:lpstr>Kasutatud fondid</vt:lpstr>
      </vt:variant>
      <vt:variant>
        <vt:i4>6</vt:i4>
      </vt:variant>
      <vt:variant>
        <vt:lpstr>Kujundus</vt:lpstr>
      </vt:variant>
      <vt:variant>
        <vt:i4>1</vt:i4>
      </vt:variant>
      <vt:variant>
        <vt:lpstr>Slaidipealkirjad</vt:lpstr>
      </vt:variant>
      <vt:variant>
        <vt:i4>21</vt:i4>
      </vt:variant>
    </vt:vector>
  </HeadingPairs>
  <TitlesOfParts>
    <vt:vector size="28" baseType="lpstr">
      <vt:lpstr>Arial</vt:lpstr>
      <vt:lpstr>Calibri</vt:lpstr>
      <vt:lpstr>Calibri Light</vt:lpstr>
      <vt:lpstr>Symbol</vt:lpstr>
      <vt:lpstr>Times New Roman</vt:lpstr>
      <vt:lpstr>Vijaya</vt:lpstr>
      <vt:lpstr>Office'i kujundus</vt:lpstr>
      <vt:lpstr>Balti naiste omaeluloolisi tekste enne 1800. aastat: Anna Christine von Helwigi päevikud (1774–1783)</vt:lpstr>
      <vt:lpstr>Probleem: naiste päevikud enne aastat 1800?</vt:lpstr>
      <vt:lpstr>Trükis ilmunud:</vt:lpstr>
      <vt:lpstr>Käsikirjaline autobiograafiline fragment:</vt:lpstr>
      <vt:lpstr>Anna Christine von Helwigi päevikud (1774–1783)</vt:lpstr>
      <vt:lpstr>1. klade esikaas</vt:lpstr>
      <vt:lpstr>Alexandra von Sengbuschile saadetud kiri</vt:lpstr>
      <vt:lpstr>Ärakirja näide</vt:lpstr>
      <vt:lpstr>Kes oli Anna Christine von Helwig?</vt:lpstr>
      <vt:lpstr>Isa</vt:lpstr>
      <vt:lpstr>Ema, õed-vennad</vt:lpstr>
      <vt:lpstr>Abikaasa, lapsed</vt:lpstr>
      <vt:lpstr>Pietistlik päevik</vt:lpstr>
      <vt:lpstr>Päevikupidamise funktsioon</vt:lpstr>
      <vt:lpstr>Korduvad motiivid</vt:lpstr>
      <vt:lpstr>Stoilisus ka vajalik: sõjaväelastest pojad</vt:lpstr>
      <vt:lpstr>Teiste lähikondsete kujutamine</vt:lpstr>
      <vt:lpstr>Laadist</vt:lpstr>
      <vt:lpstr>Luuletuse näide: 3. juuni 1777</vt:lpstr>
      <vt:lpstr>Kas veel päevikuid ajast enne aastat 1800?</vt:lpstr>
      <vt:lpstr>PowerPointi esitlus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Balti naiste omaeluloolisi tekste enne 1800. aastat: Anna Christine von Helwigi päevikud (1774–1783)</dc:title>
  <dc:creator>Kairit Kaur</dc:creator>
  <cp:keywords>Anna Christine von Helwig</cp:keywords>
  <cp:lastModifiedBy>Kairit Kaur</cp:lastModifiedBy>
  <cp:revision>28</cp:revision>
  <dcterms:created xsi:type="dcterms:W3CDTF">2015-01-22T19:25:25Z</dcterms:created>
  <dcterms:modified xsi:type="dcterms:W3CDTF">2015-01-22T20:54:45Z</dcterms:modified>
</cp:coreProperties>
</file>