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85" r:id="rId2"/>
    <p:sldId id="287" r:id="rId3"/>
    <p:sldId id="288" r:id="rId4"/>
    <p:sldId id="289" r:id="rId5"/>
    <p:sldId id="286" r:id="rId6"/>
    <p:sldId id="284" r:id="rId7"/>
    <p:sldId id="290" r:id="rId8"/>
    <p:sldId id="273" r:id="rId9"/>
    <p:sldId id="274" r:id="rId10"/>
    <p:sldId id="275" r:id="rId11"/>
    <p:sldId id="278" r:id="rId12"/>
    <p:sldId id="267" r:id="rId13"/>
    <p:sldId id="268" r:id="rId14"/>
    <p:sldId id="269" r:id="rId15"/>
    <p:sldId id="308" r:id="rId16"/>
    <p:sldId id="309" r:id="rId17"/>
    <p:sldId id="307" r:id="rId18"/>
    <p:sldId id="305" r:id="rId19"/>
    <p:sldId id="306" r:id="rId20"/>
    <p:sldId id="310" r:id="rId21"/>
    <p:sldId id="279" r:id="rId22"/>
    <p:sldId id="280" r:id="rId23"/>
    <p:sldId id="282" r:id="rId24"/>
    <p:sldId id="281" r:id="rId25"/>
    <p:sldId id="271" r:id="rId26"/>
    <p:sldId id="303" r:id="rId27"/>
    <p:sldId id="272" r:id="rId28"/>
    <p:sldId id="304" r:id="rId29"/>
    <p:sldId id="256" r:id="rId30"/>
    <p:sldId id="301" r:id="rId31"/>
    <p:sldId id="300" r:id="rId32"/>
    <p:sldId id="302" r:id="rId33"/>
    <p:sldId id="296" r:id="rId34"/>
    <p:sldId id="299" r:id="rId35"/>
    <p:sldId id="297" r:id="rId36"/>
    <p:sldId id="291" r:id="rId37"/>
    <p:sldId id="292" r:id="rId38"/>
    <p:sldId id="295" r:id="rId39"/>
    <p:sldId id="293" r:id="rId40"/>
    <p:sldId id="294" r:id="rId41"/>
    <p:sldId id="265" r:id="rId42"/>
    <p:sldId id="266" r:id="rId43"/>
    <p:sldId id="262" r:id="rId44"/>
    <p:sldId id="276" r:id="rId45"/>
    <p:sldId id="277" r:id="rId46"/>
    <p:sldId id="311" r:id="rId47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42" autoAdjust="0"/>
    <p:restoredTop sz="94628" autoAdjust="0"/>
  </p:normalViewPr>
  <p:slideViewPr>
    <p:cSldViewPr>
      <p:cViewPr>
        <p:scale>
          <a:sx n="100" d="100"/>
          <a:sy n="100" d="100"/>
        </p:scale>
        <p:origin x="-300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C073A-41BD-471E-8F0C-470C6B768EDA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E7D7F-A7E4-4678-A533-C68D394E5CE5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601808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1AAEE-96AF-4AB2-9EB0-CAF5F913F4B9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BC4235-4177-47EA-B17B-4072E67515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905960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BC4235-4177-47EA-B17B-4072E67515A2}" type="slidenum">
              <a:rPr lang="et-EE" smtClean="0"/>
              <a:t>11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76895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BC4235-4177-47EA-B17B-4072E67515A2}" type="slidenum">
              <a:rPr lang="et-EE" smtClean="0"/>
              <a:t>27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05385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BC4235-4177-47EA-B17B-4072E67515A2}" type="slidenum">
              <a:rPr lang="et-EE" smtClean="0"/>
              <a:t>43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52325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3723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4375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5903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6769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4155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1288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035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9275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3057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5764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904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EEA2E-076B-4744-8AFC-CB2669204BB1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EC176-D126-4F98-B73D-A832829589C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84617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mp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121" t="7083" r="32214" b="40177"/>
          <a:stretch/>
        </p:blipFill>
        <p:spPr>
          <a:xfrm>
            <a:off x="-530" y="-1"/>
            <a:ext cx="9144529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504" y="2924944"/>
            <a:ext cx="85689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4000" b="1">
                <a:solidFill>
                  <a:srgbClr val="002060"/>
                </a:solidFill>
                <a:latin typeface="Arial Black" panose="020B0A04020102020204" pitchFamily="34" charset="0"/>
              </a:rPr>
              <a:t>Eesti keskaegsete pärgamentkäsikirjade fragmentide ühisandmebaas: taust ja </a:t>
            </a:r>
            <a:r>
              <a:rPr lang="et-EE" sz="4000" b="1" smtClean="0">
                <a:solidFill>
                  <a:srgbClr val="002060"/>
                </a:solidFill>
                <a:latin typeface="Arial Black" panose="020B0A04020102020204" pitchFamily="34" charset="0"/>
              </a:rPr>
              <a:t>eesmärgid</a:t>
            </a:r>
          </a:p>
          <a:p>
            <a:endParaRPr lang="et-EE" sz="4000" b="1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et-EE" sz="4000" b="1" smtClean="0">
                <a:solidFill>
                  <a:srgbClr val="002060"/>
                </a:solidFill>
                <a:latin typeface="Arial Black" panose="020B0A04020102020204" pitchFamily="34" charset="0"/>
              </a:rPr>
              <a:t>Kaspar Kolk		23.01.2015</a:t>
            </a:r>
            <a:endParaRPr lang="et-EE" sz="4000" b="1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3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 descr="Fragmendid 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1136293" y="1133660"/>
            <a:ext cx="6860634" cy="4588049"/>
          </a:xfrm>
          <a:prstGeom prst="rect">
            <a:avLst/>
          </a:prstGeom>
        </p:spPr>
      </p:pic>
      <p:pic>
        <p:nvPicPr>
          <p:cNvPr id="3" name="Content Placeholder 5" descr="Fragmendid 0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3421854" y="1135854"/>
            <a:ext cx="6858003" cy="4586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08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5888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48064" y="764704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600" smtClean="0"/>
              <a:t>TÜR, Bergm 71 </a:t>
            </a:r>
          </a:p>
          <a:p>
            <a:r>
              <a:rPr lang="et-EE" sz="3600" smtClean="0"/>
              <a:t>(1. kd)</a:t>
            </a:r>
            <a:endParaRPr lang="et-EE" sz="3600"/>
          </a:p>
        </p:txBody>
      </p:sp>
    </p:spTree>
    <p:extLst>
      <p:ext uri="{BB962C8B-B14F-4D97-AF65-F5344CB8AC3E}">
        <p14:creationId xmlns:p14="http://schemas.microsoft.com/office/powerpoint/2010/main" val="378503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4"/>
            <a:ext cx="465803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48064" y="1052736"/>
            <a:ext cx="2777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600" smtClean="0"/>
              <a:t>TÜR, R IV Kc 7</a:t>
            </a:r>
            <a:endParaRPr lang="et-EE" sz="3600"/>
          </a:p>
        </p:txBody>
      </p:sp>
    </p:spTree>
    <p:extLst>
      <p:ext uri="{BB962C8B-B14F-4D97-AF65-F5344CB8AC3E}">
        <p14:creationId xmlns:p14="http://schemas.microsoft.com/office/powerpoint/2010/main" val="146404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911" b="11616"/>
          <a:stretch/>
        </p:blipFill>
        <p:spPr>
          <a:xfrm>
            <a:off x="-14511" y="1885"/>
            <a:ext cx="5065856" cy="5381625"/>
          </a:xfrm>
          <a:prstGeom prst="rect">
            <a:avLst/>
          </a:prstGeom>
        </p:spPr>
      </p:pic>
      <p:pic>
        <p:nvPicPr>
          <p:cNvPr id="3" name="Pilt 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28" r="2848" b="7035"/>
          <a:stretch/>
        </p:blipFill>
        <p:spPr>
          <a:xfrm>
            <a:off x="4785343" y="0"/>
            <a:ext cx="4358657" cy="53835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5733256"/>
            <a:ext cx="30596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600" smtClean="0"/>
              <a:t>TLÜAR, </a:t>
            </a:r>
            <a:r>
              <a:rPr lang="et-EE" sz="3600"/>
              <a:t>V-1173 </a:t>
            </a:r>
          </a:p>
        </p:txBody>
      </p:sp>
    </p:spTree>
    <p:extLst>
      <p:ext uri="{BB962C8B-B14F-4D97-AF65-F5344CB8AC3E}">
        <p14:creationId xmlns:p14="http://schemas.microsoft.com/office/powerpoint/2010/main" val="358240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ragmendid 052.jpg"/>
          <p:cNvPicPr>
            <a:picLocks noChangeAspect="1"/>
          </p:cNvPicPr>
          <p:nvPr/>
        </p:nvPicPr>
        <p:blipFill rotWithShape="1">
          <a:blip r:embed="rId2" cstate="print"/>
          <a:srcRect l="-117" t="5141" r="117"/>
          <a:stretch/>
        </p:blipFill>
        <p:spPr>
          <a:xfrm>
            <a:off x="0" y="0"/>
            <a:ext cx="9144000" cy="5800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7" y="5914146"/>
            <a:ext cx="3251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600" smtClean="0"/>
              <a:t>TÜR, </a:t>
            </a:r>
            <a:r>
              <a:rPr lang="et-EE" sz="3600"/>
              <a:t>Mscr 1078 </a:t>
            </a:r>
          </a:p>
        </p:txBody>
      </p:sp>
    </p:spTree>
    <p:extLst>
      <p:ext uri="{BB962C8B-B14F-4D97-AF65-F5344CB8AC3E}">
        <p14:creationId xmlns:p14="http://schemas.microsoft.com/office/powerpoint/2010/main" val="363164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10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710" y="0"/>
            <a:ext cx="457770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48065" y="692696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600" smtClean="0"/>
              <a:t>TÜR, Mscr 1343.19-20</a:t>
            </a:r>
            <a:endParaRPr lang="et-EE" sz="3600"/>
          </a:p>
        </p:txBody>
      </p:sp>
    </p:spTree>
    <p:extLst>
      <p:ext uri="{BB962C8B-B14F-4D97-AF65-F5344CB8AC3E}">
        <p14:creationId xmlns:p14="http://schemas.microsoft.com/office/powerpoint/2010/main" val="230711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0"/>
            <a:ext cx="457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6097" y="548680"/>
            <a:ext cx="338437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smtClean="0"/>
              <a:t>Fragment liturgilisest noodikäsikirjast</a:t>
            </a:r>
          </a:p>
          <a:p>
            <a:r>
              <a:rPr lang="et-EE" sz="3200" smtClean="0"/>
              <a:t>(14. saj)</a:t>
            </a:r>
          </a:p>
          <a:p>
            <a:endParaRPr lang="et-EE" sz="3200"/>
          </a:p>
          <a:p>
            <a:r>
              <a:rPr lang="et-EE" sz="3200" smtClean="0"/>
              <a:t>Tartu Ülikooli Kunstimuuseum, </a:t>
            </a:r>
          </a:p>
          <a:p>
            <a:r>
              <a:rPr lang="et-EE" sz="3200" smtClean="0"/>
              <a:t>JO 37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13325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3" t="868" r="52360" b="58561"/>
          <a:stretch/>
        </p:blipFill>
        <p:spPr>
          <a:xfrm>
            <a:off x="323528" y="0"/>
            <a:ext cx="579968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44209" y="404664"/>
            <a:ext cx="2448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smtClean="0"/>
              <a:t>Lektsionaar</a:t>
            </a:r>
          </a:p>
          <a:p>
            <a:r>
              <a:rPr lang="et-EE" sz="3200" smtClean="0"/>
              <a:t>(12. saj)</a:t>
            </a:r>
          </a:p>
          <a:p>
            <a:endParaRPr lang="et-EE" sz="3200"/>
          </a:p>
          <a:p>
            <a:r>
              <a:rPr lang="et-EE" sz="3200" smtClean="0"/>
              <a:t>TÜR, </a:t>
            </a:r>
          </a:p>
          <a:p>
            <a:r>
              <a:rPr lang="et-EE" sz="3200" smtClean="0"/>
              <a:t>Mscr 1344.14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271741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42149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1297" y="5377571"/>
            <a:ext cx="63014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smtClean="0"/>
              <a:t>Käsikirjafragment Käsmu kiriku orelis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19362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Kogud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925144"/>
          </a:xfrm>
        </p:spPr>
        <p:txBody>
          <a:bodyPr>
            <a:normAutofit/>
          </a:bodyPr>
          <a:lstStyle/>
          <a:p>
            <a:r>
              <a:rPr lang="et-EE" smtClean="0"/>
              <a:t>Tartu Ülikooli Raamatukogu - 185</a:t>
            </a:r>
          </a:p>
          <a:p>
            <a:r>
              <a:rPr lang="et-EE" smtClean="0"/>
              <a:t>Tallinna Ülikooli Akadeemiline Raamatukogu - 131</a:t>
            </a:r>
          </a:p>
          <a:p>
            <a:r>
              <a:rPr lang="et-EE" smtClean="0"/>
              <a:t>Tallinna Linnaarhiiv - 98</a:t>
            </a:r>
          </a:p>
          <a:p>
            <a:r>
              <a:rPr lang="et-EE" smtClean="0"/>
              <a:t>Eesti Rahvusraamatukogu</a:t>
            </a:r>
          </a:p>
          <a:p>
            <a:r>
              <a:rPr lang="et-EE" smtClean="0"/>
              <a:t>Eesti Ajalooarhiiv</a:t>
            </a:r>
          </a:p>
          <a:p>
            <a:r>
              <a:rPr lang="et-EE" smtClean="0"/>
              <a:t>Eesti Ajaloomuuseum</a:t>
            </a:r>
          </a:p>
          <a:p>
            <a:r>
              <a:rPr lang="et-EE" smtClean="0"/>
              <a:t>Tartu Ülikooli Kunstimuuseum</a:t>
            </a:r>
          </a:p>
          <a:p>
            <a:r>
              <a:rPr lang="et-EE" smtClean="0"/>
              <a:t>…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7361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686"/>
          <a:stretch/>
        </p:blipFill>
        <p:spPr>
          <a:xfrm>
            <a:off x="395536" y="0"/>
            <a:ext cx="486810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80112" y="476672"/>
            <a:ext cx="334097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err="1" smtClean="0"/>
              <a:t>Biblia</a:t>
            </a:r>
            <a:r>
              <a:rPr lang="et-EE" sz="3200" smtClean="0"/>
              <a:t>. </a:t>
            </a:r>
            <a:r>
              <a:rPr lang="et-EE" sz="3200" err="1" smtClean="0"/>
              <a:t>Liber</a:t>
            </a:r>
            <a:r>
              <a:rPr lang="et-EE" sz="3200" smtClean="0"/>
              <a:t> Iosue</a:t>
            </a:r>
            <a:endParaRPr lang="et-EE" sz="3200"/>
          </a:p>
          <a:p>
            <a:r>
              <a:rPr lang="et-EE" sz="3200" smtClean="0"/>
              <a:t>(9. saj)</a:t>
            </a:r>
          </a:p>
          <a:p>
            <a:endParaRPr lang="et-EE" sz="3200"/>
          </a:p>
          <a:p>
            <a:r>
              <a:rPr lang="et-EE" sz="3200" smtClean="0"/>
              <a:t>TÜR, </a:t>
            </a:r>
            <a:r>
              <a:rPr lang="et-EE" sz="3200" err="1" smtClean="0"/>
              <a:t>Mscr</a:t>
            </a:r>
            <a:r>
              <a:rPr lang="et-EE" sz="3200" smtClean="0"/>
              <a:t> 1344.10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100829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64" r="21186" b="1992"/>
          <a:stretch/>
        </p:blipFill>
        <p:spPr>
          <a:xfrm>
            <a:off x="295645" y="0"/>
            <a:ext cx="501627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52120" y="476672"/>
            <a:ext cx="343639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err="1" smtClean="0"/>
              <a:t>Biblia</a:t>
            </a:r>
            <a:r>
              <a:rPr lang="et-EE" sz="3200" smtClean="0"/>
              <a:t>. </a:t>
            </a:r>
            <a:r>
              <a:rPr lang="et-EE" sz="3200" err="1" smtClean="0"/>
              <a:t>Liber</a:t>
            </a:r>
            <a:r>
              <a:rPr lang="et-EE" sz="3200" smtClean="0"/>
              <a:t> Amos</a:t>
            </a:r>
            <a:endParaRPr lang="et-EE" sz="3200"/>
          </a:p>
          <a:p>
            <a:r>
              <a:rPr lang="et-EE" sz="3200" smtClean="0"/>
              <a:t>(9.-10. saj)</a:t>
            </a:r>
          </a:p>
          <a:p>
            <a:endParaRPr lang="et-EE" sz="3200"/>
          </a:p>
          <a:p>
            <a:r>
              <a:rPr lang="et-EE" sz="3200" smtClean="0"/>
              <a:t>TLA.230.1.BO_18/b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270567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88" t="5870" r="11818" b="2475"/>
          <a:stretch/>
        </p:blipFill>
        <p:spPr>
          <a:xfrm>
            <a:off x="179512" y="116632"/>
            <a:ext cx="7199462" cy="58326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6054812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err="1" smtClean="0"/>
              <a:t>Anonymi</a:t>
            </a:r>
            <a:r>
              <a:rPr lang="et-EE" sz="2800" smtClean="0"/>
              <a:t> </a:t>
            </a:r>
            <a:r>
              <a:rPr lang="et-EE" sz="2800" err="1" smtClean="0"/>
              <a:t>Comm</a:t>
            </a:r>
            <a:r>
              <a:rPr lang="et-EE" sz="2800" smtClean="0"/>
              <a:t>. </a:t>
            </a:r>
            <a:r>
              <a:rPr lang="et-EE" sz="2800" err="1" smtClean="0"/>
              <a:t>in</a:t>
            </a:r>
            <a:r>
              <a:rPr lang="et-EE" sz="2800" smtClean="0"/>
              <a:t> </a:t>
            </a:r>
            <a:r>
              <a:rPr lang="et-EE" sz="2800" err="1" smtClean="0"/>
              <a:t>Epistolas</a:t>
            </a:r>
            <a:r>
              <a:rPr lang="et-EE" sz="2800" smtClean="0"/>
              <a:t> Pauli (u 10. saj)	    TLÜAR, I 855</a:t>
            </a:r>
            <a:endParaRPr lang="et-EE" sz="2800"/>
          </a:p>
        </p:txBody>
      </p:sp>
    </p:spTree>
    <p:extLst>
      <p:ext uri="{BB962C8B-B14F-4D97-AF65-F5344CB8AC3E}">
        <p14:creationId xmlns:p14="http://schemas.microsoft.com/office/powerpoint/2010/main" val="124418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"/>
            <a:ext cx="7952493" cy="58772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6086400"/>
            <a:ext cx="8499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smtClean="0"/>
              <a:t>Lectionarium (u 10. saj)	TÜR, Mscr 1343.25-26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99587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83" b="22133"/>
          <a:stretch/>
        </p:blipFill>
        <p:spPr>
          <a:xfrm>
            <a:off x="323528" y="3051"/>
            <a:ext cx="3960440" cy="68368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16016" y="600522"/>
            <a:ext cx="40645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smtClean="0"/>
              <a:t>Breviarium (11.-12. saj)</a:t>
            </a:r>
          </a:p>
          <a:p>
            <a:endParaRPr lang="et-EE" sz="3200"/>
          </a:p>
          <a:p>
            <a:r>
              <a:rPr lang="et-EE" sz="3200" smtClean="0"/>
              <a:t>TÜR, Mscr 1341.8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66335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ragmendid 032.jpg"/>
          <p:cNvPicPr>
            <a:picLocks noChangeAspect="1"/>
          </p:cNvPicPr>
          <p:nvPr/>
        </p:nvPicPr>
        <p:blipFill rotWithShape="1">
          <a:blip r:embed="rId2" cstate="print"/>
          <a:srcRect l="1757" r="371" b="10117"/>
          <a:stretch/>
        </p:blipFill>
        <p:spPr>
          <a:xfrm>
            <a:off x="1" y="1"/>
            <a:ext cx="9144000" cy="56673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4004" y="5949280"/>
            <a:ext cx="81515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smtClean="0"/>
              <a:t>Antiphonarium (15. saj)		TÜR, Mscr 265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239740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lt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64089" y="1196752"/>
            <a:ext cx="33123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smtClean="0"/>
              <a:t>Decretales cum commento </a:t>
            </a:r>
          </a:p>
          <a:p>
            <a:r>
              <a:rPr lang="et-EE" sz="3200" smtClean="0"/>
              <a:t>(u 14. saj)</a:t>
            </a:r>
          </a:p>
          <a:p>
            <a:endParaRPr lang="et-EE" sz="3200"/>
          </a:p>
          <a:p>
            <a:r>
              <a:rPr lang="et-EE" sz="3200" smtClean="0"/>
              <a:t>TLÜAR, I 1079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324416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lt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457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6096" y="764704"/>
            <a:ext cx="2489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smtClean="0"/>
              <a:t>TLÜAR, I 1301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24596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8913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72200" y="404664"/>
            <a:ext cx="23762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smtClean="0"/>
              <a:t>Synaxarion (Prolog)</a:t>
            </a:r>
          </a:p>
          <a:p>
            <a:r>
              <a:rPr lang="et-EE" sz="3200" smtClean="0"/>
              <a:t>(14. saj)</a:t>
            </a:r>
          </a:p>
          <a:p>
            <a:endParaRPr lang="et-EE" sz="3200"/>
          </a:p>
          <a:p>
            <a:r>
              <a:rPr lang="et-EE" sz="3200" smtClean="0"/>
              <a:t>TLÜAR, </a:t>
            </a:r>
          </a:p>
          <a:p>
            <a:r>
              <a:rPr lang="et-EE" sz="3200" smtClean="0"/>
              <a:t>Msc XIV 117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367176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6" r="8591"/>
          <a:stretch/>
        </p:blipFill>
        <p:spPr>
          <a:xfrm>
            <a:off x="381001" y="0"/>
            <a:ext cx="505777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52120" y="548680"/>
            <a:ext cx="31683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smtClean="0"/>
              <a:t>Psalterium cum canticis (</a:t>
            </a:r>
            <a:r>
              <a:rPr lang="et-EE" sz="2800"/>
              <a:t>Psalterium</a:t>
            </a:r>
            <a:r>
              <a:rPr lang="et-EE" sz="2800" smtClean="0"/>
              <a:t> Moguntinum). </a:t>
            </a:r>
            <a:r>
              <a:rPr lang="et-EE" sz="2800"/>
              <a:t>[Mainz]: Johann Fust &amp; Peter Schoeffer, </a:t>
            </a:r>
            <a:r>
              <a:rPr lang="et-EE" sz="2800" smtClean="0"/>
              <a:t>1457</a:t>
            </a:r>
          </a:p>
          <a:p>
            <a:endParaRPr lang="et-EE" sz="2800"/>
          </a:p>
          <a:p>
            <a:r>
              <a:rPr lang="et-EE" sz="2800" smtClean="0"/>
              <a:t>TLÜAR, </a:t>
            </a:r>
            <a:r>
              <a:rPr lang="et-EE" sz="2800"/>
              <a:t>X 2483</a:t>
            </a:r>
          </a:p>
        </p:txBody>
      </p:sp>
    </p:spTree>
    <p:extLst>
      <p:ext uri="{BB962C8B-B14F-4D97-AF65-F5344CB8AC3E}">
        <p14:creationId xmlns:p14="http://schemas.microsoft.com/office/powerpoint/2010/main" val="368096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09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1882" y="6237312"/>
            <a:ext cx="8730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2000"/>
              <a:t>Augustinus, </a:t>
            </a:r>
            <a:r>
              <a:rPr lang="et-EE" sz="2000" err="1"/>
              <a:t>De</a:t>
            </a:r>
            <a:r>
              <a:rPr lang="et-EE" sz="2000"/>
              <a:t> </a:t>
            </a:r>
            <a:r>
              <a:rPr lang="et-EE" sz="2000" err="1"/>
              <a:t>civitate</a:t>
            </a:r>
            <a:r>
              <a:rPr lang="et-EE" sz="2000"/>
              <a:t> </a:t>
            </a:r>
            <a:r>
              <a:rPr lang="et-EE" sz="2000" err="1" smtClean="0"/>
              <a:t>dei</a:t>
            </a:r>
            <a:r>
              <a:rPr lang="et-EE" sz="2000" smtClean="0"/>
              <a:t>. </a:t>
            </a:r>
            <a:r>
              <a:rPr lang="et-EE" sz="2000"/>
              <a:t>Basel: Michael </a:t>
            </a:r>
            <a:r>
              <a:rPr lang="et-EE" sz="2000" smtClean="0"/>
              <a:t>Wenssler, [Bernhard </a:t>
            </a:r>
            <a:r>
              <a:rPr lang="et-EE" sz="2000"/>
              <a:t>Richel], 25.III.1479</a:t>
            </a:r>
          </a:p>
        </p:txBody>
      </p:sp>
    </p:spTree>
    <p:extLst>
      <p:ext uri="{BB962C8B-B14F-4D97-AF65-F5344CB8AC3E}">
        <p14:creationId xmlns:p14="http://schemas.microsoft.com/office/powerpoint/2010/main" val="159735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931" r="931"/>
          <a:stretch/>
        </p:blipFill>
        <p:spPr bwMode="auto">
          <a:xfrm>
            <a:off x="-33883" y="35073"/>
            <a:ext cx="4901118" cy="3413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06" y="3448944"/>
            <a:ext cx="4862671" cy="337978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364089" y="476672"/>
            <a:ext cx="34326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/>
              <a:t>Missale Misnense (Meissen). Nürnberg: </a:t>
            </a:r>
            <a:r>
              <a:rPr lang="en-US" sz="2800"/>
              <a:t>Georg Stuchs, </a:t>
            </a:r>
            <a:endParaRPr lang="et-EE" sz="2800" smtClean="0"/>
          </a:p>
          <a:p>
            <a:r>
              <a:rPr lang="et-EE" sz="2800" smtClean="0"/>
              <a:t>post</a:t>
            </a:r>
            <a:r>
              <a:rPr lang="en-US" sz="2800" smtClean="0"/>
              <a:t> </a:t>
            </a:r>
            <a:r>
              <a:rPr lang="en-US" sz="2800"/>
              <a:t>1</a:t>
            </a:r>
            <a:r>
              <a:rPr lang="et-EE" sz="2800"/>
              <a:t>.09</a:t>
            </a:r>
            <a:r>
              <a:rPr lang="en-US" sz="2800" smtClean="0"/>
              <a:t>.1500</a:t>
            </a:r>
            <a:endParaRPr lang="et-EE" sz="2800" smtClean="0"/>
          </a:p>
          <a:p>
            <a:endParaRPr lang="et-EE" sz="2800"/>
          </a:p>
          <a:p>
            <a:r>
              <a:rPr lang="et-EE" sz="2800" smtClean="0"/>
              <a:t>TÜR, R II d 1084</a:t>
            </a:r>
            <a:endParaRPr lang="et-EE" sz="2800"/>
          </a:p>
        </p:txBody>
      </p:sp>
    </p:spTree>
    <p:extLst>
      <p:ext uri="{BB962C8B-B14F-4D97-AF65-F5344CB8AC3E}">
        <p14:creationId xmlns:p14="http://schemas.microsoft.com/office/powerpoint/2010/main" val="14976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589875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00192" y="332656"/>
            <a:ext cx="26642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smtClean="0"/>
              <a:t>Missaal, </a:t>
            </a:r>
          </a:p>
          <a:p>
            <a:r>
              <a:rPr lang="et-EE" sz="2800" smtClean="0"/>
              <a:t>u 1480-1520</a:t>
            </a:r>
          </a:p>
          <a:p>
            <a:endParaRPr lang="et-EE" sz="2800"/>
          </a:p>
          <a:p>
            <a:r>
              <a:rPr lang="et-EE" sz="2800" smtClean="0"/>
              <a:t>Eesti Ajaloomuuseum</a:t>
            </a:r>
            <a:r>
              <a:rPr lang="et-EE" sz="2800"/>
              <a:t>, AM.115.3.40 </a:t>
            </a:r>
          </a:p>
        </p:txBody>
      </p:sp>
    </p:spTree>
    <p:extLst>
      <p:ext uri="{BB962C8B-B14F-4D97-AF65-F5344CB8AC3E}">
        <p14:creationId xmlns:p14="http://schemas.microsoft.com/office/powerpoint/2010/main" val="47888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"/>
          <a:stretch/>
        </p:blipFill>
        <p:spPr>
          <a:xfrm>
            <a:off x="285750" y="0"/>
            <a:ext cx="8572500" cy="677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3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Medieval and Historical Manuscripts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72015" y="0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63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4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Abteilung für Sondersammlungen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72015" y="0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06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lt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6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Manuscripts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72015" y="0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15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Manuscript content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72015" y="1935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90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Description of UB Bergen MS 1549, 1, a-d Åslaug Ommundsen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83450" y="0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lt 2" descr="Search in the database of medieval book fragments - Riksarkivet - Search the collections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"/>
          <a:stretch/>
        </p:blipFill>
        <p:spPr>
          <a:xfrm>
            <a:off x="172015" y="0"/>
            <a:ext cx="8799969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1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lt 2" descr="Fr 6674 - Riksarkivet - Search the collections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"/>
          <a:stretch/>
        </p:blipFill>
        <p:spPr>
          <a:xfrm>
            <a:off x="172015" y="0"/>
            <a:ext cx="8799969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27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Medeltida pergamentomslag, , SE/RA/80001/Nr 6001-7000/6674 - Riksarkivet - Search the collections - Mozilla Firefo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6" y="0"/>
            <a:ext cx="8831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77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Selaa kokoelmaa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"/>
          <a:stretch/>
        </p:blipFill>
        <p:spPr>
          <a:xfrm>
            <a:off x="107504" y="0"/>
            <a:ext cx="89708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46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F.m.IV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"/>
          <a:stretch/>
        </p:blipFill>
        <p:spPr>
          <a:xfrm>
            <a:off x="172015" y="0"/>
            <a:ext cx="8799969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lt 2" descr="F.m.IV.1 (Antiphonal)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65169" y="25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6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F.m.IV.14 (Antiphonal)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72015" y="0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8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 descr="F.m.IV.2 - Fragmenta membranea - Mozilla Firefox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/>
          <a:stretch/>
        </p:blipFill>
        <p:spPr>
          <a:xfrm>
            <a:off x="172015" y="6127"/>
            <a:ext cx="8799969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02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2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lt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43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t-EE" smtClean="0"/>
              <a:t>Otsitavad andmed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25144"/>
          </a:xfrm>
        </p:spPr>
        <p:txBody>
          <a:bodyPr>
            <a:noAutofit/>
          </a:bodyPr>
          <a:lstStyle/>
          <a:p>
            <a:r>
              <a:rPr lang="et-EE" sz="3000" smtClean="0"/>
              <a:t>asutus </a:t>
            </a:r>
            <a:r>
              <a:rPr lang="et-EE" sz="3000"/>
              <a:t>ja kohaviit/leidandmed </a:t>
            </a:r>
          </a:p>
          <a:p>
            <a:r>
              <a:rPr lang="et-EE" sz="3000" smtClean="0"/>
              <a:t>autor</a:t>
            </a:r>
            <a:endParaRPr lang="et-EE" sz="3000"/>
          </a:p>
          <a:p>
            <a:r>
              <a:rPr lang="et-EE" sz="3000" smtClean="0"/>
              <a:t>pealkiri</a:t>
            </a:r>
            <a:endParaRPr lang="et-EE" sz="3000"/>
          </a:p>
          <a:p>
            <a:r>
              <a:rPr lang="et-EE" sz="3000" smtClean="0"/>
              <a:t>päritolukoht</a:t>
            </a:r>
            <a:endParaRPr lang="et-EE" sz="3000"/>
          </a:p>
          <a:p>
            <a:r>
              <a:rPr lang="et-EE" sz="3000" smtClean="0"/>
              <a:t>päritoluaeg</a:t>
            </a:r>
            <a:endParaRPr lang="et-EE" sz="3000"/>
          </a:p>
          <a:p>
            <a:r>
              <a:rPr lang="et-EE" sz="3000" smtClean="0"/>
              <a:t>keel</a:t>
            </a:r>
            <a:endParaRPr lang="et-EE" sz="3000"/>
          </a:p>
          <a:p>
            <a:r>
              <a:rPr lang="et-EE" sz="3000" smtClean="0"/>
              <a:t>kirjutusmaterjal</a:t>
            </a:r>
            <a:endParaRPr lang="et-EE" sz="3000"/>
          </a:p>
          <a:p>
            <a:r>
              <a:rPr lang="et-EE" sz="3000" smtClean="0"/>
              <a:t>muusikalise </a:t>
            </a:r>
            <a:r>
              <a:rPr lang="et-EE" sz="3000"/>
              <a:t>notatsiooni tüüp </a:t>
            </a:r>
            <a:endParaRPr lang="et-EE" sz="3000" smtClean="0"/>
          </a:p>
          <a:p>
            <a:r>
              <a:rPr lang="et-EE" sz="3000" smtClean="0"/>
              <a:t>käsikiri/trükk</a:t>
            </a:r>
            <a:endParaRPr lang="et-EE" sz="3000"/>
          </a:p>
        </p:txBody>
      </p:sp>
    </p:spTree>
    <p:extLst>
      <p:ext uri="{BB962C8B-B14F-4D97-AF65-F5344CB8AC3E}">
        <p14:creationId xmlns:p14="http://schemas.microsoft.com/office/powerpoint/2010/main" val="381011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Muud andmed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/>
          <a:lstStyle/>
          <a:p>
            <a:r>
              <a:rPr lang="et-EE" smtClean="0"/>
              <a:t>teksti täpsustus</a:t>
            </a:r>
          </a:p>
          <a:p>
            <a:r>
              <a:rPr lang="et-EE" smtClean="0"/>
              <a:t>lehtede </a:t>
            </a:r>
            <a:r>
              <a:rPr lang="et-EE"/>
              <a:t>arv ja </a:t>
            </a:r>
            <a:r>
              <a:rPr lang="et-EE" smtClean="0"/>
              <a:t>mõõtmed</a:t>
            </a:r>
          </a:p>
          <a:p>
            <a:r>
              <a:rPr lang="et-EE" smtClean="0"/>
              <a:t>dekoori iseloomustus</a:t>
            </a:r>
          </a:p>
          <a:p>
            <a:r>
              <a:rPr lang="et-EE" smtClean="0"/>
              <a:t>fragmenti </a:t>
            </a:r>
            <a:r>
              <a:rPr lang="et-EE"/>
              <a:t>kandva/kandnud raamatu/käsikirja autor, pealkiri, ilmumisandmed + köite </a:t>
            </a:r>
            <a:r>
              <a:rPr lang="et-EE" smtClean="0"/>
              <a:t>iseloomustus</a:t>
            </a:r>
          </a:p>
          <a:p>
            <a:r>
              <a:rPr lang="et-EE" smtClean="0"/>
              <a:t>provenients</a:t>
            </a:r>
            <a:endParaRPr lang="et-EE"/>
          </a:p>
          <a:p>
            <a:pPr marL="0" indent="0">
              <a:buNone/>
            </a:pPr>
            <a:endParaRPr lang="et-EE"/>
          </a:p>
        </p:txBody>
      </p:sp>
      <p:sp>
        <p:nvSpPr>
          <p:cNvPr id="4" name="TextBox 3"/>
          <p:cNvSpPr txBox="1"/>
          <p:nvPr/>
        </p:nvSpPr>
        <p:spPr>
          <a:xfrm>
            <a:off x="467544" y="587727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600" smtClean="0"/>
              <a:t>+ vabasõnaotsing</a:t>
            </a:r>
            <a:endParaRPr lang="et-EE" sz="3600"/>
          </a:p>
        </p:txBody>
      </p:sp>
    </p:spTree>
    <p:extLst>
      <p:ext uri="{BB962C8B-B14F-4D97-AF65-F5344CB8AC3E}">
        <p14:creationId xmlns:p14="http://schemas.microsoft.com/office/powerpoint/2010/main" val="352091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4725144"/>
            <a:ext cx="40943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3200" smtClean="0"/>
              <a:t>Tänan tähelepanu eest!</a:t>
            </a:r>
            <a:endParaRPr lang="et-EE" sz="3200"/>
          </a:p>
        </p:txBody>
      </p:sp>
    </p:spTree>
    <p:extLst>
      <p:ext uri="{BB962C8B-B14F-4D97-AF65-F5344CB8AC3E}">
        <p14:creationId xmlns:p14="http://schemas.microsoft.com/office/powerpoint/2010/main" val="368496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arkvarakomplekti Office kujundus">
  <a:themeElements>
    <a:clrScheme name="Apteeker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pteeker">
    <a:dk1>
      <a:sysClr val="windowText" lastClr="000000"/>
    </a:dk1>
    <a:lt1>
      <a:sysClr val="window" lastClr="FFFFFF"/>
    </a:lt1>
    <a:dk2>
      <a:srgbClr val="564B3C"/>
    </a:dk2>
    <a:lt2>
      <a:srgbClr val="ECEDD1"/>
    </a:lt2>
    <a:accent1>
      <a:srgbClr val="93A299"/>
    </a:accent1>
    <a:accent2>
      <a:srgbClr val="CF543F"/>
    </a:accent2>
    <a:accent3>
      <a:srgbClr val="B5AE53"/>
    </a:accent3>
    <a:accent4>
      <a:srgbClr val="848058"/>
    </a:accent4>
    <a:accent5>
      <a:srgbClr val="E8B54D"/>
    </a:accent5>
    <a:accent6>
      <a:srgbClr val="786C71"/>
    </a:accent6>
    <a:hlink>
      <a:srgbClr val="CCCC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1298</TotalTime>
  <Words>295</Words>
  <Application>Microsoft Office PowerPoint</Application>
  <PresentationFormat>Ekraaniseanss (4:3)</PresentationFormat>
  <Paragraphs>86</Paragraphs>
  <Slides>46</Slides>
  <Notes>3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46</vt:i4>
      </vt:variant>
    </vt:vector>
  </HeadingPairs>
  <TitlesOfParts>
    <vt:vector size="47" baseType="lpstr">
      <vt:lpstr>Tarkvarakomplekti Office kujundus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Kogud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Otsitavad andmed</vt:lpstr>
      <vt:lpstr>Muud andmed</vt:lpstr>
      <vt:lpstr>PowerPointi esitlus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PowerPointi esitlus</dc:title>
  <dc:creator>Kaspar Kolk</dc:creator>
  <cp:lastModifiedBy>Kaspar Kolk</cp:lastModifiedBy>
  <cp:revision>93</cp:revision>
  <dcterms:created xsi:type="dcterms:W3CDTF">2015-01-13T15:02:45Z</dcterms:created>
  <dcterms:modified xsi:type="dcterms:W3CDTF">2015-01-22T15:56:39Z</dcterms:modified>
</cp:coreProperties>
</file>