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83" r:id="rId3"/>
    <p:sldId id="274" r:id="rId4"/>
    <p:sldId id="279" r:id="rId5"/>
    <p:sldId id="280" r:id="rId6"/>
    <p:sldId id="272" r:id="rId7"/>
    <p:sldId id="257" r:id="rId8"/>
    <p:sldId id="267" r:id="rId9"/>
    <p:sldId id="281" r:id="rId10"/>
    <p:sldId id="282" r:id="rId11"/>
  </p:sldIdLst>
  <p:sldSz cx="10080625" cy="7559675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1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A634"/>
    <a:srgbClr val="383739"/>
    <a:srgbClr val="58585B"/>
    <a:srgbClr val="797A7D"/>
    <a:srgbClr val="1B6AB0"/>
    <a:srgbClr val="BCBE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eskmine laad 2 – rõh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10" autoAdjust="0"/>
    <p:restoredTop sz="96445" autoAdjust="0"/>
  </p:normalViewPr>
  <p:slideViewPr>
    <p:cSldViewPr snapToGrid="0">
      <p:cViewPr varScale="1">
        <p:scale>
          <a:sx n="68" d="100"/>
          <a:sy n="68" d="100"/>
        </p:scale>
        <p:origin x="192" y="60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8640000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Slaidi pealkiri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9" y="2664957"/>
            <a:ext cx="8640000" cy="4505864"/>
          </a:xfrm>
        </p:spPr>
        <p:txBody>
          <a:bodyPr lIns="0" tIns="0" rIns="0" bIns="0">
            <a:normAutofit/>
          </a:bodyPr>
          <a:lstStyle>
            <a:lvl1pPr marL="342900" indent="-342900"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rgbClr val="797A7D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679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8640000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Slaidi pealkiri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9" y="2664957"/>
            <a:ext cx="8640000" cy="4505864"/>
          </a:xfrm>
        </p:spPr>
        <p:txBody>
          <a:bodyPr lIns="0" tIns="0" rIns="0" bIns="0">
            <a:normAutofit/>
          </a:bodyPr>
          <a:lstStyle>
            <a:lvl1pPr marL="342900" indent="-342900"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chemeClr val="bg1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050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Foto või skeem vertikaal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4515316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0798" y="1"/>
            <a:ext cx="4389827" cy="7559241"/>
          </a:xfrm>
        </p:spPr>
        <p:txBody>
          <a:bodyPr lIns="0" tIns="0" rIns="0" bIns="0"/>
          <a:lstStyle>
            <a:lvl1pPr marL="0" indent="0">
              <a:buNone/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9" y="2664957"/>
            <a:ext cx="4515316" cy="4201570"/>
          </a:xfrm>
        </p:spPr>
        <p:txBody>
          <a:bodyPr lIns="0" tIns="0" rIns="0" bIns="0">
            <a:normAutofit/>
          </a:bodyPr>
          <a:lstStyle>
            <a:lvl1pPr marL="342900" indent="-342900"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rgbClr val="797A7D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624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Foto või skeem vertikaalis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4515316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0798" y="0"/>
            <a:ext cx="4392000" cy="7559675"/>
          </a:xfrm>
        </p:spPr>
        <p:txBody>
          <a:bodyPr lIns="0" tIns="0" rIns="0" bIns="0"/>
          <a:lstStyle>
            <a:lvl1pPr marL="0" indent="0">
              <a:buNone/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9" y="2664957"/>
            <a:ext cx="4515316" cy="4201570"/>
          </a:xfrm>
        </p:spPr>
        <p:txBody>
          <a:bodyPr lIns="0" tIns="0" rIns="0" bIns="0">
            <a:normAutofit/>
          </a:bodyPr>
          <a:lstStyle>
            <a:lvl1pPr marL="342900" indent="-342900"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chemeClr val="bg1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70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Foto või skeem horisontaal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8640000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960000"/>
            <a:ext cx="10080625" cy="3600000"/>
          </a:xfrm>
        </p:spPr>
        <p:txBody>
          <a:bodyPr lIns="0" tIns="0" rIns="0" bIns="0"/>
          <a:lstStyle>
            <a:lvl1pPr marL="0" indent="0">
              <a:buNone/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7" y="2604797"/>
            <a:ext cx="8640000" cy="992643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rgbClr val="797A7D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042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Foto või skeem horisontaalis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8640000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960000"/>
            <a:ext cx="10080625" cy="3600000"/>
          </a:xfrm>
        </p:spPr>
        <p:txBody>
          <a:bodyPr lIns="0" tIns="0" rIns="0" bIns="0"/>
          <a:lstStyle>
            <a:lvl1pPr marL="0" indent="0">
              <a:buNone/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7" y="2592765"/>
            <a:ext cx="8640000" cy="992643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chemeClr val="bg1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755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s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32199" y="3551872"/>
            <a:ext cx="7854055" cy="2668454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Rõhutamist vajav mõte või</a:t>
            </a:r>
            <a:br>
              <a:rPr lang="et-EE" dirty="0" smtClean="0"/>
            </a:br>
            <a:r>
              <a:rPr lang="et-EE" dirty="0" smtClean="0"/>
              <a:t>huvitav tsitaat.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132199" y="2244032"/>
            <a:ext cx="1601487" cy="9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690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sitaat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32199" y="3551872"/>
            <a:ext cx="7854055" cy="2668454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Rõhutamist vajav mõte või</a:t>
            </a:r>
            <a:br>
              <a:rPr lang="et-EE" dirty="0" smtClean="0"/>
            </a:br>
            <a:r>
              <a:rPr lang="et-EE" dirty="0" smtClean="0"/>
              <a:t>huvitav tsitaat.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132199" y="2244032"/>
            <a:ext cx="1601487" cy="9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089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tausta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039497"/>
            <a:ext cx="8640000" cy="1293261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skeemi </a:t>
            </a:r>
            <a:br>
              <a:rPr lang="et-EE" dirty="0" smtClean="0"/>
            </a:br>
            <a:r>
              <a:rPr lang="et-EE" dirty="0" smtClean="0"/>
              <a:t>pealkiri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401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 he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print"/>
          <a:srcRect b="5619"/>
          <a:stretch/>
        </p:blipFill>
        <p:spPr>
          <a:xfrm>
            <a:off x="-3246" y="-3603"/>
            <a:ext cx="8080224" cy="75632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54054" y="2009274"/>
            <a:ext cx="4320000" cy="1852864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Esitluse pealkiri</a:t>
            </a:r>
            <a:br>
              <a:rPr lang="et-EE" dirty="0" smtClean="0"/>
            </a:br>
            <a:r>
              <a:rPr lang="et-EE" dirty="0" smtClean="0"/>
              <a:t>mitmel real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2182" y="3970579"/>
            <a:ext cx="4320000" cy="174442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aseline="0">
                <a:solidFill>
                  <a:srgbClr val="58585B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t-EE" dirty="0" err="1" smtClean="0"/>
              <a:t>Esitleja</a:t>
            </a:r>
            <a:r>
              <a:rPr lang="et-EE" dirty="0" smtClean="0"/>
              <a:t> Nimi</a:t>
            </a:r>
          </a:p>
          <a:p>
            <a:r>
              <a:rPr lang="et-EE" dirty="0" smtClean="0"/>
              <a:t>Ametikoht</a:t>
            </a:r>
          </a:p>
          <a:p>
            <a:r>
              <a:rPr lang="et-EE" dirty="0" smtClean="0"/>
              <a:t>Esitluse asukoht 12.12.2014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46400" y="471906"/>
            <a:ext cx="1932607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714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446400" y="471906"/>
            <a:ext cx="1932607" cy="84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54054" y="2009274"/>
            <a:ext cx="4320000" cy="1852864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Esitluse pealkiri</a:t>
            </a:r>
            <a:br>
              <a:rPr lang="et-EE" dirty="0" smtClean="0"/>
            </a:br>
            <a:r>
              <a:rPr lang="et-EE" dirty="0" smtClean="0"/>
              <a:t>mitmel real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2182" y="3970579"/>
            <a:ext cx="4320000" cy="174442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aseline="0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t-EE" dirty="0" err="1" smtClean="0"/>
              <a:t>Esitleja</a:t>
            </a:r>
            <a:r>
              <a:rPr lang="et-EE" dirty="0" smtClean="0"/>
              <a:t> Nimi</a:t>
            </a:r>
          </a:p>
          <a:p>
            <a:r>
              <a:rPr lang="et-EE" dirty="0" smtClean="0"/>
              <a:t>Ametikoht</a:t>
            </a:r>
          </a:p>
          <a:p>
            <a:r>
              <a:rPr lang="et-EE" dirty="0" smtClean="0"/>
              <a:t>Esitluse asukoht 12.12.2014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/>
          <a:srcRect b="5517"/>
          <a:stretch/>
        </p:blipFill>
        <p:spPr>
          <a:xfrm>
            <a:off x="0" y="0"/>
            <a:ext cx="8067685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8854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 tume muster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/>
          <a:srcRect l="16786" t="23900" r="17007" b="25742"/>
          <a:stretch/>
        </p:blipFill>
        <p:spPr>
          <a:xfrm>
            <a:off x="12030" y="-12033"/>
            <a:ext cx="8037095" cy="75678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46400" y="471906"/>
            <a:ext cx="1932607" cy="84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54054" y="2009274"/>
            <a:ext cx="4320000" cy="1852864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Esitluse pealkiri</a:t>
            </a:r>
            <a:br>
              <a:rPr lang="et-EE" dirty="0" smtClean="0"/>
            </a:br>
            <a:r>
              <a:rPr lang="et-EE" dirty="0" smtClean="0"/>
              <a:t>mitmel real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2182" y="3970579"/>
            <a:ext cx="4320000" cy="174442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aseline="0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t-EE" dirty="0" err="1" smtClean="0"/>
              <a:t>Esitleja</a:t>
            </a:r>
            <a:r>
              <a:rPr lang="et-EE" dirty="0" smtClean="0"/>
              <a:t> Nimi</a:t>
            </a:r>
          </a:p>
          <a:p>
            <a:r>
              <a:rPr lang="et-EE" dirty="0" smtClean="0"/>
              <a:t>Ametikoht</a:t>
            </a:r>
          </a:p>
          <a:p>
            <a:r>
              <a:rPr lang="et-EE" dirty="0" smtClean="0"/>
              <a:t>Esitluse asukoht 12.12.2014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3856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5288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043" y="2012414"/>
            <a:ext cx="869453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142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2" r:id="rId2"/>
    <p:sldLayoutId id="2147483672" r:id="rId3"/>
    <p:sldLayoutId id="2147483679" r:id="rId4"/>
    <p:sldLayoutId id="2147483674" r:id="rId5"/>
    <p:sldLayoutId id="2147483681" r:id="rId6"/>
    <p:sldLayoutId id="2147483673" r:id="rId7"/>
    <p:sldLayoutId id="2147483680" r:id="rId8"/>
    <p:sldLayoutId id="2147483676" r:id="rId9"/>
    <p:sldLayoutId id="2147483661" r:id="rId10"/>
    <p:sldLayoutId id="2147483677" r:id="rId11"/>
    <p:sldLayoutId id="2147483678" r:id="rId12"/>
    <p:sldLayoutId id="2147483667" r:id="rId13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ctrTitle"/>
          </p:nvPr>
        </p:nvSpPr>
        <p:spPr>
          <a:xfrm>
            <a:off x="4804229" y="2009273"/>
            <a:ext cx="4869825" cy="2127297"/>
          </a:xfrm>
        </p:spPr>
        <p:txBody>
          <a:bodyPr/>
          <a:lstStyle/>
          <a:p>
            <a:r>
              <a:rPr lang="et-EE" dirty="0" smtClean="0"/>
              <a:t>Eriline aasta ERMis</a:t>
            </a:r>
            <a:endParaRPr lang="et-EE" dirty="0"/>
          </a:p>
        </p:txBody>
      </p:sp>
      <p:sp>
        <p:nvSpPr>
          <p:cNvPr id="3" name="Alapealkiri 2"/>
          <p:cNvSpPr>
            <a:spLocks noGrp="1"/>
          </p:cNvSpPr>
          <p:nvPr>
            <p:ph type="subTitle" idx="1"/>
          </p:nvPr>
        </p:nvSpPr>
        <p:spPr>
          <a:xfrm>
            <a:off x="5834743" y="4310743"/>
            <a:ext cx="4484913" cy="1404257"/>
          </a:xfrm>
        </p:spPr>
        <p:txBody>
          <a:bodyPr/>
          <a:lstStyle/>
          <a:p>
            <a:r>
              <a:rPr lang="et-EE" dirty="0" smtClean="0"/>
              <a:t>Kaari Siemer</a:t>
            </a:r>
          </a:p>
          <a:p>
            <a:r>
              <a:rPr lang="et-EE" sz="2000" dirty="0"/>
              <a:t>h</a:t>
            </a:r>
            <a:r>
              <a:rPr lang="et-EE" sz="2000" dirty="0" smtClean="0"/>
              <a:t>ariduskeskuse juhataja</a:t>
            </a:r>
          </a:p>
          <a:p>
            <a:r>
              <a:rPr lang="et-EE" sz="2000" dirty="0" smtClean="0"/>
              <a:t>16. märts 2021</a:t>
            </a:r>
            <a:endParaRPr lang="et-EE" sz="2000" dirty="0"/>
          </a:p>
        </p:txBody>
      </p:sp>
    </p:spTree>
    <p:extLst>
      <p:ext uri="{BB962C8B-B14F-4D97-AF65-F5344CB8AC3E}">
        <p14:creationId xmlns:p14="http://schemas.microsoft.com/office/powerpoint/2010/main" val="3716866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78579" y="1366026"/>
            <a:ext cx="8640000" cy="553998"/>
          </a:xfrm>
        </p:spPr>
        <p:txBody>
          <a:bodyPr/>
          <a:lstStyle/>
          <a:p>
            <a:endParaRPr lang="et-EE"/>
          </a:p>
        </p:txBody>
      </p:sp>
      <p:sp>
        <p:nvSpPr>
          <p:cNvPr id="3" name="Teksti kohatäide 2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t-EE"/>
          </a:p>
        </p:txBody>
      </p:sp>
      <p:pic>
        <p:nvPicPr>
          <p:cNvPr id="6" name="Pilt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8210" y="3570514"/>
            <a:ext cx="6820025" cy="3989161"/>
          </a:xfrm>
          <a:prstGeom prst="rect">
            <a:avLst/>
          </a:prstGeom>
        </p:spPr>
      </p:pic>
      <p:pic>
        <p:nvPicPr>
          <p:cNvPr id="7" name="Pilt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67010" y="3784329"/>
            <a:ext cx="5661250" cy="3775346"/>
          </a:xfrm>
          <a:prstGeom prst="rect">
            <a:avLst/>
          </a:prstGeom>
        </p:spPr>
      </p:pic>
      <p:pic>
        <p:nvPicPr>
          <p:cNvPr id="10" name="Pilt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8139" y="-61811"/>
            <a:ext cx="7000096" cy="3937554"/>
          </a:xfrm>
          <a:prstGeom prst="rect">
            <a:avLst/>
          </a:prstGeom>
        </p:spPr>
      </p:pic>
      <p:pic>
        <p:nvPicPr>
          <p:cNvPr id="8" name="Pilt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47451" y="-126101"/>
            <a:ext cx="5941691" cy="3962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3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lt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24442"/>
            <a:ext cx="9971313" cy="543523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587827" y="783771"/>
            <a:ext cx="879565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VIIRUSE </a:t>
            </a:r>
            <a:r>
              <a:rPr lang="et-EE" b="1" dirty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TÕTTU </a:t>
            </a:r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JÄID ÄRA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planeeritud </a:t>
            </a:r>
            <a:r>
              <a:rPr lang="et-EE" dirty="0">
                <a:latin typeface="Cambria" panose="02040503050406030204" pitchFamily="18" charset="0"/>
                <a:ea typeface="Cambria" panose="02040503050406030204" pitchFamily="18" charset="0"/>
              </a:rPr>
              <a:t>üritused, rahvusvaheline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aastakonverents, rahvusvaheliste </a:t>
            </a:r>
            <a:r>
              <a:rPr lang="et-EE" dirty="0">
                <a:latin typeface="Cambria" panose="02040503050406030204" pitchFamily="18" charset="0"/>
                <a:ea typeface="Cambria" panose="02040503050406030204" pitchFamily="18" charset="0"/>
              </a:rPr>
              <a:t>võrgustike kohtumised, Eestisse ei saabunud </a:t>
            </a:r>
            <a:r>
              <a:rPr lang="et-EE" dirty="0" err="1">
                <a:latin typeface="Cambria" panose="02040503050406030204" pitchFamily="18" charset="0"/>
                <a:ea typeface="Cambria" panose="02040503050406030204" pitchFamily="18" charset="0"/>
              </a:rPr>
              <a:t>välispraktikandid</a:t>
            </a:r>
            <a:r>
              <a:rPr lang="et-EE" dirty="0">
                <a:latin typeface="Cambria" panose="02040503050406030204" pitchFamily="18" charset="0"/>
                <a:ea typeface="Cambria" panose="02040503050406030204" pitchFamily="18" charset="0"/>
              </a:rPr>
              <a:t> ega külalised.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Soome-ugri </a:t>
            </a:r>
            <a:r>
              <a:rPr lang="et-EE" dirty="0">
                <a:latin typeface="Cambria" panose="02040503050406030204" pitchFamily="18" charset="0"/>
                <a:ea typeface="Cambria" panose="02040503050406030204" pitchFamily="18" charset="0"/>
              </a:rPr>
              <a:t>konverents ning niplispitsi konverents lükkusid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2021.</a:t>
            </a:r>
          </a:p>
          <a:p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ÄRA JÄI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137 juba tellitud muuseumitundi ning 84 giidituuri. </a:t>
            </a:r>
            <a:endParaRPr lang="et-EE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61453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78579" y="1204686"/>
            <a:ext cx="4515316" cy="1049167"/>
          </a:xfrm>
        </p:spPr>
        <p:txBody>
          <a:bodyPr>
            <a:normAutofit/>
          </a:bodyPr>
          <a:lstStyle/>
          <a:p>
            <a:r>
              <a:rPr lang="et-EE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UUED VÕIMALUSED</a:t>
            </a:r>
            <a:endParaRPr lang="et-EE" sz="2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Sisu kohatäid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895" y="3860798"/>
            <a:ext cx="4767644" cy="3575732"/>
          </a:xfrm>
        </p:spPr>
      </p:pic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449943" y="1683658"/>
            <a:ext cx="4572000" cy="5413828"/>
          </a:xfrm>
        </p:spPr>
        <p:txBody>
          <a:bodyPr>
            <a:normAutofit/>
          </a:bodyPr>
          <a:lstStyle/>
          <a:p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f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ilmiti 19 veebituuri töötati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välja esimene </a:t>
            </a:r>
            <a:r>
              <a:rPr lang="et-EE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online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tund „Viie kodu lood“</a:t>
            </a:r>
          </a:p>
          <a:p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8 virtuaalnäitust</a:t>
            </a:r>
          </a:p>
          <a:p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hüppeliselt kasvas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ERMi taskuhäälingu ja virtuaalnäituste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külastus </a:t>
            </a:r>
          </a:p>
          <a:p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muuseumipood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ja toitlustus korraldasid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töö ümber </a:t>
            </a:r>
            <a:r>
              <a:rPr lang="et-EE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e-poe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platvormile, toitlustuses täienes valik kaasamüüdavate toodete näol</a:t>
            </a:r>
          </a:p>
          <a:p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märtsist COVID-19-ga seotud argielumaterjali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kogumine – Pildiait, Rahvalood</a:t>
            </a:r>
          </a:p>
          <a:p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töötajate ümberkorraldamine  </a:t>
            </a:r>
            <a:r>
              <a:rPr lang="et-EE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kaugtööle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või suunamine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teisele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tööle</a:t>
            </a:r>
            <a:endParaRPr lang="et-EE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8" name="Pilt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895" y="551741"/>
            <a:ext cx="4767644" cy="3178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491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t-EE" dirty="0"/>
          </a:p>
        </p:txBody>
      </p:sp>
      <p:pic>
        <p:nvPicPr>
          <p:cNvPr id="5" name="Sisu kohatäide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878" y="252565"/>
            <a:ext cx="4990055" cy="3742541"/>
          </a:xfrm>
        </p:spPr>
      </p:pic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k</a:t>
            </a:r>
            <a:r>
              <a:rPr lang="fi-FI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oolilõp</a:t>
            </a:r>
            <a:r>
              <a:rPr lang="et-EE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upeod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veebiülekandes</a:t>
            </a:r>
            <a:r>
              <a:rPr lang="fi-FI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t-EE" sz="2000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kontserdid suunati siseruumidest välitingimustesse, A-sissepääsu lava</a:t>
            </a:r>
          </a:p>
          <a:p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arendati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välja hübriidkonverentside korraldamise võimekus</a:t>
            </a:r>
          </a:p>
          <a:p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k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oostöös </a:t>
            </a:r>
            <a:r>
              <a:rPr lang="en-GB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Elektriteatriga</a:t>
            </a:r>
            <a:r>
              <a:rPr lang="en-GB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GB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Autokino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      B-parklas</a:t>
            </a:r>
          </a:p>
          <a:p>
            <a:r>
              <a:rPr lang="et-EE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Rally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Estonia</a:t>
            </a:r>
          </a:p>
          <a:p>
            <a:endParaRPr lang="et-EE" dirty="0"/>
          </a:p>
        </p:txBody>
      </p:sp>
      <p:pic>
        <p:nvPicPr>
          <p:cNvPr id="6" name="Pilt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3878" y="3995106"/>
            <a:ext cx="4996747" cy="3328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748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537029" y="2664957"/>
            <a:ext cx="4756866" cy="4201570"/>
          </a:xfrm>
        </p:spPr>
        <p:txBody>
          <a:bodyPr/>
          <a:lstStyle/>
          <a:p>
            <a:endParaRPr lang="et-EE" b="1" dirty="0" smtClean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t-EE" b="1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1" name="Ristkülik 10"/>
          <p:cNvSpPr/>
          <p:nvPr/>
        </p:nvSpPr>
        <p:spPr>
          <a:xfrm>
            <a:off x="319314" y="1102182"/>
            <a:ext cx="5138058" cy="62786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t-EE" b="1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t-EE" sz="2400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HARIDUSKESKUS</a:t>
            </a:r>
            <a:endParaRPr lang="et-EE" sz="2400" b="1" dirty="0">
              <a:solidFill>
                <a:schemeClr val="accent1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t-EE" sz="2000" b="1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Olulisemad </a:t>
            </a:r>
            <a:r>
              <a:rPr lang="et-EE" sz="2000" b="1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tegevused:</a:t>
            </a:r>
          </a:p>
          <a:p>
            <a:pPr marL="236258" indent="-236258">
              <a:buFontTx/>
              <a:buChar char="-"/>
            </a:pP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Tartu LV </a:t>
            </a: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riigihange „Aktiivõppeprogrammid Tartu põhikoolide ja gümnaasiumite 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õpilastele“, läbi </a:t>
            </a: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viidi 126,5 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hanketundi; </a:t>
            </a:r>
            <a:endParaRPr lang="et-EE" sz="2000" dirty="0">
              <a:solidFill>
                <a:schemeClr val="bg2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36258" indent="-236258">
              <a:buFontTx/>
              <a:buChar char="-"/>
            </a:pP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Eesti kultuuri 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lühikursuse läbiviimine </a:t>
            </a: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(INSA riigihange „Eesti kultuuriruumi tutvustamine Eestis elavatele </a:t>
            </a:r>
            <a:r>
              <a:rPr lang="et-EE" sz="2000" dirty="0" err="1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vähelõimunud</a:t>
            </a: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püsielanikele ja 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uussisserändajatele) – 6 </a:t>
            </a: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kursust, 146 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osalejat;</a:t>
            </a:r>
            <a:endParaRPr lang="et-EE" sz="2000" dirty="0">
              <a:solidFill>
                <a:schemeClr val="bg2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36258" indent="-236258">
              <a:buFontTx/>
              <a:buChar char="-"/>
            </a:pP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koostöös </a:t>
            </a:r>
            <a:r>
              <a:rPr lang="et-EE" sz="2000" dirty="0" err="1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EAÜSiga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viidi läbi </a:t>
            </a: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kolmas üle-eestiline ajarännak „Ajarännak 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1920“, üle 3100 osaleja;</a:t>
            </a:r>
            <a:endParaRPr lang="et-EE" sz="2000" dirty="0">
              <a:solidFill>
                <a:schemeClr val="bg2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36258" indent="-236258">
              <a:buFontTx/>
              <a:buChar char="-"/>
            </a:pP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XI Muuseumipedagoogide Suvekool 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ERMis;</a:t>
            </a:r>
            <a:endParaRPr lang="et-EE" sz="2000" dirty="0">
              <a:solidFill>
                <a:schemeClr val="bg2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236258" indent="-236258">
              <a:buFontTx/>
              <a:buChar char="-"/>
            </a:pP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koostöös </a:t>
            </a:r>
            <a:r>
              <a:rPr lang="et-EE" sz="2000" dirty="0" err="1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KUMUga</a:t>
            </a: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õpetajatele </a:t>
            </a:r>
            <a:r>
              <a:rPr lang="et-EE" sz="2000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suunatud Muuseumide infomess – Kumus virtuaalne, ERMis </a:t>
            </a:r>
            <a:r>
              <a:rPr lang="et-EE" sz="2000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füüsiline.</a:t>
            </a:r>
            <a:endParaRPr lang="et-EE" sz="2000" dirty="0">
              <a:solidFill>
                <a:schemeClr val="bg2">
                  <a:lumMod val="50000"/>
                </a:schemeClr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3" name="Sisu kohatäide 1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3202" y="1102182"/>
            <a:ext cx="4607423" cy="3071615"/>
          </a:xfrm>
        </p:spPr>
      </p:pic>
      <p:pic>
        <p:nvPicPr>
          <p:cNvPr id="14" name="Pilt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372" y="4241503"/>
            <a:ext cx="4646194" cy="3098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81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464456" y="2311685"/>
            <a:ext cx="5225143" cy="4742258"/>
          </a:xfrm>
        </p:spPr>
        <p:txBody>
          <a:bodyPr>
            <a:normAutofit/>
          </a:bodyPr>
          <a:lstStyle/>
          <a:p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KÜLASTAJAID: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94 847                          vs 2019 </a:t>
            </a:r>
            <a:r>
              <a:rPr lang="et-EE" dirty="0">
                <a:latin typeface="Cambria" panose="02040503050406030204" pitchFamily="18" charset="0"/>
                <a:ea typeface="Cambria" panose="02040503050406030204" pitchFamily="18" charset="0"/>
              </a:rPr>
              <a:t>– 186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507, 51%,                    neist väliskülalisi</a:t>
            </a:r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7%  vs 2019 – 25%</a:t>
            </a:r>
          </a:p>
          <a:p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PILETITULU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:</a:t>
            </a:r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v</a:t>
            </a:r>
            <a:r>
              <a:rPr lang="en-US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õrrelde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s 2019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  <a:r>
              <a:rPr lang="en-US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aastaga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moodustas</a:t>
            </a:r>
            <a:r>
              <a:rPr lang="en-US" dirty="0" smtClean="0">
                <a:latin typeface="Cambria" panose="02040503050406030204" pitchFamily="18" charset="0"/>
                <a:ea typeface="Cambria" panose="02040503050406030204" pitchFamily="18" charset="0"/>
              </a:rPr>
              <a:t> 6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7%  </a:t>
            </a:r>
          </a:p>
          <a:p>
            <a:r>
              <a:rPr lang="et-EE" b="1" dirty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HARIDUSPROGRAMMID: </a:t>
            </a:r>
            <a:r>
              <a:rPr lang="et-EE" dirty="0">
                <a:latin typeface="Cambria" panose="02040503050406030204" pitchFamily="18" charset="0"/>
                <a:ea typeface="Cambria" panose="02040503050406030204" pitchFamily="18" charset="0"/>
              </a:rPr>
              <a:t>390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programmi </a:t>
            </a:r>
            <a:r>
              <a:rPr lang="et-EE" dirty="0">
                <a:latin typeface="Cambria" panose="02040503050406030204" pitchFamily="18" charset="0"/>
                <a:ea typeface="Cambria" panose="02040503050406030204" pitchFamily="18" charset="0"/>
              </a:rPr>
              <a:t>ja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töötuba</a:t>
            </a:r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vs </a:t>
            </a:r>
            <a:r>
              <a:rPr lang="et-EE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2019, </a:t>
            </a:r>
            <a:r>
              <a:rPr lang="et-EE" dirty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64%</a:t>
            </a:r>
          </a:p>
          <a:p>
            <a:r>
              <a:rPr lang="et-EE" b="1" dirty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GIIDITUURID: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267 </a:t>
            </a:r>
            <a:r>
              <a:rPr lang="et-EE" dirty="0">
                <a:latin typeface="Cambria" panose="02040503050406030204" pitchFamily="18" charset="0"/>
                <a:ea typeface="Cambria" panose="02040503050406030204" pitchFamily="18" charset="0"/>
              </a:rPr>
              <a:t>vs 2019 – </a:t>
            </a:r>
            <a:r>
              <a:rPr lang="et-EE" dirty="0" smtClean="0">
                <a:latin typeface="Cambria" panose="02040503050406030204" pitchFamily="18" charset="0"/>
                <a:ea typeface="Cambria" panose="02040503050406030204" pitchFamily="18" charset="0"/>
              </a:rPr>
              <a:t>935, </a:t>
            </a:r>
            <a:r>
              <a:rPr lang="et-EE" dirty="0">
                <a:latin typeface="Cambria" panose="02040503050406030204" pitchFamily="18" charset="0"/>
                <a:ea typeface="Cambria" panose="02040503050406030204" pitchFamily="18" charset="0"/>
              </a:rPr>
              <a:t>29%</a:t>
            </a:r>
          </a:p>
          <a:p>
            <a:endParaRPr lang="en-US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8" name="Sisu kohatäide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2325" y="0"/>
            <a:ext cx="3958300" cy="3965824"/>
          </a:xfrm>
        </p:spPr>
      </p:pic>
      <p:pic>
        <p:nvPicPr>
          <p:cNvPr id="6" name="Pilt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738" y="3831771"/>
            <a:ext cx="3959887" cy="388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4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half" idx="2"/>
          </p:nvPr>
        </p:nvSpPr>
        <p:spPr>
          <a:xfrm>
            <a:off x="377371" y="1261531"/>
            <a:ext cx="5109029" cy="6032037"/>
          </a:xfrm>
        </p:spPr>
        <p:txBody>
          <a:bodyPr>
            <a:noAutofit/>
          </a:bodyPr>
          <a:lstStyle/>
          <a:p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NÄITUSED: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32 näitust,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sh  8 virtuaalnäitust, 3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rändnäitust.</a:t>
            </a:r>
            <a:endParaRPr lang="et-EE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t-EE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Olulisemad :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muinasjutunäitus „Elas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kord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…“, „Meie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argipäeva </a:t>
            </a:r>
            <a:r>
              <a:rPr lang="et-EE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vidussepidamise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aeg“ (Muhu sukad), „Viinistu Kunstisadam“  ja  „</a:t>
            </a:r>
            <a:r>
              <a:rPr lang="et-EE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Siima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100“.</a:t>
            </a:r>
          </a:p>
          <a:p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ÜRITUSED: </a:t>
            </a:r>
            <a:r>
              <a:rPr lang="en-US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298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 (2019 – 590), sh  39 etendust, 67 kontserti, 20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konverentsi jne, 51%.</a:t>
            </a:r>
          </a:p>
          <a:p>
            <a:r>
              <a:rPr lang="et-EE" sz="2000" b="1" dirty="0" smtClean="0">
                <a:solidFill>
                  <a:schemeClr val="bg2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Olulisemad: 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Tartu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Rahu 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100 </a:t>
            </a:r>
            <a:r>
              <a:rPr lang="en-US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pühendatud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sündmused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EV100 </a:t>
            </a:r>
            <a:r>
              <a:rPr lang="en-US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sünnipäeva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programmi 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lõpetamine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Rally Estonia </a:t>
            </a:r>
            <a:r>
              <a:rPr lang="en-US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võistluskeskus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TOITLUSTUS: </a:t>
            </a:r>
            <a:r>
              <a:rPr lang="en-US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võrreldes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2019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  <a:r>
              <a:rPr lang="en-US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aastaga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moodustas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tulu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44,6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%. </a:t>
            </a:r>
            <a:endParaRPr lang="et-EE" sz="2000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r>
              <a:rPr lang="et-EE" b="1" dirty="0" smtClean="0">
                <a:solidFill>
                  <a:schemeClr val="accent1">
                    <a:lumMod val="50000"/>
                  </a:schemeClr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POOD: </a:t>
            </a:r>
            <a:r>
              <a:rPr lang="en-US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võrreldes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2019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. </a:t>
            </a:r>
            <a:r>
              <a:rPr lang="en-US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aastaga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moodustas</a:t>
            </a:r>
            <a:r>
              <a:rPr lang="en-US" sz="2000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tulu</a:t>
            </a:r>
            <a:r>
              <a:rPr lang="en-US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62,3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%, </a:t>
            </a:r>
          </a:p>
          <a:p>
            <a:endParaRPr lang="et-EE" sz="2000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t-EE" sz="2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t-EE" sz="20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9653" y="4103091"/>
            <a:ext cx="4389437" cy="3292077"/>
          </a:xfrm>
          <a:prstGeom prst="rect">
            <a:avLst/>
          </a:prstGeom>
        </p:spPr>
      </p:pic>
      <p:pic>
        <p:nvPicPr>
          <p:cNvPr id="6" name="Pilt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188" y="1018060"/>
            <a:ext cx="4407902" cy="3085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570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ealkiri 1"/>
          <p:cNvSpPr>
            <a:spLocks noGrp="1"/>
          </p:cNvSpPr>
          <p:nvPr>
            <p:ph type="title"/>
          </p:nvPr>
        </p:nvSpPr>
        <p:spPr>
          <a:xfrm>
            <a:off x="778579" y="1307969"/>
            <a:ext cx="4515316" cy="553998"/>
          </a:xfrm>
        </p:spPr>
        <p:txBody>
          <a:bodyPr>
            <a:normAutofit/>
          </a:bodyPr>
          <a:lstStyle/>
          <a:p>
            <a:r>
              <a:rPr lang="et-EE" sz="28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TUNNUSTUSED</a:t>
            </a:r>
            <a:endParaRPr lang="et-EE" sz="28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5" name="Sisu kohatäide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514" y="2441083"/>
            <a:ext cx="4986111" cy="3292059"/>
          </a:xfrm>
        </p:spPr>
      </p:pic>
      <p:sp>
        <p:nvSpPr>
          <p:cNvPr id="4" name="Teksti kohatäide 3"/>
          <p:cNvSpPr>
            <a:spLocks noGrp="1"/>
          </p:cNvSpPr>
          <p:nvPr>
            <p:ph type="body" sz="half" idx="2"/>
          </p:nvPr>
        </p:nvSpPr>
        <p:spPr>
          <a:xfrm>
            <a:off x="537029" y="2177143"/>
            <a:ext cx="4339771" cy="4689384"/>
          </a:xfrm>
        </p:spPr>
        <p:txBody>
          <a:bodyPr>
            <a:normAutofit/>
          </a:bodyPr>
          <a:lstStyle/>
          <a:p>
            <a:r>
              <a:rPr lang="et-EE" sz="2000" b="1" dirty="0">
                <a:latin typeface="Cambria" panose="02040503050406030204" pitchFamily="18" charset="0"/>
                <a:ea typeface="Cambria" panose="02040503050406030204" pitchFamily="18" charset="0"/>
              </a:rPr>
              <a:t>M</a:t>
            </a:r>
            <a:r>
              <a:rPr lang="et-EE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uinasjutunäitus </a:t>
            </a:r>
            <a:r>
              <a:rPr lang="et-EE" sz="2000" b="1" dirty="0">
                <a:latin typeface="Cambria" panose="02040503050406030204" pitchFamily="18" charset="0"/>
                <a:ea typeface="Cambria" panose="02040503050406030204" pitchFamily="18" charset="0"/>
              </a:rPr>
              <a:t>„Elas kord</a:t>
            </a:r>
            <a:r>
              <a:rPr lang="et-EE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…“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- Tartu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aasta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tegu ja Kultuurkapitali aastapreemia.</a:t>
            </a:r>
          </a:p>
          <a:p>
            <a:r>
              <a:rPr lang="et-EE" sz="2000" b="1" dirty="0">
                <a:latin typeface="Cambria" panose="02040503050406030204" pitchFamily="18" charset="0"/>
                <a:ea typeface="Cambria" panose="02040503050406030204" pitchFamily="18" charset="0"/>
              </a:rPr>
              <a:t>Kultuurikursus „Ela eestlaste elusid</a:t>
            </a:r>
            <a:r>
              <a:rPr lang="et-EE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“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- </a:t>
            </a:r>
            <a:r>
              <a:rPr lang="et-EE" sz="2000" dirty="0">
                <a:latin typeface="Cambria" panose="02040503050406030204" pitchFamily="18" charset="0"/>
                <a:ea typeface="Cambria" panose="02040503050406030204" pitchFamily="18" charset="0"/>
              </a:rPr>
              <a:t>Tartumaa  aasta õpitegu 2020“ täiskasvanuhariduse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valdkonnas.</a:t>
            </a:r>
          </a:p>
          <a:p>
            <a:r>
              <a:rPr lang="et-EE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Muuseumirott 2020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– kolm </a:t>
            </a:r>
            <a:r>
              <a:rPr lang="et-EE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nominatsiooni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r>
              <a:rPr lang="et-EE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Eesti Rahva Muuseum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- </a:t>
            </a:r>
            <a:r>
              <a:rPr lang="fi-FI" sz="2000" dirty="0">
                <a:latin typeface="Cambria" panose="02040503050406030204" pitchFamily="18" charset="0"/>
                <a:ea typeface="Cambria" panose="02040503050406030204" pitchFamily="18" charset="0"/>
              </a:rPr>
              <a:t>Tartu </a:t>
            </a:r>
            <a:r>
              <a:rPr lang="fi-FI" sz="2000" dirty="0" err="1">
                <a:latin typeface="Cambria" panose="02040503050406030204" pitchFamily="18" charset="0"/>
                <a:ea typeface="Cambria" panose="02040503050406030204" pitchFamily="18" charset="0"/>
              </a:rPr>
              <a:t>Kultuurikandja</a:t>
            </a:r>
            <a:r>
              <a:rPr lang="fi-FI" sz="2000" dirty="0">
                <a:latin typeface="Cambria" panose="02040503050406030204" pitchFamily="18" charset="0"/>
                <a:ea typeface="Cambria" panose="02040503050406030204" pitchFamily="18" charset="0"/>
              </a:rPr>
              <a:t> 2020 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„A</a:t>
            </a:r>
            <a:r>
              <a:rPr lang="fi-FI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asta</a:t>
            </a:r>
            <a:r>
              <a:rPr lang="fi-FI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fi-FI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kultuuriorganisatsioon</a:t>
            </a:r>
            <a:r>
              <a:rPr lang="et-EE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“ </a:t>
            </a:r>
            <a:r>
              <a:rPr lang="fi-FI" sz="2000" dirty="0" err="1" smtClean="0">
                <a:latin typeface="Cambria" panose="02040503050406030204" pitchFamily="18" charset="0"/>
                <a:ea typeface="Cambria" panose="02040503050406030204" pitchFamily="18" charset="0"/>
              </a:rPr>
              <a:t>kategoorias</a:t>
            </a:r>
            <a:r>
              <a:rPr lang="fi-FI" sz="2000" dirty="0" smtClean="0"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t-EE" sz="2000" dirty="0" smtClean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05678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5354054" y="2298040"/>
            <a:ext cx="4320000" cy="1852864"/>
          </a:xfrm>
        </p:spPr>
        <p:txBody>
          <a:bodyPr/>
          <a:lstStyle/>
          <a:p>
            <a:r>
              <a:rPr lang="et-EE" dirty="0" smtClean="0"/>
              <a:t>Aitäh!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451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RM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R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2598</TotalTime>
  <Words>406</Words>
  <Application>Microsoft Office PowerPoint</Application>
  <PresentationFormat>Custom</PresentationFormat>
  <Paragraphs>43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Cambria</vt:lpstr>
      <vt:lpstr>Wingdings</vt:lpstr>
      <vt:lpstr>ERM</vt:lpstr>
      <vt:lpstr>Eriline aasta ERMis</vt:lpstr>
      <vt:lpstr>PowerPoint Presentation</vt:lpstr>
      <vt:lpstr>PowerPoint Presentation</vt:lpstr>
      <vt:lpstr>UUED VÕIMALUSED</vt:lpstr>
      <vt:lpstr>PowerPoint Presentation</vt:lpstr>
      <vt:lpstr>PowerPoint Presentation</vt:lpstr>
      <vt:lpstr>PowerPoint Presentation</vt:lpstr>
      <vt:lpstr>PowerPoint Presentation</vt:lpstr>
      <vt:lpstr>TUNNUSTUSED</vt:lpstr>
      <vt:lpstr>Aitäh!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Kaimar .</dc:creator>
  <cp:lastModifiedBy>Kuuelanik</cp:lastModifiedBy>
  <cp:revision>88</cp:revision>
  <cp:lastPrinted>2021-03-15T09:23:26Z</cp:lastPrinted>
  <dcterms:created xsi:type="dcterms:W3CDTF">2014-10-14T08:51:25Z</dcterms:created>
  <dcterms:modified xsi:type="dcterms:W3CDTF">2021-03-18T19:08:37Z</dcterms:modified>
</cp:coreProperties>
</file>