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9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0.xml" ContentType="application/vnd.openxmlformats-officedocument.theme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9" r:id="rId6"/>
    <p:sldMasterId id="2147483721" r:id="rId7"/>
    <p:sldMasterId id="2147483733" r:id="rId8"/>
    <p:sldMasterId id="2147483745" r:id="rId9"/>
    <p:sldMasterId id="2147483757" r:id="rId10"/>
    <p:sldMasterId id="2147483769" r:id="rId11"/>
  </p:sldMasterIdLst>
  <p:notesMasterIdLst>
    <p:notesMasterId r:id="rId52"/>
  </p:notesMasterIdLst>
  <p:sldIdLst>
    <p:sldId id="256" r:id="rId12"/>
    <p:sldId id="313" r:id="rId13"/>
    <p:sldId id="315" r:id="rId14"/>
    <p:sldId id="316" r:id="rId15"/>
    <p:sldId id="318" r:id="rId16"/>
    <p:sldId id="320" r:id="rId17"/>
    <p:sldId id="322" r:id="rId18"/>
    <p:sldId id="324" r:id="rId19"/>
    <p:sldId id="299" r:id="rId20"/>
    <p:sldId id="283" r:id="rId21"/>
    <p:sldId id="301" r:id="rId22"/>
    <p:sldId id="303" r:id="rId23"/>
    <p:sldId id="282" r:id="rId24"/>
    <p:sldId id="281" r:id="rId25"/>
    <p:sldId id="285" r:id="rId26"/>
    <p:sldId id="280" r:id="rId27"/>
    <p:sldId id="298" r:id="rId28"/>
    <p:sldId id="268" r:id="rId29"/>
    <p:sldId id="310" r:id="rId30"/>
    <p:sldId id="294" r:id="rId31"/>
    <p:sldId id="270" r:id="rId32"/>
    <p:sldId id="272" r:id="rId33"/>
    <p:sldId id="308" r:id="rId34"/>
    <p:sldId id="291" r:id="rId35"/>
    <p:sldId id="292" r:id="rId36"/>
    <p:sldId id="275" r:id="rId37"/>
    <p:sldId id="279" r:id="rId38"/>
    <p:sldId id="287" r:id="rId39"/>
    <p:sldId id="274" r:id="rId40"/>
    <p:sldId id="277" r:id="rId41"/>
    <p:sldId id="289" r:id="rId42"/>
    <p:sldId id="304" r:id="rId43"/>
    <p:sldId id="306" r:id="rId44"/>
    <p:sldId id="296" r:id="rId45"/>
    <p:sldId id="262" r:id="rId46"/>
    <p:sldId id="265" r:id="rId47"/>
    <p:sldId id="264" r:id="rId48"/>
    <p:sldId id="267" r:id="rId49"/>
    <p:sldId id="261" r:id="rId50"/>
    <p:sldId id="325" r:id="rId51"/>
  </p:sldIdLst>
  <p:sldSz cx="9144000" cy="6858000" type="screen4x3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slide" Target="slides/slide28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50" Type="http://schemas.openxmlformats.org/officeDocument/2006/relationships/slide" Target="slides/slide39.xml"/><Relationship Id="rId55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41" Type="http://schemas.openxmlformats.org/officeDocument/2006/relationships/slide" Target="slides/slide3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53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56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0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2C1FBD-5C99-40E4-B3CB-1A29508AF3C2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DCB521-619B-4B2F-870B-48E87D350C92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964474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830" y="4343322"/>
            <a:ext cx="5486309" cy="4114872"/>
          </a:xfrm>
        </p:spPr>
        <p:txBody>
          <a:bodyPr/>
          <a:lstStyle/>
          <a:p>
            <a:endParaRPr lang="x-non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CB521-619B-4B2F-870B-48E87D350C92}" type="slidenum">
              <a:rPr lang="et-EE" smtClean="0"/>
              <a:t>32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8025454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4DDEE8-F1A2-4842-970E-5A478E118DE3}" type="slidenum">
              <a:rPr lang="et-EE" smtClean="0">
                <a:solidFill>
                  <a:prstClr val="black"/>
                </a:solidFill>
              </a:rPr>
              <a:pPr/>
              <a:t>37</a:t>
            </a:fld>
            <a:endParaRPr lang="et-E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836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518743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524025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785623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610597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532528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091500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89707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009344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162212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043821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8521588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D1F70C-DBBF-4754-B219-DB8AE8869CB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601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D20F78-55EA-4089-88D5-20907531D83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2814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D9FCF0-CD8D-4244-9FDD-AADE256C43B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4190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2B6713-0D18-4A41-B17D-50729F004F2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3312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160487-6609-40BF-85B9-D64D9D3694B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771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C8FAF5-8D7B-4FD9-B524-11E63EDE1E3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27147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05F441-64DA-434F-8119-BA51B411885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3485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6DE67-CA66-4474-BC7B-C49EBCA0510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4035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158503-51EE-4FD7-B6DA-B910DCE6D62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2969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605515-3F23-4205-A453-876F7BAC776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3966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3AF7FF-CB44-478E-8BBE-26653FA9308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4778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E5083-3F22-495A-8836-3A0863BF4D3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643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6B0E8-FDD9-4DAB-833A-64A66E12CDD5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083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A84D4-3952-4B53-AF18-D4989A2804E0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5470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E88C1-CD96-4A3A-A2D4-D49DA60191A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4392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9DC8-2BEB-4542-B284-F10D50BB2A9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37391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D1F9B-4BDC-487F-9EBA-19FE10710C20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5994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61FDE-3F87-49D0-B780-8E9EFB0DE54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308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898A6-4E55-4450-A07D-E9D0078D8F98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2338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BBC16-0DE6-4539-8F40-476CC60C0428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3142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07944-5429-4923-912B-225BDA53F8E4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1575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BB4A7-6511-4686-9103-7D8FB5216F4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397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68D3C-B6F3-41E0-A707-FD4BC7710B6B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EB97F-A6F7-47B9-AA96-188B752FE9CA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6095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68D3C-B6F3-41E0-A707-FD4BC7710B6B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EB97F-A6F7-47B9-AA96-188B752FE9CA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963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68D3C-B6F3-41E0-A707-FD4BC7710B6B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EB97F-A6F7-47B9-AA96-188B752FE9CA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16138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68D3C-B6F3-41E0-A707-FD4BC7710B6B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EB97F-A6F7-47B9-AA96-188B752FE9CA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0166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68D3C-B6F3-41E0-A707-FD4BC7710B6B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EB97F-A6F7-47B9-AA96-188B752FE9CA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43138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68D3C-B6F3-41E0-A707-FD4BC7710B6B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EB97F-A6F7-47B9-AA96-188B752FE9CA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05409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68D3C-B6F3-41E0-A707-FD4BC7710B6B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EB97F-A6F7-47B9-AA96-188B752FE9CA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62770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68D3C-B6F3-41E0-A707-FD4BC7710B6B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EB97F-A6F7-47B9-AA96-188B752FE9CA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07778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68D3C-B6F3-41E0-A707-FD4BC7710B6B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EB97F-A6F7-47B9-AA96-188B752FE9CA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9931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68D3C-B6F3-41E0-A707-FD4BC7710B6B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EB97F-A6F7-47B9-AA96-188B752FE9CA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87862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68D3C-B6F3-41E0-A707-FD4BC7710B6B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EB97F-A6F7-47B9-AA96-188B752FE9CA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48948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7AC6D5E-DD5A-4CF6-BB5E-006ECBEBAC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77334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5B7BCDC-46CD-4390-BC63-8D307625D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01506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36007C8-57DB-4BA8-9779-5006BCE625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81571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8B72AB4-ABBC-4BDC-895D-56A3ABE4C0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70112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FF667CB-C39E-48AC-A5C7-6AE4FABF2B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60658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16258DF-656B-4E53-B2DC-26B8501B8B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046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62B8C57-ED87-458C-813A-1893580720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28667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C13308B-6DC0-48D4-AE46-434A051AA8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51067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t-EE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6E7660C-1D51-4B26-851B-3278AFA7B4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79922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C2466C5-013E-4CB3-8579-36EAB206CE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93188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8EE7060-3F80-4C82-9058-4E11E5D79C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10752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24A4D33-1D2A-4AE7-B650-46FB1D0A59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77036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39242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99648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02449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23898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67412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03957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85902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46021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84785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20051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31845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81812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76025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91557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87663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76248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11648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78441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09563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97651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28345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28807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76202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27253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71838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12541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30720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01890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28872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613160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98133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42327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35945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4801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06621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96207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44147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76158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80434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508116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342820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54388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83870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487908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419753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919103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0696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312411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2147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62008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03477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306898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20411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39399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67548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034951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186824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52371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0418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994090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88010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08017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90840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519562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545670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073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3" Type="http://schemas.openxmlformats.org/officeDocument/2006/relationships/slideLayout" Target="../slideLayouts/slideLayout92.xml"/><Relationship Id="rId7" Type="http://schemas.openxmlformats.org/officeDocument/2006/relationships/slideLayout" Target="../slideLayouts/slideLayout9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1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99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9.xml"/><Relationship Id="rId3" Type="http://schemas.openxmlformats.org/officeDocument/2006/relationships/slideLayout" Target="../slideLayouts/slideLayout114.xml"/><Relationship Id="rId7" Type="http://schemas.openxmlformats.org/officeDocument/2006/relationships/slideLayout" Target="../slideLayouts/slideLayout118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3.xml"/><Relationship Id="rId1" Type="http://schemas.openxmlformats.org/officeDocument/2006/relationships/slideLayout" Target="../slideLayouts/slideLayout112.xml"/><Relationship Id="rId6" Type="http://schemas.openxmlformats.org/officeDocument/2006/relationships/slideLayout" Target="../slideLayouts/slideLayout117.xml"/><Relationship Id="rId11" Type="http://schemas.openxmlformats.org/officeDocument/2006/relationships/slideLayout" Target="../slideLayouts/slideLayout122.xml"/><Relationship Id="rId5" Type="http://schemas.openxmlformats.org/officeDocument/2006/relationships/slideLayout" Target="../slideLayouts/slideLayout116.xml"/><Relationship Id="rId10" Type="http://schemas.openxmlformats.org/officeDocument/2006/relationships/slideLayout" Target="../slideLayouts/slideLayout121.xml"/><Relationship Id="rId4" Type="http://schemas.openxmlformats.org/officeDocument/2006/relationships/slideLayout" Target="../slideLayouts/slideLayout115.xml"/><Relationship Id="rId9" Type="http://schemas.openxmlformats.org/officeDocument/2006/relationships/slideLayout" Target="../slideLayouts/slideLayout1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EAB0B-C7FA-41E5-9742-00BA986C2083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1AEF6-F2DA-4D31-A2DB-B02F41CFA2AC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474127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75FAFB7-B8AE-4CF8-9652-289361ADEF4A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9917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/>
            <a:r>
              <a:rPr lang="et-EE"/>
              <a:t>Click to edit the title text formatClick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/>
          <a:lstStyle>
            <a:defPPr marL="432000" lvl="0" indent="-324000" algn="l" hangingPunct="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t-EE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defPPr>
            <a:lvl1pPr marL="432000" lvl="0" indent="-324000" algn="l" hangingPunct="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t-EE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1pPr>
            <a:lvl2pPr marL="864000" lvl="1" indent="-324000" algn="l" hangingPunct="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t-EE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2pPr>
            <a:lvl3pPr marL="1295999" lvl="2" indent="-288000" algn="l" hangingPunct="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t-EE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3pPr>
            <a:lvl4pPr marL="1728000" lvl="3" indent="-216000" algn="l" hangingPunct="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t-EE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4pPr>
            <a:lvl5pPr marL="2160000" lvl="4" indent="-216000" algn="l" hangingPunct="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t-EE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5pPr>
            <a:lvl6pPr marL="2592000" lvl="5" indent="-216000" algn="l" hangingPunct="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t-EE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6pPr>
            <a:lvl7pPr marL="3024000" lvl="6" indent="-216000" algn="l" hangingPunct="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t-EE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7pPr>
            <a:lvl8pPr marL="3456000" lvl="7" indent="-216000" algn="l" hangingPunct="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t-EE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8pPr>
            <a:lvl9pPr marL="3887999" lvl="8" indent="-216000" algn="l" hangingPunct="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t-EE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9pPr>
          </a:lstStyle>
          <a:p>
            <a:pPr lvl="0"/>
            <a:r>
              <a:rPr lang="en-US"/>
              <a:t>Click to edit the outline text format</a:t>
            </a:r>
          </a:p>
          <a:p>
            <a:pPr lvl="1"/>
            <a:r>
              <a:rPr lang="en-US"/>
              <a:t>Second Outline Level</a:t>
            </a:r>
          </a:p>
          <a:p>
            <a:pPr lvl="2"/>
            <a:r>
              <a:rPr lang="en-US"/>
              <a:t>Third Outline Level</a:t>
            </a:r>
          </a:p>
          <a:p>
            <a:pPr lvl="3"/>
            <a:r>
              <a:rPr lang="en-US"/>
              <a:t>Fourth Outline Level</a:t>
            </a:r>
          </a:p>
          <a:p>
            <a:pPr lvl="4"/>
            <a:r>
              <a:rPr lang="en-US"/>
              <a:t>Fifth Outline Level</a:t>
            </a:r>
          </a:p>
          <a:p>
            <a:pPr lvl="5"/>
            <a:r>
              <a:rPr lang="en-US"/>
              <a:t>Sixth Outline Level</a:t>
            </a:r>
          </a:p>
          <a:p>
            <a:pPr lvl="6"/>
            <a:r>
              <a:rPr lang="en-US"/>
              <a:t>Seventh Outline Level</a:t>
            </a:r>
          </a:p>
          <a:p>
            <a:pPr lvl="7"/>
            <a:r>
              <a:rPr lang="en-US"/>
              <a:t>Eighth Outline Level</a:t>
            </a:r>
          </a:p>
          <a:p>
            <a:pPr lvl="0"/>
            <a:r>
              <a:rPr lang="en-US"/>
              <a:t>Ninth Outline LevelClick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 txBox="1">
            <a:spLocks noGrp="1"/>
          </p:cNvSpPr>
          <p:nvPr>
            <p:ph type="dt" sz="half" idx="2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/>
          <a:lstStyle>
            <a:lvl1pPr lvl="0" rtl="0" hangingPunct="0">
              <a:buNone/>
              <a:tabLst/>
              <a:defRPr lang="x-none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endParaRPr>
              <a:solidFill>
                <a:prstClr val="black"/>
              </a:solidFill>
            </a:endParaRPr>
          </a:p>
        </p:txBody>
      </p:sp>
      <p:sp>
        <p:nvSpPr>
          <p:cNvPr id="5" name="Rectangle 5"/>
          <p:cNvSpPr txBox="1">
            <a:spLocks noGrp="1"/>
          </p:cNvSpPr>
          <p:nvPr>
            <p:ph type="ftr" sz="quarter" idx="3"/>
          </p:nvPr>
        </p:nvSpPr>
        <p:spPr>
          <a:xfrm>
            <a:off x="3124079" y="6245280"/>
            <a:ext cx="2895120" cy="475920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/>
          <a:lstStyle>
            <a:lvl1pPr lvl="0" rtl="0" hangingPunct="0">
              <a:buNone/>
              <a:tabLst/>
              <a:defRPr lang="x-none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endParaRPr>
              <a:solidFill>
                <a:prstClr val="black"/>
              </a:solidFill>
            </a:endParaRPr>
          </a:p>
        </p:txBody>
      </p:sp>
      <p:sp>
        <p:nvSpPr>
          <p:cNvPr id="6" name="Rectangle 6"/>
          <p:cNvSpPr txBox="1">
            <a:spLocks noGrp="1"/>
          </p:cNvSpPr>
          <p:nvPr>
            <p:ph type="sldNum" sz="quarter" idx="4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x-none" sz="1800" b="0" i="0" u="none" strike="noStrike" kern="1200" spc="0">
                <a:solidFill>
                  <a:srgbClr val="000000"/>
                </a:solidFill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fld id="{BD352CE8-CBB3-49CF-83B5-A0CC00DA62CC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17280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lvl="0" algn="ctr" rtl="0" hangingPunct="0">
        <a:spcBef>
          <a:spcPts val="0"/>
        </a:spcBef>
        <a:spcAft>
          <a:spcPts val="0"/>
        </a:spcAft>
        <a:buNone/>
        <a:tabLst/>
        <a:defRPr lang="et-EE" sz="4400" b="0" i="0" u="none" strike="noStrike" kern="1200" spc="0">
          <a:ln>
            <a:noFill/>
          </a:ln>
          <a:solidFill>
            <a:srgbClr val="000000"/>
          </a:solidFill>
          <a:latin typeface="Arial" pitchFamily="18"/>
          <a:ea typeface="Arial Unicode MS" pitchFamily="2"/>
          <a:cs typeface="Arial Unicode MS" pitchFamily="2"/>
        </a:defRPr>
      </a:lvl1pPr>
    </p:titleStyle>
    <p:bodyStyle>
      <a:lvl1pPr lvl="0" rtl="0">
        <a:buSzPct val="45000"/>
        <a:buFont typeface="StarSymbol"/>
        <a:buChar char="●"/>
        <a:tabLst/>
        <a:defRPr lang="en-US" sz="3200" b="0" i="0" u="none" strike="noStrike" spc="0">
          <a:solidFill>
            <a:srgbClr val="000000"/>
          </a:solidFill>
          <a:latin typeface="Arial" pitchFamily="18"/>
        </a:defRPr>
      </a:lvl1pPr>
      <a:lvl2pPr lvl="1" rtl="0">
        <a:buSzPct val="45000"/>
        <a:buFont typeface="StarSymbol"/>
        <a:buChar char="●"/>
        <a:tabLst/>
        <a:defRPr lang="en-US" sz="3200" b="0" i="0" u="none" strike="noStrike" spc="0">
          <a:solidFill>
            <a:srgbClr val="000000"/>
          </a:solidFill>
          <a:latin typeface="Arial" pitchFamily="18"/>
        </a:defRPr>
      </a:lvl2pPr>
      <a:lvl3pPr lvl="2" rtl="0">
        <a:buSzPct val="75000"/>
        <a:buFont typeface="StarSymbol"/>
        <a:buChar char="–"/>
        <a:tabLst/>
        <a:defRPr lang="en-US" sz="3200" b="0" i="0" u="none" strike="noStrike" spc="0">
          <a:solidFill>
            <a:srgbClr val="000000"/>
          </a:solidFill>
          <a:latin typeface="Arial" pitchFamily="18"/>
        </a:defRPr>
      </a:lvl3pPr>
      <a:lvl4pPr lvl="3" rtl="0">
        <a:buSzPct val="45000"/>
        <a:buFont typeface="StarSymbol"/>
        <a:buChar char="●"/>
        <a:tabLst/>
        <a:defRPr lang="en-US" sz="3200" b="0" i="0" u="none" strike="noStrike" spc="0">
          <a:solidFill>
            <a:srgbClr val="000000"/>
          </a:solidFill>
          <a:latin typeface="Arial" pitchFamily="18"/>
        </a:defRPr>
      </a:lvl4pPr>
      <a:lvl5pPr lvl="4" rtl="0">
        <a:buSzPct val="75000"/>
        <a:buFont typeface="StarSymbol"/>
        <a:buChar char="–"/>
        <a:tabLst/>
        <a:defRPr lang="en-US" sz="3200" b="0" i="0" u="none" strike="noStrike" spc="0">
          <a:solidFill>
            <a:srgbClr val="000000"/>
          </a:solidFill>
          <a:latin typeface="Arial" pitchFamily="18"/>
        </a:defRPr>
      </a:lvl5pPr>
      <a:lvl6pPr lvl="5" rtl="0">
        <a:buSzPct val="45000"/>
        <a:buFont typeface="StarSymbol"/>
        <a:buChar char="●"/>
        <a:tabLst/>
        <a:defRPr lang="en-US" sz="3200" b="0" i="0" u="none" strike="noStrike" spc="0">
          <a:solidFill>
            <a:srgbClr val="000000"/>
          </a:solidFill>
          <a:latin typeface="Arial" pitchFamily="18"/>
        </a:defRPr>
      </a:lvl6pPr>
      <a:lvl7pPr lvl="6" rtl="0">
        <a:buSzPct val="45000"/>
        <a:buFont typeface="StarSymbol"/>
        <a:buChar char="●"/>
        <a:tabLst/>
        <a:defRPr lang="en-US" sz="3200" b="0" i="0" u="none" strike="noStrike" spc="0">
          <a:solidFill>
            <a:srgbClr val="000000"/>
          </a:solidFill>
          <a:latin typeface="Arial" pitchFamily="18"/>
        </a:defRPr>
      </a:lvl7pPr>
      <a:lvl8pPr lvl="7" rtl="0">
        <a:buSzPct val="45000"/>
        <a:buFont typeface="StarSymbol"/>
        <a:buChar char="●"/>
        <a:tabLst/>
        <a:defRPr lang="en-US" sz="3200" b="0" i="0" u="none" strike="noStrike" spc="0">
          <a:solidFill>
            <a:srgbClr val="000000"/>
          </a:solidFill>
          <a:latin typeface="Arial" pitchFamily="18"/>
        </a:defRPr>
      </a:lvl8pPr>
      <a:lvl9pPr marL="0" marR="0" lvl="0" indent="0" algn="l" rtl="0" hangingPunct="0">
        <a:spcBef>
          <a:spcPts val="638"/>
        </a:spcBef>
        <a:spcAft>
          <a:spcPts val="0"/>
        </a:spcAft>
        <a:buSzPct val="45000"/>
        <a:buFont typeface="StarSymbol"/>
        <a:buChar char="•"/>
        <a:tabLst/>
        <a:defRPr lang="en-US" sz="3200" b="0" i="0" u="none" strike="noStrike" spc="0">
          <a:solidFill>
            <a:srgbClr val="000000"/>
          </a:solidFill>
          <a:latin typeface="Arial" pitchFamily="18"/>
        </a:defRPr>
      </a:lvl9pPr>
    </p:bodyStyle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B68D3C-B6F3-41E0-A707-FD4BC7710B6B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EB97F-A6F7-47B9-AA96-188B752FE9CA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091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8F46D9-9B67-441C-9FCE-103F73306AE3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893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181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20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4F939F-A2E5-4249-ADD3-38EFAFB116D7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08F8F-69DB-449C-BC3D-CFDF6BDDEC63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475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205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860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EAB0B-C7FA-41E5-9742-00BA986C2083}" type="datetimeFigureOut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3.03.2015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1AEF6-F2DA-4D31-A2DB-B02F41CFA2AC}" type="slidenum">
              <a:rPr lang="et-E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t-E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395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0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ailymotion.com/video/x1p40d8_hugo-official-movie-trailer-2011-hd-asa-butterfield-ben-kingsley-jude-law-entertainment-movies-drama_shortfilms" TargetMode="External"/><Relationship Id="rId2" Type="http://schemas.openxmlformats.org/officeDocument/2006/relationships/hyperlink" Target="https://www.youtube.com/watch?v=dYiumrSxAg8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https://www.youtube.com/watch?v=p49ZaBg_zBI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1NpkwniCyRo" TargetMode="External"/><Relationship Id="rId7" Type="http://schemas.openxmlformats.org/officeDocument/2006/relationships/image" Target="../media/image38.png"/><Relationship Id="rId2" Type="http://schemas.openxmlformats.org/officeDocument/2006/relationships/hyperlink" Target="https://www.youtube.com/watch?v=VofXqPn52qU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hyperlink" Target="https://www.youtube.com/watch?v=dxuEb2D4LE4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hyperlink" Target="http://www.youtube.com/watch?v=qQMWUm-gyLw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png"/><Relationship Id="rId7" Type="http://schemas.openxmlformats.org/officeDocument/2006/relationships/image" Target="../media/image6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9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80.xml"/><Relationship Id="rId5" Type="http://schemas.openxmlformats.org/officeDocument/2006/relationships/image" Target="../media/image72.png"/><Relationship Id="rId4" Type="http://schemas.openxmlformats.org/officeDocument/2006/relationships/image" Target="../media/image71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D3n0sA44iV4" TargetMode="External"/><Relationship Id="rId3" Type="http://schemas.openxmlformats.org/officeDocument/2006/relationships/hyperlink" Target="http://www.youtube.com/watch?v=9yRSY8xDnAw" TargetMode="External"/><Relationship Id="rId7" Type="http://schemas.openxmlformats.org/officeDocument/2006/relationships/hyperlink" Target="http://www.youtube.com/watch?v=39CwUXGplEE" TargetMode="External"/><Relationship Id="rId2" Type="http://schemas.openxmlformats.org/officeDocument/2006/relationships/hyperlink" Target="http://www.youtube.com/watch?v=rPGLRO3fZnQ" TargetMode="External"/><Relationship Id="rId1" Type="http://schemas.openxmlformats.org/officeDocument/2006/relationships/slideLayout" Target="../slideLayouts/slideLayout35.xml"/><Relationship Id="rId6" Type="http://schemas.openxmlformats.org/officeDocument/2006/relationships/hyperlink" Target="http://www.youtube.com/watch?v=ng38YC1Po1g" TargetMode="External"/><Relationship Id="rId11" Type="http://schemas.openxmlformats.org/officeDocument/2006/relationships/hyperlink" Target="http://www.youtube.com/watch?v=ZE417ZtnWu8" TargetMode="External"/><Relationship Id="rId5" Type="http://schemas.openxmlformats.org/officeDocument/2006/relationships/hyperlink" Target="http://www.youtube.com/watch?v=QmzpWZIfttk" TargetMode="External"/><Relationship Id="rId10" Type="http://schemas.openxmlformats.org/officeDocument/2006/relationships/hyperlink" Target="http://www.youtube.com/watch?v=jeIKtLt6yOo" TargetMode="External"/><Relationship Id="rId4" Type="http://schemas.openxmlformats.org/officeDocument/2006/relationships/hyperlink" Target="http://www.youtube.com/watch?v=TkBpuW796Ns" TargetMode="External"/><Relationship Id="rId9" Type="http://schemas.openxmlformats.org/officeDocument/2006/relationships/hyperlink" Target="http://www.youtube.com/watch?v=m-h44fE7ZtE" TargetMode="Externa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t-EE" dirty="0" smtClean="0">
                <a:solidFill>
                  <a:srgbClr val="0070C0"/>
                </a:solidFill>
              </a:rPr>
              <a:t>Raamatu</a:t>
            </a:r>
            <a:r>
              <a:rPr lang="et-EE" dirty="0" smtClean="0"/>
              <a:t> kogu</a:t>
            </a:r>
            <a:endParaRPr lang="et-E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t-EE" dirty="0" smtClean="0"/>
              <a:t>Peeter Torop</a:t>
            </a:r>
          </a:p>
          <a:p>
            <a:r>
              <a:rPr lang="et-EE" dirty="0" smtClean="0"/>
              <a:t>2.03.2015</a:t>
            </a:r>
          </a:p>
          <a:p>
            <a:r>
              <a:rPr lang="et-EE" dirty="0" smtClean="0"/>
              <a:t>Kääriku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4067543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143000"/>
          </a:xfrm>
        </p:spPr>
        <p:txBody>
          <a:bodyPr>
            <a:normAutofit/>
          </a:bodyPr>
          <a:lstStyle/>
          <a:p>
            <a:pPr algn="l"/>
            <a:r>
              <a:rPr lang="et-EE" sz="3200" b="1" dirty="0" smtClean="0">
                <a:solidFill>
                  <a:srgbClr val="0070C0"/>
                </a:solidFill>
              </a:rPr>
              <a:t>RAAMATUKOGU</a:t>
            </a:r>
            <a:endParaRPr lang="et-EE" sz="32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t-EE" dirty="0"/>
          </a:p>
        </p:txBody>
      </p:sp>
      <p:pic>
        <p:nvPicPr>
          <p:cNvPr id="3074" name="Picture 2" descr="Engagement levels among community typ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18958"/>
            <a:ext cx="5400600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2414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188640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et-EE" sz="2800" b="1" dirty="0" smtClean="0">
                <a:solidFill>
                  <a:srgbClr val="0070C0"/>
                </a:solidFill>
              </a:rPr>
              <a:t>Raamatukogu kui avalik suhtlemisruum</a:t>
            </a:r>
            <a:r>
              <a:rPr lang="et-EE" sz="1800" dirty="0" smtClean="0"/>
              <a:t/>
            </a:r>
            <a:br>
              <a:rPr lang="et-EE" sz="1800" dirty="0" smtClean="0"/>
            </a:br>
            <a:r>
              <a:rPr lang="en-US" sz="1800" dirty="0" smtClean="0"/>
              <a:t>Public </a:t>
            </a:r>
            <a:r>
              <a:rPr lang="en-US" sz="1800" dirty="0"/>
              <a:t>libraries and technology: From “houses of knowledge” to “houses of access”</a:t>
            </a:r>
            <a:r>
              <a:rPr lang="et-EE" sz="1800" dirty="0" smtClean="0"/>
              <a:t/>
            </a:r>
            <a:br>
              <a:rPr lang="et-EE" sz="1800" dirty="0" smtClean="0"/>
            </a:br>
            <a:r>
              <a:rPr lang="et-EE" sz="1800" dirty="0" smtClean="0"/>
              <a:t>http</a:t>
            </a:r>
            <a:r>
              <a:rPr lang="et-EE" sz="1800" dirty="0"/>
              <a:t>://libraries.pewinternet.org/category/libraries-in-the-digital-age/pages/2/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  <p:pic>
        <p:nvPicPr>
          <p:cNvPr id="2053" name="Picture 5" descr="Lower income adults more likely to say library services importa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7992888" cy="566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8904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143000"/>
          </a:xfrm>
        </p:spPr>
        <p:txBody>
          <a:bodyPr>
            <a:normAutofit/>
          </a:bodyPr>
          <a:lstStyle/>
          <a:p>
            <a:r>
              <a:rPr lang="et-EE" sz="2800" b="1" dirty="0" smtClean="0">
                <a:solidFill>
                  <a:srgbClr val="0070C0"/>
                </a:solidFill>
              </a:rPr>
              <a:t>Eesti kultuuripoliitika eesmärgid</a:t>
            </a:r>
            <a:r>
              <a:rPr lang="et-EE" sz="1800" dirty="0" smtClean="0"/>
              <a:t/>
            </a:r>
            <a:br>
              <a:rPr lang="et-EE" sz="1800" dirty="0" smtClean="0"/>
            </a:br>
            <a:r>
              <a:rPr lang="et-EE" sz="1800" dirty="0" smtClean="0"/>
              <a:t>https</a:t>
            </a:r>
            <a:r>
              <a:rPr lang="et-EE" sz="1800" dirty="0"/>
              <a:t>://valitsus.ee/et/eesmargid-tegevused/kultuuripoliitika/kultuuripoliitika-eesmargid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76872"/>
            <a:ext cx="7488832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4371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628801"/>
            <a:ext cx="9361040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684989"/>
            <a:ext cx="2664183" cy="1255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25144"/>
            <a:ext cx="3152775" cy="110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5584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t-EE" sz="2800" b="1" dirty="0" smtClean="0">
                <a:solidFill>
                  <a:srgbClr val="0070C0"/>
                </a:solidFill>
              </a:rPr>
              <a:t>Raamatukogu kui avalik ja virtuaalne suhtlemisruum</a:t>
            </a:r>
            <a:endParaRPr lang="et-EE" sz="2800" b="1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39487"/>
            <a:ext cx="3429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412776"/>
            <a:ext cx="516255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293096"/>
            <a:ext cx="5529263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137" y="4079776"/>
            <a:ext cx="3743325" cy="245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3655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  <p:pic>
        <p:nvPicPr>
          <p:cNvPr id="4" name="Picture 3" descr="http://image.slidesharecdn.com/2009-06-16whatisweb3-0-090616081108-phpapp02/95/what-is-web-30-characteristics-of-web-30-10-728.jpg?cb=133372270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200800" cy="59046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7304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solidFill>
                  <a:srgbClr val="0070C0"/>
                </a:solidFill>
              </a:rPr>
              <a:t>Digitaalhumanitaaria</a:t>
            </a:r>
            <a:endParaRPr lang="et-EE" dirty="0">
              <a:solidFill>
                <a:srgbClr val="0070C0"/>
              </a:solidFill>
            </a:endParaRPr>
          </a:p>
        </p:txBody>
      </p:sp>
      <p:pic>
        <p:nvPicPr>
          <p:cNvPr id="4" name="Content Placeholder 3" descr="http://www.jasonmkelly.com/wp-content/uploads/2012/08/Web-1-3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259" y="1196975"/>
            <a:ext cx="7987481" cy="5327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4835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187" y="206144"/>
            <a:ext cx="8229600" cy="981366"/>
          </a:xfrm>
        </p:spPr>
        <p:txBody>
          <a:bodyPr>
            <a:normAutofit fontScale="90000"/>
          </a:bodyPr>
          <a:lstStyle/>
          <a:p>
            <a:r>
              <a:rPr lang="et-EE" sz="3100" b="1" dirty="0" smtClean="0">
                <a:solidFill>
                  <a:srgbClr val="0070C0"/>
                </a:solidFill>
              </a:rPr>
              <a:t>Raamat kui mälumasin</a:t>
            </a:r>
            <a:br>
              <a:rPr lang="et-EE" sz="3100" b="1" dirty="0" smtClean="0">
                <a:solidFill>
                  <a:srgbClr val="0070C0"/>
                </a:solidFill>
              </a:rPr>
            </a:br>
            <a:r>
              <a:rPr lang="et-EE" sz="2800" dirty="0" smtClean="0"/>
              <a:t>J.Lotman 1969: bioonika – artistika- artoonika</a:t>
            </a:r>
            <a:br>
              <a:rPr lang="et-EE" sz="2800" dirty="0" smtClean="0"/>
            </a:br>
            <a:r>
              <a:rPr lang="et-EE" sz="2800" dirty="0" smtClean="0"/>
              <a:t> </a:t>
            </a:r>
            <a:endParaRPr lang="et-EE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96752"/>
            <a:ext cx="9001000" cy="5661248"/>
          </a:xfrm>
        </p:spPr>
        <p:txBody>
          <a:bodyPr/>
          <a:lstStyle/>
          <a:p>
            <a:endParaRPr lang="et-E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8" y="1916832"/>
            <a:ext cx="2560032" cy="1400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777948"/>
            <a:ext cx="2592288" cy="4266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19" y="3897052"/>
            <a:ext cx="2325638" cy="1882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1196752"/>
            <a:ext cx="3384377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0104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sz="2800" b="1" dirty="0" smtClean="0">
                <a:solidFill>
                  <a:srgbClr val="0070C0"/>
                </a:solidFill>
              </a:rPr>
              <a:t>Lugemine ja mõistmine kui suhtlemisprotsess</a:t>
            </a:r>
            <a:endParaRPr lang="et-EE" sz="28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/>
          <a:lstStyle/>
          <a:p>
            <a:pPr lvl="0" eaLnBrk="0" fontAlgn="base" hangingPunct="0">
              <a:spcAft>
                <a:spcPct val="0"/>
              </a:spcAft>
              <a:buNone/>
            </a:pPr>
            <a:r>
              <a:rPr kumimoji="0" lang="et-E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1. Adressandi ja adressaadi vaheline    suhtlemine: </a:t>
            </a:r>
            <a:r>
              <a:rPr kumimoji="0" lang="et-EE" sz="280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tekst = teade</a:t>
            </a:r>
          </a:p>
          <a:p>
            <a:pPr lvl="0" eaLnBrk="0" fontAlgn="base" hangingPunct="0">
              <a:spcAft>
                <a:spcPct val="0"/>
              </a:spcAft>
              <a:buNone/>
            </a:pPr>
            <a:r>
              <a:rPr kumimoji="0" lang="et-E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2. Auditooriumi ja kultuuritraditsiooni vaheline suhtlemine: </a:t>
            </a:r>
            <a:r>
              <a:rPr kumimoji="0" lang="et-EE" sz="280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tekst = kollektiivne kultuurimälu</a:t>
            </a:r>
          </a:p>
          <a:p>
            <a:pPr lvl="0" eaLnBrk="0" fontAlgn="base" hangingPunct="0">
              <a:spcAft>
                <a:spcPct val="0"/>
              </a:spcAft>
              <a:buNone/>
            </a:pPr>
            <a:r>
              <a:rPr kumimoji="0" lang="et-E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3. Lugeja suhtlemine iseendaga: </a:t>
            </a:r>
            <a:r>
              <a:rPr kumimoji="0" lang="et-EE" sz="280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tekst = meedium</a:t>
            </a:r>
          </a:p>
          <a:p>
            <a:pPr lvl="0" eaLnBrk="0" fontAlgn="base" hangingPunct="0">
              <a:spcAft>
                <a:spcPct val="0"/>
              </a:spcAft>
              <a:buNone/>
            </a:pPr>
            <a:r>
              <a:rPr kumimoji="0" lang="et-E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4. Lugeja suhtlemine tekstiga: </a:t>
            </a:r>
            <a:r>
              <a:rPr kumimoji="0" lang="et-EE" sz="280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tekst = partner</a:t>
            </a:r>
          </a:p>
          <a:p>
            <a:pPr lvl="0" eaLnBrk="0" fontAlgn="base" hangingPunct="0">
              <a:spcAft>
                <a:spcPct val="0"/>
              </a:spcAft>
              <a:buNone/>
            </a:pPr>
            <a:r>
              <a:rPr kumimoji="0" lang="et-E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5. Teksti ja kultuurikonteksti vaheline suhtlemine: </a:t>
            </a:r>
            <a:r>
              <a:rPr kumimoji="0" lang="et-EE" sz="280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tekst = infoallikas</a:t>
            </a:r>
          </a:p>
          <a:p>
            <a:pPr lvl="0" eaLnBrk="0" fontAlgn="base" hangingPunct="0">
              <a:spcAft>
                <a:spcPct val="0"/>
              </a:spcAft>
              <a:buNone/>
            </a:pPr>
            <a:r>
              <a:rPr kumimoji="0" lang="et-EE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                                                                </a:t>
            </a:r>
            <a:r>
              <a:rPr kumimoji="0" lang="et-E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J.Lotman</a:t>
            </a: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66866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3586410"/>
          </a:xfrm>
        </p:spPr>
        <p:txBody>
          <a:bodyPr/>
          <a:lstStyle/>
          <a:p>
            <a:r>
              <a:rPr lang="et-EE" sz="3200" dirty="0" smtClean="0">
                <a:solidFill>
                  <a:srgbClr val="0070C0"/>
                </a:solidFill>
              </a:rPr>
              <a:t>Trükimeedia transmeedialises keskkonnas:</a:t>
            </a:r>
            <a:br>
              <a:rPr lang="et-EE" sz="3200" dirty="0" smtClean="0">
                <a:solidFill>
                  <a:srgbClr val="0070C0"/>
                </a:solidFill>
              </a:rPr>
            </a:br>
            <a:r>
              <a:rPr lang="et-EE" sz="3200" dirty="0" smtClean="0">
                <a:solidFill>
                  <a:srgbClr val="0070C0"/>
                </a:solidFill>
              </a:rPr>
              <a:t>suhtlemine kui jagamine</a:t>
            </a:r>
            <a:endParaRPr lang="et-EE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756" y="3573016"/>
            <a:ext cx="9036496" cy="3284984"/>
          </a:xfrm>
        </p:spPr>
        <p:txBody>
          <a:bodyPr/>
          <a:lstStyle/>
          <a:p>
            <a:pPr marL="0" indent="0">
              <a:buNone/>
            </a:pPr>
            <a:endParaRPr lang="et-EE" dirty="0"/>
          </a:p>
        </p:txBody>
      </p:sp>
      <p:sp>
        <p:nvSpPr>
          <p:cNvPr id="4" name="Rectangle 3"/>
          <p:cNvSpPr/>
          <p:nvPr/>
        </p:nvSpPr>
        <p:spPr>
          <a:xfrm>
            <a:off x="179512" y="3645024"/>
            <a:ext cx="892899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Calibri"/>
              </a:rPr>
              <a:t>Media content, or texts, that previously were considered as belonging to a </a:t>
            </a:r>
            <a:r>
              <a:rPr lang="en-US" sz="3200" dirty="0">
                <a:solidFill>
                  <a:srgbClr val="0070C0"/>
                </a:solidFill>
                <a:latin typeface="Calibri"/>
              </a:rPr>
              <a:t>specific medium </a:t>
            </a:r>
            <a:r>
              <a:rPr lang="en-US" sz="3200" dirty="0">
                <a:solidFill>
                  <a:prstClr val="black"/>
                </a:solidFill>
                <a:latin typeface="Calibri"/>
              </a:rPr>
              <a:t>are today produced for audiences through a range of different </a:t>
            </a:r>
            <a:r>
              <a:rPr lang="en-US" sz="3200" dirty="0">
                <a:solidFill>
                  <a:srgbClr val="0070C0"/>
                </a:solidFill>
                <a:latin typeface="Calibri"/>
              </a:rPr>
              <a:t>distribution techniques. </a:t>
            </a:r>
            <a:endParaRPr lang="et-EE" sz="3200" dirty="0">
              <a:solidFill>
                <a:srgbClr val="0070C0"/>
              </a:solidFill>
              <a:latin typeface="Calibri"/>
            </a:endParaRPr>
          </a:p>
          <a:p>
            <a:endParaRPr lang="ru-RU" sz="2800" dirty="0">
              <a:solidFill>
                <a:srgbClr val="0070C0"/>
              </a:solidFill>
              <a:latin typeface="Calibri"/>
            </a:endParaRPr>
          </a:p>
          <a:p>
            <a:r>
              <a:rPr lang="en-US" sz="2000" dirty="0" err="1">
                <a:solidFill>
                  <a:srgbClr val="0070C0"/>
                </a:solidFill>
                <a:latin typeface="Calibri"/>
              </a:rPr>
              <a:t>G.Bolin</a:t>
            </a:r>
            <a:r>
              <a:rPr lang="en-US" sz="2000" dirty="0">
                <a:solidFill>
                  <a:srgbClr val="0070C0"/>
                </a:solidFill>
                <a:latin typeface="Calibri"/>
              </a:rPr>
              <a:t>. Media Technologies, </a:t>
            </a:r>
            <a:r>
              <a:rPr lang="en-US" sz="2000" dirty="0" err="1">
                <a:solidFill>
                  <a:srgbClr val="0070C0"/>
                </a:solidFill>
                <a:latin typeface="Calibri"/>
              </a:rPr>
              <a:t>Transmedia</a:t>
            </a:r>
            <a:r>
              <a:rPr lang="en-US" sz="2000" dirty="0">
                <a:solidFill>
                  <a:srgbClr val="0070C0"/>
                </a:solidFill>
                <a:latin typeface="Calibri"/>
              </a:rPr>
              <a:t> Storytelling and Commodification</a:t>
            </a:r>
            <a:r>
              <a:rPr lang="ru-RU" sz="2000" dirty="0">
                <a:solidFill>
                  <a:srgbClr val="0070C0"/>
                </a:solidFill>
                <a:latin typeface="Calibri"/>
              </a:rPr>
              <a:t>.</a:t>
            </a:r>
            <a:r>
              <a:rPr lang="en-US" sz="2000" dirty="0">
                <a:solidFill>
                  <a:srgbClr val="0070C0"/>
                </a:solidFill>
                <a:latin typeface="Calibri"/>
              </a:rPr>
              <a:t> 2012</a:t>
            </a:r>
            <a:endParaRPr lang="et-EE" sz="2000" dirty="0">
              <a:solidFill>
                <a:srgbClr val="0070C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726438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537321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2800" dirty="0" smtClean="0"/>
              <a:t>Jenkins, Henry 2009. Confronting  the Challenges of Participatory Culture: Media Education for the 21st Century. Cambridge, London: The MIT Press.</a:t>
            </a:r>
            <a:endParaRPr lang="et-EE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3501008"/>
            <a:ext cx="8229600" cy="165618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sz="5400" dirty="0" smtClean="0">
                <a:solidFill>
                  <a:srgbClr val="0070C0"/>
                </a:solidFill>
              </a:rPr>
              <a:t>  </a:t>
            </a:r>
            <a:r>
              <a:rPr lang="et-EE" sz="4100" dirty="0" smtClean="0"/>
              <a:t>Participatory culture</a:t>
            </a:r>
            <a:endParaRPr lang="ru-RU" sz="4100" dirty="0" smtClean="0"/>
          </a:p>
          <a:p>
            <a:pPr marL="0" indent="0" algn="ctr">
              <a:buNone/>
            </a:pPr>
            <a:r>
              <a:rPr lang="ru-RU" sz="4100" dirty="0" smtClean="0"/>
              <a:t>   </a:t>
            </a:r>
            <a:r>
              <a:rPr lang="et-EE" sz="4100" dirty="0" smtClean="0"/>
              <a:t>divergence - convergence</a:t>
            </a:r>
            <a:endParaRPr lang="et-EE" sz="4100" dirty="0"/>
          </a:p>
        </p:txBody>
      </p:sp>
      <p:sp>
        <p:nvSpPr>
          <p:cNvPr id="4" name="Rectangle 3"/>
          <p:cNvSpPr/>
          <p:nvPr/>
        </p:nvSpPr>
        <p:spPr>
          <a:xfrm>
            <a:off x="683568" y="549977"/>
            <a:ext cx="7848872" cy="1848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t-EE" sz="4400" dirty="0" smtClean="0">
                <a:solidFill>
                  <a:srgbClr val="0070C0"/>
                </a:solidFill>
                <a:ea typeface="Calibri"/>
                <a:cs typeface="Times New Roman"/>
              </a:rPr>
              <a:t>Osaluskultuur</a:t>
            </a:r>
            <a:endParaRPr lang="et-EE" sz="4400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t-EE" sz="4800" dirty="0" smtClean="0">
                <a:solidFill>
                  <a:srgbClr val="0070C0"/>
                </a:solidFill>
                <a:ea typeface="Calibri"/>
                <a:cs typeface="Times New Roman"/>
              </a:rPr>
              <a:t>Divergents  -  konvergents</a:t>
            </a:r>
            <a:endParaRPr lang="et-EE" sz="4800" dirty="0">
              <a:solidFill>
                <a:srgbClr val="0070C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245550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04664"/>
            <a:ext cx="3240360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530" y="2564904"/>
            <a:ext cx="2724311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60648"/>
            <a:ext cx="2400300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653136"/>
            <a:ext cx="2400300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936" y="4725144"/>
            <a:ext cx="2400300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653136"/>
            <a:ext cx="2400300" cy="135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79512" y="1748715"/>
            <a:ext cx="4067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rgbClr val="0070C0"/>
                </a:solidFill>
              </a:rPr>
              <a:t>MUST LAGI </a:t>
            </a:r>
          </a:p>
          <a:p>
            <a:r>
              <a:rPr lang="et-EE" dirty="0">
                <a:solidFill>
                  <a:srgbClr val="0070C0"/>
                </a:solidFill>
              </a:rPr>
              <a:t>BLACK CEILING</a:t>
            </a:r>
          </a:p>
          <a:p>
            <a:r>
              <a:rPr lang="et-EE" dirty="0">
                <a:solidFill>
                  <a:srgbClr val="0070C0"/>
                </a:solidFill>
              </a:rPr>
              <a:t>© 2007 Eesti Joonisfilm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9852" y="2672045"/>
            <a:ext cx="2168996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752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t-EE" dirty="0" smtClean="0">
                <a:solidFill>
                  <a:srgbClr val="0070C0"/>
                </a:solidFill>
              </a:rPr>
              <a:t>Stilistiline variatiivsus</a:t>
            </a:r>
            <a:endParaRPr lang="et-EE" dirty="0">
              <a:solidFill>
                <a:srgbClr val="0070C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60584"/>
            <a:ext cx="2476500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37" y="3933056"/>
            <a:ext cx="2124075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73016"/>
            <a:ext cx="3071639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460" y="1793946"/>
            <a:ext cx="1428750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733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t-EE" dirty="0" smtClean="0">
                <a:solidFill>
                  <a:srgbClr val="0070C0"/>
                </a:solidFill>
              </a:rPr>
              <a:t>Jaan Tammsaar</a:t>
            </a:r>
            <a:endParaRPr lang="et-EE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40615"/>
            <a:ext cx="3312369" cy="4808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628800"/>
            <a:ext cx="5616624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193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et-EE" sz="2800" b="1" dirty="0" smtClean="0">
                <a:solidFill>
                  <a:srgbClr val="0070C0"/>
                </a:solidFill>
              </a:rPr>
              <a:t>Esituslik variatiivsus</a:t>
            </a:r>
            <a:br>
              <a:rPr lang="et-EE" sz="2800" b="1" dirty="0" smtClean="0">
                <a:solidFill>
                  <a:srgbClr val="0070C0"/>
                </a:solidFill>
              </a:rPr>
            </a:br>
            <a:r>
              <a:rPr lang="et-EE" sz="2400" dirty="0" smtClean="0"/>
              <a:t>Jules Verne 20000 ljööd vee all</a:t>
            </a:r>
            <a:endParaRPr lang="et-EE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80728"/>
            <a:ext cx="4104456" cy="561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071050"/>
            <a:ext cx="4176464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158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et-EE" sz="2800" b="1" dirty="0" smtClean="0">
                <a:solidFill>
                  <a:srgbClr val="0070C0"/>
                </a:solidFill>
              </a:rPr>
              <a:t>Inter- ja transmeedialisus</a:t>
            </a:r>
            <a:endParaRPr lang="et-EE" sz="28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t-EE" dirty="0" smtClean="0"/>
              <a:t>Raamatutreiler: Brian Selznick </a:t>
            </a:r>
            <a:r>
              <a:rPr lang="en-US" dirty="0" smtClean="0"/>
              <a:t>"Hugo </a:t>
            </a:r>
            <a:r>
              <a:rPr lang="en-US" dirty="0" err="1" smtClean="0"/>
              <a:t>Cabret</a:t>
            </a:r>
            <a:r>
              <a:rPr lang="en-US" dirty="0" smtClean="0"/>
              <a:t>' </a:t>
            </a:r>
            <a:r>
              <a:rPr lang="en-US" dirty="0" err="1" smtClean="0"/>
              <a:t>leiutis</a:t>
            </a:r>
            <a:r>
              <a:rPr lang="en-US" dirty="0" smtClean="0"/>
              <a:t>" </a:t>
            </a:r>
            <a:endParaRPr lang="et-EE" dirty="0" smtClean="0"/>
          </a:p>
          <a:p>
            <a:pPr marL="0" indent="0">
              <a:buNone/>
            </a:pPr>
            <a:r>
              <a:rPr lang="et-EE" dirty="0" smtClean="0">
                <a:hlinkClick r:id="rId2"/>
              </a:rPr>
              <a:t>https://www.youtube.com/watch?v=dYiumrSxAg8</a:t>
            </a:r>
            <a:endParaRPr lang="et-EE" dirty="0" smtClean="0"/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r>
              <a:rPr lang="et-EE" dirty="0" smtClean="0"/>
              <a:t>Hugo</a:t>
            </a:r>
          </a:p>
          <a:p>
            <a:pPr marL="0" indent="0">
              <a:buNone/>
            </a:pPr>
            <a:r>
              <a:rPr lang="et-EE" dirty="0" smtClean="0">
                <a:hlinkClick r:id="rId3"/>
              </a:rPr>
              <a:t>http://www.dailymotion.com/video/x1p40d8_hugo-official-movie-trailer-2011-hd-asa-butterfield-ben-kingsley-jude-law-entertainment-movies-drama_shortfilms</a:t>
            </a:r>
            <a:endParaRPr lang="et-EE" dirty="0" smtClean="0"/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9951911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96" y="0"/>
            <a:ext cx="8928992" cy="908720"/>
          </a:xfrm>
        </p:spPr>
        <p:txBody>
          <a:bodyPr>
            <a:noAutofit/>
          </a:bodyPr>
          <a:lstStyle/>
          <a:p>
            <a:r>
              <a:rPr lang="en-US" sz="3200" dirty="0" err="1">
                <a:solidFill>
                  <a:srgbClr val="0070C0"/>
                </a:solidFill>
              </a:rPr>
              <a:t>BookClip</a:t>
            </a:r>
            <a:r>
              <a:rPr lang="en-US" sz="3200" dirty="0">
                <a:solidFill>
                  <a:srgbClr val="0070C0"/>
                </a:solidFill>
              </a:rPr>
              <a:t> 'Crime and Punishment', by </a:t>
            </a:r>
            <a:r>
              <a:rPr lang="en-US" sz="3200" dirty="0" smtClean="0">
                <a:solidFill>
                  <a:srgbClr val="0070C0"/>
                </a:solidFill>
              </a:rPr>
              <a:t>Dostoevsky</a:t>
            </a:r>
            <a:r>
              <a:rPr lang="et-EE" sz="3200" dirty="0">
                <a:solidFill>
                  <a:srgbClr val="0070C0"/>
                </a:solidFill>
              </a:rPr>
              <a:t> </a:t>
            </a:r>
            <a:r>
              <a:rPr lang="et-EE" sz="2400" dirty="0" smtClean="0">
                <a:hlinkClick r:id="rId2"/>
              </a:rPr>
              <a:t>https://www.youtube.com/watch?v=p49ZaBg_zBI</a:t>
            </a:r>
            <a:r>
              <a:rPr lang="et-EE" sz="2400" dirty="0" smtClean="0"/>
              <a:t/>
            </a:r>
            <a:br>
              <a:rPr lang="et-EE" sz="2400" dirty="0" smtClean="0"/>
            </a:br>
            <a:endParaRPr lang="et-EE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08720"/>
            <a:ext cx="3960440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008" y="908720"/>
            <a:ext cx="3960440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880330"/>
            <a:ext cx="3960440" cy="2984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659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01000" cy="1385392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et-EE" sz="2000" dirty="0">
                <a:solidFill>
                  <a:prstClr val="black"/>
                </a:solidFill>
                <a:ea typeface="+mn-ea"/>
                <a:cs typeface="+mn-cs"/>
              </a:rPr>
              <a:t>Raamatutreiler  doktor House’i stiilis:</a:t>
            </a:r>
            <a:br>
              <a:rPr lang="et-EE" sz="20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et-EE" sz="2000" dirty="0">
                <a:solidFill>
                  <a:prstClr val="black"/>
                </a:solidFill>
                <a:ea typeface="+mn-ea"/>
                <a:cs typeface="+mn-cs"/>
                <a:hlinkClick r:id="rId2"/>
              </a:rPr>
              <a:t>https://www.youtube.com/watch?v=VofXqPn52qU</a:t>
            </a:r>
            <a:r>
              <a:rPr lang="et-EE" sz="32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et-EE" sz="32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et-EE" sz="2000" dirty="0" smtClean="0">
                <a:solidFill>
                  <a:srgbClr val="0070C0"/>
                </a:solidFill>
              </a:rPr>
              <a:t>"</a:t>
            </a:r>
            <a:r>
              <a:rPr lang="et-EE" sz="2000" dirty="0">
                <a:solidFill>
                  <a:srgbClr val="0070C0"/>
                </a:solidFill>
              </a:rPr>
              <a:t>Crime and Punishment" INTRO</a:t>
            </a:r>
            <a:r>
              <a:rPr lang="et-EE" sz="2000" dirty="0" smtClean="0">
                <a:solidFill>
                  <a:srgbClr val="0070C0"/>
                </a:solidFill>
              </a:rPr>
              <a:t>! 2010</a:t>
            </a:r>
            <a:r>
              <a:rPr lang="et-EE" sz="3200" dirty="0">
                <a:solidFill>
                  <a:srgbClr val="0070C0"/>
                </a:solidFill>
              </a:rPr>
              <a:t/>
            </a:r>
            <a:br>
              <a:rPr lang="et-EE" sz="3200" dirty="0">
                <a:solidFill>
                  <a:srgbClr val="0070C0"/>
                </a:solidFill>
              </a:rPr>
            </a:br>
            <a:r>
              <a:rPr lang="et-EE" sz="2000" dirty="0">
                <a:hlinkClick r:id="rId3"/>
              </a:rPr>
              <a:t>http://</a:t>
            </a:r>
            <a:r>
              <a:rPr lang="et-EE" sz="2000" dirty="0" smtClean="0">
                <a:hlinkClick r:id="rId3"/>
              </a:rPr>
              <a:t>www.youtube.com/watch?v=1NpkwniCyRo</a:t>
            </a:r>
            <a:r>
              <a:rPr lang="et-EE" sz="2000" dirty="0" smtClean="0"/>
              <a:t/>
            </a:r>
            <a:br>
              <a:rPr lang="et-EE" sz="2000" dirty="0" smtClean="0"/>
            </a:br>
            <a:endParaRPr lang="et-EE" sz="20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188" y="1412776"/>
            <a:ext cx="3456383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373" y="1556792"/>
            <a:ext cx="3528392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77072"/>
            <a:ext cx="3478455" cy="2478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6455509"/>
            <a:ext cx="388843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1400" dirty="0">
                <a:solidFill>
                  <a:prstClr val="black"/>
                </a:solidFill>
              </a:rPr>
              <a:t>http://www.youtube.com/watch?v=Aq5hHk3WCT0</a:t>
            </a: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213661"/>
            <a:ext cx="3712409" cy="2406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92011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  <p:pic>
        <p:nvPicPr>
          <p:cNvPr id="4" name="Picture 4" descr="The image “http://archives.canneslions.com/images/p_p/high/2005/00268.jpg” cannot be displayed, because it contains error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-315913"/>
            <a:ext cx="54737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266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1196752"/>
          </a:xfrm>
        </p:spPr>
        <p:txBody>
          <a:bodyPr>
            <a:normAutofit/>
          </a:bodyPr>
          <a:lstStyle/>
          <a:p>
            <a:r>
              <a:rPr lang="et-EE" sz="2800" b="1" dirty="0" smtClean="0">
                <a:solidFill>
                  <a:srgbClr val="0070C0"/>
                </a:solidFill>
              </a:rPr>
              <a:t>Meelelahutuslik õppimine</a:t>
            </a:r>
            <a:r>
              <a:rPr lang="et-EE" sz="2000" dirty="0" smtClean="0">
                <a:solidFill>
                  <a:srgbClr val="0070C0"/>
                </a:solidFill>
              </a:rPr>
              <a:t/>
            </a:r>
            <a:br>
              <a:rPr lang="et-EE" sz="2000" dirty="0" smtClean="0">
                <a:solidFill>
                  <a:srgbClr val="0070C0"/>
                </a:solidFill>
              </a:rPr>
            </a:br>
            <a:r>
              <a:rPr lang="en-US" sz="2000" dirty="0" smtClean="0">
                <a:solidFill>
                  <a:srgbClr val="0070C0"/>
                </a:solidFill>
              </a:rPr>
              <a:t>Crime </a:t>
            </a:r>
            <a:r>
              <a:rPr lang="en-US" sz="2000" dirty="0">
                <a:solidFill>
                  <a:srgbClr val="0070C0"/>
                </a:solidFill>
              </a:rPr>
              <a:t>and Punishment: Who Framed </a:t>
            </a:r>
            <a:r>
              <a:rPr lang="en-US" sz="2000" dirty="0" err="1">
                <a:solidFill>
                  <a:srgbClr val="0070C0"/>
                </a:solidFill>
              </a:rPr>
              <a:t>Raskolnikov</a:t>
            </a:r>
            <a:r>
              <a:rPr lang="en-US" sz="2000" dirty="0">
                <a:solidFill>
                  <a:srgbClr val="0070C0"/>
                </a:solidFill>
              </a:rPr>
              <a:t>? </a:t>
            </a:r>
            <a:r>
              <a:rPr lang="en-US" sz="2000" dirty="0" smtClean="0">
                <a:solidFill>
                  <a:srgbClr val="0070C0"/>
                </a:solidFill>
              </a:rPr>
              <a:t>Game</a:t>
            </a:r>
            <a:r>
              <a:rPr lang="ru-RU" sz="2000" dirty="0" smtClean="0">
                <a:solidFill>
                  <a:srgbClr val="0070C0"/>
                </a:solidFill>
              </a:rPr>
              <a:t> </a:t>
            </a:r>
            <a:r>
              <a:rPr lang="et-EE" sz="2000" dirty="0" smtClean="0"/>
              <a:t>http</a:t>
            </a:r>
            <a:r>
              <a:rPr lang="et-EE" sz="2000" dirty="0"/>
              <a:t>://www.youtube.com/watch?v=l5C74wB-jJY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340768"/>
            <a:ext cx="3816424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05064"/>
            <a:ext cx="3816424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340768"/>
            <a:ext cx="3816424" cy="2448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499992" y="3861048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Travel back in time with Special Agents Alex and Kat to solve one of the most famous, and heinous, crimes in literary history! </a:t>
            </a:r>
            <a:r>
              <a:rPr lang="en-US" dirty="0">
                <a:solidFill>
                  <a:srgbClr val="0070C0"/>
                </a:solidFill>
              </a:rPr>
              <a:t>Get sent back to St. Petersburg in 1866 and discover the motives behind the murder of an old woman.</a:t>
            </a:r>
            <a:r>
              <a:rPr lang="en-US" dirty="0">
                <a:solidFill>
                  <a:prstClr val="black"/>
                </a:solidFill>
              </a:rPr>
              <a:t> Dive into the world of Crime and Punishment: Who Framed </a:t>
            </a:r>
            <a:r>
              <a:rPr lang="en-US" dirty="0" err="1">
                <a:solidFill>
                  <a:prstClr val="black"/>
                </a:solidFill>
              </a:rPr>
              <a:t>Raskolnikov</a:t>
            </a:r>
            <a:r>
              <a:rPr lang="en-US" dirty="0">
                <a:solidFill>
                  <a:prstClr val="black"/>
                </a:solidFill>
              </a:rPr>
              <a:t>? and solve the case using your amazing Hidden Object skills. Can you discover the truth and save an old woman's life?</a:t>
            </a:r>
            <a:endParaRPr lang="et-EE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63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r>
              <a:rPr lang="et-EE" sz="3200" b="1" dirty="0" smtClean="0">
                <a:solidFill>
                  <a:srgbClr val="0070C0"/>
                </a:solidFill>
              </a:rPr>
              <a:t>Transmeedialised vahendused</a:t>
            </a:r>
            <a:endParaRPr lang="et-EE" sz="3200" b="1" dirty="0">
              <a:solidFill>
                <a:srgbClr val="0070C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3168352" cy="489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3" y="764704"/>
            <a:ext cx="4032448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006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www.e1.ru/news/images/319/545/319545/250x401_crimepunishment_jt_50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2088232" cy="300084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Content Placeholder 4" descr="http://static.diary.ru/userdir/1/0/1/5/1015650/62618936.jpg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16632"/>
            <a:ext cx="2073861" cy="3072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http://media.tumblr.com/tumblr_m5d8waXhel1qfcugz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"/>
            <a:ext cx="4248472" cy="3356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http://media.tumblr.com/tumblr_m5d8vhSFsg1qfcugz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214589"/>
            <a:ext cx="4248472" cy="35267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885755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0"/>
            <a:ext cx="9001000" cy="1268760"/>
          </a:xfrm>
        </p:spPr>
        <p:txBody>
          <a:bodyPr>
            <a:normAutofit fontScale="90000"/>
          </a:bodyPr>
          <a:lstStyle/>
          <a:p>
            <a:r>
              <a:rPr lang="et-EE" sz="3200" b="1" dirty="0" smtClean="0">
                <a:solidFill>
                  <a:srgbClr val="0070C0"/>
                </a:solidFill>
              </a:rPr>
              <a:t>Laiskade klassika</a:t>
            </a:r>
            <a:r>
              <a:rPr lang="ru-RU" sz="3200" b="1" dirty="0" smtClean="0">
                <a:solidFill>
                  <a:srgbClr val="0070C0"/>
                </a:solidFill>
              </a:rPr>
              <a:t>. </a:t>
            </a:r>
            <a:r>
              <a:rPr lang="et-EE" sz="3200" b="1" dirty="0" smtClean="0">
                <a:solidFill>
                  <a:srgbClr val="0070C0"/>
                </a:solidFill>
              </a:rPr>
              <a:t>Kuritöö ja karistus 2008</a:t>
            </a:r>
            <a:r>
              <a:rPr lang="et-EE" sz="3200" b="1" dirty="0"/>
              <a:t/>
            </a:r>
            <a:br>
              <a:rPr lang="et-EE" sz="3200" b="1" dirty="0"/>
            </a:br>
            <a:r>
              <a:rPr lang="et-EE" sz="2800" dirty="0" smtClean="0">
                <a:hlinkClick r:id="rId2"/>
              </a:rPr>
              <a:t>https://www.youtube.com/watch?v=dxuEb2D4LE4</a:t>
            </a:r>
            <a:r>
              <a:rPr lang="et-EE" sz="2800" dirty="0" smtClean="0"/>
              <a:t/>
            </a:r>
            <a:br>
              <a:rPr lang="et-EE" sz="2800" dirty="0" smtClean="0"/>
            </a:br>
            <a:endParaRPr lang="et-EE" sz="2800" dirty="0"/>
          </a:p>
        </p:txBody>
      </p:sp>
      <p:pic>
        <p:nvPicPr>
          <p:cNvPr id="205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42" y="1412776"/>
            <a:ext cx="3573371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/>
          <p:cNvPicPr/>
          <p:nvPr/>
        </p:nvPicPr>
        <p:blipFill>
          <a:blip r:embed="rId4"/>
          <a:stretch>
            <a:fillRect/>
          </a:stretch>
        </p:blipFill>
        <p:spPr>
          <a:xfrm>
            <a:off x="566422" y="4100359"/>
            <a:ext cx="3528392" cy="2592313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5"/>
          <a:stretch>
            <a:fillRect/>
          </a:stretch>
        </p:blipFill>
        <p:spPr>
          <a:xfrm>
            <a:off x="4860032" y="1423293"/>
            <a:ext cx="3532692" cy="2592288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6"/>
          <a:stretch>
            <a:fillRect/>
          </a:stretch>
        </p:blipFill>
        <p:spPr>
          <a:xfrm>
            <a:off x="4860032" y="4129016"/>
            <a:ext cx="3532692" cy="2563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89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1152128"/>
          </a:xfrm>
        </p:spPr>
        <p:txBody>
          <a:bodyPr>
            <a:normAutofit fontScale="90000"/>
          </a:bodyPr>
          <a:lstStyle/>
          <a:p>
            <a:r>
              <a:rPr lang="et-EE" sz="3200" b="1" dirty="0" smtClean="0">
                <a:solidFill>
                  <a:srgbClr val="0070C0"/>
                </a:solidFill>
              </a:rPr>
              <a:t>Raskolnikov</a:t>
            </a:r>
            <a:r>
              <a:rPr lang="ru-RU" sz="3200" b="1" dirty="0" smtClean="0">
                <a:solidFill>
                  <a:srgbClr val="0070C0"/>
                </a:solidFill>
              </a:rPr>
              <a:t>: </a:t>
            </a:r>
            <a:r>
              <a:rPr lang="et-EE" sz="3200" b="1" dirty="0" smtClean="0">
                <a:solidFill>
                  <a:srgbClr val="0070C0"/>
                </a:solidFill>
              </a:rPr>
              <a:t>alternatiivne lugu </a:t>
            </a:r>
            <a:r>
              <a:rPr lang="et-EE" sz="2400" dirty="0" smtClean="0">
                <a:hlinkClick r:id="rId2"/>
              </a:rPr>
              <a:t>http</a:t>
            </a:r>
            <a:r>
              <a:rPr lang="et-EE" sz="2400" dirty="0">
                <a:hlinkClick r:id="rId2"/>
              </a:rPr>
              <a:t>://</a:t>
            </a:r>
            <a:r>
              <a:rPr lang="et-EE" sz="2400" dirty="0" smtClean="0">
                <a:hlinkClick r:id="rId2"/>
              </a:rPr>
              <a:t>www.youtube.com/watch?v=qQMWUm-gyLw</a:t>
            </a:r>
            <a:r>
              <a:rPr lang="et-EE" sz="2400" dirty="0" smtClean="0"/>
              <a:t/>
            </a:r>
            <a:br>
              <a:rPr lang="et-EE" sz="2400" dirty="0" smtClean="0"/>
            </a:br>
            <a:endParaRPr lang="et-EE" sz="2400" dirty="0"/>
          </a:p>
        </p:txBody>
      </p:sp>
      <p:pic>
        <p:nvPicPr>
          <p:cNvPr id="6" name="Content Placeholder 5"/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7504" y="1268760"/>
            <a:ext cx="3888432" cy="2736304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4"/>
          <a:stretch>
            <a:fillRect/>
          </a:stretch>
        </p:blipFill>
        <p:spPr>
          <a:xfrm>
            <a:off x="107504" y="4077072"/>
            <a:ext cx="3888432" cy="2736304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5"/>
          <a:stretch>
            <a:fillRect/>
          </a:stretch>
        </p:blipFill>
        <p:spPr>
          <a:xfrm>
            <a:off x="4067944" y="1262011"/>
            <a:ext cx="3816424" cy="2736304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6"/>
          <a:stretch>
            <a:fillRect/>
          </a:stretch>
        </p:blipFill>
        <p:spPr>
          <a:xfrm>
            <a:off x="4105856" y="4077072"/>
            <a:ext cx="3814363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94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04056"/>
          </a:xfrm>
        </p:spPr>
        <p:txBody>
          <a:bodyPr/>
          <a:lstStyle/>
          <a:p>
            <a:r>
              <a:rPr lang="et-EE" sz="2800" b="1" dirty="0" smtClean="0">
                <a:solidFill>
                  <a:srgbClr val="0070C0"/>
                </a:solidFill>
              </a:rPr>
              <a:t>Uus refleksiivsus</a:t>
            </a:r>
            <a:endParaRPr lang="et-EE" sz="28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980728"/>
            <a:ext cx="8784976" cy="5760640"/>
          </a:xfrm>
        </p:spPr>
        <p:txBody>
          <a:bodyPr/>
          <a:lstStyle/>
          <a:p>
            <a:pPr marL="0" indent="0">
              <a:buNone/>
            </a:pPr>
            <a:r>
              <a:rPr lang="et-EE" dirty="0" smtClean="0">
                <a:solidFill>
                  <a:srgbClr val="0070C0"/>
                </a:solidFill>
              </a:rPr>
              <a:t>Kollektiivne mälu ja loo maailm (storyworld)</a:t>
            </a:r>
          </a:p>
          <a:p>
            <a:pPr marL="0" indent="0">
              <a:buNone/>
            </a:pPr>
            <a:endParaRPr lang="et-EE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t-EE" dirty="0" smtClean="0">
                <a:solidFill>
                  <a:srgbClr val="0070C0"/>
                </a:solidFill>
              </a:rPr>
              <a:t>Parameetriline analüüs</a:t>
            </a:r>
          </a:p>
          <a:p>
            <a:pPr marL="0" indent="0">
              <a:buNone/>
            </a:pPr>
            <a:endParaRPr lang="et-EE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t-EE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t-EE" dirty="0" smtClean="0">
                <a:solidFill>
                  <a:srgbClr val="0070C0"/>
                </a:solidFill>
              </a:rPr>
              <a:t>Uurimisobjekti dünaamika</a:t>
            </a:r>
          </a:p>
          <a:p>
            <a:pPr marL="0" indent="0">
              <a:buNone/>
            </a:pPr>
            <a:endParaRPr lang="et-EE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t-EE" dirty="0" smtClean="0">
                <a:solidFill>
                  <a:srgbClr val="0070C0"/>
                </a:solidFill>
              </a:rPr>
              <a:t>Uus tinglikkus (uue meedia keel)</a:t>
            </a:r>
          </a:p>
          <a:p>
            <a:pPr marL="0" indent="0">
              <a:buNone/>
            </a:pPr>
            <a:endParaRPr lang="et-EE" dirty="0">
              <a:solidFill>
                <a:srgbClr val="0070C0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628800"/>
            <a:ext cx="3096344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3912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76064"/>
          </a:xfrm>
        </p:spPr>
        <p:txBody>
          <a:bodyPr/>
          <a:lstStyle/>
          <a:p>
            <a:r>
              <a:rPr lang="et-EE" sz="2800" b="1" dirty="0" smtClean="0">
                <a:solidFill>
                  <a:srgbClr val="0070C0"/>
                </a:solidFill>
              </a:rPr>
              <a:t>Vahendusviisid</a:t>
            </a:r>
            <a:endParaRPr lang="et-EE" sz="28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025352"/>
            <a:ext cx="8964488" cy="5832648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1</a:t>
            </a:r>
            <a:r>
              <a:rPr lang="en-US" sz="2800" dirty="0" smtClean="0"/>
              <a:t>.</a:t>
            </a:r>
            <a:r>
              <a:rPr lang="et-EE" sz="2800" dirty="0" smtClean="0"/>
              <a:t> </a:t>
            </a:r>
            <a:r>
              <a:rPr lang="et-EE" sz="2800" dirty="0" smtClean="0">
                <a:solidFill>
                  <a:srgbClr val="0070C0"/>
                </a:solidFill>
              </a:rPr>
              <a:t>Autokommunikatiivne </a:t>
            </a:r>
            <a:r>
              <a:rPr lang="en-US" sz="2800" dirty="0" smtClean="0"/>
              <a:t>(</a:t>
            </a:r>
            <a:r>
              <a:rPr lang="et-EE" sz="2800" dirty="0" smtClean="0"/>
              <a:t>loomeprotsess</a:t>
            </a:r>
            <a:r>
              <a:rPr lang="en-US" sz="2800" dirty="0" smtClean="0"/>
              <a:t>);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2</a:t>
            </a:r>
            <a:r>
              <a:rPr lang="en-US" sz="2800" dirty="0" smtClean="0"/>
              <a:t>.</a:t>
            </a:r>
            <a:r>
              <a:rPr lang="et-EE" sz="2800" dirty="0" smtClean="0"/>
              <a:t> </a:t>
            </a:r>
            <a:r>
              <a:rPr lang="et-EE" sz="2800" dirty="0" smtClean="0">
                <a:solidFill>
                  <a:srgbClr val="0070C0"/>
                </a:solidFill>
              </a:rPr>
              <a:t>Metakeeleline vahendus </a:t>
            </a:r>
            <a:r>
              <a:rPr lang="en-US" sz="2800" dirty="0" smtClean="0"/>
              <a:t>(</a:t>
            </a:r>
            <a:r>
              <a:rPr lang="et-EE" sz="2800" dirty="0" smtClean="0"/>
              <a:t>objekt- ja kirjelduskeelte hierarhia</a:t>
            </a:r>
            <a:r>
              <a:rPr lang="en-US" sz="2800" dirty="0" smtClean="0"/>
              <a:t>);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3</a:t>
            </a:r>
            <a:r>
              <a:rPr lang="en-US" sz="2800" dirty="0" smtClean="0"/>
              <a:t>.</a:t>
            </a:r>
            <a:r>
              <a:rPr lang="et-EE" sz="2800" dirty="0" smtClean="0"/>
              <a:t> </a:t>
            </a:r>
            <a:r>
              <a:rPr lang="et-EE" sz="2800" dirty="0" smtClean="0">
                <a:solidFill>
                  <a:srgbClr val="0070C0"/>
                </a:solidFill>
              </a:rPr>
              <a:t>Metatekstiline vahendus </a:t>
            </a:r>
            <a:r>
              <a:rPr lang="en-US" sz="2800" dirty="0" smtClean="0"/>
              <a:t>(</a:t>
            </a:r>
            <a:r>
              <a:rPr lang="et-EE" sz="2800" dirty="0" smtClean="0"/>
              <a:t>tekstide ja metatekstide süsteem</a:t>
            </a:r>
            <a:r>
              <a:rPr lang="en-US" sz="2800" dirty="0" smtClean="0"/>
              <a:t>; </a:t>
            </a:r>
            <a:r>
              <a:rPr lang="et-EE" sz="2800" dirty="0" smtClean="0"/>
              <a:t>kultuur kui tõlge</a:t>
            </a:r>
            <a:r>
              <a:rPr lang="en-US" sz="2800" dirty="0" smtClean="0"/>
              <a:t>);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4</a:t>
            </a:r>
            <a:r>
              <a:rPr lang="en-US" sz="2800" dirty="0" smtClean="0"/>
              <a:t>.</a:t>
            </a:r>
            <a:r>
              <a:rPr lang="et-EE" sz="2800" dirty="0" smtClean="0"/>
              <a:t> </a:t>
            </a:r>
            <a:r>
              <a:rPr lang="et-EE" sz="2800" dirty="0" smtClean="0">
                <a:solidFill>
                  <a:srgbClr val="0070C0"/>
                </a:solidFill>
              </a:rPr>
              <a:t>Intertekstiline vahendus </a:t>
            </a:r>
            <a:r>
              <a:rPr lang="en-US" sz="2800" dirty="0" smtClean="0"/>
              <a:t>(</a:t>
            </a:r>
            <a:r>
              <a:rPr lang="et-EE" sz="2800" dirty="0" smtClean="0"/>
              <a:t>tekstidevaheline polüloog</a:t>
            </a:r>
            <a:r>
              <a:rPr lang="en-US" sz="2800" dirty="0" smtClean="0"/>
              <a:t>);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5</a:t>
            </a:r>
            <a:r>
              <a:rPr lang="en-US" sz="2800" dirty="0" smtClean="0"/>
              <a:t>.</a:t>
            </a:r>
            <a:r>
              <a:rPr lang="et-EE" sz="2800" dirty="0" smtClean="0"/>
              <a:t> </a:t>
            </a:r>
            <a:r>
              <a:rPr lang="et-EE" sz="2800" dirty="0" smtClean="0">
                <a:solidFill>
                  <a:srgbClr val="0070C0"/>
                </a:solidFill>
              </a:rPr>
              <a:t>Interdiskursiivne vahendus </a:t>
            </a:r>
            <a:r>
              <a:rPr lang="en-US" sz="2800" dirty="0" smtClean="0"/>
              <a:t>(hierarchy </a:t>
            </a:r>
            <a:r>
              <a:rPr lang="en-US" sz="2800" dirty="0"/>
              <a:t>of discourses);</a:t>
            </a:r>
          </a:p>
          <a:p>
            <a:pPr marL="0" indent="0">
              <a:buNone/>
            </a:pPr>
            <a:r>
              <a:rPr lang="en-US" sz="2800" dirty="0"/>
              <a:t>6.</a:t>
            </a:r>
            <a:r>
              <a:rPr lang="en-US" sz="2800" dirty="0">
                <a:solidFill>
                  <a:srgbClr val="0070C0"/>
                </a:solidFill>
              </a:rPr>
              <a:t> Inter- and </a:t>
            </a:r>
            <a:r>
              <a:rPr lang="en-US" sz="2800" dirty="0" smtClean="0">
                <a:solidFill>
                  <a:srgbClr val="0070C0"/>
                </a:solidFill>
              </a:rPr>
              <a:t>trans</a:t>
            </a:r>
            <a:r>
              <a:rPr lang="et-EE" sz="2800" dirty="0" smtClean="0">
                <a:solidFill>
                  <a:srgbClr val="0070C0"/>
                </a:solidFill>
              </a:rPr>
              <a:t>meedialine vahendus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smtClean="0"/>
              <a:t>(me</a:t>
            </a:r>
            <a:r>
              <a:rPr lang="et-EE" sz="2800" dirty="0" smtClean="0"/>
              <a:t>e</a:t>
            </a:r>
            <a:r>
              <a:rPr lang="en-US" sz="2800" dirty="0" smtClean="0"/>
              <a:t>di</a:t>
            </a:r>
            <a:r>
              <a:rPr lang="et-EE" sz="2800" dirty="0" smtClean="0"/>
              <a:t>umite</a:t>
            </a:r>
            <a:r>
              <a:rPr lang="en-US" sz="2800" dirty="0" smtClean="0"/>
              <a:t> </a:t>
            </a:r>
            <a:r>
              <a:rPr lang="et-EE" sz="2800" dirty="0" smtClean="0"/>
              <a:t>mitmekesisus</a:t>
            </a:r>
            <a:r>
              <a:rPr lang="en-US" sz="2800" dirty="0" smtClean="0"/>
              <a:t>, </a:t>
            </a:r>
            <a:r>
              <a:rPr lang="et-EE" sz="2800" dirty="0" smtClean="0"/>
              <a:t>kollektiivne mälu, loo maailm</a:t>
            </a:r>
            <a:r>
              <a:rPr lang="en-US" sz="2800" dirty="0" smtClean="0"/>
              <a:t>).</a:t>
            </a:r>
            <a:endParaRPr lang="et-EE" sz="2800" dirty="0" smtClean="0"/>
          </a:p>
          <a:p>
            <a:pPr marL="0" indent="0">
              <a:buNone/>
            </a:pPr>
            <a:endParaRPr lang="en-US" sz="36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t-EE" sz="3600" b="1" dirty="0"/>
          </a:p>
        </p:txBody>
      </p:sp>
    </p:spTree>
    <p:extLst>
      <p:ext uri="{BB962C8B-B14F-4D97-AF65-F5344CB8AC3E}">
        <p14:creationId xmlns:p14="http://schemas.microsoft.com/office/powerpoint/2010/main" val="248099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Grp="1"/>
          </p:cNvSpPr>
          <p:nvPr>
            <p:ph type="body" idx="4294967295"/>
          </p:nvPr>
        </p:nvSpPr>
        <p:spPr>
          <a:xfrm>
            <a:off x="107504" y="836640"/>
            <a:ext cx="8856984" cy="5904728"/>
          </a:xfrm>
        </p:spPr>
        <p:txBody>
          <a:bodyPr/>
          <a:lstStyle>
            <a:defPPr marL="432000" lvl="0" indent="-324000" algn="l" hangingPunct="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t-EE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defPPr>
            <a:lvl1pPr marL="432000" lvl="0" indent="-324000" algn="l" hangingPunct="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t-EE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1pPr>
            <a:lvl2pPr marL="864000" lvl="1" indent="-324000" algn="l" hangingPunct="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t-EE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2pPr>
            <a:lvl3pPr marL="1295999" lvl="2" indent="-288000" algn="l" hangingPunct="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t-EE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3pPr>
            <a:lvl4pPr marL="1728000" lvl="3" indent="-216000" algn="l" hangingPunct="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t-EE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4pPr>
            <a:lvl5pPr marL="2160000" lvl="4" indent="-216000" algn="l" hangingPunct="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t-EE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5pPr>
            <a:lvl6pPr marL="2592000" lvl="5" indent="-216000" algn="l" hangingPunct="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t-EE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6pPr>
            <a:lvl7pPr marL="3024000" lvl="6" indent="-216000" algn="l" hangingPunct="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t-EE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7pPr>
            <a:lvl8pPr marL="3456000" lvl="7" indent="-216000" algn="l" hangingPunct="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t-EE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8pPr>
            <a:lvl9pPr marL="3887999" lvl="8" indent="-216000" algn="l" hangingPunct="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t-EE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 Unicode MS" pitchFamily="2"/>
                <a:cs typeface="Arial Unicode MS" pitchFamily="2"/>
              </a:defRPr>
            </a:lvl9pPr>
          </a:lstStyle>
          <a:p>
            <a:pPr marL="0" lvl="0" indent="0" hangingPunct="1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buNone/>
            </a:pPr>
            <a:r>
              <a:rPr lang="et-EE" sz="2800" dirty="0" smtClean="0">
                <a:solidFill>
                  <a:srgbClr val="0070C0"/>
                </a:solidFill>
                <a:latin typeface="Arial" pitchFamily="18"/>
              </a:rPr>
              <a:t>Originaalitruuduse asemel intertekstuaalsus ja dialoog</a:t>
            </a:r>
          </a:p>
          <a:p>
            <a:pPr marL="0" lvl="0" indent="0" hangingPunct="1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buNone/>
            </a:pPr>
            <a:endParaRPr lang="et-EE" sz="2800" dirty="0">
              <a:latin typeface="Arial" pitchFamily="18"/>
            </a:endParaRPr>
          </a:p>
          <a:p>
            <a:pPr marL="0" lvl="0" indent="0" hangingPunct="1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buNone/>
            </a:pPr>
            <a:r>
              <a:rPr lang="en-US" sz="2400" dirty="0" smtClean="0">
                <a:latin typeface="Arial" pitchFamily="18"/>
              </a:rPr>
              <a:t>The </a:t>
            </a:r>
            <a:r>
              <a:rPr lang="en-US" sz="2400" dirty="0">
                <a:latin typeface="Arial" pitchFamily="18"/>
              </a:rPr>
              <a:t>critique of </a:t>
            </a:r>
            <a:r>
              <a:rPr lang="en-US" sz="2400" dirty="0">
                <a:solidFill>
                  <a:srgbClr val="0070C0"/>
                </a:solidFill>
                <a:latin typeface="Arial" pitchFamily="18"/>
              </a:rPr>
              <a:t>‘fidelity’ </a:t>
            </a:r>
            <a:r>
              <a:rPr lang="en-US" sz="2400" dirty="0">
                <a:latin typeface="Arial" pitchFamily="18"/>
              </a:rPr>
              <a:t>has led</a:t>
            </a:r>
          </a:p>
          <a:p>
            <a:pPr marL="0" lvl="0" indent="0" hangingPunct="1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buNone/>
            </a:pPr>
            <a:r>
              <a:rPr lang="en-US" sz="2400" dirty="0">
                <a:latin typeface="Arial" pitchFamily="18"/>
              </a:rPr>
              <a:t>contemporary theory and criticism to</a:t>
            </a:r>
          </a:p>
          <a:p>
            <a:pPr marL="0" lvl="0" indent="0" hangingPunct="1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buNone/>
            </a:pPr>
            <a:r>
              <a:rPr lang="en-US" sz="2400" dirty="0">
                <a:latin typeface="Arial" pitchFamily="18"/>
              </a:rPr>
              <a:t>look for a more dynamic understanding of</a:t>
            </a:r>
          </a:p>
          <a:p>
            <a:pPr marL="0" lvl="0" indent="0" hangingPunct="1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buNone/>
            </a:pPr>
            <a:r>
              <a:rPr lang="en-US" sz="2400" dirty="0">
                <a:latin typeface="Arial" pitchFamily="18"/>
              </a:rPr>
              <a:t>adaptation. The two approaches</a:t>
            </a:r>
          </a:p>
          <a:p>
            <a:pPr marL="0" lvl="0" indent="0" hangingPunct="1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buNone/>
            </a:pPr>
            <a:r>
              <a:rPr lang="en-US" sz="2400" dirty="0">
                <a:latin typeface="Arial" pitchFamily="18"/>
              </a:rPr>
              <a:t>that have gained the most acceptance are</a:t>
            </a:r>
          </a:p>
          <a:p>
            <a:pPr marL="0" lvl="0" indent="0" hangingPunct="1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buNone/>
            </a:pPr>
            <a:r>
              <a:rPr lang="en-US" sz="2400" dirty="0">
                <a:latin typeface="Arial" pitchFamily="18"/>
              </a:rPr>
              <a:t>based on the notion of </a:t>
            </a:r>
            <a:r>
              <a:rPr lang="en-US" sz="2400" dirty="0">
                <a:solidFill>
                  <a:srgbClr val="0070C0"/>
                </a:solidFill>
                <a:latin typeface="Arial" pitchFamily="18"/>
              </a:rPr>
              <a:t>intertextuality</a:t>
            </a:r>
          </a:p>
          <a:p>
            <a:pPr marL="0" lvl="0" indent="0" hangingPunct="1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buNone/>
            </a:pPr>
            <a:r>
              <a:rPr lang="en-US" sz="2400" dirty="0">
                <a:latin typeface="Arial" pitchFamily="18"/>
              </a:rPr>
              <a:t>and </a:t>
            </a:r>
            <a:r>
              <a:rPr lang="en-US" sz="2400" dirty="0">
                <a:solidFill>
                  <a:srgbClr val="0070C0"/>
                </a:solidFill>
                <a:latin typeface="Arial" pitchFamily="18"/>
              </a:rPr>
              <a:t>dialogism.</a:t>
            </a:r>
          </a:p>
          <a:p>
            <a:pPr marL="0" lvl="0" indent="0" hangingPunct="1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buNone/>
            </a:pPr>
            <a:endParaRPr lang="en-US" sz="2000" dirty="0">
              <a:latin typeface="Arial" pitchFamily="18"/>
            </a:endParaRPr>
          </a:p>
          <a:p>
            <a:pPr marL="0" lvl="0" indent="0" hangingPunct="1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buNone/>
            </a:pPr>
            <a:endParaRPr lang="en-US" sz="1800" dirty="0">
              <a:latin typeface="Arial" pitchFamily="18"/>
            </a:endParaRPr>
          </a:p>
          <a:p>
            <a:pPr marL="0" lvl="0" indent="0" hangingPunct="1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buNone/>
            </a:pPr>
            <a:endParaRPr lang="en-US" sz="1800" dirty="0">
              <a:latin typeface="Arial" pitchFamily="18"/>
            </a:endParaRPr>
          </a:p>
          <a:p>
            <a:pPr marL="0" lvl="0" indent="0" hangingPunct="1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buNone/>
            </a:pPr>
            <a:r>
              <a:rPr lang="en-US" sz="1800" dirty="0">
                <a:latin typeface="Arial" pitchFamily="18"/>
              </a:rPr>
              <a:t>Eugenio </a:t>
            </a:r>
            <a:r>
              <a:rPr lang="en-US" sz="1800" dirty="0" err="1">
                <a:latin typeface="Arial" pitchFamily="18"/>
              </a:rPr>
              <a:t>Bolongaro</a:t>
            </a:r>
            <a:r>
              <a:rPr lang="en-US" sz="1800" dirty="0">
                <a:latin typeface="Arial" pitchFamily="18"/>
              </a:rPr>
              <a:t>. </a:t>
            </a:r>
            <a:r>
              <a:rPr lang="en-US" sz="1800" b="1" dirty="0">
                <a:latin typeface="Arial" pitchFamily="18"/>
              </a:rPr>
              <a:t>Playful robberies in </a:t>
            </a:r>
            <a:r>
              <a:rPr lang="en-US" sz="1800" b="1" i="1" dirty="0">
                <a:latin typeface="Arial" pitchFamily="18"/>
              </a:rPr>
              <a:t>Palookaville </a:t>
            </a:r>
            <a:r>
              <a:rPr lang="en-US" sz="1800" b="1" dirty="0">
                <a:latin typeface="Arial" pitchFamily="18"/>
              </a:rPr>
              <a:t>(1995):</a:t>
            </a:r>
          </a:p>
          <a:p>
            <a:pPr marL="0" lvl="0" indent="0" hangingPunct="1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buNone/>
            </a:pPr>
            <a:r>
              <a:rPr lang="en-US" sz="1800" b="1" dirty="0">
                <a:latin typeface="Arial" pitchFamily="18"/>
              </a:rPr>
              <a:t>Alan Taylor, </a:t>
            </a:r>
            <a:r>
              <a:rPr lang="en-US" sz="1800" b="1" dirty="0" err="1">
                <a:latin typeface="Arial" pitchFamily="18"/>
              </a:rPr>
              <a:t>Italo</a:t>
            </a:r>
            <a:r>
              <a:rPr lang="en-US" sz="1800" b="1" dirty="0">
                <a:latin typeface="Arial" pitchFamily="18"/>
              </a:rPr>
              <a:t> Calvino and a new paradigm for adaptation.</a:t>
            </a:r>
          </a:p>
          <a:p>
            <a:pPr marL="0" lvl="0" indent="0" hangingPunct="1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buNone/>
            </a:pPr>
            <a:r>
              <a:rPr lang="en-US" sz="1800" dirty="0">
                <a:latin typeface="Arial" pitchFamily="18"/>
              </a:rPr>
              <a:t>New Cinemas: Journal of Contemporary Film, 2006, vol. 4, no. 1.  </a:t>
            </a:r>
          </a:p>
        </p:txBody>
      </p:sp>
    </p:spTree>
    <p:extLst>
      <p:ext uri="{BB962C8B-B14F-4D97-AF65-F5344CB8AC3E}">
        <p14:creationId xmlns:p14="http://schemas.microsoft.com/office/powerpoint/2010/main" val="403675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t-EE" sz="3600" b="1" dirty="0" smtClean="0">
                <a:solidFill>
                  <a:srgbClr val="0070C0"/>
                </a:solidFill>
              </a:rPr>
              <a:t>Meediumite koosolu</a:t>
            </a:r>
            <a:endParaRPr lang="et-EE" sz="3600" b="1" dirty="0">
              <a:solidFill>
                <a:srgbClr val="0070C0"/>
              </a:solidFill>
            </a:endParaRPr>
          </a:p>
        </p:txBody>
      </p:sp>
      <p:pic>
        <p:nvPicPr>
          <p:cNvPr id="4" name="Content Placeholder 3" descr="http://24.media.tumblr.com/tumblr_mc5whsLscB1rdpl9so1_r6_500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3558147" cy="452596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1820353" y="6165304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dirty="0">
                <a:solidFill>
                  <a:prstClr val="black"/>
                </a:solidFill>
              </a:rPr>
              <a:t>2012</a:t>
            </a:r>
          </a:p>
        </p:txBody>
      </p:sp>
      <p:pic>
        <p:nvPicPr>
          <p:cNvPr id="6" name="irc_mi" descr="http://ecx.images-amazon.com/images/I/51gskvTGZeL._SL500_PIsitb-sticker-arrow-big,TopRight,35,-73_OU01_SS500_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052736"/>
            <a:ext cx="4763135" cy="47631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803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504056"/>
          </a:xfrm>
        </p:spPr>
        <p:txBody>
          <a:bodyPr/>
          <a:lstStyle/>
          <a:p>
            <a:r>
              <a:rPr lang="et-EE" sz="2800" dirty="0" smtClean="0">
                <a:solidFill>
                  <a:srgbClr val="0070C0"/>
                </a:solidFill>
              </a:rPr>
              <a:t>Subcultural interpretations</a:t>
            </a:r>
            <a:endParaRPr lang="et-EE" sz="28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7984" y="678968"/>
            <a:ext cx="4608512" cy="5904656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2013</a:t>
            </a:r>
          </a:p>
          <a:p>
            <a:pPr marL="0" indent="0">
              <a:buNone/>
            </a:pPr>
            <a:r>
              <a:rPr lang="en-US" sz="2000" dirty="0"/>
              <a:t>Android Karenina ($9) takes Leo Tolstoy's Anna Karenina and adds </a:t>
            </a:r>
            <a:r>
              <a:rPr lang="en-US" sz="2000" dirty="0" err="1"/>
              <a:t>steampunk</a:t>
            </a:r>
            <a:r>
              <a:rPr lang="en-US" sz="2000" dirty="0"/>
              <a:t> elements of robots, cyborgs, androids, and even aliens, all while maintaining the original's ties to nineteenth-century Russia and its less-than-fanciful tone. http://uncrate.com/stuff/android-karenina/</a:t>
            </a:r>
          </a:p>
          <a:p>
            <a:pPr marL="0" indent="0">
              <a:buNone/>
            </a:pPr>
            <a:r>
              <a:rPr lang="en-US" sz="2000" dirty="0"/>
              <a:t>Sense and Sensibility and Sea Monsters co-author Ben H. Winters is back with an all-new collaborator, legendary Russian novelist Leo Tolstoy, and the result </a:t>
            </a:r>
            <a:r>
              <a:rPr lang="en-US" sz="2000" dirty="0" smtClean="0"/>
              <a:t>is</a:t>
            </a:r>
            <a:r>
              <a:rPr lang="et-EE" sz="2000" dirty="0" smtClean="0"/>
              <a:t> </a:t>
            </a:r>
            <a:r>
              <a:rPr lang="en-US" sz="2000" dirty="0" smtClean="0"/>
              <a:t>Android </a:t>
            </a:r>
            <a:r>
              <a:rPr lang="en-US" sz="2000" dirty="0"/>
              <a:t>Karenina an enhanced edition of the classic love story set in a dystopian world of robots, cyborgs, and interstellar space travel.</a:t>
            </a:r>
          </a:p>
          <a:p>
            <a:endParaRPr lang="et-EE" dirty="0"/>
          </a:p>
        </p:txBody>
      </p:sp>
      <p:pic>
        <p:nvPicPr>
          <p:cNvPr id="4" name="Picture 3" descr="File:Android Karenina Cover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2"/>
            <a:ext cx="3752850" cy="57169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178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et-EE" sz="2800" b="1" dirty="0" smtClean="0">
                <a:solidFill>
                  <a:srgbClr val="0070C0"/>
                </a:solidFill>
              </a:rPr>
              <a:t>Diskursiivne koosolu</a:t>
            </a:r>
            <a:endParaRPr lang="et-EE" sz="28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 Катя Метелица</a:t>
            </a:r>
            <a:endParaRPr lang="et-EE" dirty="0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54" y="1412776"/>
            <a:ext cx="4677162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66483" y="6165304"/>
            <a:ext cx="18633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00"/>
                </a:solidFill>
              </a:rPr>
              <a:t> Катя Метелица</a:t>
            </a:r>
            <a:endParaRPr lang="et-EE" dirty="0">
              <a:solidFill>
                <a:srgbClr val="000000"/>
              </a:solidFill>
            </a:endParaRPr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12776"/>
            <a:ext cx="3379911" cy="518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2944560" y="6165304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dirty="0">
                <a:solidFill>
                  <a:srgbClr val="000000"/>
                </a:solidFill>
              </a:rPr>
              <a:t>2000</a:t>
            </a:r>
          </a:p>
        </p:txBody>
      </p:sp>
    </p:spTree>
    <p:extLst>
      <p:ext uri="{BB962C8B-B14F-4D97-AF65-F5344CB8AC3E}">
        <p14:creationId xmlns:p14="http://schemas.microsoft.com/office/powerpoint/2010/main" val="502969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7787"/>
            <a:ext cx="8229600" cy="758925"/>
          </a:xfrm>
        </p:spPr>
        <p:txBody>
          <a:bodyPr>
            <a:normAutofit/>
          </a:bodyPr>
          <a:lstStyle/>
          <a:p>
            <a:r>
              <a:rPr lang="et-EE" sz="2800" b="1" dirty="0" smtClean="0">
                <a:solidFill>
                  <a:srgbClr val="0070C0"/>
                </a:solidFill>
              </a:rPr>
              <a:t>Variatiivne koosolu</a:t>
            </a:r>
            <a:endParaRPr lang="et-EE" sz="2800" b="1" dirty="0">
              <a:solidFill>
                <a:srgbClr val="FF0000"/>
              </a:solidFill>
            </a:endParaRPr>
          </a:p>
        </p:txBody>
      </p:sp>
      <p:sp>
        <p:nvSpPr>
          <p:cNvPr id="5" name="AutoShape 4" descr="data:image/jpeg;base64,/9j/4AAQSkZJRgABAQAAAQABAAD/2wCEAAkGBhQSERUUExQVFBQUGBwaFxgYGBgdHBwcGR8aGhggHBwaHycgFxkjIB0aIC8gIycpLCwsIB4xNTAqNSYsLCkBCQoKDgwOGg8PGiwkHyU0LSosLi8sLC0pLSouLCwsLCwsLCwsLCwsLCwsLCwsLCwsLCksLCwsLCksLCwsLCwsLP/AABEIAKAAoAMBIgACEQEDEQH/xAAcAAACAgMBAQAAAAAAAAAAAAAEBQMGAQIHAAj/xAA/EAABAwIEAwYDBgQGAgMBAAABAgMRACEEBRIxBkFREyJhcYGRBzKhFEJSscHwIzNy0RVigpLh8RckU6LCCP/EABoBAAIDAQEAAAAAAAAAAAAAAAIEAAEDBQb/xAAsEQACAgICAgECBAcBAAAAAAAAAQIRAyESMQRBUWGBMoKR4SJxobHB0fAT/9oADAMBAAIRAxEAPwDlODyNTrKnEXUhZBT1AANvHe3P8wcHhVvLShpJWtRgJHj+Q8TamGSHEIV2jKCtJMKFoVHrv41em3ltsl3C4dPbqIJBsr1A+cg8pFK5Mrg67+P3GseFZFfVd/sVp7h4YH7O66sFwvICkjYIvqjmoi19qbLJE9R+lU/NmMSlXa4hLmon5lixIuB0jwq4KGo6jEkAm/MgE35034t+3Yt5FelRC3idVjY9DY1OkD9imOSZO28pWta0gKaQNCQoy8sNpkEiANyegPSj08E4gkadPeNpJEjvaSbc9OwJIkU9dPYtXwIY9K8hfh5U3Twu4XHWiQFtNdrFr7QklRToJnntUuO4LfbKtMLQhJUpW0aUoWobkffAF7wanJEpilKq0dsKcOcKYhKtK9CCkwSpUC6uzTv+NVk9aDe4bf0hUIBKgggrAKSStIkRYShQ9KvkqKUWIsXmqEGDcnYUnGZdqsA91Amf1pvmPw5xwL57PutiR3/nhAWdIiSQmN4rK/hpi2itC20qUUGEoXJJSpKSLgXlaR0vS8sjkzZRSIRgtJOmSIsOVuQo5ogQBHlW2M4fxTSFdq2lOiNSgqwBWWxHU6hFA4V0psuefpJtWkWvQLQxJpa6woqkqgCIFvck+lMVK6RNDKMn9aNgoxhUFIuSf3+70QH/AB2qIH61Dp0A3B8h42q+iwtS5/KlDjZb1QPmFouZvBq2tYbDLVA7skx3lXAUrrygA1hTDJS5BQe73dyQqBYEiVJmYM2vM1UlZa0UDJMTiT/DYNtzYQJ6k1aMPhsyAlLrU9P+YpJhsUpjAJW3ZTjhBV0+a/sAPWlDWcvpMh52f61H3BMGuLODm3VfdWdCE1jSTv7Og7ifNcWs9lirFJ1AaQNwQCCNxc7VaEtlIAVMoASZiZSIMxb2pbxTjDicuw2IcA7QLKLcxC59ygH3qDGZsW0toVdYQnWfMAj1gimfFkl2q7/UX8iLvu+jpuQcHuPNILOOaF0PaEolSViNJV3pJSett7Uvb4ezBeJbaw+PYxGlJWp5KG4bBKkpSr5lKmV6RIEaulafAnEasTi1ECeyRcGfvGtvhYkjI8eG0w6Srbcgso0nyPf9dVbuTZilRjNeGMaMO8/h8Zh8YEt9m4htITDaRdIAJFonka14IxGLzJh5X2lDSGSEqK9jrQEybACEgC/61r//AD8r+PitKlFsNNgyIAOpWkHlMa/rUvD+DbZyTMChJDTzxQiTukhCRzmJJHWxq4uXojpDLPcHjMMwcSrFMPt6xAQmZUtYVN5BIXBHQz1itsHwxmIWla8Xh2VuhMMuCVK0hwRaLntFTE3NH5Cw2nK8ClcaftLcf1dpKP8A7aao/wAYg7/ihUEk6Wm9BG4gkynmDMG1Ryb0VRaW+Esc+0ph53CoJBR2akyQNOiW4TsUgCfDkag4iyzNEED7Rh3FvFTWhhJSv+NpK1d492yAT4UtynFY5We4L/EGwl2FxZHyhK7jSTF7XvVi4ZaQeI8xUY1hCNPhKWgYPOwqrsuhXmHAOYuJxCVYll3t1Jccw4UqUkK1jQJ0olUX50k4Xyl9sP4xtDShhSpDzT6SdUJSogJ+6RIvvvRHBz7is8KiO+X3krVzI/iAg+AKUD0A5V0ZzLA83mTTUBbrmk9AtTLIv6QaN60UiiYVp3HYNZw+Fw+HZZJUqJ1KITqIC1CYHTxFUtt8qkwL7EGfPlauyZRimksY3BsCWsEwEFybrcWl0ue2lN73J6VwvAYctEJKtpMCfAUUZMjQ2BqDEumByE+prdT4A70AkHfw3jwpUysrVJMjV7R0nqDeikykN8M7Igja1/Cig6ZHKg2TaOm/jRDRk1ougRDw/njaEKZxCdTKrgxOkm5kbkTeRcH6NhgMrHeLkj8OtX5C9D8OZcw1hlYzE98atLaIm4nkdySD5ATzsU38QGSYXg06OZBQTH9OgAn1rgzTcnwv606OrBpRXNr6WrFXF3EqMSG2mUdmyyCANtR2BjkANvM0WjLkPEFwHWW0kqT8pIECL9AAfGo+M8mZQhrE4b+S8II5BUSIHKQDblFQ4f8AnYZkOJQ2dCe0VsEuKupUHkSbTt0prA4qq6FcvK3Y+4U4mXljrvZI7YvpSkJIJUAnUbBETuaX8J8W4jBOleGSSEpCVpUkkFKdtZAlBBmDylQq4cHZV9mcexKHGyW2Edmp1SUoDj6jqQpQkEpDYB5322qx4jJmWl5tq1Jw77LbhU2BqKXC6VFM2JmT/qprvSMOilY/4kYrEMrw7OGawgdCtRaSqVAiFEGALcyJqTOOL3sUy0yENtstgSEAwpQAAvt1MetXrIWmgrLOyU4WhhMUElcBZB+z7gWm1JsvyZp3KwxhHHVpcxLadS0hKk2QCQBvCRq85ooUtlPYkf4ncODRhNACEFKkuAq1SDqHlfmKP/8AJqiEF3DMPutfK6o6SPEiD52I9Kcce4XtcMl0dn/67imx2awodkuAiY2VKU2PU1JlDDBbyrtVnWntS0kpOlau58yr6ADpOxk0baroFXfZzx3i55vME5g6G3VgkJBVoATpICQb2Ek+JmtXuNFJx5xiChp11QVBMp0lKUkSY1A6fC58K6NwVh3EKeeeCe0ffLTmpQHdSVdqU6j3gVkJjoBQmS5evA4HFMoxP2UoxhSlwoK+7oa0jTz1Jg+ZoXVugvQqX8W0oWXBg8O28sXd7QmbD7ugT/u6UJw98RFss4hCNLjmIWp0u9p3kqUlKJCQk6vlncRtyq6HO2VMYt5l37MntGkl7stUqhIJ7OR806fDekLOJTicvxq38WNBxLSUYgMTKQGtA7NJBuSU785qXXrRKK/w/wAXjBsvNBtKxiEhBUXNJQQlYsNJ1nvExI2qoqaUhSiAlKRY9PDyi/Ku5qyoOHsmwlerLglCinTJKoSYvpnfwr2V4NgJwKWQlbYdcSVkDvlKVBSvIquKjknsiVHGS/t3TM8uXWocPgdSiuCibxYHwHXrXTG8oQcBjBh3E4lxTqAmGy3pM2TKiZkncUx4t4b/APVSA0G/sriUJXAJcbUlAUru3+c7G/dPWitXslHMJ5e/lRTLUm1T8RZK5hiApaQVTcSYIUUn8t6VnGAaojUAPSf2a05IqjXJcCMbl/2dKgl1lZUAdjOqJ/ynURPUUC38PcYVR2aY/FrEf3+lRcMcMP4klbS+y0GAuSDqjYab7G/nVpwWVZmsuIdxfYtogBcJ7037pEER4kXrhylwk1GS+aZ0VHnFOUX8WKuM2EYbCYfBBQWtJLiyOVlDblJUY8q0ayc4htDgUAChOokXVA0m3UR40q4s4ZdwbgDiw52oKgu8qIjVMyZuPerSMWSE6VFSdI0nkRA+vWnPGinW77Fs0nb1RJlHBS1NttqxCUNuOuKbZKVKC1stgqWSICbHTJFoHWnKMlxSwphWMT3Ett4lHfCWkrQt1Ik2cSNJECInxoVzPHuwQyhWhCUrSYAlQcMquZKTy7pFqR5hn+L/AJa3lqSU6J0oBOoaCTCe8rT3ZMkctzTbi49C/ZbsNkGMbCCt/s1NreaQAFEoQLrVIslCwlBv1TRWB4WxjJ7Nl8JQHoJGyT2YUVkG4EQmBJn3qlJ41xZKyt0q1FQIUEEHXpndNydKN9oFHL4seWpLinSpQ1gGE27QJDmw3ISn2q4kZBhcxWltSEKKEOhIWmBcCdIIO0SdqkVmrhDQKzDBlrbuyQSQY6pBv0qFOHUb6CIqNY5RWnKLApolzfPXn4Lq1OlE6bJEao1RpA3gGfAVLi+IcQ8FIfcK0qUFkEJAKgIBsN4FDqY9K8lsTChYb2q3EiG2T8Rv4butLKUrhRgJvy5jyqTNM8dfC2XXNSFkKWITJKY07bEQPatMJlwUFFY0oTEKFkzymdpok5GUqK9MRYDn5+NVQRqvPMTpkOW7PsTt8n4R/ep8FmuIYbSAoJ7Ey3qgQVfNv80zWmFwRXaCDB6TJ2rGNyR915vQEGROkzFokHkatpJFEfDb+JZS4htGnUrtY0yAUXm+97xROThaA+pJj7R/MVpuoyVAyB80qUZ86PxLLnaNHQSRKSCYFri4HIwPWrfh2FagSgAbmTcG2wiCN6FUiNlDzLh/tAGzJSBJPiNgmffwpY/wfqAGiOe1wPLauqNtC4IA5jYb+HW1SsYcEGwvzqOrKUjguGZcXk4S0lalFwgpQCSU6jNhciiOJMDiF5bhE9m6pST306FEiEkDUIkb86R8PZ7i0gM4dIVEmNMxJkyZAAmrQcZmwEhLCvAb/Ux9a4U7hLdd32deKU46vquhTxoyoYDLwsEKCVAgggg6UyDNxtUuV4rW02qOWn1Tb05Ui4k4gxGIIbxCQlTRPdCSkgqiZk9AKbcPOzhkQI0qWk+chc+ywPSnfGTi1f1E8zUroZFwncepqPEq5qE1u4+gJi5P686CYw7ry+zQlS7GAkTbnNdJtLQqDYpCn127ovz+viKTZoHWVdkSUiAbWnz61feF+GlLUpXyFCtJkH5t4O8Wv/3RXHvCKDhVOlQbcw4J2+ZJ3B6Em4/5rKeNuNl80nRylrEKSZSpQO8yaZs8SLn+IA4PY+4oJvAkweR6VAUTJAMe8dZgClLNqLhlufpVEd6DJQq2/Qx/enOV5x2jyQvSEk3ttMwSOfIVzUGNqNax6upCgLGf3Io+b1TLhSu1dnb8nwbidQKu2YXBjRp52EHp4U2fy5t06UyCBcXIE23It5VBkPEyXsIw8BIcH8TUdlCytvEGpHXO0VLRgjkLaibfSnoq1Yo3WgLhvBlt0hy1rdLE28x1504wzA1qUUjSqIid0mlOCWuZCSsAwsg3F4NuXlT/APxJs/LcEH0/7v8AWrkq6KvZlTWpfeSgotpF5639Y2qUNEEmZpexi20pcKnNQO958OV+lHfaE6UxsoA22g/pQOLRLsjexQURNgRzMR03rGLcCGCVORYiZvPKKXFQdUoAfyYUCbBX+UE+V/Ohn8yZMKSlJbI1FJ3lWxgfL0JrTjQFs5DhcecLlyVtABx5cFRvHzR7AR7mlTXFmKSrUH1E9DBHtFH8OZwwWjhsUP4ZMpVyE3gkfKZuD501b4Xywd5WLJHQuIg+yZv4V5+4xbU4/wBLO21KcU4S18XVA3Gb4xGEwuKICXFSlUc7T7Agx5mh+EgS0tIJVLiYSNwYVyH4gB/tofi7P23+zaYEMMju8pJgbcgBa/U0z+HeN0oxaCB30ogxcGTEHl/3THjrila9/wCRfM05Og/BZelxxIUTBMECx87g28r11Hhvh1vDolnWQr5jqBCo61T8y4dSAwWyP4kAz1ImZHIeVZy1zFYfEFpolatyJiQOs2Pr+tdNcJfhYk7XZb8zypxTiVo17gKAKQIn5p/EAfXaqN8ScI4jCOiDoCkyTvGoV1LCYpXYpW8js1qnuc7Ul4wDD+GcbdnsimVkKgjT3hHiIBvV8pOLiCkk7PnbBvhKpIn29N6IddCUag8orV3SE90aDvJjyn0qPF4JKVkBQUmQAoFN5uD0Ftxy61euGvh8ENqfxDeogjSkxEePrzrmzmoK2PRi5aRR3cO2spSwlxSjAg3MkgAQLXP6UI42UKIMSkwY8LGuxcIcKhhvEvIAClAhBN4uYgcom3WqZ/42USoqxKQN5Ug6lE+E7z40eKMsluK0BkqGmG8KPq7EISoJQVTqmwMXtz5b1aftOgAAlShHyqi3MiOXhQLGSqwzaENCQNiTOqbm48ZozAIShsAtgEzJNwT4giwFdnHDjBISk7bGmWZy4oaNFimVLmP+9utYVkKu0BbcTpWY7ELBBF+cAi1F4Dhc6W1BwpCgCpJggiZgwdyKaZweyZbA1GCAF9CJuRzoHJXUQa9k2IxIkAoAIEDw67UpwWDnUkT1AJJAnYRQOkqc0qe1BQNkna+xkc+lHIUWhKEzJAIAvt5xNXx4qkVdi/iDtEoTJ1NJ2FrE/mP0qqOYq8zCuk+lMeJsydK9DqC32Z7vqAZnmYpEywtaNYSojUEauUnYT1rKTvRrFUV7JcbgUtAYhsqckydM8zHPpFMkZjlHNpX+1X96H4awuHZw6sXiBrOqG0wDtbY/eJnyAo3DfEJgnS7g0hBsSClUf6dAn0Nefkrk+Kb+52YtKKUml9v7iHiZ7Bq7P7GlSY1dpIVf5dO/+qrT8P8ACJ+xPqWOalDqQNKQR6hVV3jfJG2HUKZs28nUBySbTHhcGOVMcFiEjDMmNMpge5Fzzp3x0pcaYnmuLlaOgnJ1sqQWlzpMJC/6Ao7WIueQrfJSteIdU4nSdAkAzFwRflaapGC4kxDagQStKOSp6FEFQvApZxPxyp4FDMtpcSkO3knT90Kt3ethTvJR2xXi2P8Aiz4q4hOIU20GShswF3VIgEnfe8HyqjZtxJiMTZ51Sh+HZPUd0WPrNLQqKxSzm2aqKR4Cuv8Awm4oU6y5hHiFBpKS0Vb6SSCkzuBaPCuQVbvh9xa3g1updSezfCQpad0aCogx94d4yBfzrKUFkXFhqTjtHXM0xSUq7NNwBqVYwOgt+VQ5bk7DrZ7QFtV9P+UWg+frVjwuXoWErbWChSAQpMwqdiCLEUuxDMKMC45/lXSwKMIKEf1FcknKXJlfcyh15SgnUSmxURAt8sRv9abZfwmhTaVOEhRJ2O97G+0XtRTGIIUSBIEGB+/OnLjokAqgnatZzktIFGyGRpSByECTO3jWzuEQoaVC3726VR+K/imxhdAZQMStYkgL0pSnqowe8TsANpuOdZy743OoTDuFS7AA1B0oJIHeJ7itzfwvvSjkkGos6Zj8kQGVpaSok3gKAKiNhqUCBPiK51wXxgMdiEYY4ZSdQJStLurQE/eUlSQFRO/jsateU/FFl3BqxOlKHUTDCnBqURsAoJJg9dPpVG+C6UjMniTJDJ036qE73NR5JemWor2X74nYHUMOoSC4820ogTZR7qoII1JMxO+ojnRHHGXpGEQ23CIeZjwHaJCj7TJqXizEBbbWofLiWCIJBntEjfnvFQ8VYzW2mAJD7IPl2iZ9aOMXqwXJejkGDyb7TgGWw4lBSrVe/wCIRbzqNv4aOK2fb9lUvyrh7DOtpUvEaFKFx3be9MG+CMKqwxiQT1CD/wDofnXEcnFtKTX5TtKPOKbin+Y2+IODLTeEbJCilCwSPDsxTThdtC8v0hepQCe6kTBK1nvfQcqpvEPDq8G4EKIUFCUqAiY3tyIq6/DpTbTRvpViAymJJ1KLqkjnYbe4prx9ceLsTzNtytUSuZesOrtuoghMpSkCAYCuVtvDxrmSh7fv2rsebuSypemUA4jQQbGTYjwFcZTtTeV2kLYzavV6vVgaHqyk9axXqhDr3wa4tWvXgnFpUlKNTAUQFC8FIPMc+tdIby8qM8yLeY5b+NfLrDykKStJhSVBST0Kbg+YNfRvCnEJxGDYecT2JT8wB35avBJ3g7CmMUn0jHIqdjMZfoVNu9028vzqt/EbPUssOJCwl8tkJAInvbEfWnWZvBaSZSNCrkWPe6xvtvzrjvF2cpxDhWkK+XTBuTEQd+6L7Uw/w2zNK3RXnmYbCrXVp9QJ/KjGMVKUNlCJbMSSRr1AQn5Texv9K10BaEonT/EcXaI2Skfr43pcMOuAoJMJmT+f6UttbN+xhmDqkqDmhLRiNKRtBgz50b8P8wUjMWik76goDmmDI/X0FLFpJBCjIB3V80TME/2ojJc7SwlZKNbxI7Nwn5d5J59IHiduYt00yVao7nmro7NCSDJeZ9IcSYpbmrquydtGl1tKDYiygLwdwbwQNxVZy/jp3FtqQ6WwptzD6COfflck22SPflam2aZ6Y0rWHCVtKTcbBYJnpYWFOLe0LVWmcWZyd5YCktKUDsQN6lTw3iTswu+1oHua2wvEbzSQlKgEiwtTzL80zF4dyAk/eUmB4RO/oK405ZI71R1YQxS1/Ff0RHxq2pDODbWZWhCgq8//ABj12PtUeGSdGGI30SPHQqdvChOKcrcaWhTrwdccBJtGnTEel+gptk70YZkiCUhQ2Nu8SoWFuX0o/HpKO/kHPuUtV0SYPNVFrQpZ7NDTygIEd8yb85MfWqexhFKEgCJAuQLnbemGOeWlAQrunTpiIkG/tSqKYnKxaKo2cQQSCIIrFYivRQBGwFYr1YqEDMsaCnEzcAyR5bV0bAZmtCBpjvSZV42nyiaoOR4nQVEBEkADVyknny5Xpzh82ASpBcCZJABFrmTN7XAt9aawz4oyyRsv7ilK+UKCliFJBIm3tvz5TVBxICfmTBO8iDYiQZ51HnHE7hfQtDijYWB6fNI2M+VAuYnWqXCUKMSrcH+ob/XrVyyWqIo0Toc7yYEfzPaU+9B5uAl3uxsD++lRPrUk+YJB5EGLjrtW/wBmL0rkJ8Inl1rKU9UaRg5PQO69IHW8n2j9ajrdTIHOd7/vapsvwocWEqWEDqfyrNsuiMvEc9wOfTrReGzBxXNRgiB52A8fWoMxwiW3FIQsOJBssbGp8JhVJEpUL6VGN4Sr8watMlN7QVkOJZSgRoDvVQ/f0pxl+LxPby4pJbg/L1tEzfrVEIonC5i438iiB0Nx7cvSlJ4lKxrHn40vj4BiDJnebzvPjVjwSglhkqURpClc7AqNhyM2M8qU5nmhfCdSQCmbjnMe231qbM8ZrbaiANABSN5SSBPhzFa7dWY6V0AOvSZiPDoOnjWlZI6VijMzZpGogdf7E1oDW0QJ6/8ANYNQhivVLh0JJ7xip+wb/FUIDtqAiduflTHEJkEzJSN/xJ5EdCP3tQimW7wqelGOaQk96YSEja8/8AmiRAn7UAkARIG9DPP6rEX5RQ4SFTeOdeU2E7H1H7tWkptopIiW37T61s28pIIBgHcfQ1kpJ62rVSazL2ujLTxBsYqZjLVOJKkgEAwZIF9z+dRJw5NgDq/PwjkQfzqy8H8UDA6ipEqKuaSQPl6c+7QTbS0MePGE5Vkev50JU5Q4PwiN+8m31FSHCOpSokSE9CLXkzfrXQsP8WWU6P4S9SPl7ygO9o1fdtOn60i4m4xRiGko0FOhJSkQq4OneRE235+grPnP/kN/+Pj06dfmX+j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t-EE">
              <a:solidFill>
                <a:prstClr val="black"/>
              </a:solidFill>
            </a:endParaRPr>
          </a:p>
        </p:txBody>
      </p:sp>
      <p:sp>
        <p:nvSpPr>
          <p:cNvPr id="6" name="AutoShape 6" descr="data:image/jpeg;base64,/9j/4AAQSkZJRgABAQAAAQABAAD/2wCEAAkGBhQSERUUExQVFBQUGBwaFxgYGBgdHBwcGR8aGhggHBwaHycgFxkjIB0aIC8gIycpLCwsIB4xNTAqNSYsLCkBCQoKDgwOGg8PGiwkHyU0LSosLi8sLC0pLSouLCwsLCwsLCwsLCwsLCwsLCwsLCwsLCksLCwsLCksLCwsLCwsLP/AABEIAKAAoAMBIgACEQEDEQH/xAAcAAACAgMBAQAAAAAAAAAAAAAEBQMGAQIHAAj/xAA/EAABAwIEAwYDBgQGAgMBAAABAgMRACEEBRIxBkFREyJhcYGRBzKhFEJSscHwIzNy0RVigpLh8RckU6LCCP/EABoBAAIDAQEAAAAAAAAAAAAAAAIEAAEDBQb/xAAsEQACAgICAgECBAcBAAAAAAAAAQIRAyESMQRBUWGBMoKR4SJxobHB0fAT/9oADAMBAAIRAxEAPwDlODyNTrKnEXUhZBT1AANvHe3P8wcHhVvLShpJWtRgJHj+Q8TamGSHEIV2jKCtJMKFoVHrv41em3ltsl3C4dPbqIJBsr1A+cg8pFK5Mrg67+P3GseFZFfVd/sVp7h4YH7O66sFwvICkjYIvqjmoi19qbLJE9R+lU/NmMSlXa4hLmon5lixIuB0jwq4KGo6jEkAm/MgE35034t+3Yt5FelRC3idVjY9DY1OkD9imOSZO28pWta0gKaQNCQoy8sNpkEiANyegPSj08E4gkadPeNpJEjvaSbc9OwJIkU9dPYtXwIY9K8hfh5U3Twu4XHWiQFtNdrFr7QklRToJnntUuO4LfbKtMLQhJUpW0aUoWobkffAF7wanJEpilKq0dsKcOcKYhKtK9CCkwSpUC6uzTv+NVk9aDe4bf0hUIBKgggrAKSStIkRYShQ9KvkqKUWIsXmqEGDcnYUnGZdqsA91Amf1pvmPw5xwL57PutiR3/nhAWdIiSQmN4rK/hpi2itC20qUUGEoXJJSpKSLgXlaR0vS8sjkzZRSIRgtJOmSIsOVuQo5ogQBHlW2M4fxTSFdq2lOiNSgqwBWWxHU6hFA4V0psuefpJtWkWvQLQxJpa6woqkqgCIFvck+lMVK6RNDKMn9aNgoxhUFIuSf3+70QH/AB2qIH61Dp0A3B8h42q+iwtS5/KlDjZb1QPmFouZvBq2tYbDLVA7skx3lXAUrrygA1hTDJS5BQe73dyQqBYEiVJmYM2vM1UlZa0UDJMTiT/DYNtzYQJ6k1aMPhsyAlLrU9P+YpJhsUpjAJW3ZTjhBV0+a/sAPWlDWcvpMh52f61H3BMGuLODm3VfdWdCE1jSTv7Og7ifNcWs9lirFJ1AaQNwQCCNxc7VaEtlIAVMoASZiZSIMxb2pbxTjDicuw2IcA7QLKLcxC59ygH3qDGZsW0toVdYQnWfMAj1gimfFkl2q7/UX8iLvu+jpuQcHuPNILOOaF0PaEolSViNJV3pJSett7Uvb4ezBeJbaw+PYxGlJWp5KG4bBKkpSr5lKmV6RIEaulafAnEasTi1ECeyRcGfvGtvhYkjI8eG0w6Srbcgso0nyPf9dVbuTZilRjNeGMaMO8/h8Zh8YEt9m4htITDaRdIAJFonka14IxGLzJh5X2lDSGSEqK9jrQEybACEgC/61r//AD8r+PitKlFsNNgyIAOpWkHlMa/rUvD+DbZyTMChJDTzxQiTukhCRzmJJHWxq4uXojpDLPcHjMMwcSrFMPt6xAQmZUtYVN5BIXBHQz1itsHwxmIWla8Xh2VuhMMuCVK0hwRaLntFTE3NH5Cw2nK8ClcaftLcf1dpKP8A7aao/wAYg7/ihUEk6Wm9BG4gkynmDMG1Ryb0VRaW+Esc+0ph53CoJBR2akyQNOiW4TsUgCfDkag4iyzNEED7Rh3FvFTWhhJSv+NpK1d492yAT4UtynFY5We4L/EGwl2FxZHyhK7jSTF7XvVi4ZaQeI8xUY1hCNPhKWgYPOwqrsuhXmHAOYuJxCVYll3t1Jccw4UqUkK1jQJ0olUX50k4Xyl9sP4xtDShhSpDzT6SdUJSogJ+6RIvvvRHBz7is8KiO+X3krVzI/iAg+AKUD0A5V0ZzLA83mTTUBbrmk9AtTLIv6QaN60UiiYVp3HYNZw+Fw+HZZJUqJ1KITqIC1CYHTxFUtt8qkwL7EGfPlauyZRimksY3BsCWsEwEFybrcWl0ue2lN73J6VwvAYctEJKtpMCfAUUZMjQ2BqDEumByE+prdT4A70AkHfw3jwpUysrVJMjV7R0nqDeikykN8M7Igja1/Cig6ZHKg2TaOm/jRDRk1ougRDw/njaEKZxCdTKrgxOkm5kbkTeRcH6NhgMrHeLkj8OtX5C9D8OZcw1hlYzE98atLaIm4nkdySD5ATzsU38QGSYXg06OZBQTH9OgAn1rgzTcnwv606OrBpRXNr6WrFXF3EqMSG2mUdmyyCANtR2BjkANvM0WjLkPEFwHWW0kqT8pIECL9AAfGo+M8mZQhrE4b+S8II5BUSIHKQDblFQ4f8AnYZkOJQ2dCe0VsEuKupUHkSbTt0prA4qq6FcvK3Y+4U4mXljrvZI7YvpSkJIJUAnUbBETuaX8J8W4jBOleGSSEpCVpUkkFKdtZAlBBmDylQq4cHZV9mcexKHGyW2Edmp1SUoDj6jqQpQkEpDYB5322qx4jJmWl5tq1Jw77LbhU2BqKXC6VFM2JmT/qprvSMOilY/4kYrEMrw7OGawgdCtRaSqVAiFEGALcyJqTOOL3sUy0yENtstgSEAwpQAAvt1MetXrIWmgrLOyU4WhhMUElcBZB+z7gWm1JsvyZp3KwxhHHVpcxLadS0hKk2QCQBvCRq85ooUtlPYkf4ncODRhNACEFKkuAq1SDqHlfmKP/8AJqiEF3DMPutfK6o6SPEiD52I9Kcce4XtcMl0dn/67imx2awodkuAiY2VKU2PU1JlDDBbyrtVnWntS0kpOlau58yr6ADpOxk0baroFXfZzx3i55vME5g6G3VgkJBVoATpICQb2Ek+JmtXuNFJx5xiChp11QVBMp0lKUkSY1A6fC58K6NwVh3EKeeeCe0ffLTmpQHdSVdqU6j3gVkJjoBQmS5evA4HFMoxP2UoxhSlwoK+7oa0jTz1Jg+ZoXVugvQqX8W0oWXBg8O28sXd7QmbD7ugT/u6UJw98RFss4hCNLjmIWp0u9p3kqUlKJCQk6vlncRtyq6HO2VMYt5l37MntGkl7stUqhIJ7OR806fDekLOJTicvxq38WNBxLSUYgMTKQGtA7NJBuSU785qXXrRKK/w/wAXjBsvNBtKxiEhBUXNJQQlYsNJ1nvExI2qoqaUhSiAlKRY9PDyi/Ku5qyoOHsmwlerLglCinTJKoSYvpnfwr2V4NgJwKWQlbYdcSVkDvlKVBSvIquKjknsiVHGS/t3TM8uXWocPgdSiuCibxYHwHXrXTG8oQcBjBh3E4lxTqAmGy3pM2TKiZkncUx4t4b/APVSA0G/sriUJXAJcbUlAUru3+c7G/dPWitXslHMJ5e/lRTLUm1T8RZK5hiApaQVTcSYIUUn8t6VnGAaojUAPSf2a05IqjXJcCMbl/2dKgl1lZUAdjOqJ/ynURPUUC38PcYVR2aY/FrEf3+lRcMcMP4klbS+y0GAuSDqjYab7G/nVpwWVZmsuIdxfYtogBcJ7037pEER4kXrhylwk1GS+aZ0VHnFOUX8WKuM2EYbCYfBBQWtJLiyOVlDblJUY8q0ayc4htDgUAChOokXVA0m3UR40q4s4ZdwbgDiw52oKgu8qIjVMyZuPerSMWSE6VFSdI0nkRA+vWnPGinW77Fs0nb1RJlHBS1NttqxCUNuOuKbZKVKC1stgqWSICbHTJFoHWnKMlxSwphWMT3Ett4lHfCWkrQt1Ik2cSNJECInxoVzPHuwQyhWhCUrSYAlQcMquZKTy7pFqR5hn+L/AJa3lqSU6J0oBOoaCTCe8rT3ZMkctzTbi49C/ZbsNkGMbCCt/s1NreaQAFEoQLrVIslCwlBv1TRWB4WxjJ7Nl8JQHoJGyT2YUVkG4EQmBJn3qlJ41xZKyt0q1FQIUEEHXpndNydKN9oFHL4seWpLinSpQ1gGE27QJDmw3ISn2q4kZBhcxWltSEKKEOhIWmBcCdIIO0SdqkVmrhDQKzDBlrbuyQSQY6pBv0qFOHUb6CIqNY5RWnKLApolzfPXn4Lq1OlE6bJEao1RpA3gGfAVLi+IcQ8FIfcK0qUFkEJAKgIBsN4FDqY9K8lsTChYb2q3EiG2T8Rv4butLKUrhRgJvy5jyqTNM8dfC2XXNSFkKWITJKY07bEQPatMJlwUFFY0oTEKFkzymdpok5GUqK9MRYDn5+NVQRqvPMTpkOW7PsTt8n4R/ep8FmuIYbSAoJ7Ey3qgQVfNv80zWmFwRXaCDB6TJ2rGNyR915vQEGROkzFokHkatpJFEfDb+JZS4htGnUrtY0yAUXm+97xROThaA+pJj7R/MVpuoyVAyB80qUZ86PxLLnaNHQSRKSCYFri4HIwPWrfh2FagSgAbmTcG2wiCN6FUiNlDzLh/tAGzJSBJPiNgmffwpY/wfqAGiOe1wPLauqNtC4IA5jYb+HW1SsYcEGwvzqOrKUjguGZcXk4S0lalFwgpQCSU6jNhciiOJMDiF5bhE9m6pST306FEiEkDUIkb86R8PZ7i0gM4dIVEmNMxJkyZAAmrQcZmwEhLCvAb/Ux9a4U7hLdd32deKU46vquhTxoyoYDLwsEKCVAgggg6UyDNxtUuV4rW02qOWn1Tb05Ui4k4gxGIIbxCQlTRPdCSkgqiZk9AKbcPOzhkQI0qWk+chc+ywPSnfGTi1f1E8zUroZFwncepqPEq5qE1u4+gJi5P686CYw7ry+zQlS7GAkTbnNdJtLQqDYpCn127ovz+viKTZoHWVdkSUiAbWnz61feF+GlLUpXyFCtJkH5t4O8Wv/3RXHvCKDhVOlQbcw4J2+ZJ3B6Em4/5rKeNuNl80nRylrEKSZSpQO8yaZs8SLn+IA4PY+4oJvAkweR6VAUTJAMe8dZgClLNqLhlufpVEd6DJQq2/Qx/enOV5x2jyQvSEk3ttMwSOfIVzUGNqNax6upCgLGf3Io+b1TLhSu1dnb8nwbidQKu2YXBjRp52EHp4U2fy5t06UyCBcXIE23It5VBkPEyXsIw8BIcH8TUdlCytvEGpHXO0VLRgjkLaibfSnoq1Yo3WgLhvBlt0hy1rdLE28x1504wzA1qUUjSqIid0mlOCWuZCSsAwsg3F4NuXlT/APxJs/LcEH0/7v8AWrkq6KvZlTWpfeSgotpF5639Y2qUNEEmZpexi20pcKnNQO958OV+lHfaE6UxsoA22g/pQOLRLsjexQURNgRzMR03rGLcCGCVORYiZvPKKXFQdUoAfyYUCbBX+UE+V/Ohn8yZMKSlJbI1FJ3lWxgfL0JrTjQFs5DhcecLlyVtABx5cFRvHzR7AR7mlTXFmKSrUH1E9DBHtFH8OZwwWjhsUP4ZMpVyE3gkfKZuD501b4Xywd5WLJHQuIg+yZv4V5+4xbU4/wBLO21KcU4S18XVA3Gb4xGEwuKICXFSlUc7T7Agx5mh+EgS0tIJVLiYSNwYVyH4gB/tofi7P23+zaYEMMju8pJgbcgBa/U0z+HeN0oxaCB30ogxcGTEHl/3THjrila9/wCRfM05Og/BZelxxIUTBMECx87g28r11Hhvh1vDolnWQr5jqBCo61T8y4dSAwWyP4kAz1ImZHIeVZy1zFYfEFpolatyJiQOs2Pr+tdNcJfhYk7XZb8zypxTiVo17gKAKQIn5p/EAfXaqN8ScI4jCOiDoCkyTvGoV1LCYpXYpW8js1qnuc7Ul4wDD+GcbdnsimVkKgjT3hHiIBvV8pOLiCkk7PnbBvhKpIn29N6IddCUag8orV3SE90aDvJjyn0qPF4JKVkBQUmQAoFN5uD0Ftxy61euGvh8ENqfxDeogjSkxEePrzrmzmoK2PRi5aRR3cO2spSwlxSjAg3MkgAQLXP6UI42UKIMSkwY8LGuxcIcKhhvEvIAClAhBN4uYgcom3WqZ/42USoqxKQN5Ug6lE+E7z40eKMsluK0BkqGmG8KPq7EISoJQVTqmwMXtz5b1aftOgAAlShHyqi3MiOXhQLGSqwzaENCQNiTOqbm48ZozAIShsAtgEzJNwT4giwFdnHDjBISk7bGmWZy4oaNFimVLmP+9utYVkKu0BbcTpWY7ELBBF+cAi1F4Dhc6W1BwpCgCpJggiZgwdyKaZweyZbA1GCAF9CJuRzoHJXUQa9k2IxIkAoAIEDw67UpwWDnUkT1AJJAnYRQOkqc0qe1BQNkna+xkc+lHIUWhKEzJAIAvt5xNXx4qkVdi/iDtEoTJ1NJ2FrE/mP0qqOYq8zCuk+lMeJsydK9DqC32Z7vqAZnmYpEywtaNYSojUEauUnYT1rKTvRrFUV7JcbgUtAYhsqckydM8zHPpFMkZjlHNpX+1X96H4awuHZw6sXiBrOqG0wDtbY/eJnyAo3DfEJgnS7g0hBsSClUf6dAn0Nefkrk+Kb+52YtKKUml9v7iHiZ7Bq7P7GlSY1dpIVf5dO/+qrT8P8ACJ+xPqWOalDqQNKQR6hVV3jfJG2HUKZs28nUBySbTHhcGOVMcFiEjDMmNMpge5Fzzp3x0pcaYnmuLlaOgnJ1sqQWlzpMJC/6Ao7WIueQrfJSteIdU4nSdAkAzFwRflaapGC4kxDagQStKOSp6FEFQvApZxPxyp4FDMtpcSkO3knT90Kt3ethTvJR2xXi2P8Aiz4q4hOIU20GShswF3VIgEnfe8HyqjZtxJiMTZ51Sh+HZPUd0WPrNLQqKxSzm2aqKR4Cuv8Awm4oU6y5hHiFBpKS0Vb6SSCkzuBaPCuQVbvh9xa3g1updSezfCQpad0aCogx94d4yBfzrKUFkXFhqTjtHXM0xSUq7NNwBqVYwOgt+VQ5bk7DrZ7QFtV9P+UWg+frVjwuXoWErbWChSAQpMwqdiCLEUuxDMKMC45/lXSwKMIKEf1FcknKXJlfcyh15SgnUSmxURAt8sRv9abZfwmhTaVOEhRJ2O97G+0XtRTGIIUSBIEGB+/OnLjokAqgnatZzktIFGyGRpSByECTO3jWzuEQoaVC3726VR+K/imxhdAZQMStYkgL0pSnqowe8TsANpuOdZy743OoTDuFS7AA1B0oJIHeJ7itzfwvvSjkkGos6Zj8kQGVpaSok3gKAKiNhqUCBPiK51wXxgMdiEYY4ZSdQJStLurQE/eUlSQFRO/jsateU/FFl3BqxOlKHUTDCnBqURsAoJJg9dPpVG+C6UjMniTJDJ036qE73NR5JemWor2X74nYHUMOoSC4820ogTZR7qoII1JMxO+ojnRHHGXpGEQ23CIeZjwHaJCj7TJqXizEBbbWofLiWCIJBntEjfnvFQ8VYzW2mAJD7IPl2iZ9aOMXqwXJejkGDyb7TgGWw4lBSrVe/wCIRbzqNv4aOK2fb9lUvyrh7DOtpUvEaFKFx3be9MG+CMKqwxiQT1CD/wDofnXEcnFtKTX5TtKPOKbin+Y2+IODLTeEbJCilCwSPDsxTThdtC8v0hepQCe6kTBK1nvfQcqpvEPDq8G4EKIUFCUqAiY3tyIq6/DpTbTRvpViAymJJ1KLqkjnYbe4prx9ceLsTzNtytUSuZesOrtuoghMpSkCAYCuVtvDxrmSh7fv2rsebuSypemUA4jQQbGTYjwFcZTtTeV2kLYzavV6vVgaHqyk9axXqhDr3wa4tWvXgnFpUlKNTAUQFC8FIPMc+tdIby8qM8yLeY5b+NfLrDykKStJhSVBST0Kbg+YNfRvCnEJxGDYecT2JT8wB35avBJ3g7CmMUn0jHIqdjMZfoVNu9028vzqt/EbPUssOJCwl8tkJAInvbEfWnWZvBaSZSNCrkWPe6xvtvzrjvF2cpxDhWkK+XTBuTEQd+6L7Uw/w2zNK3RXnmYbCrXVp9QJ/KjGMVKUNlCJbMSSRr1AQn5Texv9K10BaEonT/EcXaI2Skfr43pcMOuAoJMJmT+f6UttbN+xhmDqkqDmhLRiNKRtBgz50b8P8wUjMWik76goDmmDI/X0FLFpJBCjIB3V80TME/2ojJc7SwlZKNbxI7Nwn5d5J59IHiduYt00yVao7nmro7NCSDJeZ9IcSYpbmrquydtGl1tKDYiygLwdwbwQNxVZy/jp3FtqQ6WwptzD6COfflck22SPflam2aZ6Y0rWHCVtKTcbBYJnpYWFOLe0LVWmcWZyd5YCktKUDsQN6lTw3iTswu+1oHua2wvEbzSQlKgEiwtTzL80zF4dyAk/eUmB4RO/oK405ZI71R1YQxS1/Ff0RHxq2pDODbWZWhCgq8//ABj12PtUeGSdGGI30SPHQqdvChOKcrcaWhTrwdccBJtGnTEel+gptk70YZkiCUhQ2Nu8SoWFuX0o/HpKO/kHPuUtV0SYPNVFrQpZ7NDTygIEd8yb85MfWqexhFKEgCJAuQLnbemGOeWlAQrunTpiIkG/tSqKYnKxaKo2cQQSCIIrFYivRQBGwFYr1YqEDMsaCnEzcAyR5bV0bAZmtCBpjvSZV42nyiaoOR4nQVEBEkADVyknny5Xpzh82ASpBcCZJABFrmTN7XAt9aawz4oyyRsv7ilK+UKCliFJBIm3tvz5TVBxICfmTBO8iDYiQZ51HnHE7hfQtDijYWB6fNI2M+VAuYnWqXCUKMSrcH+ob/XrVyyWqIo0Toc7yYEfzPaU+9B5uAl3uxsD++lRPrUk+YJB5EGLjrtW/wBmL0rkJ8Inl1rKU9UaRg5PQO69IHW8n2j9ajrdTIHOd7/vapsvwocWEqWEDqfyrNsuiMvEc9wOfTrReGzBxXNRgiB52A8fWoMxwiW3FIQsOJBssbGp8JhVJEpUL6VGN4Sr8watMlN7QVkOJZSgRoDvVQ/f0pxl+LxPby4pJbg/L1tEzfrVEIonC5i438iiB0Nx7cvSlJ4lKxrHn40vj4BiDJnebzvPjVjwSglhkqURpClc7AqNhyM2M8qU5nmhfCdSQCmbjnMe231qbM8ZrbaiANABSN5SSBPhzFa7dWY6V0AOvSZiPDoOnjWlZI6VijMzZpGogdf7E1oDW0QJ6/8ANYNQhivVLh0JJ7xip+wb/FUIDtqAiduflTHEJkEzJSN/xJ5EdCP3tQimW7wqelGOaQk96YSEja8/8AmiRAn7UAkARIG9DPP6rEX5RQ4SFTeOdeU2E7H1H7tWkptopIiW37T61s28pIIBgHcfQ1kpJ62rVSazL2ujLTxBsYqZjLVOJKkgEAwZIF9z+dRJw5NgDq/PwjkQfzqy8H8UDA6ipEqKuaSQPl6c+7QTbS0MePGE5Vkev50JU5Q4PwiN+8m31FSHCOpSokSE9CLXkzfrXQsP8WWU6P4S9SPl7ygO9o1fdtOn60i4m4xRiGko0FOhJSkQq4OneRE235+grPnP/kN/+Pj06dfmX+j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t-EE">
              <a:solidFill>
                <a:prstClr val="black"/>
              </a:solidFill>
            </a:endParaRPr>
          </a:p>
        </p:txBody>
      </p:sp>
      <p:sp>
        <p:nvSpPr>
          <p:cNvPr id="7" name="AutoShape 8" descr="data:image/jpeg;base64,/9j/4AAQSkZJRgABAQAAAQABAAD/2wCEAAkGBhQSERUUExQVFBQUGBwaFxgYGBgdHBwcGR8aGhggHBwaHycgFxkjIB0aIC8gIycpLCwsIB4xNTAqNSYsLCkBCQoKDgwOGg8PGiwkHyU0LSosLi8sLC0pLSouLCwsLCwsLCwsLCwsLCwsLCwsLCwsLCksLCwsLCksLCwsLCwsLP/AABEIAKAAoAMBIgACEQEDEQH/xAAcAAACAgMBAQAAAAAAAAAAAAAEBQMGAQIHAAj/xAA/EAABAwIEAwYDBgQGAgMBAAABAgMRACEEBRIxBkFREyJhcYGRBzKhFEJSscHwIzNy0RVigpLh8RckU6LCCP/EABoBAAIDAQEAAAAAAAAAAAAAAAIEAAEDBQb/xAAsEQACAgICAgECBAcBAAAAAAAAAQIRAyESMQRBUWGBMoKR4SJxobHB0fAT/9oADAMBAAIRAxEAPwDlODyNTrKnEXUhZBT1AANvHe3P8wcHhVvLShpJWtRgJHj+Q8TamGSHEIV2jKCtJMKFoVHrv41em3ltsl3C4dPbqIJBsr1A+cg8pFK5Mrg67+P3GseFZFfVd/sVp7h4YH7O66sFwvICkjYIvqjmoi19qbLJE9R+lU/NmMSlXa4hLmon5lixIuB0jwq4KGo6jEkAm/MgE35034t+3Yt5FelRC3idVjY9DY1OkD9imOSZO28pWta0gKaQNCQoy8sNpkEiANyegPSj08E4gkadPeNpJEjvaSbc9OwJIkU9dPYtXwIY9K8hfh5U3Twu4XHWiQFtNdrFr7QklRToJnntUuO4LfbKtMLQhJUpW0aUoWobkffAF7wanJEpilKq0dsKcOcKYhKtK9CCkwSpUC6uzTv+NVk9aDe4bf0hUIBKgggrAKSStIkRYShQ9KvkqKUWIsXmqEGDcnYUnGZdqsA91Amf1pvmPw5xwL57PutiR3/nhAWdIiSQmN4rK/hpi2itC20qUUGEoXJJSpKSLgXlaR0vS8sjkzZRSIRgtJOmSIsOVuQo5ogQBHlW2M4fxTSFdq2lOiNSgqwBWWxHU6hFA4V0psuefpJtWkWvQLQxJpa6woqkqgCIFvck+lMVK6RNDKMn9aNgoxhUFIuSf3+70QH/AB2qIH61Dp0A3B8h42q+iwtS5/KlDjZb1QPmFouZvBq2tYbDLVA7skx3lXAUrrygA1hTDJS5BQe73dyQqBYEiVJmYM2vM1UlZa0UDJMTiT/DYNtzYQJ6k1aMPhsyAlLrU9P+YpJhsUpjAJW3ZTjhBV0+a/sAPWlDWcvpMh52f61H3BMGuLODm3VfdWdCE1jSTv7Og7ifNcWs9lirFJ1AaQNwQCCNxc7VaEtlIAVMoASZiZSIMxb2pbxTjDicuw2IcA7QLKLcxC59ygH3qDGZsW0toVdYQnWfMAj1gimfFkl2q7/UX8iLvu+jpuQcHuPNILOOaF0PaEolSViNJV3pJSett7Uvb4ezBeJbaw+PYxGlJWp5KG4bBKkpSr5lKmV6RIEaulafAnEasTi1ECeyRcGfvGtvhYkjI8eG0w6Srbcgso0nyPf9dVbuTZilRjNeGMaMO8/h8Zh8YEt9m4htITDaRdIAJFonka14IxGLzJh5X2lDSGSEqK9jrQEybACEgC/61r//AD8r+PitKlFsNNgyIAOpWkHlMa/rUvD+DbZyTMChJDTzxQiTukhCRzmJJHWxq4uXojpDLPcHjMMwcSrFMPt6xAQmZUtYVN5BIXBHQz1itsHwxmIWla8Xh2VuhMMuCVK0hwRaLntFTE3NH5Cw2nK8ClcaftLcf1dpKP8A7aao/wAYg7/ihUEk6Wm9BG4gkynmDMG1Ryb0VRaW+Esc+0ph53CoJBR2akyQNOiW4TsUgCfDkag4iyzNEED7Rh3FvFTWhhJSv+NpK1d492yAT4UtynFY5We4L/EGwl2FxZHyhK7jSTF7XvVi4ZaQeI8xUY1hCNPhKWgYPOwqrsuhXmHAOYuJxCVYll3t1Jccw4UqUkK1jQJ0olUX50k4Xyl9sP4xtDShhSpDzT6SdUJSogJ+6RIvvvRHBz7is8KiO+X3krVzI/iAg+AKUD0A5V0ZzLA83mTTUBbrmk9AtTLIv6QaN60UiiYVp3HYNZw+Fw+HZZJUqJ1KITqIC1CYHTxFUtt8qkwL7EGfPlauyZRimksY3BsCWsEwEFybrcWl0ue2lN73J6VwvAYctEJKtpMCfAUUZMjQ2BqDEumByE+prdT4A70AkHfw3jwpUysrVJMjV7R0nqDeikykN8M7Igja1/Cig6ZHKg2TaOm/jRDRk1ougRDw/njaEKZxCdTKrgxOkm5kbkTeRcH6NhgMrHeLkj8OtX5C9D8OZcw1hlYzE98atLaIm4nkdySD5ATzsU38QGSYXg06OZBQTH9OgAn1rgzTcnwv606OrBpRXNr6WrFXF3EqMSG2mUdmyyCANtR2BjkANvM0WjLkPEFwHWW0kqT8pIECL9AAfGo+M8mZQhrE4b+S8II5BUSIHKQDblFQ4f8AnYZkOJQ2dCe0VsEuKupUHkSbTt0prA4qq6FcvK3Y+4U4mXljrvZI7YvpSkJIJUAnUbBETuaX8J8W4jBOleGSSEpCVpUkkFKdtZAlBBmDylQq4cHZV9mcexKHGyW2Edmp1SUoDj6jqQpQkEpDYB5322qx4jJmWl5tq1Jw77LbhU2BqKXC6VFM2JmT/qprvSMOilY/4kYrEMrw7OGawgdCtRaSqVAiFEGALcyJqTOOL3sUy0yENtstgSEAwpQAAvt1MetXrIWmgrLOyU4WhhMUElcBZB+z7gWm1JsvyZp3KwxhHHVpcxLadS0hKk2QCQBvCRq85ooUtlPYkf4ncODRhNACEFKkuAq1SDqHlfmKP/8AJqiEF3DMPutfK6o6SPEiD52I9Kcce4XtcMl0dn/67imx2awodkuAiY2VKU2PU1JlDDBbyrtVnWntS0kpOlau58yr6ADpOxk0baroFXfZzx3i55vME5g6G3VgkJBVoATpICQb2Ek+JmtXuNFJx5xiChp11QVBMp0lKUkSY1A6fC58K6NwVh3EKeeeCe0ffLTmpQHdSVdqU6j3gVkJjoBQmS5evA4HFMoxP2UoxhSlwoK+7oa0jTz1Jg+ZoXVugvQqX8W0oWXBg8O28sXd7QmbD7ugT/u6UJw98RFss4hCNLjmIWp0u9p3kqUlKJCQk6vlncRtyq6HO2VMYt5l37MntGkl7stUqhIJ7OR806fDekLOJTicvxq38WNBxLSUYgMTKQGtA7NJBuSU785qXXrRKK/w/wAXjBsvNBtKxiEhBUXNJQQlYsNJ1nvExI2qoqaUhSiAlKRY9PDyi/Ku5qyoOHsmwlerLglCinTJKoSYvpnfwr2V4NgJwKWQlbYdcSVkDvlKVBSvIquKjknsiVHGS/t3TM8uXWocPgdSiuCibxYHwHXrXTG8oQcBjBh3E4lxTqAmGy3pM2TKiZkncUx4t4b/APVSA0G/sriUJXAJcbUlAUru3+c7G/dPWitXslHMJ5e/lRTLUm1T8RZK5hiApaQVTcSYIUUn8t6VnGAaojUAPSf2a05IqjXJcCMbl/2dKgl1lZUAdjOqJ/ynURPUUC38PcYVR2aY/FrEf3+lRcMcMP4klbS+y0GAuSDqjYab7G/nVpwWVZmsuIdxfYtogBcJ7037pEER4kXrhylwk1GS+aZ0VHnFOUX8WKuM2EYbCYfBBQWtJLiyOVlDblJUY8q0ayc4htDgUAChOokXVA0m3UR40q4s4ZdwbgDiw52oKgu8qIjVMyZuPerSMWSE6VFSdI0nkRA+vWnPGinW77Fs0nb1RJlHBS1NttqxCUNuOuKbZKVKC1stgqWSICbHTJFoHWnKMlxSwphWMT3Ett4lHfCWkrQt1Ik2cSNJECInxoVzPHuwQyhWhCUrSYAlQcMquZKTy7pFqR5hn+L/AJa3lqSU6J0oBOoaCTCe8rT3ZMkctzTbi49C/ZbsNkGMbCCt/s1NreaQAFEoQLrVIslCwlBv1TRWB4WxjJ7Nl8JQHoJGyT2YUVkG4EQmBJn3qlJ41xZKyt0q1FQIUEEHXpndNydKN9oFHL4seWpLinSpQ1gGE27QJDmw3ISn2q4kZBhcxWltSEKKEOhIWmBcCdIIO0SdqkVmrhDQKzDBlrbuyQSQY6pBv0qFOHUb6CIqNY5RWnKLApolzfPXn4Lq1OlE6bJEao1RpA3gGfAVLi+IcQ8FIfcK0qUFkEJAKgIBsN4FDqY9K8lsTChYb2q3EiG2T8Rv4butLKUrhRgJvy5jyqTNM8dfC2XXNSFkKWITJKY07bEQPatMJlwUFFY0oTEKFkzymdpok5GUqK9MRYDn5+NVQRqvPMTpkOW7PsTt8n4R/ep8FmuIYbSAoJ7Ey3qgQVfNv80zWmFwRXaCDB6TJ2rGNyR915vQEGROkzFokHkatpJFEfDb+JZS4htGnUrtY0yAUXm+97xROThaA+pJj7R/MVpuoyVAyB80qUZ86PxLLnaNHQSRKSCYFri4HIwPWrfh2FagSgAbmTcG2wiCN6FUiNlDzLh/tAGzJSBJPiNgmffwpY/wfqAGiOe1wPLauqNtC4IA5jYb+HW1SsYcEGwvzqOrKUjguGZcXk4S0lalFwgpQCSU6jNhciiOJMDiF5bhE9m6pST306FEiEkDUIkb86R8PZ7i0gM4dIVEmNMxJkyZAAmrQcZmwEhLCvAb/Ux9a4U7hLdd32deKU46vquhTxoyoYDLwsEKCVAgggg6UyDNxtUuV4rW02qOWn1Tb05Ui4k4gxGIIbxCQlTRPdCSkgqiZk9AKbcPOzhkQI0qWk+chc+ywPSnfGTi1f1E8zUroZFwncepqPEq5qE1u4+gJi5P686CYw7ry+zQlS7GAkTbnNdJtLQqDYpCn127ovz+viKTZoHWVdkSUiAbWnz61feF+GlLUpXyFCtJkH5t4O8Wv/3RXHvCKDhVOlQbcw4J2+ZJ3B6Em4/5rKeNuNl80nRylrEKSZSpQO8yaZs8SLn+IA4PY+4oJvAkweR6VAUTJAMe8dZgClLNqLhlufpVEd6DJQq2/Qx/enOV5x2jyQvSEk3ttMwSOfIVzUGNqNax6upCgLGf3Io+b1TLhSu1dnb8nwbidQKu2YXBjRp52EHp4U2fy5t06UyCBcXIE23It5VBkPEyXsIw8BIcH8TUdlCytvEGpHXO0VLRgjkLaibfSnoq1Yo3WgLhvBlt0hy1rdLE28x1504wzA1qUUjSqIid0mlOCWuZCSsAwsg3F4NuXlT/APxJs/LcEH0/7v8AWrkq6KvZlTWpfeSgotpF5639Y2qUNEEmZpexi20pcKnNQO958OV+lHfaE6UxsoA22g/pQOLRLsjexQURNgRzMR03rGLcCGCVORYiZvPKKXFQdUoAfyYUCbBX+UE+V/Ohn8yZMKSlJbI1FJ3lWxgfL0JrTjQFs5DhcecLlyVtABx5cFRvHzR7AR7mlTXFmKSrUH1E9DBHtFH8OZwwWjhsUP4ZMpVyE3gkfKZuD501b4Xywd5WLJHQuIg+yZv4V5+4xbU4/wBLO21KcU4S18XVA3Gb4xGEwuKICXFSlUc7T7Agx5mh+EgS0tIJVLiYSNwYVyH4gB/tofi7P23+zaYEMMju8pJgbcgBa/U0z+HeN0oxaCB30ogxcGTEHl/3THjrila9/wCRfM05Og/BZelxxIUTBMECx87g28r11Hhvh1vDolnWQr5jqBCo61T8y4dSAwWyP4kAz1ImZHIeVZy1zFYfEFpolatyJiQOs2Pr+tdNcJfhYk7XZb8zypxTiVo17gKAKQIn5p/EAfXaqN8ScI4jCOiDoCkyTvGoV1LCYpXYpW8js1qnuc7Ul4wDD+GcbdnsimVkKgjT3hHiIBvV8pOLiCkk7PnbBvhKpIn29N6IddCUag8orV3SE90aDvJjyn0qPF4JKVkBQUmQAoFN5uD0Ftxy61euGvh8ENqfxDeogjSkxEePrzrmzmoK2PRi5aRR3cO2spSwlxSjAg3MkgAQLXP6UI42UKIMSkwY8LGuxcIcKhhvEvIAClAhBN4uYgcom3WqZ/42USoqxKQN5Ug6lE+E7z40eKMsluK0BkqGmG8KPq7EISoJQVTqmwMXtz5b1aftOgAAlShHyqi3MiOXhQLGSqwzaENCQNiTOqbm48ZozAIShsAtgEzJNwT4giwFdnHDjBISk7bGmWZy4oaNFimVLmP+9utYVkKu0BbcTpWY7ELBBF+cAi1F4Dhc6W1BwpCgCpJggiZgwdyKaZweyZbA1GCAF9CJuRzoHJXUQa9k2IxIkAoAIEDw67UpwWDnUkT1AJJAnYRQOkqc0qe1BQNkna+xkc+lHIUWhKEzJAIAvt5xNXx4qkVdi/iDtEoTJ1NJ2FrE/mP0qqOYq8zCuk+lMeJsydK9DqC32Z7vqAZnmYpEywtaNYSojUEauUnYT1rKTvRrFUV7JcbgUtAYhsqckydM8zHPpFMkZjlHNpX+1X96H4awuHZw6sXiBrOqG0wDtbY/eJnyAo3DfEJgnS7g0hBsSClUf6dAn0Nefkrk+Kb+52YtKKUml9v7iHiZ7Bq7P7GlSY1dpIVf5dO/+qrT8P8ACJ+xPqWOalDqQNKQR6hVV3jfJG2HUKZs28nUBySbTHhcGOVMcFiEjDMmNMpge5Fzzp3x0pcaYnmuLlaOgnJ1sqQWlzpMJC/6Ao7WIueQrfJSteIdU4nSdAkAzFwRflaapGC4kxDagQStKOSp6FEFQvApZxPxyp4FDMtpcSkO3knT90Kt3ethTvJR2xXi2P8Aiz4q4hOIU20GShswF3VIgEnfe8HyqjZtxJiMTZ51Sh+HZPUd0WPrNLQqKxSzm2aqKR4Cuv8Awm4oU6y5hHiFBpKS0Vb6SSCkzuBaPCuQVbvh9xa3g1updSezfCQpad0aCogx94d4yBfzrKUFkXFhqTjtHXM0xSUq7NNwBqVYwOgt+VQ5bk7DrZ7QFtV9P+UWg+frVjwuXoWErbWChSAQpMwqdiCLEUuxDMKMC45/lXSwKMIKEf1FcknKXJlfcyh15SgnUSmxURAt8sRv9abZfwmhTaVOEhRJ2O97G+0XtRTGIIUSBIEGB+/OnLjokAqgnatZzktIFGyGRpSByECTO3jWzuEQoaVC3726VR+K/imxhdAZQMStYkgL0pSnqowe8TsANpuOdZy743OoTDuFS7AA1B0oJIHeJ7itzfwvvSjkkGos6Zj8kQGVpaSok3gKAKiNhqUCBPiK51wXxgMdiEYY4ZSdQJStLurQE/eUlSQFRO/jsateU/FFl3BqxOlKHUTDCnBqURsAoJJg9dPpVG+C6UjMniTJDJ036qE73NR5JemWor2X74nYHUMOoSC4820ogTZR7qoII1JMxO+ojnRHHGXpGEQ23CIeZjwHaJCj7TJqXizEBbbWofLiWCIJBntEjfnvFQ8VYzW2mAJD7IPl2iZ9aOMXqwXJejkGDyb7TgGWw4lBSrVe/wCIRbzqNv4aOK2fb9lUvyrh7DOtpUvEaFKFx3be9MG+CMKqwxiQT1CD/wDofnXEcnFtKTX5TtKPOKbin+Y2+IODLTeEbJCilCwSPDsxTThdtC8v0hepQCe6kTBK1nvfQcqpvEPDq8G4EKIUFCUqAiY3tyIq6/DpTbTRvpViAymJJ1KLqkjnYbe4prx9ceLsTzNtytUSuZesOrtuoghMpSkCAYCuVtvDxrmSh7fv2rsebuSypemUA4jQQbGTYjwFcZTtTeV2kLYzavV6vVgaHqyk9axXqhDr3wa4tWvXgnFpUlKNTAUQFC8FIPMc+tdIby8qM8yLeY5b+NfLrDykKStJhSVBST0Kbg+YNfRvCnEJxGDYecT2JT8wB35avBJ3g7CmMUn0jHIqdjMZfoVNu9028vzqt/EbPUssOJCwl8tkJAInvbEfWnWZvBaSZSNCrkWPe6xvtvzrjvF2cpxDhWkK+XTBuTEQd+6L7Uw/w2zNK3RXnmYbCrXVp9QJ/KjGMVKUNlCJbMSSRr1AQn5Texv9K10BaEonT/EcXaI2Skfr43pcMOuAoJMJmT+f6UttbN+xhmDqkqDmhLRiNKRtBgz50b8P8wUjMWik76goDmmDI/X0FLFpJBCjIB3V80TME/2ojJc7SwlZKNbxI7Nwn5d5J59IHiduYt00yVao7nmro7NCSDJeZ9IcSYpbmrquydtGl1tKDYiygLwdwbwQNxVZy/jp3FtqQ6WwptzD6COfflck22SPflam2aZ6Y0rWHCVtKTcbBYJnpYWFOLe0LVWmcWZyd5YCktKUDsQN6lTw3iTswu+1oHua2wvEbzSQlKgEiwtTzL80zF4dyAk/eUmB4RO/oK405ZI71R1YQxS1/Ff0RHxq2pDODbWZWhCgq8//ABj12PtUeGSdGGI30SPHQqdvChOKcrcaWhTrwdccBJtGnTEel+gptk70YZkiCUhQ2Nu8SoWFuX0o/HpKO/kHPuUtV0SYPNVFrQpZ7NDTygIEd8yb85MfWqexhFKEgCJAuQLnbemGOeWlAQrunTpiIkG/tSqKYnKxaKo2cQQSCIIrFYivRQBGwFYr1YqEDMsaCnEzcAyR5bV0bAZmtCBpjvSZV42nyiaoOR4nQVEBEkADVyknny5Xpzh82ASpBcCZJABFrmTN7XAt9aawz4oyyRsv7ilK+UKCliFJBIm3tvz5TVBxICfmTBO8iDYiQZ51HnHE7hfQtDijYWB6fNI2M+VAuYnWqXCUKMSrcH+ob/XrVyyWqIo0Toc7yYEfzPaU+9B5uAl3uxsD++lRPrUk+YJB5EGLjrtW/wBmL0rkJ8Inl1rKU9UaRg5PQO69IHW8n2j9ajrdTIHOd7/vapsvwocWEqWEDqfyrNsuiMvEc9wOfTrReGzBxXNRgiB52A8fWoMxwiW3FIQsOJBssbGp8JhVJEpUL6VGN4Sr8watMlN7QVkOJZSgRoDvVQ/f0pxl+LxPby4pJbg/L1tEzfrVEIonC5i438iiB0Nx7cvSlJ4lKxrHn40vj4BiDJnebzvPjVjwSglhkqURpClc7AqNhyM2M8qU5nmhfCdSQCmbjnMe231qbM8ZrbaiANABSN5SSBPhzFa7dWY6V0AOvSZiPDoOnjWlZI6VijMzZpGogdf7E1oDW0QJ6/8ANYNQhivVLh0JJ7xip+wb/FUIDtqAiduflTHEJkEzJSN/xJ5EdCP3tQimW7wqelGOaQk96YSEja8/8AmiRAn7UAkARIG9DPP6rEX5RQ4SFTeOdeU2E7H1H7tWkptopIiW37T61s28pIIBgHcfQ1kpJ62rVSazL2ujLTxBsYqZjLVOJKkgEAwZIF9z+dRJw5NgDq/PwjkQfzqy8H8UDA6ipEqKuaSQPl6c+7QTbS0MePGE5Vkev50JU5Q4PwiN+8m31FSHCOpSokSE9CLXkzfrXQsP8WWU6P4S9SPl7ygO9o1fdtOn60i4m4xRiGko0FOhJSkQq4OneRE235+grPnP/kN/+Pj06dfmX+j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t-EE">
              <a:solidFill>
                <a:prstClr val="black"/>
              </a:solidFill>
            </a:endParaRPr>
          </a:p>
        </p:txBody>
      </p:sp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934046"/>
            <a:ext cx="2448272" cy="249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11" descr="http://st.kinopoisk.ru/images/film_iphone/iphone360_25207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863116"/>
            <a:ext cx="3429000" cy="551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251520" y="6741368"/>
            <a:ext cx="8712968" cy="7200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t-EE" dirty="0"/>
          </a:p>
        </p:txBody>
      </p:sp>
      <p:pic>
        <p:nvPicPr>
          <p:cNvPr id="8204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430" y="3706156"/>
            <a:ext cx="2592288" cy="2502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5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7" name="Picture 15" descr="http://www.litres.ru/z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798638"/>
            <a:ext cx="2381250" cy="375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9" name="Picture 17" descr="http://www.litres.ru/z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33" y="1204689"/>
            <a:ext cx="2381250" cy="375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0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638" y="35766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3" name="Picture 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16" y="1196752"/>
            <a:ext cx="2384425" cy="376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899592" y="5071782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dirty="0">
                <a:solidFill>
                  <a:prstClr val="black"/>
                </a:solidFill>
              </a:rPr>
              <a:t>2012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779912" y="6309320"/>
            <a:ext cx="1231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dirty="0">
                <a:solidFill>
                  <a:prstClr val="black"/>
                </a:solidFill>
              </a:rPr>
              <a:t>2009, 2013</a:t>
            </a:r>
          </a:p>
        </p:txBody>
      </p:sp>
    </p:spTree>
    <p:extLst>
      <p:ext uri="{BB962C8B-B14F-4D97-AF65-F5344CB8AC3E}">
        <p14:creationId xmlns:p14="http://schemas.microsoft.com/office/powerpoint/2010/main" val="9411894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73472"/>
          </a:xfrm>
        </p:spPr>
        <p:txBody>
          <a:bodyPr>
            <a:normAutofit/>
          </a:bodyPr>
          <a:lstStyle/>
          <a:p>
            <a:r>
              <a:rPr lang="et-EE" sz="3200" dirty="0" smtClean="0">
                <a:solidFill>
                  <a:srgbClr val="0070C0"/>
                </a:solidFill>
              </a:rPr>
              <a:t>Elektroonilised versioonid</a:t>
            </a:r>
            <a:r>
              <a:rPr lang="ru-RU" sz="3200" dirty="0" smtClean="0">
                <a:solidFill>
                  <a:srgbClr val="0070C0"/>
                </a:solidFill>
              </a:rPr>
              <a:t/>
            </a:r>
            <a:br>
              <a:rPr lang="ru-RU" sz="3200" dirty="0" smtClean="0">
                <a:solidFill>
                  <a:srgbClr val="0070C0"/>
                </a:solidFill>
              </a:rPr>
            </a:br>
            <a:endParaRPr lang="et-EE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67479"/>
            <a:ext cx="8640960" cy="5373889"/>
          </a:xfrm>
        </p:spPr>
        <p:txBody>
          <a:bodyPr/>
          <a:lstStyle/>
          <a:p>
            <a:r>
              <a:rPr lang="et-EE" dirty="0"/>
              <a:t>2011</a:t>
            </a:r>
          </a:p>
        </p:txBody>
      </p:sp>
      <p:pic>
        <p:nvPicPr>
          <p:cNvPr id="4" name="main-image" descr="http://ecx.images-amazon.com/images/I/514ealCbVhL._BO2,204,203,200_PIsitb-sticker-arrow-click,TopRight,35,-76_AA278_PIkin4,BottomRight,-52,22_AA300_SH20_OU01_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5584" y="1548110"/>
            <a:ext cx="3482379" cy="388843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438421" y="5476582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dirty="0">
                <a:solidFill>
                  <a:prstClr val="black"/>
                </a:solidFill>
              </a:rPr>
              <a:t>2011</a:t>
            </a:r>
          </a:p>
        </p:txBody>
      </p:sp>
      <p:pic>
        <p:nvPicPr>
          <p:cNvPr id="7" name="main-image" descr="http://ecx.images-amazon.com/images/I/51BdHAizhNL._BO2,204,203,200_PIsitb-sticker-arrow-click,TopRight,35,-76_AA278_PIkin4,BottomRight,-64,22_AA300_SH20_OU01_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106" y="1727978"/>
            <a:ext cx="3384376" cy="337361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/>
          <p:cNvSpPr/>
          <p:nvPr/>
        </p:nvSpPr>
        <p:spPr>
          <a:xfrm>
            <a:off x="3139499" y="5101592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dirty="0">
                <a:solidFill>
                  <a:prstClr val="black"/>
                </a:solidFill>
              </a:rPr>
              <a:t>2013</a:t>
            </a:r>
          </a:p>
        </p:txBody>
      </p:sp>
      <p:pic>
        <p:nvPicPr>
          <p:cNvPr id="9" name="main-image" descr="http://ecx.images-amazon.com/images/I/51iCMFd334L._BO2,204,203,200_PIsitb-sticker-arrow-click,TopRight,35,-76_AA278_PIkin4,BottomRight,-64,22_AA300_SH20_OU01_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602120"/>
            <a:ext cx="3819486" cy="362533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/>
          <p:cNvSpPr/>
          <p:nvPr/>
        </p:nvSpPr>
        <p:spPr>
          <a:xfrm>
            <a:off x="7092280" y="5251876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dirty="0">
                <a:solidFill>
                  <a:prstClr val="black"/>
                </a:solidFill>
              </a:rPr>
              <a:t>2012</a:t>
            </a: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739" y="2924944"/>
            <a:ext cx="1745481" cy="2545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5032739" y="5661248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dirty="0">
                <a:solidFill>
                  <a:prstClr val="black"/>
                </a:solidFill>
              </a:rPr>
              <a:t>2012</a:t>
            </a:r>
          </a:p>
        </p:txBody>
      </p:sp>
    </p:spTree>
    <p:extLst>
      <p:ext uri="{BB962C8B-B14F-4D97-AF65-F5344CB8AC3E}">
        <p14:creationId xmlns:p14="http://schemas.microsoft.com/office/powerpoint/2010/main" val="27375397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t-EE" dirty="0" smtClean="0">
                <a:solidFill>
                  <a:srgbClr val="0070C0"/>
                </a:solidFill>
              </a:rPr>
              <a:t>Treiler kui mudel</a:t>
            </a:r>
            <a:endParaRPr lang="et-EE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t-EE" sz="1800" dirty="0" smtClean="0">
                <a:solidFill>
                  <a:srgbClr val="0070C0"/>
                </a:solidFill>
              </a:rPr>
              <a:t>Anna Karenina     </a:t>
            </a:r>
            <a:r>
              <a:rPr lang="et-EE" sz="1800" dirty="0" smtClean="0"/>
              <a:t>2012  </a:t>
            </a:r>
            <a:r>
              <a:rPr lang="et-EE" sz="1800" dirty="0" smtClean="0">
                <a:hlinkClick r:id="rId2"/>
              </a:rPr>
              <a:t>http://www.youtube.com/watch?v=rPGLRO3fZnQ</a:t>
            </a:r>
            <a:endParaRPr lang="et-EE" sz="1800" dirty="0" smtClean="0"/>
          </a:p>
          <a:p>
            <a:pPr marL="0" indent="0">
              <a:buNone/>
            </a:pPr>
            <a:r>
              <a:rPr lang="et-EE" sz="1800" dirty="0"/>
              <a:t> </a:t>
            </a:r>
            <a:r>
              <a:rPr lang="et-EE" sz="1800" dirty="0" smtClean="0"/>
              <a:t>                              2013 </a:t>
            </a:r>
            <a:r>
              <a:rPr lang="et-EE" sz="1800" dirty="0" smtClean="0">
                <a:hlinkClick r:id="rId3"/>
              </a:rPr>
              <a:t>http://www.youtube.com/watch?v=9yRSY8xDnAw</a:t>
            </a:r>
            <a:endParaRPr lang="et-EE" sz="1800" dirty="0" smtClean="0"/>
          </a:p>
          <a:p>
            <a:pPr marL="0" indent="0">
              <a:buNone/>
            </a:pPr>
            <a:endParaRPr lang="et-EE" sz="1800" dirty="0" smtClean="0"/>
          </a:p>
          <a:p>
            <a:pPr marL="0" indent="0">
              <a:buNone/>
            </a:pPr>
            <a:r>
              <a:rPr lang="et-EE" sz="1800" dirty="0" smtClean="0"/>
              <a:t>Titanic in AK style          </a:t>
            </a:r>
            <a:r>
              <a:rPr lang="et-EE" sz="1800" dirty="0" smtClean="0">
                <a:hlinkClick r:id="rId4"/>
              </a:rPr>
              <a:t>http://www.youtube.com/watch?v=TkBpuW796Ns</a:t>
            </a:r>
            <a:endParaRPr lang="et-EE" sz="1800" dirty="0" smtClean="0"/>
          </a:p>
          <a:p>
            <a:pPr marL="0" indent="0">
              <a:buNone/>
            </a:pPr>
            <a:r>
              <a:rPr lang="et-EE" sz="1800" dirty="0" smtClean="0"/>
              <a:t>AK Disney style              </a:t>
            </a:r>
            <a:r>
              <a:rPr lang="et-EE" sz="1800" dirty="0" smtClean="0">
                <a:hlinkClick r:id="rId5"/>
              </a:rPr>
              <a:t>http://www.youtube.com/watch?v=QmzpWZIfttk</a:t>
            </a:r>
            <a:endParaRPr lang="et-EE" sz="1800" dirty="0" smtClean="0"/>
          </a:p>
          <a:p>
            <a:pPr marL="0" indent="0">
              <a:buNone/>
            </a:pPr>
            <a:r>
              <a:rPr lang="et-EE" sz="1800" dirty="0" smtClean="0"/>
              <a:t>AK 1967 vene                 </a:t>
            </a:r>
            <a:r>
              <a:rPr lang="et-EE" sz="1800" dirty="0" smtClean="0">
                <a:hlinkClick r:id="rId6"/>
              </a:rPr>
              <a:t>http://www.youtube.com/watch?v=ng38YC1Po1g</a:t>
            </a:r>
            <a:endParaRPr lang="et-EE" sz="1800" dirty="0" smtClean="0"/>
          </a:p>
          <a:p>
            <a:pPr marL="0" indent="0">
              <a:buNone/>
            </a:pPr>
            <a:r>
              <a:rPr lang="et-EE" sz="1800" dirty="0" smtClean="0"/>
              <a:t>AK 1935                           </a:t>
            </a:r>
            <a:r>
              <a:rPr lang="et-EE" sz="1800" dirty="0" smtClean="0">
                <a:hlinkClick r:id="rId7"/>
              </a:rPr>
              <a:t>http://www.youtube.com/watch?v=39CwUXGplEE</a:t>
            </a:r>
            <a:endParaRPr lang="et-EE" sz="1800" dirty="0" smtClean="0"/>
          </a:p>
          <a:p>
            <a:pPr marL="0" indent="0">
              <a:buNone/>
            </a:pPr>
            <a:r>
              <a:rPr lang="et-EE" sz="1800" dirty="0" smtClean="0"/>
              <a:t>AK 1961 BBC                   </a:t>
            </a:r>
            <a:r>
              <a:rPr lang="et-EE" sz="1800" dirty="0" smtClean="0">
                <a:hlinkClick r:id="rId8"/>
              </a:rPr>
              <a:t>http://www.youtube.com/watch?v=D3n0sA44iV4</a:t>
            </a:r>
            <a:endParaRPr lang="et-EE" sz="1800" dirty="0" smtClean="0"/>
          </a:p>
          <a:p>
            <a:pPr marL="0" indent="0">
              <a:buNone/>
            </a:pPr>
            <a:r>
              <a:rPr lang="et-EE" sz="1800" dirty="0" smtClean="0"/>
              <a:t>AK 1948    Leigh             </a:t>
            </a:r>
            <a:r>
              <a:rPr lang="et-EE" sz="1800" dirty="0" smtClean="0">
                <a:hlinkClick r:id="rId9"/>
              </a:rPr>
              <a:t>http://www.youtube.com/watch?v=m-h44fE7ZtE</a:t>
            </a:r>
            <a:endParaRPr lang="et-EE" sz="1800" dirty="0" smtClean="0"/>
          </a:p>
          <a:p>
            <a:pPr marL="0" indent="0">
              <a:buNone/>
            </a:pPr>
            <a:r>
              <a:rPr lang="et-EE" sz="1800" dirty="0" smtClean="0"/>
              <a:t>AK 1985	           	      </a:t>
            </a:r>
            <a:r>
              <a:rPr lang="et-EE" sz="1800" dirty="0" smtClean="0">
                <a:hlinkClick r:id="rId10"/>
              </a:rPr>
              <a:t>http://www.youtube.com/watch?v=jeIKtLt6yOo</a:t>
            </a:r>
            <a:endParaRPr lang="et-EE" sz="1800" dirty="0" smtClean="0"/>
          </a:p>
          <a:p>
            <a:pPr marL="0" indent="0">
              <a:buNone/>
            </a:pPr>
            <a:r>
              <a:rPr lang="et-EE" sz="1800" dirty="0" smtClean="0"/>
              <a:t>AK 1997                           </a:t>
            </a:r>
            <a:r>
              <a:rPr lang="et-EE" sz="1800" dirty="0" smtClean="0">
                <a:hlinkClick r:id="rId11"/>
              </a:rPr>
              <a:t>http://www.youtube.com/watch?v=ZE417ZtnWu8</a:t>
            </a:r>
            <a:endParaRPr lang="et-EE" sz="1800" dirty="0" smtClean="0"/>
          </a:p>
          <a:p>
            <a:pPr marL="0" indent="0">
              <a:buNone/>
            </a:pPr>
            <a:endParaRPr lang="et-EE" sz="1800" dirty="0" smtClean="0"/>
          </a:p>
          <a:p>
            <a:pPr marL="0" indent="0">
              <a:buNone/>
            </a:pPr>
            <a:r>
              <a:rPr lang="et-EE" sz="1800" dirty="0" smtClean="0"/>
              <a:t>Idioot (Eesti</a:t>
            </a:r>
            <a:r>
              <a:rPr lang="et-EE" sz="1800" dirty="0"/>
              <a:t>) </a:t>
            </a:r>
            <a:r>
              <a:rPr lang="et-EE" sz="1800" dirty="0" smtClean="0"/>
              <a:t>                  https</a:t>
            </a:r>
            <a:r>
              <a:rPr lang="et-EE" sz="1800" dirty="0"/>
              <a:t>://www.youtube.com/watch?v=RE9wPQI37ZE       </a:t>
            </a:r>
          </a:p>
        </p:txBody>
      </p:sp>
    </p:spTree>
    <p:extLst>
      <p:ext uri="{BB962C8B-B14F-4D97-AF65-F5344CB8AC3E}">
        <p14:creationId xmlns:p14="http://schemas.microsoft.com/office/powerpoint/2010/main" val="192908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432048"/>
          </a:xfrm>
        </p:spPr>
        <p:txBody>
          <a:bodyPr>
            <a:noAutofit/>
          </a:bodyPr>
          <a:lstStyle/>
          <a:p>
            <a:r>
              <a:rPr lang="et-EE" sz="3600" dirty="0" smtClean="0">
                <a:solidFill>
                  <a:srgbClr val="0070C0"/>
                </a:solidFill>
              </a:rPr>
              <a:t>identiteedid</a:t>
            </a:r>
            <a:endParaRPr lang="et-EE" sz="3600" dirty="0">
              <a:solidFill>
                <a:srgbClr val="0070C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79512" y="764704"/>
            <a:ext cx="8712968" cy="5688632"/>
          </a:xfrm>
        </p:spPr>
        <p:txBody>
          <a:bodyPr/>
          <a:lstStyle/>
          <a:p>
            <a:pPr marL="0" indent="0" algn="ctr">
              <a:buNone/>
            </a:pPr>
            <a:r>
              <a:rPr lang="et-EE" dirty="0" smtClean="0"/>
              <a:t>tekstiline</a:t>
            </a:r>
          </a:p>
          <a:p>
            <a:pPr marL="0" indent="0" algn="ctr">
              <a:buNone/>
            </a:pPr>
            <a:r>
              <a:rPr lang="et-EE" dirty="0" smtClean="0"/>
              <a:t>intertekstiline</a:t>
            </a:r>
          </a:p>
          <a:p>
            <a:pPr marL="0" indent="0" algn="ctr">
              <a:buNone/>
            </a:pPr>
            <a:r>
              <a:rPr lang="et-EE" dirty="0" smtClean="0"/>
              <a:t>interdiskursiivne</a:t>
            </a:r>
          </a:p>
          <a:p>
            <a:pPr marL="0" indent="0" algn="ctr">
              <a:buNone/>
            </a:pPr>
            <a:r>
              <a:rPr lang="et-EE" dirty="0" smtClean="0"/>
              <a:t>intermeedialine</a:t>
            </a:r>
            <a:endParaRPr lang="et-EE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t-EE" dirty="0" smtClean="0">
                <a:solidFill>
                  <a:srgbClr val="0070C0"/>
                </a:solidFill>
              </a:rPr>
              <a:t>transmeedialine</a:t>
            </a:r>
            <a:endParaRPr lang="et-EE" dirty="0">
              <a:solidFill>
                <a:srgbClr val="0070C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3"/>
            <a:ext cx="1871663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499" y="908720"/>
            <a:ext cx="1584325" cy="2401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0" y="2111770"/>
            <a:ext cx="2116137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7202"/>
            <a:ext cx="1847850" cy="2468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204864"/>
            <a:ext cx="1798637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293096"/>
            <a:ext cx="1786361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221088"/>
            <a:ext cx="1584176" cy="2471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5791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5580112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Content Placeholder 5" descr="Hamlet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266" y="1700808"/>
            <a:ext cx="3456384" cy="27409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4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509120"/>
            <a:ext cx="4464496" cy="36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7660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62074"/>
          </a:xfrm>
        </p:spPr>
        <p:txBody>
          <a:bodyPr/>
          <a:lstStyle/>
          <a:p>
            <a:r>
              <a:rPr lang="et-EE" sz="2800" b="1" dirty="0" smtClean="0">
                <a:solidFill>
                  <a:srgbClr val="0070C0"/>
                </a:solidFill>
              </a:rPr>
              <a:t>Intermeedialisus, interdiskursiivsus</a:t>
            </a:r>
            <a:endParaRPr lang="et-EE" sz="2800" b="1" dirty="0">
              <a:solidFill>
                <a:srgbClr val="0070C0"/>
              </a:solidFill>
            </a:endParaRPr>
          </a:p>
        </p:txBody>
      </p:sp>
      <p:pic>
        <p:nvPicPr>
          <p:cNvPr id="4" name="Content Placeholder 3" descr="Hamlet! The Musical - Royal and Derngate, Northampton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4704"/>
            <a:ext cx="4032448" cy="230425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38626" y="3068960"/>
            <a:ext cx="4283968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t-EE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2011 Frisky ... Hamlet! The </a:t>
            </a:r>
            <a:r>
              <a:rPr lang="et-EE" dirty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Musical</a:t>
            </a:r>
            <a:r>
              <a:rPr lang="et-EE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, at the Royal and Derngate, Northampton. Photograph: Robert Day</a:t>
            </a:r>
            <a:endParaRPr lang="et-EE" sz="11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6" name="Picture 5" descr="hamlet_4_desmond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620688"/>
            <a:ext cx="3456384" cy="230425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4211960" y="2934174"/>
            <a:ext cx="51611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rgbClr val="0070C0"/>
                </a:solidFill>
              </a:rPr>
              <a:t>Ballet</a:t>
            </a:r>
            <a:r>
              <a:rPr lang="en-US" sz="1600" dirty="0">
                <a:solidFill>
                  <a:srgbClr val="000000"/>
                </a:solidFill>
              </a:rPr>
              <a:t> Austin – Hamlet</a:t>
            </a:r>
            <a:r>
              <a:rPr lang="et-EE" sz="1600" dirty="0">
                <a:solidFill>
                  <a:srgbClr val="000000"/>
                </a:solidFill>
              </a:rPr>
              <a:t> </a:t>
            </a:r>
            <a:r>
              <a:rPr lang="en-US" sz="1600" dirty="0">
                <a:solidFill>
                  <a:srgbClr val="000000"/>
                </a:solidFill>
              </a:rPr>
              <a:t>2009</a:t>
            </a:r>
          </a:p>
          <a:p>
            <a:r>
              <a:rPr lang="en-US" sz="1600" dirty="0">
                <a:solidFill>
                  <a:srgbClr val="000000"/>
                </a:solidFill>
              </a:rPr>
              <a:t>Margot Brown as Gertrude and guest artist Desmond Richardson as Hamlet. </a:t>
            </a:r>
            <a:r>
              <a:rPr lang="et-EE" sz="1600" dirty="0">
                <a:solidFill>
                  <a:srgbClr val="000000"/>
                </a:solidFill>
              </a:rPr>
              <a:t> </a:t>
            </a:r>
            <a:r>
              <a:rPr lang="en-US" sz="1600" dirty="0">
                <a:solidFill>
                  <a:srgbClr val="000000"/>
                </a:solidFill>
              </a:rPr>
              <a:t>Act I Scene 7</a:t>
            </a:r>
          </a:p>
          <a:p>
            <a:r>
              <a:rPr lang="en-US" sz="1600" dirty="0">
                <a:solidFill>
                  <a:srgbClr val="000000"/>
                </a:solidFill>
              </a:rPr>
              <a:t>http://thewinger.com/2009/ballet-austin-hamlet/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6" y="4053104"/>
            <a:ext cx="3776320" cy="2146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3740" y="6199697"/>
            <a:ext cx="39001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Video </a:t>
            </a:r>
            <a:r>
              <a:rPr lang="en-US" dirty="0" err="1">
                <a:solidFill>
                  <a:srgbClr val="0070C0"/>
                </a:solidFill>
              </a:rPr>
              <a:t>SparkNotes</a:t>
            </a:r>
            <a:r>
              <a:rPr lang="en-US" dirty="0">
                <a:solidFill>
                  <a:srgbClr val="0070C0"/>
                </a:solidFill>
              </a:rPr>
              <a:t>: Shakespeare's </a:t>
            </a:r>
            <a:endParaRPr lang="et-EE" dirty="0">
              <a:solidFill>
                <a:srgbClr val="0070C0"/>
              </a:solidFill>
            </a:endParaRPr>
          </a:p>
          <a:p>
            <a:r>
              <a:rPr lang="en-US" dirty="0">
                <a:solidFill>
                  <a:srgbClr val="0070C0"/>
                </a:solidFill>
              </a:rPr>
              <a:t>Hamlet Summary</a:t>
            </a:r>
            <a:endParaRPr lang="et-EE" dirty="0">
              <a:solidFill>
                <a:srgbClr val="000000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3892" y="3968787"/>
            <a:ext cx="3632484" cy="2196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244783" y="6237312"/>
            <a:ext cx="44678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Hamlet Summary - High School Summary</a:t>
            </a:r>
          </a:p>
        </p:txBody>
      </p:sp>
    </p:spTree>
    <p:extLst>
      <p:ext uri="{BB962C8B-B14F-4D97-AF65-F5344CB8AC3E}">
        <p14:creationId xmlns:p14="http://schemas.microsoft.com/office/powerpoint/2010/main" val="178146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0"/>
            <a:ext cx="8856984" cy="908720"/>
          </a:xfrm>
        </p:spPr>
        <p:txBody>
          <a:bodyPr>
            <a:noAutofit/>
          </a:bodyPr>
          <a:lstStyle/>
          <a:p>
            <a:r>
              <a:rPr lang="et-EE" sz="3200" dirty="0" smtClean="0"/>
              <a:t/>
            </a:r>
            <a:br>
              <a:rPr lang="et-EE" sz="3200" dirty="0" smtClean="0"/>
            </a:br>
            <a:r>
              <a:rPr lang="et-EE" sz="3200" dirty="0"/>
              <a:t/>
            </a:r>
            <a:br>
              <a:rPr lang="et-EE" sz="3200" dirty="0"/>
            </a:br>
            <a:r>
              <a:rPr lang="et-EE" sz="2800" b="1" dirty="0" smtClean="0">
                <a:solidFill>
                  <a:srgbClr val="0070C0"/>
                </a:solidFill>
              </a:rPr>
              <a:t>Suhtlemis- või tarbimisharjumused</a:t>
            </a:r>
            <a:r>
              <a:rPr lang="en-US" sz="3200" dirty="0"/>
              <a:t/>
            </a:r>
            <a:br>
              <a:rPr lang="en-US" sz="3200" dirty="0"/>
            </a:br>
            <a:endParaRPr lang="et-EE" sz="3200" dirty="0"/>
          </a:p>
        </p:txBody>
      </p:sp>
      <p:sp>
        <p:nvSpPr>
          <p:cNvPr id="4" name="Rectangle 3"/>
          <p:cNvSpPr/>
          <p:nvPr/>
        </p:nvSpPr>
        <p:spPr>
          <a:xfrm>
            <a:off x="323528" y="1124744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 </a:t>
            </a:r>
            <a:endParaRPr lang="et-EE" sz="3600" dirty="0">
              <a:solidFill>
                <a:srgbClr val="0070C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8712968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9512" y="5877272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Carlos Alberto </a:t>
            </a:r>
            <a:r>
              <a:rPr lang="en-US" dirty="0" err="1">
                <a:solidFill>
                  <a:srgbClr val="0070C0"/>
                </a:solidFill>
              </a:rPr>
              <a:t>Scolari</a:t>
            </a:r>
            <a:r>
              <a:rPr lang="en-US" dirty="0">
                <a:solidFill>
                  <a:srgbClr val="0070C0"/>
                </a:solidFill>
              </a:rPr>
              <a:t>. </a:t>
            </a:r>
            <a:r>
              <a:rPr lang="en-US" dirty="0" err="1">
                <a:solidFill>
                  <a:srgbClr val="0070C0"/>
                </a:solidFill>
              </a:rPr>
              <a:t>Transmedia</a:t>
            </a:r>
            <a:r>
              <a:rPr lang="en-US" dirty="0">
                <a:solidFill>
                  <a:srgbClr val="0070C0"/>
                </a:solidFill>
              </a:rPr>
              <a:t> Storytelling. International Journal of Communication. </a:t>
            </a:r>
          </a:p>
          <a:p>
            <a:r>
              <a:rPr lang="en-US" dirty="0">
                <a:solidFill>
                  <a:srgbClr val="0070C0"/>
                </a:solidFill>
              </a:rPr>
              <a:t>2009, 3, 587</a:t>
            </a:r>
          </a:p>
        </p:txBody>
      </p:sp>
    </p:spTree>
    <p:extLst>
      <p:ext uri="{BB962C8B-B14F-4D97-AF65-F5344CB8AC3E}">
        <p14:creationId xmlns:p14="http://schemas.microsoft.com/office/powerpoint/2010/main" val="3412851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t-EE" dirty="0" smtClean="0"/>
              <a:t>Kultuuridünaamika ja digikultuur</a:t>
            </a:r>
            <a:endParaRPr lang="et-EE" dirty="0"/>
          </a:p>
        </p:txBody>
      </p:sp>
      <p:pic>
        <p:nvPicPr>
          <p:cNvPr id="4" name="irc_mi" descr="https://dhs.stanford.edu/wp-content/uploads/2010/10/digital_humanities_venn.pn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628800"/>
            <a:ext cx="4752528" cy="50405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373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t-EE" dirty="0" smtClean="0">
                <a:solidFill>
                  <a:srgbClr val="0070C0"/>
                </a:solidFill>
              </a:rPr>
              <a:t>Raamatu</a:t>
            </a:r>
            <a:r>
              <a:rPr lang="et-EE" dirty="0" smtClean="0"/>
              <a:t> kogu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784976" cy="554461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t-EE" dirty="0" smtClean="0"/>
              <a:t>Kultuuriline sisekõne kultuuriliseks väliskõneks</a:t>
            </a:r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r>
              <a:rPr lang="et-EE" dirty="0" smtClean="0"/>
              <a:t>Suhtlemine raamatuga suhtlemine raamatu koguga (raamatu transmeedialise keskkonnaga)</a:t>
            </a:r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r>
              <a:rPr lang="et-EE" dirty="0" smtClean="0"/>
              <a:t>Raamatukogu ja raamatu kogu suhete dünaamika</a:t>
            </a:r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r>
              <a:rPr lang="et-EE" dirty="0" smtClean="0"/>
              <a:t>Uus </a:t>
            </a:r>
            <a:r>
              <a:rPr lang="et-EE" dirty="0" smtClean="0"/>
              <a:t>pedagoogika</a:t>
            </a:r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r>
              <a:rPr lang="et-EE" dirty="0" smtClean="0">
                <a:solidFill>
                  <a:srgbClr val="0070C0"/>
                </a:solidFill>
              </a:rPr>
              <a:t>Mäluasutus – mälu organiseerimise asutus (teadmus – teadmuskorraldus)</a:t>
            </a:r>
            <a:endParaRPr lang="et-EE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3032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efault 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8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792</Words>
  <Application>Microsoft Office PowerPoint</Application>
  <PresentationFormat>On-screen Show (4:3)</PresentationFormat>
  <Paragraphs>143</Paragraphs>
  <Slides>40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11</vt:i4>
      </vt:variant>
      <vt:variant>
        <vt:lpstr>Slide Titles</vt:lpstr>
      </vt:variant>
      <vt:variant>
        <vt:i4>40</vt:i4>
      </vt:variant>
    </vt:vector>
  </HeadingPairs>
  <TitlesOfParts>
    <vt:vector size="51" baseType="lpstr">
      <vt:lpstr>Office Theme</vt:lpstr>
      <vt:lpstr>9_Default Design</vt:lpstr>
      <vt:lpstr>Default 11</vt:lpstr>
      <vt:lpstr>1_Office Theme</vt:lpstr>
      <vt:lpstr>8_Default Design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Raamatu kogu</vt:lpstr>
      <vt:lpstr>RAAMATUKOGU</vt:lpstr>
      <vt:lpstr>Raamatukogu kui avalik suhtlemisruum Public libraries and technology: From “houses of knowledge” to “houses of access” http://libraries.pewinternet.org/category/libraries-in-the-digital-age/pages/2/</vt:lpstr>
      <vt:lpstr>Eesti kultuuripoliitika eesmärgid https://valitsus.ee/et/eesmargid-tegevused/kultuuripoliitika/kultuuripoliitika-eesmargid</vt:lpstr>
      <vt:lpstr>PowerPoint Presentation</vt:lpstr>
      <vt:lpstr>Raamatukogu kui avalik ja virtuaalne suhtlemisruum</vt:lpstr>
      <vt:lpstr>PowerPoint Presentation</vt:lpstr>
      <vt:lpstr>Digitaalhumanitaaria</vt:lpstr>
      <vt:lpstr>Raamat kui mälumasin J.Lotman 1969: bioonika – artistika- artoonika  </vt:lpstr>
      <vt:lpstr>Lugemine ja mõistmine kui suhtlemisprotsess</vt:lpstr>
      <vt:lpstr>Trükimeedia transmeedialises keskkonnas: suhtlemine kui jagamine</vt:lpstr>
      <vt:lpstr>Jenkins, Henry 2009. Confronting  the Challenges of Participatory Culture: Media Education for the 21st Century. Cambridge, London: The MIT Press.</vt:lpstr>
      <vt:lpstr>PowerPoint Presentation</vt:lpstr>
      <vt:lpstr>Stilistiline variatiivsus</vt:lpstr>
      <vt:lpstr>Jaan Tammsaar</vt:lpstr>
      <vt:lpstr>Esituslik variatiivsus Jules Verne 20000 ljööd vee all</vt:lpstr>
      <vt:lpstr>Inter- ja transmeedialisus</vt:lpstr>
      <vt:lpstr>BookClip 'Crime and Punishment', by Dostoevsky https://www.youtube.com/watch?v=p49ZaBg_zBI </vt:lpstr>
      <vt:lpstr>Raamatutreiler  doktor House’i stiilis: https://www.youtube.com/watch?v=VofXqPn52qU "Crime and Punishment" INTRO! 2010 http://www.youtube.com/watch?v=1NpkwniCyRo </vt:lpstr>
      <vt:lpstr>PowerPoint Presentation</vt:lpstr>
      <vt:lpstr>Meelelahutuslik õppimine Crime and Punishment: Who Framed Raskolnikov? Game http://www.youtube.com/watch?v=l5C74wB-jJY</vt:lpstr>
      <vt:lpstr>Transmeedialised vahendused</vt:lpstr>
      <vt:lpstr>PowerPoint Presentation</vt:lpstr>
      <vt:lpstr>Laiskade klassika. Kuritöö ja karistus 2008 https://www.youtube.com/watch?v=dxuEb2D4LE4 </vt:lpstr>
      <vt:lpstr>Raskolnikov: alternatiivne lugu http://www.youtube.com/watch?v=qQMWUm-gyLw </vt:lpstr>
      <vt:lpstr>Uus refleksiivsus</vt:lpstr>
      <vt:lpstr>Vahendusviisid</vt:lpstr>
      <vt:lpstr>PowerPoint Presentation</vt:lpstr>
      <vt:lpstr>Meediumite koosolu</vt:lpstr>
      <vt:lpstr>Subcultural interpretations</vt:lpstr>
      <vt:lpstr>Diskursiivne koosolu</vt:lpstr>
      <vt:lpstr>Variatiivne koosolu</vt:lpstr>
      <vt:lpstr>Elektroonilised versioonid </vt:lpstr>
      <vt:lpstr>Treiler kui mudel</vt:lpstr>
      <vt:lpstr>identiteedid</vt:lpstr>
      <vt:lpstr>PowerPoint Presentation</vt:lpstr>
      <vt:lpstr>Intermeedialisus, interdiskursiivsus</vt:lpstr>
      <vt:lpstr>  Suhtlemis- või tarbimisharjumused </vt:lpstr>
      <vt:lpstr>Kultuuridünaamika ja digikultuur</vt:lpstr>
      <vt:lpstr>Raamatu kogu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Raamatu kogu</dc:title>
  <dc:creator>Peeter Toprop</dc:creator>
  <cp:lastModifiedBy>Peeter Torop</cp:lastModifiedBy>
  <cp:revision>31</cp:revision>
  <dcterms:created xsi:type="dcterms:W3CDTF">2015-03-02T17:16:01Z</dcterms:created>
  <dcterms:modified xsi:type="dcterms:W3CDTF">2015-03-03T13:22:27Z</dcterms:modified>
</cp:coreProperties>
</file>