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83" r:id="rId3"/>
    <p:sldId id="284" r:id="rId4"/>
    <p:sldId id="287" r:id="rId5"/>
    <p:sldId id="289" r:id="rId6"/>
    <p:sldId id="259" r:id="rId7"/>
    <p:sldId id="263" r:id="rId8"/>
    <p:sldId id="308" r:id="rId9"/>
    <p:sldId id="276" r:id="rId10"/>
    <p:sldId id="279" r:id="rId11"/>
    <p:sldId id="281" r:id="rId12"/>
    <p:sldId id="309" r:id="rId13"/>
    <p:sldId id="291" r:id="rId14"/>
    <p:sldId id="307" r:id="rId15"/>
    <p:sldId id="310" r:id="rId16"/>
    <p:sldId id="295" r:id="rId17"/>
    <p:sldId id="296" r:id="rId18"/>
    <p:sldId id="297" r:id="rId19"/>
    <p:sldId id="286" r:id="rId20"/>
    <p:sldId id="304" r:id="rId21"/>
  </p:sldIdLst>
  <p:sldSz cx="9144000" cy="6858000" type="screen4x3"/>
  <p:notesSz cx="6858000" cy="9144000"/>
  <p:defaultTextStyle>
    <a:defPPr>
      <a:defRPr lang="et-E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6953" autoAdjust="0"/>
  </p:normalViewPr>
  <p:slideViewPr>
    <p:cSldViewPr>
      <p:cViewPr>
        <p:scale>
          <a:sx n="80" d="100"/>
          <a:sy n="80" d="100"/>
        </p:scale>
        <p:origin x="-840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131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844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C64FD3-5FAC-4751-AD5A-8E93688DC45C}" type="datetimeFigureOut">
              <a:rPr lang="et-EE" smtClean="0"/>
              <a:t>13.03.2013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B7B4A-5509-4738-97A8-68B05D267A99}" type="slidenum">
              <a:rPr lang="et-EE" smtClean="0"/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1E449A4-CC5B-40C4-A052-EB98785E5477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t-EE" noProof="0" smtClean="0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 noProof="0" smtClean="0"/>
              <a:t>Klõpsake juhtslaidi teksti laadide redigeerimiseks</a:t>
            </a:r>
          </a:p>
          <a:p>
            <a:pPr lvl="1"/>
            <a:r>
              <a:rPr lang="et-EE" noProof="0" smtClean="0"/>
              <a:t>Teine tase</a:t>
            </a:r>
          </a:p>
          <a:p>
            <a:pPr lvl="2"/>
            <a:r>
              <a:rPr lang="et-EE" noProof="0" smtClean="0"/>
              <a:t>Kolmas tase</a:t>
            </a:r>
          </a:p>
          <a:p>
            <a:pPr lvl="3"/>
            <a:r>
              <a:rPr lang="et-EE" noProof="0" smtClean="0"/>
              <a:t>Neljas tase</a:t>
            </a:r>
          </a:p>
          <a:p>
            <a:pPr lvl="4"/>
            <a:r>
              <a:rPr lang="et-EE" noProof="0" smtClean="0"/>
              <a:t>Viies tase</a:t>
            </a:r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9F7351D-3728-4D1B-94DF-2FD4689476A7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aidi pildi kohatä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Märkmete kohatäid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t-EE" smtClean="0"/>
          </a:p>
        </p:txBody>
      </p:sp>
      <p:sp>
        <p:nvSpPr>
          <p:cNvPr id="30724" name="Slaidinumbri kohatä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46A68A4-7847-4C88-91CF-4967707982AD}" type="slidenum">
              <a:rPr lang="et-EE" smtClean="0"/>
              <a:pPr/>
              <a:t>8</a:t>
            </a:fld>
            <a:endParaRPr lang="et-E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9F7351D-3728-4D1B-94DF-2FD4689476A7}" type="slidenum">
              <a:rPr lang="et-EE" smtClean="0"/>
              <a:pPr>
                <a:defRPr/>
              </a:pPr>
              <a:t>11</a:t>
            </a:fld>
            <a:endParaRPr lang="et-E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aidi pildi kohatä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Märkmete kohatäid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t-EE" smtClean="0"/>
          </a:p>
        </p:txBody>
      </p:sp>
      <p:sp>
        <p:nvSpPr>
          <p:cNvPr id="29700" name="Slaidinumbri kohatä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9861E1E-D6E8-4438-98D7-6E020E20A81B}" type="slidenum">
              <a:rPr lang="et-EE" smtClean="0"/>
              <a:pPr/>
              <a:t>13</a:t>
            </a:fld>
            <a:endParaRPr lang="et-E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aidi pildi kohatä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Märkmete kohatäid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t-EE" smtClean="0"/>
          </a:p>
        </p:txBody>
      </p:sp>
      <p:sp>
        <p:nvSpPr>
          <p:cNvPr id="28676" name="Slaidinumbri kohatä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0C15DF-A111-4ACA-B920-1C38084BDCEE}" type="slidenum">
              <a:rPr lang="et-EE" smtClean="0"/>
              <a:pPr/>
              <a:t>14</a:t>
            </a:fld>
            <a:endParaRPr lang="et-E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aidi pildi kohatä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Märkmete kohatäid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t-EE" smtClean="0"/>
          </a:p>
        </p:txBody>
      </p:sp>
      <p:sp>
        <p:nvSpPr>
          <p:cNvPr id="32772" name="Slaidinumbri kohatä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AE20D3F-057F-4CF0-A44F-50A201DE8282}" type="slidenum">
              <a:rPr lang="et-EE" smtClean="0"/>
              <a:pPr/>
              <a:t>16</a:t>
            </a:fld>
            <a:endParaRPr lang="et-E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aidi pildi kohatä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Märkmete kohatäid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t-EE" smtClean="0"/>
          </a:p>
        </p:txBody>
      </p:sp>
      <p:sp>
        <p:nvSpPr>
          <p:cNvPr id="33796" name="Slaidinumbri kohatä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509E81-8E0B-4FF8-8D03-F97D6B1D5966}" type="slidenum">
              <a:rPr lang="et-EE" smtClean="0"/>
              <a:pPr/>
              <a:t>18</a:t>
            </a:fld>
            <a:endParaRPr lang="et-E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BBB43-9BA8-48EB-95E4-1501E6DE6D1A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893A9-775F-4928-B50F-CC1BA89C180A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BDA248-D226-4C05-849F-C2F2EFE9EF11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02815-6889-4E46-A019-EFE4FDB03002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20C87-DB9F-4BCA-8CF7-7B4110C6D693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FC7DB-A57E-4851-BBF5-76651BAE797A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7FEE5-5783-4776-A755-94113A416350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0762C-C949-488F-9346-AC471958FF1E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DD0EC-10D9-4718-B033-1A5ECC3E1F51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842E2-D431-4B3B-9D86-F2134C9C906B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23A74-78E6-463C-B9D9-2EBE0FF8D132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C4F2A-C2DF-47CC-9607-0CF00ABF38A4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99FF8-5822-4BEB-9621-D8134FF212D7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D269C-0948-46BF-825E-B2DE857633C5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63EAD-B5CD-45C4-9A5C-651DA6D4DEE9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F7485-C5DD-4F1B-AC8B-24DD808E35F0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t-E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54227-E437-4A70-9DEC-8218A999A9A7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83B82-EE11-47C1-9DD4-7F435138029C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35362-EE81-4B86-8D80-C56BDC55747E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2BF5B-BDB7-4F40-889F-9A34F222BFCF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44F55-B509-4E47-A038-C7842FECFABE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C4595-A9C6-4CB3-A33D-E57591503DE3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43CDB-1ECD-422F-BEA0-937C1D5B7B84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F7C02-9164-4250-8B31-4047227B4F86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t-EE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C315E8-17C2-4A3B-815D-C8D38ABF03F0}" type="datetimeFigureOut">
              <a:rPr lang="et-EE"/>
              <a:pPr>
                <a:defRPr/>
              </a:pPr>
              <a:t>13.03.2013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E72662-4813-42D7-AB40-172C2EF24246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ruuter.medisoft.ee:8888/portaal" TargetMode="External"/><Relationship Id="rId2" Type="http://schemas.openxmlformats.org/officeDocument/2006/relationships/hyperlink" Target="https://194.204.51.157:8443/muis/app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so.org/iso/en/CatalogueDetailPage.CatalogueDetail?CSNUMBER=34424&amp;scopelist=PROGRAMME" TargetMode="External"/><Relationship Id="rId2" Type="http://schemas.openxmlformats.org/officeDocument/2006/relationships/hyperlink" Target="http://cidoc.mediahost.org/wg_cidoc_crm(en)(E1).x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idoc-crm.org/docs/frbr_oo/frbr_docs/FRBRoo_V2.0_draft.pdf" TargetMode="External"/><Relationship Id="rId4" Type="http://schemas.openxmlformats.org/officeDocument/2006/relationships/hyperlink" Target="http://www.lido-schema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t-EE" dirty="0" smtClean="0"/>
              <a:t>KVIS - </a:t>
            </a:r>
            <a:r>
              <a:rPr lang="et-EE" dirty="0" err="1" smtClean="0"/>
              <a:t>MuIS</a:t>
            </a:r>
            <a:r>
              <a:rPr lang="et-EE" dirty="0" smtClean="0"/>
              <a:t> osalejad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t-EE" dirty="0" smtClean="0"/>
              <a:t>Kaie </a:t>
            </a:r>
            <a:r>
              <a:rPr lang="et-EE" dirty="0" err="1" smtClean="0"/>
              <a:t>Jeeser</a:t>
            </a:r>
            <a:r>
              <a:rPr lang="et-EE" dirty="0" smtClean="0"/>
              <a:t> Tartu Linnamuuseum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t-EE" dirty="0" smtClean="0"/>
              <a:t>Maris Jaagosild Eesti RahvaMuuseum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t-EE" dirty="0" smtClean="0"/>
              <a:t>2013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t-EE" sz="3600" dirty="0" smtClean="0">
                <a:latin typeface="Arial" charset="0"/>
              </a:rPr>
              <a:t>Varasem tehniline lahendus (KVIS)</a:t>
            </a:r>
            <a:r>
              <a:rPr lang="et-EE" sz="4000" dirty="0" smtClean="0">
                <a:latin typeface="Arial" charset="0"/>
              </a:rPr>
              <a:t/>
            </a:r>
            <a:br>
              <a:rPr lang="et-EE" sz="4000" dirty="0" smtClean="0">
                <a:latin typeface="Arial" charset="0"/>
              </a:rPr>
            </a:br>
            <a:r>
              <a:rPr lang="et-EE" sz="2800" dirty="0" smtClean="0">
                <a:latin typeface="Arial" charset="0"/>
              </a:rPr>
              <a:t>1993-2008/2009.</a:t>
            </a:r>
            <a:endParaRPr lang="en-US" sz="2800" dirty="0" smtClean="0">
              <a:latin typeface="Arial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t-EE" sz="1800" smtClean="0"/>
          </a:p>
        </p:txBody>
      </p:sp>
      <p:pic>
        <p:nvPicPr>
          <p:cNvPr id="3076" name="Picture 4" descr="Pre_mu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844675"/>
            <a:ext cx="7708900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078787" cy="784225"/>
          </a:xfrm>
        </p:spPr>
        <p:txBody>
          <a:bodyPr/>
          <a:lstStyle/>
          <a:p>
            <a:pPr eaLnBrk="1" hangingPunct="1"/>
            <a:r>
              <a:rPr lang="et-EE" sz="3600" dirty="0" smtClean="0">
                <a:latin typeface="Arial" charset="0"/>
              </a:rPr>
              <a:t>Praegune tehniline lahendus (</a:t>
            </a:r>
            <a:r>
              <a:rPr lang="et-EE" sz="3600" dirty="0" err="1" smtClean="0">
                <a:latin typeface="Arial" charset="0"/>
              </a:rPr>
              <a:t>MuIS</a:t>
            </a:r>
            <a:r>
              <a:rPr lang="et-EE" sz="3600" dirty="0" smtClean="0">
                <a:latin typeface="Arial" charset="0"/>
              </a:rPr>
              <a:t>).</a:t>
            </a:r>
            <a:endParaRPr lang="en-US" sz="3600" dirty="0" smtClean="0">
              <a:latin typeface="Arial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t-EE" sz="1800" smtClean="0"/>
          </a:p>
        </p:txBody>
      </p:sp>
      <p:pic>
        <p:nvPicPr>
          <p:cNvPr id="4100" name="Picture 4" descr="MuIS_ske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484313"/>
            <a:ext cx="7740650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r>
              <a:rPr lang="et-EE" sz="3600" dirty="0" smtClean="0"/>
              <a:t>Muuseumide infosüsteemi areng.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68875"/>
          </a:xfrm>
        </p:spPr>
        <p:txBody>
          <a:bodyPr/>
          <a:lstStyle/>
          <a:p>
            <a:pPr>
              <a:defRPr/>
            </a:pPr>
            <a:r>
              <a:rPr lang="et-EE" sz="2400" dirty="0" smtClean="0"/>
              <a:t>1993  TKM + TÜ Zoloogiamuuseum</a:t>
            </a:r>
          </a:p>
          <a:p>
            <a:pPr>
              <a:defRPr/>
            </a:pPr>
            <a:r>
              <a:rPr lang="et-EE" sz="2400" dirty="0" smtClean="0"/>
              <a:t>1997  ERM </a:t>
            </a:r>
          </a:p>
          <a:p>
            <a:pPr>
              <a:defRPr/>
            </a:pPr>
            <a:r>
              <a:rPr lang="et-EE" sz="2400" dirty="0" smtClean="0"/>
              <a:t>2001  ERM + Spordimuuseum</a:t>
            </a:r>
          </a:p>
          <a:p>
            <a:pPr>
              <a:defRPr/>
            </a:pPr>
            <a:r>
              <a:rPr lang="et-EE" sz="2400" dirty="0" smtClean="0"/>
              <a:t>2003  1- juhend kasutajalt - kasutajale</a:t>
            </a:r>
          </a:p>
          <a:p>
            <a:pPr>
              <a:defRPr/>
            </a:pPr>
            <a:r>
              <a:rPr lang="et-EE" sz="2400" dirty="0" smtClean="0"/>
              <a:t>2004 - 2008  ca 11 muuseumit  (MuIS arendus)</a:t>
            </a:r>
          </a:p>
          <a:p>
            <a:pPr>
              <a:defRPr/>
            </a:pPr>
            <a:r>
              <a:rPr lang="et-EE" sz="2400" dirty="0" smtClean="0"/>
              <a:t>2008 – 2009 KVIS -&gt; MuIS</a:t>
            </a:r>
          </a:p>
          <a:p>
            <a:pPr>
              <a:defRPr/>
            </a:pPr>
            <a:r>
              <a:rPr lang="et-EE" sz="2400" dirty="0" smtClean="0"/>
              <a:t>2009 - ...... testijate töörühm ca 10 muuseumit </a:t>
            </a:r>
          </a:p>
          <a:p>
            <a:pPr>
              <a:defRPr/>
            </a:pPr>
            <a:r>
              <a:rPr lang="et-EE" sz="2400" dirty="0" smtClean="0"/>
              <a:t>2010 - sõnastike töörühm (6 muuseumit)</a:t>
            </a:r>
          </a:p>
          <a:p>
            <a:pPr>
              <a:defRPr/>
            </a:pPr>
            <a:r>
              <a:rPr lang="et-EE" sz="2400" dirty="0" smtClean="0"/>
              <a:t>2011 - konservaatorite töörühm (5 muuseumit)</a:t>
            </a:r>
          </a:p>
          <a:p>
            <a:pPr>
              <a:defRPr/>
            </a:pPr>
            <a:r>
              <a:rPr lang="et-EE" sz="24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2013 - alustamas osalejate töörühm </a:t>
            </a:r>
          </a:p>
          <a:p>
            <a:pPr>
              <a:buFont typeface="Arial" charset="0"/>
              <a:buNone/>
              <a:defRPr/>
            </a:pPr>
            <a:endParaRPr lang="et-EE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600" dirty="0" err="1" smtClean="0"/>
              <a:t>MuIS</a:t>
            </a:r>
            <a:r>
              <a:rPr lang="et-EE" sz="3600" dirty="0" smtClean="0"/>
              <a:t> arendus 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Strateegiline analüüs valmis 2004</a:t>
            </a:r>
          </a:p>
          <a:p>
            <a:r>
              <a:rPr lang="et-EE" dirty="0" smtClean="0"/>
              <a:t> ja detailanalüüs 2006 </a:t>
            </a:r>
          </a:p>
          <a:p>
            <a:r>
              <a:rPr lang="et-EE" dirty="0" err="1" smtClean="0"/>
              <a:t>MuIS</a:t>
            </a:r>
            <a:r>
              <a:rPr lang="et-EE" dirty="0" smtClean="0"/>
              <a:t> kasutuselevõtt algas 2008 II poolel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863600"/>
          </a:xfrm>
        </p:spPr>
        <p:txBody>
          <a:bodyPr/>
          <a:lstStyle/>
          <a:p>
            <a:pPr eaLnBrk="1" hangingPunct="1"/>
            <a:r>
              <a:rPr lang="et-EE" sz="3600" dirty="0" smtClean="0"/>
              <a:t>Ülevaade andmeväljadest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 eaLnBrk="1" hangingPunct="1"/>
            <a:r>
              <a:rPr lang="et-EE" sz="2400" dirty="0" smtClean="0"/>
              <a:t>Muuseumide infosüsteemi andmebaas </a:t>
            </a:r>
            <a:r>
              <a:rPr lang="et-EE" sz="2400" dirty="0" err="1" smtClean="0"/>
              <a:t>MuIS</a:t>
            </a:r>
            <a:r>
              <a:rPr lang="et-EE" sz="2400" dirty="0" smtClean="0"/>
              <a:t> koosneb 297 andmeobjektist</a:t>
            </a:r>
          </a:p>
          <a:p>
            <a:pPr eaLnBrk="1" hangingPunct="1"/>
            <a:r>
              <a:rPr lang="et-EE" sz="2400" dirty="0" err="1" smtClean="0"/>
              <a:t>Museaali</a:t>
            </a:r>
            <a:r>
              <a:rPr lang="et-EE" sz="2400" dirty="0" smtClean="0"/>
              <a:t> kirjeldamiseks on 49 andmetüüpi </a:t>
            </a:r>
            <a:r>
              <a:rPr lang="et-EE" sz="2400" i="1" dirty="0" smtClean="0"/>
              <a:t>(“üldine </a:t>
            </a:r>
            <a:r>
              <a:rPr lang="et-EE" sz="2400" i="1" dirty="0" err="1" smtClean="0"/>
              <a:t>museaal</a:t>
            </a:r>
            <a:r>
              <a:rPr lang="et-EE" sz="2400" i="1" dirty="0" smtClean="0"/>
              <a:t>” kirjeldusleht</a:t>
            </a:r>
            <a:r>
              <a:rPr lang="et-EE" sz="2400" dirty="0" smtClean="0"/>
              <a:t>), millest 23 on kontrollitud,  millest mitmel on omakorda mitu andmeelementi:</a:t>
            </a:r>
          </a:p>
          <a:p>
            <a:pPr eaLnBrk="1" hangingPunct="1">
              <a:buFont typeface="Arial" charset="0"/>
              <a:buNone/>
            </a:pPr>
            <a:r>
              <a:rPr lang="et-EE" sz="2400" dirty="0" smtClean="0"/>
              <a:t>Näiteks mõõt koosneb 3 andmeelemendist: mõõdu määratlus; mõõtühik; mõõt</a:t>
            </a:r>
          </a:p>
          <a:p>
            <a:pPr eaLnBrk="1" hangingPunct="1"/>
            <a:r>
              <a:rPr lang="et-EE" sz="2400" dirty="0" smtClean="0"/>
              <a:t>Sõnastikud:  142, millest 54 on tsentraalsed (nii administratiivseid tegevusi kui </a:t>
            </a:r>
            <a:r>
              <a:rPr lang="et-EE" sz="2400" dirty="0" err="1" smtClean="0"/>
              <a:t>museaali</a:t>
            </a:r>
            <a:r>
              <a:rPr lang="et-EE" sz="2400" dirty="0" smtClean="0"/>
              <a:t> kirjeldust toetavad sõnastikud)  ja 88 on erinevate  muuseumide omasõnastikud. </a:t>
            </a:r>
          </a:p>
          <a:p>
            <a:pPr eaLnBrk="1" hangingPunct="1"/>
            <a:r>
              <a:rPr lang="et-EE" sz="2400" dirty="0" err="1" smtClean="0"/>
              <a:t>museaali</a:t>
            </a:r>
            <a:r>
              <a:rPr lang="et-EE" sz="2400" dirty="0" smtClean="0"/>
              <a:t> kirjeldamiseks </a:t>
            </a:r>
            <a:r>
              <a:rPr lang="et-EE" sz="2400" i="1" dirty="0" smtClean="0"/>
              <a:t>(“üldine </a:t>
            </a:r>
            <a:r>
              <a:rPr lang="et-EE" sz="2400" i="1" dirty="0" err="1" smtClean="0"/>
              <a:t>museaal</a:t>
            </a:r>
            <a:r>
              <a:rPr lang="et-EE" sz="2400" i="1" dirty="0" smtClean="0"/>
              <a:t>” kirjeldusleht</a:t>
            </a:r>
            <a:r>
              <a:rPr lang="et-EE" sz="2400" dirty="0" smtClean="0"/>
              <a:t>) on 16  tsentraalset sõnastikku, omasõnastike arv ei ole piiratud. </a:t>
            </a:r>
          </a:p>
          <a:p>
            <a:pPr eaLnBrk="1" hangingPunct="1"/>
            <a:endParaRPr lang="et-EE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t-EE" sz="3600" dirty="0" smtClean="0"/>
              <a:t>Kataloogimise /teadusliku inventeerimise normandmed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/>
            <a:r>
              <a:rPr lang="et-EE" dirty="0" smtClean="0"/>
              <a:t>Objekti nimetus + objekti olemus</a:t>
            </a:r>
          </a:p>
          <a:p>
            <a:pPr eaLnBrk="1" hangingPunct="1"/>
            <a:r>
              <a:rPr lang="et-EE" dirty="0" smtClean="0"/>
              <a:t>Objekti füüsilised andmed: mõõt, materjal, tehnika, värvus + </a:t>
            </a:r>
            <a:r>
              <a:rPr lang="et-EE" dirty="0" err="1" smtClean="0"/>
              <a:t>tüpologiseeritud</a:t>
            </a:r>
            <a:r>
              <a:rPr lang="et-EE" dirty="0" smtClean="0"/>
              <a:t> kirjeldusväljad; seisund. </a:t>
            </a:r>
          </a:p>
          <a:p>
            <a:pPr eaLnBrk="1" hangingPunct="1"/>
            <a:r>
              <a:rPr lang="et-EE" dirty="0" smtClean="0"/>
              <a:t>Fail</a:t>
            </a:r>
          </a:p>
          <a:p>
            <a:pPr eaLnBrk="1" hangingPunct="1"/>
            <a:r>
              <a:rPr lang="et-EE" dirty="0" smtClean="0"/>
              <a:t>Sündmus: </a:t>
            </a:r>
          </a:p>
          <a:p>
            <a:pPr eaLnBrk="1" hangingPunct="1">
              <a:buFont typeface="Arial" charset="0"/>
              <a:buNone/>
            </a:pPr>
            <a:r>
              <a:rPr lang="et-EE" dirty="0" smtClean="0"/>
              <a:t>sündmuse liik: 1) tegevused ja nähtused ja 2) valmistamine; aeg; toimumiskoht; </a:t>
            </a:r>
            <a:r>
              <a:rPr lang="et-EE" dirty="0" smtClean="0">
                <a:solidFill>
                  <a:srgbClr val="FF0000"/>
                </a:solidFill>
              </a:rPr>
              <a:t>osaleja + roll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alkiri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600" dirty="0" smtClean="0"/>
              <a:t>Terminid</a:t>
            </a:r>
            <a:endParaRPr lang="et-EE" sz="3600" dirty="0"/>
          </a:p>
        </p:txBody>
      </p:sp>
      <p:sp>
        <p:nvSpPr>
          <p:cNvPr id="18434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sz="2800" dirty="0" smtClean="0"/>
              <a:t>Osalejad</a:t>
            </a:r>
            <a:r>
              <a:rPr lang="et-EE" sz="2800" dirty="0" smtClean="0"/>
              <a:t>: isik või asutus/organisatsioon, administratiivne ja ajalooline</a:t>
            </a:r>
          </a:p>
          <a:p>
            <a:r>
              <a:rPr lang="et-EE" sz="2800" dirty="0" smtClean="0"/>
              <a:t>Administratiivne – </a:t>
            </a:r>
            <a:r>
              <a:rPr lang="et-EE" sz="2800" dirty="0" err="1" smtClean="0"/>
              <a:t>museaaliga</a:t>
            </a:r>
            <a:r>
              <a:rPr lang="et-EE" sz="2800" dirty="0" smtClean="0"/>
              <a:t> mingi dokumendi kaudu seotud isik või asutus. Iga muuseum määrab administratiivsed isikud ise. Üks isik võib korraga olla nii ajalooline kui ka administratiivne</a:t>
            </a:r>
          </a:p>
          <a:p>
            <a:r>
              <a:rPr lang="et-EE" sz="2800" dirty="0" smtClean="0"/>
              <a:t>Ajalooline – </a:t>
            </a:r>
            <a:r>
              <a:rPr lang="et-EE" sz="2800" dirty="0" err="1" smtClean="0"/>
              <a:t>museaaliga</a:t>
            </a:r>
            <a:r>
              <a:rPr lang="et-EE" sz="2800" dirty="0" smtClean="0"/>
              <a:t> kirjelduse kaudu seotud isik või asutus. Ajalooline isik võib olla ka kaasajal elav isik. </a:t>
            </a:r>
          </a:p>
          <a:p>
            <a:pPr>
              <a:buFont typeface="Arial" charset="0"/>
              <a:buNone/>
            </a:pPr>
            <a:endParaRPr lang="et-EE" dirty="0" smtClean="0"/>
          </a:p>
          <a:p>
            <a:endParaRPr lang="et-EE" dirty="0" smtClean="0"/>
          </a:p>
          <a:p>
            <a:endParaRPr lang="et-EE" dirty="0" smtClean="0"/>
          </a:p>
          <a:p>
            <a:pPr>
              <a:buFont typeface="Arial" charset="0"/>
              <a:buNone/>
            </a:pPr>
            <a:endParaRPr lang="et-EE" dirty="0" smtClean="0"/>
          </a:p>
          <a:p>
            <a:pPr>
              <a:buFont typeface="Arial" charset="0"/>
              <a:buNone/>
            </a:pPr>
            <a:endParaRPr lang="et-EE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600" dirty="0" smtClean="0">
                <a:latin typeface="Arial" charset="0"/>
              </a:rPr>
              <a:t>KVIS osalejad – isikud ja organisatsioonid/asutused</a:t>
            </a:r>
          </a:p>
        </p:txBody>
      </p:sp>
      <p:sp>
        <p:nvSpPr>
          <p:cNvPr id="10243" name="Rectangle 3"/>
          <p:cNvSpPr>
            <a:spLocks noGrp="1"/>
          </p:cNvSpPr>
          <p:nvPr>
            <p:ph type="body" idx="1"/>
          </p:nvPr>
        </p:nvSpPr>
        <p:spPr>
          <a:xfrm>
            <a:off x="539750" y="1628775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t-EE" sz="2400" dirty="0" smtClean="0"/>
          </a:p>
          <a:p>
            <a:pPr>
              <a:lnSpc>
                <a:spcPct val="80000"/>
              </a:lnSpc>
              <a:buNone/>
            </a:pPr>
            <a:r>
              <a:rPr lang="et-EE" sz="2800" dirty="0" smtClean="0"/>
              <a:t>KVIS   </a:t>
            </a:r>
            <a:r>
              <a:rPr lang="et-EE" sz="2800" dirty="0" smtClean="0"/>
              <a:t>1993–2009 </a:t>
            </a:r>
            <a:endParaRPr lang="et-EE" sz="2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t-EE" sz="2800" dirty="0" smtClean="0"/>
              <a:t>Igal muuseumil oma osalejad</a:t>
            </a:r>
          </a:p>
          <a:p>
            <a:pPr>
              <a:lnSpc>
                <a:spcPct val="80000"/>
              </a:lnSpc>
            </a:pPr>
            <a:endParaRPr lang="et-EE" sz="28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t-EE" sz="2800" dirty="0" smtClean="0"/>
              <a:t>Muuseumide ülesed nõuded, mis on seotud ühise sisestus vormiga.  Andmeväljad : sünni- ja surmadaatum, amet/valdkond, eluloolised andmed, teised nimekujud, seosed teiste  KVIS  sisestatud osalejatega;</a:t>
            </a:r>
          </a:p>
          <a:p>
            <a:pPr>
              <a:lnSpc>
                <a:spcPct val="80000"/>
              </a:lnSpc>
            </a:pPr>
            <a:endParaRPr lang="et-EE" sz="2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t-EE" sz="2800" dirty="0" smtClean="0"/>
              <a:t>Probleemid lahendati  igas muuseumis individuaalselt.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611188" y="260350"/>
            <a:ext cx="8229600" cy="1143000"/>
          </a:xfrm>
        </p:spPr>
        <p:txBody>
          <a:bodyPr/>
          <a:lstStyle/>
          <a:p>
            <a:r>
              <a:rPr lang="et-EE" sz="3600" dirty="0" err="1" smtClean="0">
                <a:latin typeface="Arial" charset="0"/>
              </a:rPr>
              <a:t>MuIS</a:t>
            </a:r>
            <a:r>
              <a:rPr lang="et-EE" sz="3600" dirty="0" smtClean="0">
                <a:latin typeface="Arial" charset="0"/>
              </a:rPr>
              <a:t> osalejad – isikud ja organisatsioonid/asutused</a:t>
            </a:r>
            <a:endParaRPr lang="et-EE" sz="3600" dirty="0" smtClean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t-EE" sz="2400" dirty="0" smtClean="0"/>
              <a:t>2009 andmete ülekandmine </a:t>
            </a:r>
            <a:r>
              <a:rPr lang="et-EE" sz="2400" dirty="0" err="1" smtClean="0"/>
              <a:t>KVIS-&gt;MuIS</a:t>
            </a:r>
            <a:r>
              <a:rPr lang="et-EE" sz="2400" dirty="0" smtClean="0"/>
              <a:t> lõpetatud. </a:t>
            </a:r>
            <a:r>
              <a:rPr lang="et-EE" sz="2400" dirty="0" smtClean="0"/>
              <a:t>Kõik </a:t>
            </a:r>
            <a:r>
              <a:rPr lang="et-EE" sz="2400" dirty="0" smtClean="0"/>
              <a:t>sisestatud  osalejad muutusid üldkasutavaks. </a:t>
            </a:r>
            <a:r>
              <a:rPr lang="et-EE" sz="2400" dirty="0" smtClean="0"/>
              <a:t> </a:t>
            </a:r>
          </a:p>
          <a:p>
            <a:pPr marL="0" indent="0">
              <a:lnSpc>
                <a:spcPct val="80000"/>
              </a:lnSpc>
              <a:buNone/>
            </a:pPr>
            <a:endParaRPr lang="et-EE" sz="2400" dirty="0" smtClean="0"/>
          </a:p>
          <a:p>
            <a:pPr marL="0" indent="0">
              <a:lnSpc>
                <a:spcPct val="80000"/>
              </a:lnSpc>
              <a:buNone/>
            </a:pPr>
            <a:r>
              <a:rPr lang="et-EE" sz="2400" dirty="0" smtClean="0"/>
              <a:t>Ülekandmisega seoses võib </a:t>
            </a:r>
            <a:r>
              <a:rPr lang="et-EE" sz="2400" dirty="0" err="1" smtClean="0"/>
              <a:t>MuISis</a:t>
            </a:r>
            <a:r>
              <a:rPr lang="et-EE" sz="2400" dirty="0" smtClean="0"/>
              <a:t> olla sama isiku kohta mitu kirjet</a:t>
            </a:r>
            <a:endParaRPr lang="et-EE" sz="24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et-EE" sz="24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t-EE" sz="2400" dirty="0" smtClean="0"/>
              <a:t>2009 </a:t>
            </a:r>
            <a:r>
              <a:rPr lang="et-EE" sz="2400" dirty="0" smtClean="0"/>
              <a:t>tekkisid juurde administratiivse osalejaga seotud andmed, mida kuvati ainult osalejat sisestanud muuseumis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t-EE" sz="2400" dirty="0" smtClean="0"/>
              <a:t>2012 kuvatakse kõigis muuseumides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et-EE" sz="24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et-EE" sz="2400" dirty="0" smtClean="0"/>
              <a:t>Iga </a:t>
            </a:r>
            <a:r>
              <a:rPr lang="et-EE" sz="2400" dirty="0" smtClean="0"/>
              <a:t>muuseum saab lisada  osalejaid ja lisada juba </a:t>
            </a:r>
            <a:r>
              <a:rPr lang="et-EE" sz="2400" dirty="0" smtClean="0"/>
              <a:t>sisestatud osalejatele </a:t>
            </a:r>
            <a:r>
              <a:rPr lang="et-EE" sz="2400" dirty="0" smtClean="0"/>
              <a:t>kirjeid.  Kirjeid muuta saab ainult osalejat  sisestanud muuseum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600" dirty="0" smtClean="0"/>
              <a:t>Andmed osalejate sisestusel 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r>
              <a:rPr lang="et-EE" sz="2800" dirty="0" smtClean="0"/>
              <a:t>Muuseumide ülesed nõuded, mis on seotud ühise </a:t>
            </a:r>
            <a:r>
              <a:rPr lang="et-EE" sz="2800" dirty="0" smtClean="0"/>
              <a:t>sisestusvormiga</a:t>
            </a:r>
            <a:r>
              <a:rPr lang="et-EE" sz="2800" dirty="0" smtClean="0"/>
              <a:t>.  Andmeväljad: sünni- ja surmadaatum, amet/valdkond, eluloolised andmed, teised nimekujud, seosed teiste  </a:t>
            </a:r>
            <a:r>
              <a:rPr lang="et-EE" sz="2800" dirty="0" err="1" smtClean="0"/>
              <a:t>MuIS</a:t>
            </a:r>
            <a:r>
              <a:rPr lang="et-EE" sz="2800" dirty="0" smtClean="0"/>
              <a:t>  sisestatud osalejatega</a:t>
            </a:r>
          </a:p>
          <a:p>
            <a:endParaRPr lang="et-EE" sz="2800" dirty="0" smtClean="0"/>
          </a:p>
          <a:p>
            <a:r>
              <a:rPr lang="et-EE" sz="2800" dirty="0" smtClean="0"/>
              <a:t>Kohustuslik andmeväli  </a:t>
            </a:r>
            <a:r>
              <a:rPr lang="et-EE" sz="2800" i="1" dirty="0" smtClean="0"/>
              <a:t>perenimi / asutuse nimi</a:t>
            </a:r>
          </a:p>
          <a:p>
            <a:pPr>
              <a:buFont typeface="Arial" charset="0"/>
              <a:buNone/>
            </a:pPr>
            <a:endParaRPr lang="et-EE" sz="2800" dirty="0" smtClean="0"/>
          </a:p>
          <a:p>
            <a:r>
              <a:rPr lang="et-EE" sz="2800" dirty="0" smtClean="0"/>
              <a:t>Muuseumide vahelised kokkulepped osaleja sisestamisel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588" y="90488"/>
            <a:ext cx="8124825" cy="667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600" dirty="0" smtClean="0"/>
              <a:t>Kui palju?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sz="2800" dirty="0" err="1" smtClean="0"/>
              <a:t>MuISi</a:t>
            </a:r>
            <a:r>
              <a:rPr lang="et-EE" sz="2800" dirty="0" smtClean="0"/>
              <a:t> kasutab 60 muuseumit, st sisestab ka osalejaid</a:t>
            </a:r>
          </a:p>
          <a:p>
            <a:pPr>
              <a:buFont typeface="Arial" charset="0"/>
              <a:buNone/>
            </a:pPr>
            <a:endParaRPr lang="et-EE" sz="2800" dirty="0" smtClean="0"/>
          </a:p>
          <a:p>
            <a:r>
              <a:rPr lang="et-EE" sz="2800" dirty="0" smtClean="0"/>
              <a:t>144 000 isiku- ja asutuse nime</a:t>
            </a:r>
          </a:p>
          <a:p>
            <a:r>
              <a:rPr lang="et-EE" sz="2800" dirty="0" smtClean="0"/>
              <a:t>128 000 unikaalsed</a:t>
            </a:r>
          </a:p>
          <a:p>
            <a:r>
              <a:rPr lang="et-EE" sz="2800" dirty="0" smtClean="0"/>
              <a:t>10 600 korduvad </a:t>
            </a:r>
          </a:p>
          <a:p>
            <a:pPr>
              <a:buFont typeface="Arial" charset="0"/>
              <a:buNone/>
            </a:pPr>
            <a:endParaRPr lang="et-EE" sz="2400" dirty="0" smtClean="0"/>
          </a:p>
          <a:p>
            <a:pPr>
              <a:buFont typeface="Arial" charset="0"/>
              <a:buNone/>
            </a:pPr>
            <a:endParaRPr lang="et-EE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Pealkiri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237"/>
          </a:xfrm>
        </p:spPr>
        <p:txBody>
          <a:bodyPr/>
          <a:lstStyle/>
          <a:p>
            <a:pPr algn="l"/>
            <a:r>
              <a:rPr lang="et-EE" sz="2000" dirty="0" smtClean="0"/>
              <a:t>Korduvate nimede probleem. Osaleja </a:t>
            </a:r>
            <a:r>
              <a:rPr lang="et-EE" sz="2000" dirty="0" smtClean="0"/>
              <a:t>lisamisel tuleb </a:t>
            </a:r>
            <a:r>
              <a:rPr lang="et-EE" sz="2000" dirty="0" smtClean="0"/>
              <a:t>veenduda</a:t>
            </a:r>
            <a:r>
              <a:rPr lang="et-EE" sz="2000" dirty="0" smtClean="0"/>
              <a:t>, et sama osalejat </a:t>
            </a:r>
            <a:r>
              <a:rPr lang="et-EE" sz="2000" dirty="0" smtClean="0"/>
              <a:t>ei ole </a:t>
            </a:r>
            <a:r>
              <a:rPr lang="et-EE" sz="2000" dirty="0" err="1" smtClean="0"/>
              <a:t>MuISi</a:t>
            </a:r>
            <a:r>
              <a:rPr lang="et-EE" sz="2000" dirty="0" smtClean="0"/>
              <a:t> lisatud, juhul kui on, siis tuleb kirjeldus siduda </a:t>
            </a:r>
            <a:r>
              <a:rPr lang="et-EE" sz="2000" dirty="0" smtClean="0"/>
              <a:t>juba sisestatud osaleja </a:t>
            </a:r>
            <a:r>
              <a:rPr lang="et-EE" sz="2000" dirty="0" smtClean="0"/>
              <a:t>nimega. </a:t>
            </a:r>
            <a:endParaRPr lang="et-EE" sz="2000" dirty="0" smtClean="0"/>
          </a:p>
        </p:txBody>
      </p:sp>
      <p:pic>
        <p:nvPicPr>
          <p:cNvPr id="15363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1809750"/>
            <a:ext cx="8229600" cy="4106863"/>
          </a:xfr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922114"/>
          </a:xfrm>
        </p:spPr>
        <p:txBody>
          <a:bodyPr/>
          <a:lstStyle/>
          <a:p>
            <a:r>
              <a:rPr lang="et-EE" sz="3600" dirty="0" smtClean="0"/>
              <a:t>Kirje veebiväravas</a:t>
            </a:r>
            <a:endParaRPr lang="et-EE" sz="3600" dirty="0"/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5071" y="1196975"/>
            <a:ext cx="7353857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Pealkiri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600" dirty="0" smtClean="0"/>
              <a:t>Avalikult kuvatavad andmed</a:t>
            </a: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pPr marL="457200" indent="-457200">
              <a:buNone/>
              <a:defRPr/>
            </a:pPr>
            <a:r>
              <a:rPr lang="et-EE" sz="2800" dirty="0" smtClean="0"/>
              <a:t>Andmete hulk oleneb:</a:t>
            </a:r>
          </a:p>
          <a:p>
            <a:pPr marL="457200" indent="-457200">
              <a:buFont typeface="Arial" charset="0"/>
              <a:buAutoNum type="arabicParenR"/>
              <a:defRPr/>
            </a:pPr>
            <a:r>
              <a:rPr lang="et-EE" sz="2800" dirty="0" smtClean="0"/>
              <a:t>Kas andmed töövormil on avalikuks märgitud</a:t>
            </a:r>
          </a:p>
          <a:p>
            <a:pPr marL="457200" indent="-457200">
              <a:buFont typeface="Arial" charset="0"/>
              <a:buAutoNum type="arabicParenR" startAt="2"/>
              <a:defRPr/>
            </a:pPr>
            <a:r>
              <a:rPr lang="et-EE" sz="2800" dirty="0" smtClean="0"/>
              <a:t>Kas on administratiivse  või ajaloolise </a:t>
            </a:r>
            <a:r>
              <a:rPr lang="et-EE" sz="2800" dirty="0" smtClean="0"/>
              <a:t>osaleja:</a:t>
            </a:r>
            <a:endParaRPr lang="et-EE" sz="2800" dirty="0" smtClean="0"/>
          </a:p>
          <a:p>
            <a:pPr lvl="2">
              <a:defRPr/>
            </a:pPr>
            <a:r>
              <a:rPr lang="et-EE" sz="2800" dirty="0" smtClean="0"/>
              <a:t>admin</a:t>
            </a:r>
            <a:r>
              <a:rPr lang="et-EE" sz="2800" dirty="0" smtClean="0"/>
              <a:t>istratiivse</a:t>
            </a:r>
            <a:r>
              <a:rPr lang="et-EE" sz="2800" dirty="0" smtClean="0"/>
              <a:t> </a:t>
            </a:r>
            <a:r>
              <a:rPr lang="et-EE" sz="2800" dirty="0" smtClean="0"/>
              <a:t>puhul </a:t>
            </a:r>
            <a:r>
              <a:rPr lang="fi-FI" sz="2800" dirty="0" err="1" smtClean="0"/>
              <a:t>kuvatakse</a:t>
            </a:r>
            <a:r>
              <a:rPr lang="fi-FI" sz="2800" dirty="0" smtClean="0"/>
              <a:t> </a:t>
            </a:r>
            <a:r>
              <a:rPr lang="et-EE" sz="2800" dirty="0" smtClean="0"/>
              <a:t>ainult </a:t>
            </a:r>
            <a:r>
              <a:rPr lang="fi-FI" sz="2800" dirty="0" err="1" smtClean="0"/>
              <a:t>osaleja</a:t>
            </a:r>
            <a:r>
              <a:rPr lang="fi-FI" sz="2800" dirty="0" smtClean="0"/>
              <a:t> </a:t>
            </a:r>
            <a:r>
              <a:rPr lang="et-EE" sz="2800" dirty="0" smtClean="0"/>
              <a:t>roll ja </a:t>
            </a:r>
            <a:r>
              <a:rPr lang="fi-FI" sz="2800" dirty="0" smtClean="0"/>
              <a:t>nimi</a:t>
            </a:r>
          </a:p>
          <a:p>
            <a:pPr lvl="2">
              <a:defRPr/>
            </a:pPr>
            <a:r>
              <a:rPr lang="et-EE" sz="2800" dirty="0" err="1" smtClean="0"/>
              <a:t>a</a:t>
            </a:r>
            <a:r>
              <a:rPr lang="fi-FI" sz="2800" dirty="0" err="1" smtClean="0"/>
              <a:t>jalooli</a:t>
            </a:r>
            <a:r>
              <a:rPr lang="et-EE" sz="2800" dirty="0" smtClean="0"/>
              <a:t>s</a:t>
            </a:r>
            <a:r>
              <a:rPr lang="fi-FI" sz="2800" dirty="0" smtClean="0"/>
              <a:t>e </a:t>
            </a:r>
            <a:r>
              <a:rPr lang="et-EE" sz="2800" dirty="0" smtClean="0"/>
              <a:t>puhul </a:t>
            </a:r>
            <a:r>
              <a:rPr lang="fi-FI" sz="2800" dirty="0" err="1" smtClean="0"/>
              <a:t>detailsed</a:t>
            </a:r>
            <a:r>
              <a:rPr lang="fi-FI" sz="2800" dirty="0" smtClean="0"/>
              <a:t> </a:t>
            </a:r>
            <a:r>
              <a:rPr lang="fi-FI" sz="2800" dirty="0" err="1" smtClean="0"/>
              <a:t>andmed</a:t>
            </a:r>
            <a:endParaRPr lang="fi-FI" sz="2800" dirty="0" smtClean="0"/>
          </a:p>
          <a:p>
            <a:pPr lvl="2">
              <a:defRPr/>
            </a:pPr>
            <a:r>
              <a:rPr lang="et-EE" sz="2800" dirty="0" err="1" smtClean="0"/>
              <a:t>k</a:t>
            </a:r>
            <a:r>
              <a:rPr lang="fi-FI" sz="2800" dirty="0" smtClean="0"/>
              <a:t>ui </a:t>
            </a:r>
            <a:r>
              <a:rPr lang="fi-FI" sz="2800" dirty="0" smtClean="0"/>
              <a:t>on </a:t>
            </a:r>
            <a:r>
              <a:rPr lang="fi-FI" sz="2800" dirty="0" err="1" smtClean="0"/>
              <a:t>sündinud</a:t>
            </a:r>
            <a:r>
              <a:rPr lang="fi-FI" sz="2800" dirty="0" smtClean="0"/>
              <a:t> </a:t>
            </a:r>
            <a:r>
              <a:rPr lang="fi-FI" sz="2800" dirty="0" err="1" smtClean="0"/>
              <a:t>üle</a:t>
            </a:r>
            <a:r>
              <a:rPr lang="fi-FI" sz="2800" dirty="0" smtClean="0"/>
              <a:t> 150 </a:t>
            </a:r>
            <a:r>
              <a:rPr lang="fi-FI" sz="2800" dirty="0" err="1" smtClean="0"/>
              <a:t>aasta</a:t>
            </a:r>
            <a:r>
              <a:rPr lang="fi-FI" sz="2800" dirty="0" smtClean="0"/>
              <a:t> </a:t>
            </a:r>
            <a:r>
              <a:rPr lang="fi-FI" sz="2800" dirty="0" err="1" smtClean="0"/>
              <a:t>tagasi</a:t>
            </a:r>
            <a:r>
              <a:rPr lang="fi-FI" sz="2800" dirty="0" smtClean="0"/>
              <a:t>, siis </a:t>
            </a:r>
            <a:r>
              <a:rPr lang="et-EE" sz="2800" dirty="0" smtClean="0"/>
              <a:t>detailsed andmed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600" dirty="0" smtClean="0"/>
              <a:t>Detailsed andmed</a:t>
            </a:r>
            <a:endParaRPr lang="et-EE" sz="3600" dirty="0"/>
          </a:p>
        </p:txBody>
      </p:sp>
      <p:sp>
        <p:nvSpPr>
          <p:cNvPr id="21506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et-EE" sz="2800" dirty="0" smtClean="0"/>
              <a:t>Perekonnanimi / asutuse nimi</a:t>
            </a:r>
          </a:p>
          <a:p>
            <a:pPr lvl="2"/>
            <a:r>
              <a:rPr lang="et-EE" sz="2800" dirty="0" smtClean="0"/>
              <a:t>Eesnimi</a:t>
            </a:r>
          </a:p>
          <a:p>
            <a:pPr lvl="2"/>
            <a:r>
              <a:rPr lang="et-EE" sz="2800" dirty="0" smtClean="0"/>
              <a:t>Sünni- ja surmaaeg või asutamis-lõpetamisaeg</a:t>
            </a:r>
          </a:p>
          <a:p>
            <a:pPr lvl="2"/>
            <a:r>
              <a:rPr lang="et-EE" sz="2800" dirty="0" smtClean="0"/>
              <a:t>T</a:t>
            </a:r>
            <a:r>
              <a:rPr lang="fi-FI" sz="2800" dirty="0" err="1" smtClean="0"/>
              <a:t>eised</a:t>
            </a:r>
            <a:r>
              <a:rPr lang="fi-FI" sz="2800" dirty="0" smtClean="0"/>
              <a:t> </a:t>
            </a:r>
            <a:r>
              <a:rPr lang="fi-FI" sz="2800" dirty="0" err="1" smtClean="0"/>
              <a:t>nimed</a:t>
            </a:r>
            <a:endParaRPr lang="fi-FI" sz="2800" dirty="0" smtClean="0"/>
          </a:p>
          <a:p>
            <a:pPr lvl="2"/>
            <a:r>
              <a:rPr lang="et-EE" sz="2800" dirty="0" smtClean="0"/>
              <a:t>Amet / tegevusala</a:t>
            </a:r>
          </a:p>
          <a:p>
            <a:pPr lvl="2"/>
            <a:r>
              <a:rPr lang="et-EE" sz="2800" dirty="0" smtClean="0"/>
              <a:t>Eluloolised andmed: ei kuvata andmeid elukoha, omandi, pere-elu kohta</a:t>
            </a:r>
            <a:endParaRPr lang="et-EE" sz="2800" dirty="0" smtClean="0"/>
          </a:p>
          <a:p>
            <a:pPr lvl="2"/>
            <a:r>
              <a:rPr lang="et-EE" sz="2800" dirty="0" smtClean="0"/>
              <a:t>Seotus teiste isikuteg</a:t>
            </a:r>
            <a:r>
              <a:rPr lang="et-EE" dirty="0" smtClean="0"/>
              <a:t>a</a:t>
            </a:r>
          </a:p>
          <a:p>
            <a:pPr>
              <a:buFont typeface="Arial" charset="0"/>
              <a:buNone/>
            </a:pPr>
            <a:endParaRPr lang="et-EE" sz="2400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Pealkiri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et-EE" sz="3600" dirty="0" smtClean="0"/>
              <a:t>Probleemid</a:t>
            </a:r>
          </a:p>
        </p:txBody>
      </p:sp>
      <p:sp>
        <p:nvSpPr>
          <p:cNvPr id="22531" name="Sisu kohatäide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895850"/>
          </a:xfrm>
        </p:spPr>
        <p:txBody>
          <a:bodyPr/>
          <a:lstStyle/>
          <a:p>
            <a:r>
              <a:rPr lang="et-EE" sz="2800" dirty="0" smtClean="0"/>
              <a:t>Seni ei ole nimede sisestamist kontrollitud</a:t>
            </a:r>
          </a:p>
          <a:p>
            <a:r>
              <a:rPr lang="et-EE" sz="2800" dirty="0" smtClean="0"/>
              <a:t>Korduvad kirjed</a:t>
            </a:r>
            <a:endParaRPr lang="et-EE" sz="2800" dirty="0" smtClean="0"/>
          </a:p>
          <a:p>
            <a:r>
              <a:rPr lang="et-EE" sz="2800" dirty="0" smtClean="0"/>
              <a:t>Sisestamine on ajamahukas</a:t>
            </a:r>
            <a:endParaRPr lang="et-EE" sz="2800" dirty="0" smtClean="0"/>
          </a:p>
          <a:p>
            <a:r>
              <a:rPr lang="et-EE" sz="2800" dirty="0" smtClean="0"/>
              <a:t>Eludaatumite sisestamine ebajärjekindel</a:t>
            </a:r>
          </a:p>
          <a:p>
            <a:r>
              <a:rPr lang="et-EE" sz="2800" dirty="0" smtClean="0"/>
              <a:t>Asutusi on isikuregistris ja vastupidi</a:t>
            </a:r>
          </a:p>
          <a:p>
            <a:r>
              <a:rPr lang="et-EE" sz="2800" dirty="0" smtClean="0"/>
              <a:t>Sõnastikud osaleja vormil vajavad </a:t>
            </a:r>
            <a:r>
              <a:rPr lang="et-EE" sz="2800" dirty="0" smtClean="0"/>
              <a:t>täpsustamist</a:t>
            </a:r>
            <a:endParaRPr lang="et-EE" sz="2800" dirty="0" smtClean="0"/>
          </a:p>
          <a:p>
            <a:r>
              <a:rPr lang="et-EE" sz="2800" dirty="0" smtClean="0"/>
              <a:t>Isikuandmete kuvamine </a:t>
            </a:r>
            <a:r>
              <a:rPr lang="et-EE" sz="2800" dirty="0" err="1" smtClean="0"/>
              <a:t>MuISi</a:t>
            </a:r>
            <a:r>
              <a:rPr lang="et-EE" sz="2800" dirty="0" smtClean="0"/>
              <a:t> Veebiväravas</a:t>
            </a:r>
          </a:p>
          <a:p>
            <a:pPr>
              <a:buNone/>
            </a:pPr>
            <a:endParaRPr lang="et-EE" sz="2800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600" dirty="0" smtClean="0"/>
              <a:t>Testkeskkond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sz="2800" dirty="0" smtClean="0">
                <a:hlinkClick r:id="rId2"/>
              </a:rPr>
              <a:t>https://194.204.51.157:8443/muis/app</a:t>
            </a:r>
            <a:endParaRPr lang="et-EE" sz="2800" dirty="0" smtClean="0"/>
          </a:p>
          <a:p>
            <a:endParaRPr lang="et-EE" sz="2800" dirty="0" smtClean="0"/>
          </a:p>
          <a:p>
            <a:r>
              <a:rPr lang="et-EE" sz="2800" dirty="0" smtClean="0">
                <a:hlinkClick r:id="rId3"/>
              </a:rPr>
              <a:t>http://ruuter.medisoft.ee:8888/portaal</a:t>
            </a:r>
            <a:endParaRPr lang="et-EE" sz="2800" dirty="0" smtClean="0"/>
          </a:p>
          <a:p>
            <a:endParaRPr lang="et-EE" dirty="0" smtClean="0"/>
          </a:p>
          <a:p>
            <a:endParaRPr lang="et-EE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3600" dirty="0" smtClean="0"/>
              <a:t>Rahvusvahelised standardid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sz="2800" dirty="0" smtClean="0"/>
              <a:t>CRM </a:t>
            </a:r>
            <a:r>
              <a:rPr lang="et-EE" sz="2800" u="sng" dirty="0" err="1" smtClean="0">
                <a:hlinkClick r:id="rId2"/>
              </a:rPr>
              <a:t>Conceptual</a:t>
            </a:r>
            <a:r>
              <a:rPr lang="et-EE" sz="2800" u="sng" dirty="0" smtClean="0">
                <a:hlinkClick r:id="rId2"/>
              </a:rPr>
              <a:t> </a:t>
            </a:r>
            <a:r>
              <a:rPr lang="et-EE" sz="2800" u="sng" dirty="0" err="1" smtClean="0">
                <a:hlinkClick r:id="rId2"/>
              </a:rPr>
              <a:t>Reference</a:t>
            </a:r>
            <a:r>
              <a:rPr lang="et-EE" sz="2800" u="sng" dirty="0" smtClean="0">
                <a:hlinkClick r:id="rId2"/>
              </a:rPr>
              <a:t> </a:t>
            </a:r>
            <a:r>
              <a:rPr lang="et-EE" sz="2800" u="sng" dirty="0" err="1" smtClean="0">
                <a:hlinkClick r:id="rId2"/>
              </a:rPr>
              <a:t>Model</a:t>
            </a:r>
            <a:r>
              <a:rPr lang="et-EE" sz="2800" dirty="0" smtClean="0"/>
              <a:t> (</a:t>
            </a:r>
            <a:r>
              <a:rPr lang="et-EE" sz="2800" dirty="0" smtClean="0">
                <a:hlinkClick r:id="rId3"/>
              </a:rPr>
              <a:t>ISO 21127:2006</a:t>
            </a:r>
            <a:r>
              <a:rPr lang="et-EE" sz="2800" dirty="0" smtClean="0"/>
              <a:t>) – </a:t>
            </a:r>
            <a:r>
              <a:rPr lang="et-EE" sz="2800" dirty="0" err="1" smtClean="0"/>
              <a:t>MuIS</a:t>
            </a:r>
            <a:r>
              <a:rPr lang="et-EE" sz="2800" dirty="0" smtClean="0"/>
              <a:t> sündmuspõhine kirjeldus</a:t>
            </a:r>
          </a:p>
          <a:p>
            <a:r>
              <a:rPr lang="et-EE" sz="2800" dirty="0" smtClean="0"/>
              <a:t>LIDO </a:t>
            </a:r>
            <a:r>
              <a:rPr lang="et-EE" sz="2800" i="1" u="sng" dirty="0" err="1" smtClean="0">
                <a:hlinkClick r:id="rId4"/>
              </a:rPr>
              <a:t>Lightweight</a:t>
            </a:r>
            <a:r>
              <a:rPr lang="et-EE" sz="2800" i="1" u="sng" dirty="0" smtClean="0">
                <a:hlinkClick r:id="rId4"/>
              </a:rPr>
              <a:t> </a:t>
            </a:r>
            <a:r>
              <a:rPr lang="et-EE" sz="2800" i="1" u="sng" dirty="0" err="1" smtClean="0">
                <a:hlinkClick r:id="rId4"/>
              </a:rPr>
              <a:t>Information</a:t>
            </a:r>
            <a:r>
              <a:rPr lang="et-EE" sz="2800" i="1" u="sng" dirty="0" smtClean="0">
                <a:hlinkClick r:id="rId4"/>
              </a:rPr>
              <a:t> </a:t>
            </a:r>
            <a:r>
              <a:rPr lang="et-EE" sz="2800" i="1" u="sng" dirty="0" err="1" smtClean="0">
                <a:hlinkClick r:id="rId4"/>
              </a:rPr>
              <a:t>Describing</a:t>
            </a:r>
            <a:r>
              <a:rPr lang="et-EE" sz="2800" i="1" u="sng" dirty="0" smtClean="0">
                <a:hlinkClick r:id="rId4"/>
              </a:rPr>
              <a:t> </a:t>
            </a:r>
            <a:r>
              <a:rPr lang="et-EE" sz="2800" i="1" u="sng" dirty="0" err="1" smtClean="0">
                <a:hlinkClick r:id="rId4"/>
              </a:rPr>
              <a:t>Objects</a:t>
            </a:r>
            <a:r>
              <a:rPr lang="et-EE" sz="2800" i="1" u="sng" dirty="0" smtClean="0">
                <a:hlinkClick r:id="rId4"/>
              </a:rPr>
              <a:t> (LIDO)</a:t>
            </a:r>
            <a:r>
              <a:rPr lang="et-EE" sz="2800" dirty="0" smtClean="0"/>
              <a:t>.</a:t>
            </a:r>
          </a:p>
          <a:p>
            <a:r>
              <a:rPr lang="et-EE" sz="2800" dirty="0" err="1" smtClean="0"/>
              <a:t>FRBRoo</a:t>
            </a:r>
            <a:r>
              <a:rPr lang="et-EE" sz="2800" dirty="0" smtClean="0"/>
              <a:t>  </a:t>
            </a:r>
            <a:r>
              <a:rPr lang="et-EE" sz="2800" i="1" dirty="0" err="1" smtClean="0">
                <a:hlinkClick r:id="rId5"/>
              </a:rPr>
              <a:t>Functional</a:t>
            </a:r>
            <a:r>
              <a:rPr lang="et-EE" sz="2800" i="1" dirty="0" smtClean="0">
                <a:hlinkClick r:id="rId5"/>
              </a:rPr>
              <a:t> </a:t>
            </a:r>
            <a:r>
              <a:rPr lang="et-EE" sz="2800" i="1" dirty="0" err="1" smtClean="0">
                <a:hlinkClick r:id="rId5"/>
              </a:rPr>
              <a:t>Requirements</a:t>
            </a:r>
            <a:r>
              <a:rPr lang="et-EE" sz="2800" i="1" dirty="0" smtClean="0">
                <a:hlinkClick r:id="rId5"/>
              </a:rPr>
              <a:t> </a:t>
            </a:r>
            <a:r>
              <a:rPr lang="et-EE" sz="2800" i="1" dirty="0" err="1" smtClean="0">
                <a:hlinkClick r:id="rId5"/>
              </a:rPr>
              <a:t>for</a:t>
            </a:r>
            <a:r>
              <a:rPr lang="et-EE" sz="2800" i="1" dirty="0" smtClean="0">
                <a:hlinkClick r:id="rId5"/>
              </a:rPr>
              <a:t> </a:t>
            </a:r>
            <a:r>
              <a:rPr lang="et-EE" sz="2800" i="1" dirty="0" err="1" smtClean="0">
                <a:hlinkClick r:id="rId5"/>
              </a:rPr>
              <a:t>Bibliographic</a:t>
            </a:r>
            <a:r>
              <a:rPr lang="et-EE" sz="2800" i="1" dirty="0" smtClean="0">
                <a:hlinkClick r:id="rId5"/>
              </a:rPr>
              <a:t> </a:t>
            </a:r>
            <a:r>
              <a:rPr lang="et-EE" sz="2800" i="1" dirty="0" err="1" smtClean="0">
                <a:hlinkClick r:id="rId5"/>
              </a:rPr>
              <a:t>Records</a:t>
            </a:r>
            <a:r>
              <a:rPr lang="et-EE" sz="2800" i="1" dirty="0" smtClean="0">
                <a:hlinkClick r:id="rId5"/>
              </a:rPr>
              <a:t> – </a:t>
            </a:r>
            <a:r>
              <a:rPr lang="et-EE" sz="2800" i="1" dirty="0" err="1" smtClean="0">
                <a:hlinkClick r:id="rId5"/>
              </a:rPr>
              <a:t>object</a:t>
            </a:r>
            <a:r>
              <a:rPr lang="et-EE" sz="2800" i="1" dirty="0" smtClean="0">
                <a:hlinkClick r:id="rId5"/>
              </a:rPr>
              <a:t> </a:t>
            </a:r>
            <a:r>
              <a:rPr lang="et-EE" sz="2800" i="1" dirty="0" err="1" smtClean="0">
                <a:hlinkClick r:id="rId5"/>
              </a:rPr>
              <a:t>orientated</a:t>
            </a:r>
            <a:r>
              <a:rPr lang="et-EE" sz="2800" i="1" dirty="0" smtClean="0">
                <a:hlinkClick r:id="rId5"/>
              </a:rPr>
              <a:t> </a:t>
            </a:r>
            <a:r>
              <a:rPr lang="et-EE" sz="2800" i="1" dirty="0" smtClean="0"/>
              <a:t>– </a:t>
            </a:r>
            <a:r>
              <a:rPr lang="et-EE" sz="2800" dirty="0" err="1" smtClean="0"/>
              <a:t>Draft</a:t>
            </a:r>
            <a:r>
              <a:rPr lang="et-EE" sz="2800" dirty="0" smtClean="0"/>
              <a:t> 2.0 (2012)</a:t>
            </a:r>
          </a:p>
          <a:p>
            <a:pPr>
              <a:buFont typeface="Arial" charset="0"/>
              <a:buNone/>
            </a:pPr>
            <a:endParaRPr lang="et-EE" sz="24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'i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'i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1165</TotalTime>
  <Words>676</Words>
  <Application>Microsoft Office PowerPoint</Application>
  <PresentationFormat>Ekraaniseanss (4:3)</PresentationFormat>
  <Paragraphs>108</Paragraphs>
  <Slides>20</Slides>
  <Notes>6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Slaiditiitlid</vt:lpstr>
      </vt:variant>
      <vt:variant>
        <vt:i4>20</vt:i4>
      </vt:variant>
    </vt:vector>
  </HeadingPairs>
  <TitlesOfParts>
    <vt:vector size="21" baseType="lpstr">
      <vt:lpstr>Office Theme</vt:lpstr>
      <vt:lpstr>KVIS - MuIS osalejad</vt:lpstr>
      <vt:lpstr>Varasem tehniline lahendus (KVIS) 1993-2008/2009.</vt:lpstr>
      <vt:lpstr>Praegune tehniline lahendus (MuIS).</vt:lpstr>
      <vt:lpstr>Muuseumide infosüsteemi areng.</vt:lpstr>
      <vt:lpstr>MuIS arendus </vt:lpstr>
      <vt:lpstr>Ülevaade andmeväljadest</vt:lpstr>
      <vt:lpstr>Kataloogimise /teadusliku inventeerimise normandmed</vt:lpstr>
      <vt:lpstr>Terminid</vt:lpstr>
      <vt:lpstr>KVIS osalejad – isikud ja organisatsioonid/asutused</vt:lpstr>
      <vt:lpstr>MuIS osalejad – isikud ja organisatsioonid/asutused</vt:lpstr>
      <vt:lpstr>Andmed osalejate sisestusel </vt:lpstr>
      <vt:lpstr>Slaid 12</vt:lpstr>
      <vt:lpstr>Kui palju?</vt:lpstr>
      <vt:lpstr>Korduvate nimede probleem. Osaleja lisamisel tuleb veenduda, et sama osalejat ei ole MuISi lisatud, juhul kui on, siis tuleb kirjeldus siduda juba sisestatud osaleja nimega. </vt:lpstr>
      <vt:lpstr>Kirje veebiväravas</vt:lpstr>
      <vt:lpstr>Avalikult kuvatavad andmed</vt:lpstr>
      <vt:lpstr>Detailsed andmed</vt:lpstr>
      <vt:lpstr>Probleemid</vt:lpstr>
      <vt:lpstr>Testkeskkond</vt:lpstr>
      <vt:lpstr>Rahvusvahelised standardid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MuIS</dc:title>
  <dc:creator>kasutaja</dc:creator>
  <cp:lastModifiedBy>Maris</cp:lastModifiedBy>
  <cp:revision>143</cp:revision>
  <dcterms:created xsi:type="dcterms:W3CDTF">2011-11-15T14:55:10Z</dcterms:created>
  <dcterms:modified xsi:type="dcterms:W3CDTF">2013-03-13T02:56:04Z</dcterms:modified>
</cp:coreProperties>
</file>