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1" r:id="rId6"/>
    <p:sldId id="263" r:id="rId7"/>
    <p:sldId id="264" r:id="rId8"/>
    <p:sldId id="266" r:id="rId9"/>
    <p:sldId id="267" r:id="rId10"/>
    <p:sldId id="269" r:id="rId11"/>
    <p:sldId id="270" r:id="rId12"/>
    <p:sldId id="271" r:id="rId13"/>
    <p:sldId id="272" r:id="rId14"/>
  </p:sldIdLst>
  <p:sldSz cx="12192000" cy="6858000"/>
  <p:notesSz cx="6858000" cy="9144000"/>
  <p:defaultText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D48A"/>
    <a:srgbClr val="FCF9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65785" autoAdjust="0"/>
  </p:normalViewPr>
  <p:slideViewPr>
    <p:cSldViewPr snapToGrid="0">
      <p:cViewPr varScale="1">
        <p:scale>
          <a:sx n="50" d="100"/>
          <a:sy n="50" d="100"/>
        </p:scale>
        <p:origin x="1500" y="3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472B77-95F3-4322-A2F8-09A633F31C23}" type="datetimeFigureOut">
              <a:rPr lang="lv-LV" smtClean="0"/>
              <a:t>19.05.2015.</a:t>
            </a:fld>
            <a:endParaRPr lang="lv-LV"/>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v-LV"/>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7D10C9-0CDC-49A3-AC4D-CF315D461BA6}" type="slidenum">
              <a:rPr lang="lv-LV" smtClean="0"/>
              <a:t>‹#›</a:t>
            </a:fld>
            <a:endParaRPr lang="lv-LV"/>
          </a:p>
        </p:txBody>
      </p:sp>
    </p:spTree>
    <p:extLst>
      <p:ext uri="{BB962C8B-B14F-4D97-AF65-F5344CB8AC3E}">
        <p14:creationId xmlns:p14="http://schemas.microsoft.com/office/powerpoint/2010/main" val="5761976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lv-LV" sz="1200" kern="1200" dirty="0" smtClean="0">
                <a:solidFill>
                  <a:schemeClr val="tx1"/>
                </a:solidFill>
                <a:effectLst/>
                <a:latin typeface="+mn-lt"/>
                <a:ea typeface="+mn-ea"/>
                <a:cs typeface="+mn-cs"/>
              </a:rPr>
              <a:t>Good morning everyone! I would like to introduce our litlle project which we have started last autumn – healthy training for brain. This is one of the ways how we train academic staff and students.</a:t>
            </a:r>
          </a:p>
          <a:p>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1</a:t>
            </a:fld>
            <a:endParaRPr lang="lv-LV"/>
          </a:p>
        </p:txBody>
      </p:sp>
    </p:spTree>
    <p:extLst>
      <p:ext uri="{BB962C8B-B14F-4D97-AF65-F5344CB8AC3E}">
        <p14:creationId xmlns:p14="http://schemas.microsoft.com/office/powerpoint/2010/main" val="2327617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lv-LV" sz="1200" kern="1200" dirty="0" smtClean="0">
                <a:solidFill>
                  <a:schemeClr val="tx1"/>
                </a:solidFill>
                <a:effectLst/>
                <a:latin typeface="+mn-lt"/>
                <a:ea typeface="+mn-ea"/>
                <a:cs typeface="+mn-cs"/>
              </a:rPr>
              <a:t>In the begining i would like to accent, why the training system is important not just for librarians, but for academic staff too. University of Latvia strategic plan 2012-2020 states that "The library contributes information literacy development by providing consultations and lectures. Participation in study and further education programs should be specified, as well as preparing and implementing an e - course of e-resource search and information production ." This knowledge can be considered as one of the high quality teaching foundation. </a:t>
            </a:r>
          </a:p>
          <a:p>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2</a:t>
            </a:fld>
            <a:endParaRPr lang="lv-LV"/>
          </a:p>
        </p:txBody>
      </p:sp>
    </p:spTree>
    <p:extLst>
      <p:ext uri="{BB962C8B-B14F-4D97-AF65-F5344CB8AC3E}">
        <p14:creationId xmlns:p14="http://schemas.microsoft.com/office/powerpoint/2010/main" val="24964604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So how do we manage it? </a:t>
            </a:r>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3</a:t>
            </a:fld>
            <a:endParaRPr lang="lv-LV"/>
          </a:p>
        </p:txBody>
      </p:sp>
    </p:spTree>
    <p:extLst>
      <p:ext uri="{BB962C8B-B14F-4D97-AF65-F5344CB8AC3E}">
        <p14:creationId xmlns:p14="http://schemas.microsoft.com/office/powerpoint/2010/main" val="4088431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We organize training for both vertical and horizontal levels by involving database representatives, librarians and library users. </a:t>
            </a:r>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4</a:t>
            </a:fld>
            <a:endParaRPr lang="lv-LV"/>
          </a:p>
        </p:txBody>
      </p:sp>
    </p:spTree>
    <p:extLst>
      <p:ext uri="{BB962C8B-B14F-4D97-AF65-F5344CB8AC3E}">
        <p14:creationId xmlns:p14="http://schemas.microsoft.com/office/powerpoint/2010/main" val="1851865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Databases representatives train library staff, who train library users. Also, the library staff - e-resources specialist trains library staff who further works with users. After those trainings we test our librarians in a training school. (Several topics, they pull a topic and 30min presents the topic for imagined target group – then jury assesses the presentation). </a:t>
            </a:r>
            <a:endParaRPr lang="lv-LV"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For the academic staff and other interests we offer trainings from database representatives directly. With this kind of system we try to manage that every librarian is able to serve our library users.</a:t>
            </a:r>
            <a:endParaRPr lang="lv-LV" sz="1200" kern="1200" dirty="0" smtClean="0">
              <a:solidFill>
                <a:schemeClr val="tx1"/>
              </a:solidFill>
              <a:effectLst/>
              <a:latin typeface="+mn-lt"/>
              <a:ea typeface="+mn-ea"/>
              <a:cs typeface="+mn-cs"/>
            </a:endParaRPr>
          </a:p>
          <a:p>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5</a:t>
            </a:fld>
            <a:endParaRPr lang="lv-LV"/>
          </a:p>
        </p:txBody>
      </p:sp>
    </p:spTree>
    <p:extLst>
      <p:ext uri="{BB962C8B-B14F-4D97-AF65-F5344CB8AC3E}">
        <p14:creationId xmlns:p14="http://schemas.microsoft.com/office/powerpoint/2010/main" val="1759932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mn-lt"/>
                <a:ea typeface="+mn-ea"/>
                <a:cs typeface="+mn-cs"/>
              </a:rPr>
              <a:t>All these outcomes are managed in several ways. Our librarians in faculties trains university students during the lectures.</a:t>
            </a:r>
            <a:endParaRPr lang="lv-LV"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We have upgraded and going to legalize our e-course, which is now called Introduction to information literacy</a:t>
            </a:r>
            <a:endParaRPr lang="lv-LV"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There are different kinds of training for academic staff and PhD students – webinars, seminars and workshops. And then there is our new project called....</a:t>
            </a:r>
            <a:endParaRPr lang="lv-LV" sz="1200" kern="1200" dirty="0" smtClean="0">
              <a:solidFill>
                <a:schemeClr val="tx1"/>
              </a:solidFill>
              <a:effectLst/>
              <a:latin typeface="+mn-lt"/>
              <a:ea typeface="+mn-ea"/>
              <a:cs typeface="+mn-cs"/>
            </a:endParaRPr>
          </a:p>
          <a:p>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6</a:t>
            </a:fld>
            <a:endParaRPr lang="lv-LV"/>
          </a:p>
        </p:txBody>
      </p:sp>
    </p:spTree>
    <p:extLst>
      <p:ext uri="{BB962C8B-B14F-4D97-AF65-F5344CB8AC3E}">
        <p14:creationId xmlns:p14="http://schemas.microsoft.com/office/powerpoint/2010/main" val="41085863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....Healthy training for brain. It is a free visit training offer for students and academic staff. The main topics are e-resources and different kind of e-tools, for example, </a:t>
            </a:r>
            <a:r>
              <a:rPr lang="en-US" sz="1200" kern="1200" dirty="0" err="1" smtClean="0">
                <a:solidFill>
                  <a:schemeClr val="tx1"/>
                </a:solidFill>
                <a:effectLst/>
                <a:latin typeface="+mn-lt"/>
                <a:ea typeface="+mn-ea"/>
                <a:cs typeface="+mn-cs"/>
              </a:rPr>
              <a:t>mendeley</a:t>
            </a:r>
            <a:r>
              <a:rPr lang="en-US" sz="1200" kern="1200" dirty="0" smtClean="0">
                <a:solidFill>
                  <a:schemeClr val="tx1"/>
                </a:solidFill>
                <a:effectLst/>
                <a:latin typeface="+mn-lt"/>
                <a:ea typeface="+mn-ea"/>
                <a:cs typeface="+mn-cs"/>
              </a:rPr>
              <a:t>, google, linked in, etc. Classes are led by University Library staff, and as far as possible the database representatives. The acquisition of practical skills for better on-site classes, computers are used. Promotion activities for this topic we do by using university web portal, university information system, several web sites and social networks of faculties, e-mails and flayers – it depends on target group.</a:t>
            </a:r>
            <a:endParaRPr lang="lv-LV" sz="1200" kern="1200" dirty="0" smtClean="0">
              <a:solidFill>
                <a:schemeClr val="tx1"/>
              </a:solidFill>
              <a:effectLst/>
              <a:latin typeface="+mn-lt"/>
              <a:ea typeface="+mn-ea"/>
              <a:cs typeface="+mn-cs"/>
            </a:endParaRPr>
          </a:p>
          <a:p>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7</a:t>
            </a:fld>
            <a:endParaRPr lang="lv-LV"/>
          </a:p>
        </p:txBody>
      </p:sp>
    </p:spTree>
    <p:extLst>
      <p:ext uri="{BB962C8B-B14F-4D97-AF65-F5344CB8AC3E}">
        <p14:creationId xmlns:p14="http://schemas.microsoft.com/office/powerpoint/2010/main" val="824191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Theses trainings have been offered from last autumn 2 times a week, twice a month in Latvian and 2 times a week once a month in English. Now there have been more than hundred trainings, there are some problems with attendance – it is observed that students use this possibility only when they feel a need for it. Usually it is when they have to write their theses. Then they come to those trainings and it is a new world for them.</a:t>
            </a:r>
            <a:endParaRPr lang="lv-LV" sz="1200" kern="1200" dirty="0" smtClean="0">
              <a:solidFill>
                <a:schemeClr val="tx1"/>
              </a:solidFill>
              <a:effectLst/>
              <a:latin typeface="+mn-lt"/>
              <a:ea typeface="+mn-ea"/>
              <a:cs typeface="+mn-cs"/>
            </a:endParaRPr>
          </a:p>
          <a:p>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8</a:t>
            </a:fld>
            <a:endParaRPr lang="lv-LV"/>
          </a:p>
        </p:txBody>
      </p:sp>
    </p:spTree>
    <p:extLst>
      <p:ext uri="{BB962C8B-B14F-4D97-AF65-F5344CB8AC3E}">
        <p14:creationId xmlns:p14="http://schemas.microsoft.com/office/powerpoint/2010/main" val="131128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At the end of the training visitors are asked to fill the survey about the quality of training. Most of them admit that these trainings are useful. Some of them, most PhD students, stress that this kind of trainings have to be realized at the beginning of studies – during 1st year in bachelor. There have been some opinion that face to face trainings are more productive, and it is better to work in small groups or individually. It is observed that not only PhD students are interest in e-resources but bachelors and masters too. There have been suggestions from students to create and offer more difficult tests and tasks and to collaborate with experts from different fields.</a:t>
            </a:r>
            <a:endParaRPr lang="lv-LV" sz="1200" kern="1200" dirty="0" smtClean="0">
              <a:solidFill>
                <a:schemeClr val="tx1"/>
              </a:solidFill>
              <a:effectLst/>
              <a:latin typeface="+mn-lt"/>
              <a:ea typeface="+mn-ea"/>
              <a:cs typeface="+mn-cs"/>
            </a:endParaRPr>
          </a:p>
          <a:p>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9</a:t>
            </a:fld>
            <a:endParaRPr lang="lv-LV"/>
          </a:p>
        </p:txBody>
      </p:sp>
    </p:spTree>
    <p:extLst>
      <p:ext uri="{BB962C8B-B14F-4D97-AF65-F5344CB8AC3E}">
        <p14:creationId xmlns:p14="http://schemas.microsoft.com/office/powerpoint/2010/main" val="1583761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During Library week 2015 we offered special training sessions for university staff and let them choose timing. Most of the trainings were held in evenings. The topics were web of science and Scopus, as well as trainings about publication deposit on university information system. There were more than 10 to twenty interests for each training. Now we have experienced that university stuff have real interest in scientific publishing. The promotion of these trainings is done by writing short invitations using emails of university staff. These kind of trainings are popular, when representatives of databases manage them. </a:t>
            </a:r>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10</a:t>
            </a:fld>
            <a:endParaRPr lang="lv-LV"/>
          </a:p>
        </p:txBody>
      </p:sp>
    </p:spTree>
    <p:extLst>
      <p:ext uri="{BB962C8B-B14F-4D97-AF65-F5344CB8AC3E}">
        <p14:creationId xmlns:p14="http://schemas.microsoft.com/office/powerpoint/2010/main" val="41368276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Maybe one of the main catch is the possibility to get the certificate, or the trust in representatives of databases?:) </a:t>
            </a:r>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11</a:t>
            </a:fld>
            <a:endParaRPr lang="lv-LV"/>
          </a:p>
        </p:txBody>
      </p:sp>
    </p:spTree>
    <p:extLst>
      <p:ext uri="{BB962C8B-B14F-4D97-AF65-F5344CB8AC3E}">
        <p14:creationId xmlns:p14="http://schemas.microsoft.com/office/powerpoint/2010/main" val="29887628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smtClean="0">
                <a:solidFill>
                  <a:schemeClr val="tx1"/>
                </a:solidFill>
                <a:effectLst/>
                <a:latin typeface="+mn-lt"/>
                <a:ea typeface="+mn-ea"/>
                <a:cs typeface="+mn-cs"/>
              </a:rPr>
              <a:t>Librarians need to be more convincing!</a:t>
            </a:r>
            <a:endParaRPr lang="lv-LV"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lv-LV"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Individual approach during organization of target group is needed</a:t>
            </a:r>
            <a:endParaRPr lang="lv-LV"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lv-LV"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There need to be realized more effective training for librarians – both pedagogically and subject aspect</a:t>
            </a:r>
            <a:endParaRPr lang="lv-LV" sz="1200" kern="1200" dirty="0" smtClean="0">
              <a:solidFill>
                <a:schemeClr val="tx1"/>
              </a:solidFill>
              <a:effectLst/>
              <a:latin typeface="+mn-lt"/>
              <a:ea typeface="+mn-ea"/>
              <a:cs typeface="+mn-cs"/>
            </a:endParaRPr>
          </a:p>
          <a:p>
            <a:endParaRPr lang="lv-LV" dirty="0"/>
          </a:p>
        </p:txBody>
      </p:sp>
      <p:sp>
        <p:nvSpPr>
          <p:cNvPr id="4" name="Slide Number Placeholder 3"/>
          <p:cNvSpPr>
            <a:spLocks noGrp="1"/>
          </p:cNvSpPr>
          <p:nvPr>
            <p:ph type="sldNum" sz="quarter" idx="10"/>
          </p:nvPr>
        </p:nvSpPr>
        <p:spPr/>
        <p:txBody>
          <a:bodyPr/>
          <a:lstStyle/>
          <a:p>
            <a:fld id="{FA7D10C9-0CDC-49A3-AC4D-CF315D461BA6}" type="slidenum">
              <a:rPr lang="lv-LV" smtClean="0"/>
              <a:t>12</a:t>
            </a:fld>
            <a:endParaRPr lang="lv-LV"/>
          </a:p>
        </p:txBody>
      </p:sp>
    </p:spTree>
    <p:extLst>
      <p:ext uri="{BB962C8B-B14F-4D97-AF65-F5344CB8AC3E}">
        <p14:creationId xmlns:p14="http://schemas.microsoft.com/office/powerpoint/2010/main" val="786614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lv-LV"/>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lv-LV"/>
          </a:p>
        </p:txBody>
      </p:sp>
      <p:sp>
        <p:nvSpPr>
          <p:cNvPr id="4" name="Date Placeholder 3"/>
          <p:cNvSpPr>
            <a:spLocks noGrp="1"/>
          </p:cNvSpPr>
          <p:nvPr>
            <p:ph type="dt" sz="half" idx="10"/>
          </p:nvPr>
        </p:nvSpPr>
        <p:spPr/>
        <p:txBody>
          <a:bodyPr/>
          <a:lstStyle/>
          <a:p>
            <a:fld id="{4E66A222-D139-405F-B671-7ECBCDD1EF77}" type="datetimeFigureOut">
              <a:rPr lang="lv-LV" smtClean="0"/>
              <a:t>19.05.2015.</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882977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10"/>
          </p:nvPr>
        </p:nvSpPr>
        <p:spPr/>
        <p:txBody>
          <a:bodyPr/>
          <a:lstStyle/>
          <a:p>
            <a:fld id="{4E66A222-D139-405F-B671-7ECBCDD1EF77}" type="datetimeFigureOut">
              <a:rPr lang="lv-LV" smtClean="0"/>
              <a:t>19.05.2015.</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2653645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lv-LV"/>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E66A222-D139-405F-B671-7ECBCDD1EF77}" type="datetimeFigureOut">
              <a:rPr lang="lv-LV" smtClean="0"/>
              <a:t>19.05.2015.</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3209194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5" name="Date Placeholder 4"/>
          <p:cNvSpPr>
            <a:spLocks noGrp="1"/>
          </p:cNvSpPr>
          <p:nvPr>
            <p:ph type="dt" sz="half" idx="10"/>
          </p:nvPr>
        </p:nvSpPr>
        <p:spPr/>
        <p:txBody>
          <a:bodyPr/>
          <a:lstStyle/>
          <a:p>
            <a:fld id="{4E66A222-D139-405F-B671-7ECBCDD1EF77}" type="datetimeFigureOut">
              <a:rPr lang="lv-LV" smtClean="0"/>
              <a:t>19.05.2015.</a:t>
            </a:fld>
            <a:endParaRPr lang="lv-LV"/>
          </a:p>
        </p:txBody>
      </p:sp>
      <p:sp>
        <p:nvSpPr>
          <p:cNvPr id="6" name="Footer Placeholder 5"/>
          <p:cNvSpPr>
            <a:spLocks noGrp="1"/>
          </p:cNvSpPr>
          <p:nvPr>
            <p:ph type="ftr" sz="quarter" idx="11"/>
          </p:nvPr>
        </p:nvSpPr>
        <p:spPr/>
        <p:txBody>
          <a:bodyPr/>
          <a:lstStyle/>
          <a:p>
            <a:endParaRPr lang="lv-LV"/>
          </a:p>
        </p:txBody>
      </p:sp>
      <p:sp>
        <p:nvSpPr>
          <p:cNvPr id="7" name="Slide Number Placeholder 6"/>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3471585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lv-LV"/>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7" name="Date Placeholder 6"/>
          <p:cNvSpPr>
            <a:spLocks noGrp="1"/>
          </p:cNvSpPr>
          <p:nvPr>
            <p:ph type="dt" sz="half" idx="10"/>
          </p:nvPr>
        </p:nvSpPr>
        <p:spPr/>
        <p:txBody>
          <a:bodyPr/>
          <a:lstStyle/>
          <a:p>
            <a:fld id="{4E66A222-D139-405F-B671-7ECBCDD1EF77}" type="datetimeFigureOut">
              <a:rPr lang="lv-LV" smtClean="0"/>
              <a:t>19.05.2015.</a:t>
            </a:fld>
            <a:endParaRPr lang="lv-LV"/>
          </a:p>
        </p:txBody>
      </p:sp>
      <p:sp>
        <p:nvSpPr>
          <p:cNvPr id="8" name="Footer Placeholder 7"/>
          <p:cNvSpPr>
            <a:spLocks noGrp="1"/>
          </p:cNvSpPr>
          <p:nvPr>
            <p:ph type="ftr" sz="quarter" idx="11"/>
          </p:nvPr>
        </p:nvSpPr>
        <p:spPr/>
        <p:txBody>
          <a:bodyPr/>
          <a:lstStyle/>
          <a:p>
            <a:endParaRPr lang="lv-LV"/>
          </a:p>
        </p:txBody>
      </p:sp>
      <p:sp>
        <p:nvSpPr>
          <p:cNvPr id="9" name="Slide Number Placeholder 8"/>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92101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Date Placeholder 2"/>
          <p:cNvSpPr>
            <a:spLocks noGrp="1"/>
          </p:cNvSpPr>
          <p:nvPr>
            <p:ph type="dt" sz="half" idx="10"/>
          </p:nvPr>
        </p:nvSpPr>
        <p:spPr/>
        <p:txBody>
          <a:bodyPr/>
          <a:lstStyle/>
          <a:p>
            <a:fld id="{4E66A222-D139-405F-B671-7ECBCDD1EF77}" type="datetimeFigureOut">
              <a:rPr lang="lv-LV" smtClean="0"/>
              <a:t>19.05.2015.</a:t>
            </a:fld>
            <a:endParaRPr lang="lv-LV"/>
          </a:p>
        </p:txBody>
      </p:sp>
      <p:sp>
        <p:nvSpPr>
          <p:cNvPr id="4" name="Footer Placeholder 3"/>
          <p:cNvSpPr>
            <a:spLocks noGrp="1"/>
          </p:cNvSpPr>
          <p:nvPr>
            <p:ph type="ftr" sz="quarter" idx="11"/>
          </p:nvPr>
        </p:nvSpPr>
        <p:spPr/>
        <p:txBody>
          <a:bodyPr/>
          <a:lstStyle/>
          <a:p>
            <a:endParaRPr lang="lv-LV"/>
          </a:p>
        </p:txBody>
      </p:sp>
      <p:sp>
        <p:nvSpPr>
          <p:cNvPr id="5" name="Slide Number Placeholder 4"/>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3592036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66A222-D139-405F-B671-7ECBCDD1EF77}" type="datetimeFigureOut">
              <a:rPr lang="lv-LV" smtClean="0"/>
              <a:t>19.05.2015.</a:t>
            </a:fld>
            <a:endParaRPr lang="lv-LV"/>
          </a:p>
        </p:txBody>
      </p:sp>
      <p:sp>
        <p:nvSpPr>
          <p:cNvPr id="3" name="Footer Placeholder 2"/>
          <p:cNvSpPr>
            <a:spLocks noGrp="1"/>
          </p:cNvSpPr>
          <p:nvPr>
            <p:ph type="ftr" sz="quarter" idx="11"/>
          </p:nvPr>
        </p:nvSpPr>
        <p:spPr/>
        <p:txBody>
          <a:bodyPr/>
          <a:lstStyle/>
          <a:p>
            <a:endParaRPr lang="lv-LV"/>
          </a:p>
        </p:txBody>
      </p:sp>
      <p:sp>
        <p:nvSpPr>
          <p:cNvPr id="4" name="Slide Number Placeholder 3"/>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3405619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lv-LV"/>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66A222-D139-405F-B671-7ECBCDD1EF77}" type="datetimeFigureOut">
              <a:rPr lang="lv-LV" smtClean="0"/>
              <a:t>19.05.2015.</a:t>
            </a:fld>
            <a:endParaRPr lang="lv-LV"/>
          </a:p>
        </p:txBody>
      </p:sp>
      <p:sp>
        <p:nvSpPr>
          <p:cNvPr id="6" name="Footer Placeholder 5"/>
          <p:cNvSpPr>
            <a:spLocks noGrp="1"/>
          </p:cNvSpPr>
          <p:nvPr>
            <p:ph type="ftr" sz="quarter" idx="11"/>
          </p:nvPr>
        </p:nvSpPr>
        <p:spPr/>
        <p:txBody>
          <a:bodyPr/>
          <a:lstStyle/>
          <a:p>
            <a:endParaRPr lang="lv-LV"/>
          </a:p>
        </p:txBody>
      </p:sp>
      <p:sp>
        <p:nvSpPr>
          <p:cNvPr id="7" name="Slide Number Placeholder 6"/>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14355569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lv-LV"/>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E66A222-D139-405F-B671-7ECBCDD1EF77}" type="datetimeFigureOut">
              <a:rPr lang="lv-LV" smtClean="0"/>
              <a:t>19.05.2015.</a:t>
            </a:fld>
            <a:endParaRPr lang="lv-LV"/>
          </a:p>
        </p:txBody>
      </p:sp>
      <p:sp>
        <p:nvSpPr>
          <p:cNvPr id="6" name="Footer Placeholder 5"/>
          <p:cNvSpPr>
            <a:spLocks noGrp="1"/>
          </p:cNvSpPr>
          <p:nvPr>
            <p:ph type="ftr" sz="quarter" idx="11"/>
          </p:nvPr>
        </p:nvSpPr>
        <p:spPr/>
        <p:txBody>
          <a:bodyPr/>
          <a:lstStyle/>
          <a:p>
            <a:endParaRPr lang="lv-LV"/>
          </a:p>
        </p:txBody>
      </p:sp>
      <p:sp>
        <p:nvSpPr>
          <p:cNvPr id="7" name="Slide Number Placeholder 6"/>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1840396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lv-LV"/>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10"/>
          </p:nvPr>
        </p:nvSpPr>
        <p:spPr/>
        <p:txBody>
          <a:bodyPr/>
          <a:lstStyle/>
          <a:p>
            <a:fld id="{4E66A222-D139-405F-B671-7ECBCDD1EF77}" type="datetimeFigureOut">
              <a:rPr lang="lv-LV" smtClean="0"/>
              <a:t>19.05.2015.</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1078508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lv-LV"/>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10"/>
          </p:nvPr>
        </p:nvSpPr>
        <p:spPr/>
        <p:txBody>
          <a:bodyPr/>
          <a:lstStyle/>
          <a:p>
            <a:fld id="{4E66A222-D139-405F-B671-7ECBCDD1EF77}" type="datetimeFigureOut">
              <a:rPr lang="lv-LV" smtClean="0"/>
              <a:t>19.05.2015.</a:t>
            </a:fld>
            <a:endParaRPr lang="lv-LV"/>
          </a:p>
        </p:txBody>
      </p:sp>
      <p:sp>
        <p:nvSpPr>
          <p:cNvPr id="5" name="Footer Placeholder 4"/>
          <p:cNvSpPr>
            <a:spLocks noGrp="1"/>
          </p:cNvSpPr>
          <p:nvPr>
            <p:ph type="ftr" sz="quarter" idx="11"/>
          </p:nvPr>
        </p:nvSpPr>
        <p:spPr/>
        <p:txBody>
          <a:bodyPr/>
          <a:lstStyle/>
          <a:p>
            <a:endParaRPr lang="lv-LV"/>
          </a:p>
        </p:txBody>
      </p:sp>
      <p:sp>
        <p:nvSpPr>
          <p:cNvPr id="6" name="Slide Number Placeholder 5"/>
          <p:cNvSpPr>
            <a:spLocks noGrp="1"/>
          </p:cNvSpPr>
          <p:nvPr>
            <p:ph type="sldNum" sz="quarter" idx="12"/>
          </p:nvPr>
        </p:nvSpPr>
        <p:spPr/>
        <p:txBody>
          <a:bodyPr/>
          <a:lstStyle/>
          <a:p>
            <a:fld id="{3906B56E-BF6B-4852-9032-D10DF5A9B2B6}" type="slidenum">
              <a:rPr lang="lv-LV" smtClean="0"/>
              <a:t>‹#›</a:t>
            </a:fld>
            <a:endParaRPr lang="lv-LV"/>
          </a:p>
        </p:txBody>
      </p:sp>
    </p:spTree>
    <p:extLst>
      <p:ext uri="{BB962C8B-B14F-4D97-AF65-F5344CB8AC3E}">
        <p14:creationId xmlns:p14="http://schemas.microsoft.com/office/powerpoint/2010/main" val="3540703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lv-LV"/>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lv-LV"/>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66A222-D139-405F-B671-7ECBCDD1EF77}" type="datetimeFigureOut">
              <a:rPr lang="lv-LV" smtClean="0"/>
              <a:t>19.05.2015.</a:t>
            </a:fld>
            <a:endParaRPr lang="lv-LV"/>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v-LV"/>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06B56E-BF6B-4852-9032-D10DF5A9B2B6}" type="slidenum">
              <a:rPr lang="lv-LV" smtClean="0"/>
              <a:t>‹#›</a:t>
            </a:fld>
            <a:endParaRPr lang="lv-LV"/>
          </a:p>
        </p:txBody>
      </p:sp>
    </p:spTree>
    <p:extLst>
      <p:ext uri="{BB962C8B-B14F-4D97-AF65-F5344CB8AC3E}">
        <p14:creationId xmlns:p14="http://schemas.microsoft.com/office/powerpoint/2010/main" val="2678932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CF9CE"/>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56143" y="4521744"/>
            <a:ext cx="8140657" cy="939800"/>
          </a:xfrm>
        </p:spPr>
        <p:txBody>
          <a:bodyPr>
            <a:noAutofit/>
          </a:bodyPr>
          <a:lstStyle/>
          <a:p>
            <a:pPr algn="r">
              <a:lnSpc>
                <a:spcPct val="100000"/>
              </a:lnSpc>
              <a:spcBef>
                <a:spcPts val="0"/>
              </a:spcBef>
            </a:pPr>
            <a:r>
              <a:rPr lang="lv-LV" sz="2200" dirty="0" err="1" smtClean="0"/>
              <a:t>by</a:t>
            </a:r>
            <a:r>
              <a:rPr lang="lv-LV" sz="2200" dirty="0" smtClean="0"/>
              <a:t> Ilva Paidere</a:t>
            </a:r>
          </a:p>
          <a:p>
            <a:pPr algn="r">
              <a:lnSpc>
                <a:spcPct val="100000"/>
              </a:lnSpc>
              <a:spcBef>
                <a:spcPts val="0"/>
              </a:spcBef>
            </a:pPr>
            <a:r>
              <a:rPr lang="lv-LV" sz="2200" dirty="0" smtClean="0"/>
              <a:t>Head librarian, UL Library</a:t>
            </a:r>
            <a:endParaRPr lang="lv-LV" sz="2200" dirty="0"/>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66895"/>
          <a:stretch/>
        </p:blipFill>
        <p:spPr>
          <a:xfrm>
            <a:off x="9396801" y="3505200"/>
            <a:ext cx="2795199" cy="3578821"/>
          </a:xfrm>
          <a:prstGeom prst="rect">
            <a:avLst/>
          </a:prstGeom>
        </p:spPr>
      </p:pic>
      <p:sp>
        <p:nvSpPr>
          <p:cNvPr id="2" name="Title 1"/>
          <p:cNvSpPr>
            <a:spLocks noGrp="1"/>
          </p:cNvSpPr>
          <p:nvPr>
            <p:ph type="ctrTitle"/>
          </p:nvPr>
        </p:nvSpPr>
        <p:spPr>
          <a:xfrm>
            <a:off x="628072" y="1824325"/>
            <a:ext cx="10400145" cy="2387600"/>
          </a:xfrm>
        </p:spPr>
        <p:txBody>
          <a:bodyPr>
            <a:noAutofit/>
          </a:bodyPr>
          <a:lstStyle/>
          <a:p>
            <a:pPr algn="l">
              <a:lnSpc>
                <a:spcPct val="100000"/>
              </a:lnSpc>
            </a:pPr>
            <a:r>
              <a:rPr lang="en-US" sz="8000" cap="all" dirty="0" smtClean="0">
                <a:latin typeface="FISHfingers" panose="02000000000000000000" pitchFamily="2" charset="-70"/>
              </a:rPr>
              <a:t>Healthy </a:t>
            </a:r>
            <a:r>
              <a:rPr lang="en-US" sz="8000" cap="all" dirty="0">
                <a:latin typeface="FISHfingers" panose="02000000000000000000" pitchFamily="2" charset="-70"/>
              </a:rPr>
              <a:t>training for </a:t>
            </a:r>
            <a:r>
              <a:rPr lang="en-US" sz="8000" cap="all" dirty="0" smtClean="0">
                <a:latin typeface="FISHfingers" panose="02000000000000000000" pitchFamily="2" charset="-70"/>
              </a:rPr>
              <a:t>brain </a:t>
            </a:r>
            <a:r>
              <a:rPr lang="lv-LV" sz="8800" dirty="0" smtClean="0">
                <a:latin typeface="FISHfingers" panose="02000000000000000000" pitchFamily="2" charset="-70"/>
              </a:rPr>
              <a:t/>
            </a:r>
            <a:br>
              <a:rPr lang="lv-LV" sz="8800" dirty="0" smtClean="0">
                <a:latin typeface="FISHfingers" panose="02000000000000000000" pitchFamily="2" charset="-70"/>
              </a:rPr>
            </a:br>
            <a:r>
              <a:rPr lang="lv-LV" sz="5400" dirty="0">
                <a:latin typeface="FISHfingers" panose="02000000000000000000" pitchFamily="2" charset="-70"/>
              </a:rPr>
              <a:t>T</a:t>
            </a:r>
            <a:r>
              <a:rPr lang="en-US" sz="5400" dirty="0" smtClean="0">
                <a:latin typeface="FISHfingers" panose="02000000000000000000" pitchFamily="2" charset="-70"/>
              </a:rPr>
              <a:t>he </a:t>
            </a:r>
            <a:r>
              <a:rPr lang="lv-LV" sz="5400" dirty="0" smtClean="0">
                <a:latin typeface="FISHfingers" panose="02000000000000000000" pitchFamily="2" charset="-70"/>
              </a:rPr>
              <a:t>B</a:t>
            </a:r>
            <a:r>
              <a:rPr lang="en-US" sz="5400" dirty="0" err="1" smtClean="0">
                <a:latin typeface="FISHfingers" panose="02000000000000000000" pitchFamily="2" charset="-70"/>
              </a:rPr>
              <a:t>egin</a:t>
            </a:r>
            <a:r>
              <a:rPr lang="lv-LV" sz="5400" dirty="0" smtClean="0">
                <a:latin typeface="FISHfingers" panose="02000000000000000000" pitchFamily="2" charset="-70"/>
              </a:rPr>
              <a:t>n</a:t>
            </a:r>
            <a:r>
              <a:rPr lang="en-US" sz="5400" dirty="0" err="1" smtClean="0">
                <a:latin typeface="FISHfingers" panose="02000000000000000000" pitchFamily="2" charset="-70"/>
              </a:rPr>
              <a:t>ing</a:t>
            </a:r>
            <a:r>
              <a:rPr lang="en-US" sz="5400" dirty="0" smtClean="0">
                <a:latin typeface="FISHfingers" panose="02000000000000000000" pitchFamily="2" charset="-70"/>
              </a:rPr>
              <a:t> </a:t>
            </a:r>
            <a:r>
              <a:rPr lang="en-US" sz="5400" dirty="0">
                <a:latin typeface="FISHfingers" panose="02000000000000000000" pitchFamily="2" charset="-70"/>
              </a:rPr>
              <a:t>of </a:t>
            </a:r>
            <a:r>
              <a:rPr lang="lv-LV" sz="5400" dirty="0">
                <a:latin typeface="FISHfingers" panose="02000000000000000000" pitchFamily="2" charset="-70"/>
              </a:rPr>
              <a:t>E</a:t>
            </a:r>
            <a:r>
              <a:rPr lang="en-US" sz="5400" dirty="0" err="1" smtClean="0">
                <a:latin typeface="FISHfingers" panose="02000000000000000000" pitchFamily="2" charset="-70"/>
              </a:rPr>
              <a:t>xcellent</a:t>
            </a:r>
            <a:r>
              <a:rPr lang="en-US" sz="5400" dirty="0" smtClean="0">
                <a:latin typeface="FISHfingers" panose="02000000000000000000" pitchFamily="2" charset="-70"/>
              </a:rPr>
              <a:t> </a:t>
            </a:r>
            <a:r>
              <a:rPr lang="lv-LV" sz="5400" dirty="0" smtClean="0">
                <a:latin typeface="FISHfingers" panose="02000000000000000000" pitchFamily="2" charset="-70"/>
              </a:rPr>
              <a:t>R</a:t>
            </a:r>
            <a:r>
              <a:rPr lang="en-US" sz="5400" dirty="0" err="1" smtClean="0">
                <a:latin typeface="FISHfingers" panose="02000000000000000000" pitchFamily="2" charset="-70"/>
              </a:rPr>
              <a:t>esearch</a:t>
            </a:r>
            <a:r>
              <a:rPr lang="en-US" sz="5400" dirty="0" smtClean="0">
                <a:latin typeface="FISHfingers" panose="02000000000000000000" pitchFamily="2" charset="-70"/>
              </a:rPr>
              <a:t> </a:t>
            </a:r>
            <a:endParaRPr lang="lv-LV" sz="6600" dirty="0">
              <a:latin typeface="FISHfingers" panose="02000000000000000000" pitchFamily="2" charset="-7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8072" y="5965016"/>
            <a:ext cx="1765300" cy="615532"/>
          </a:xfrm>
          <a:prstGeom prst="rect">
            <a:avLst/>
          </a:prstGeom>
        </p:spPr>
      </p:pic>
    </p:spTree>
    <p:extLst>
      <p:ext uri="{BB962C8B-B14F-4D97-AF65-F5344CB8AC3E}">
        <p14:creationId xmlns:p14="http://schemas.microsoft.com/office/powerpoint/2010/main" val="8015053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241348"/>
          </a:xfrm>
        </p:spPr>
        <p:txBody>
          <a:bodyPr>
            <a:normAutofit/>
          </a:bodyPr>
          <a:lstStyle/>
          <a:p>
            <a:pPr algn="ctr"/>
            <a:r>
              <a:rPr lang="lv-LV" sz="16600" dirty="0" smtClean="0">
                <a:latin typeface="FISHfingers" panose="02000000000000000000" pitchFamily="2" charset="-70"/>
              </a:rPr>
              <a:t>THE BEGINNING</a:t>
            </a:r>
            <a:endParaRPr lang="lv-LV" sz="16600" dirty="0">
              <a:latin typeface="FISHfingers" panose="02000000000000000000" pitchFamily="2" charset="-70"/>
            </a:endParaRPr>
          </a:p>
        </p:txBody>
      </p:sp>
    </p:spTree>
    <p:extLst>
      <p:ext uri="{BB962C8B-B14F-4D97-AF65-F5344CB8AC3E}">
        <p14:creationId xmlns:p14="http://schemas.microsoft.com/office/powerpoint/2010/main" val="234330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121727" cy="5241348"/>
          </a:xfrm>
        </p:spPr>
        <p:txBody>
          <a:bodyPr>
            <a:normAutofit/>
          </a:bodyPr>
          <a:lstStyle/>
          <a:p>
            <a:pPr algn="ctr"/>
            <a:r>
              <a:rPr lang="lv-LV" sz="16600" dirty="0" smtClean="0">
                <a:latin typeface="FISHfingers" panose="02000000000000000000" pitchFamily="2" charset="-70"/>
              </a:rPr>
              <a:t>HOW</a:t>
            </a:r>
            <a:endParaRPr lang="lv-LV" sz="16600" dirty="0">
              <a:latin typeface="FISHfingers" panose="02000000000000000000" pitchFamily="2" charset="-70"/>
            </a:endParaRPr>
          </a:p>
        </p:txBody>
      </p:sp>
      <p:sp>
        <p:nvSpPr>
          <p:cNvPr id="4" name="Title 1"/>
          <p:cNvSpPr txBox="1">
            <a:spLocks/>
          </p:cNvSpPr>
          <p:nvPr/>
        </p:nvSpPr>
        <p:spPr>
          <a:xfrm>
            <a:off x="8223826" y="388218"/>
            <a:ext cx="3138055" cy="52413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sz="16600" dirty="0" smtClean="0">
                <a:latin typeface="FISHfingers" panose="02000000000000000000" pitchFamily="2" charset="-70"/>
              </a:rPr>
              <a:t>IT</a:t>
            </a:r>
            <a:endParaRPr lang="lv-LV" sz="16600" dirty="0">
              <a:latin typeface="FISHfingers" panose="02000000000000000000" pitchFamily="2" charset="-70"/>
            </a:endParaRPr>
          </a:p>
        </p:txBody>
      </p:sp>
      <p:sp>
        <p:nvSpPr>
          <p:cNvPr id="5" name="Title 1"/>
          <p:cNvSpPr txBox="1">
            <a:spLocks/>
          </p:cNvSpPr>
          <p:nvPr/>
        </p:nvSpPr>
        <p:spPr>
          <a:xfrm>
            <a:off x="5290125" y="385763"/>
            <a:ext cx="5220855" cy="52413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sz="16600" dirty="0" smtClean="0">
                <a:latin typeface="FISHfingers" panose="02000000000000000000" pitchFamily="2" charset="-70"/>
              </a:rPr>
              <a:t>DO</a:t>
            </a:r>
            <a:endParaRPr lang="lv-LV" sz="16600" dirty="0">
              <a:latin typeface="FISHfingers" panose="02000000000000000000" pitchFamily="2" charset="-70"/>
            </a:endParaRPr>
          </a:p>
        </p:txBody>
      </p:sp>
      <p:sp>
        <p:nvSpPr>
          <p:cNvPr id="6" name="Title 1"/>
          <p:cNvSpPr txBox="1">
            <a:spLocks/>
          </p:cNvSpPr>
          <p:nvPr/>
        </p:nvSpPr>
        <p:spPr>
          <a:xfrm>
            <a:off x="3833091" y="385763"/>
            <a:ext cx="3636817" cy="52413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sz="16600" dirty="0" smtClean="0">
                <a:latin typeface="FISHfingers" panose="02000000000000000000" pitchFamily="2" charset="-70"/>
              </a:rPr>
              <a:t>WE</a:t>
            </a:r>
            <a:endParaRPr lang="lv-LV" sz="16600" dirty="0">
              <a:latin typeface="FISHfingers" panose="02000000000000000000" pitchFamily="2" charset="-70"/>
            </a:endParaRPr>
          </a:p>
        </p:txBody>
      </p:sp>
    </p:spTree>
    <p:extLst>
      <p:ext uri="{BB962C8B-B14F-4D97-AF65-F5344CB8AC3E}">
        <p14:creationId xmlns:p14="http://schemas.microsoft.com/office/powerpoint/2010/main" val="2811336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891" y="2184689"/>
            <a:ext cx="10515600" cy="1888548"/>
          </a:xfrm>
        </p:spPr>
        <p:txBody>
          <a:bodyPr>
            <a:normAutofit fontScale="90000"/>
          </a:bodyPr>
          <a:lstStyle/>
          <a:p>
            <a:pPr algn="ctr"/>
            <a:r>
              <a:rPr lang="lv-LV" sz="11500" dirty="0" smtClean="0">
                <a:latin typeface="FISHfingers" panose="02000000000000000000" pitchFamily="2" charset="-70"/>
              </a:rPr>
              <a:t>3 LEVELS</a:t>
            </a:r>
            <a:br>
              <a:rPr lang="lv-LV" sz="11500" dirty="0" smtClean="0">
                <a:latin typeface="FISHfingers" panose="02000000000000000000" pitchFamily="2" charset="-70"/>
              </a:rPr>
            </a:br>
            <a:endParaRPr lang="lv-LV" sz="11500" dirty="0">
              <a:solidFill>
                <a:schemeClr val="accent1">
                  <a:lumMod val="50000"/>
                </a:schemeClr>
              </a:solidFill>
              <a:latin typeface="FISHfingers" panose="02000000000000000000" pitchFamily="2" charset="-70"/>
            </a:endParaRPr>
          </a:p>
        </p:txBody>
      </p:sp>
      <p:sp>
        <p:nvSpPr>
          <p:cNvPr id="3" name="TextBox 2"/>
          <p:cNvSpPr txBox="1"/>
          <p:nvPr/>
        </p:nvSpPr>
        <p:spPr>
          <a:xfrm>
            <a:off x="3491346" y="3288407"/>
            <a:ext cx="7241309" cy="1569660"/>
          </a:xfrm>
          <a:prstGeom prst="rect">
            <a:avLst/>
          </a:prstGeom>
          <a:noFill/>
        </p:spPr>
        <p:txBody>
          <a:bodyPr wrap="square" rtlCol="0">
            <a:spAutoFit/>
          </a:bodyPr>
          <a:lstStyle/>
          <a:p>
            <a:r>
              <a:rPr lang="lv-LV" sz="9600" dirty="0">
                <a:solidFill>
                  <a:schemeClr val="accent1">
                    <a:lumMod val="50000"/>
                  </a:schemeClr>
                </a:solidFill>
                <a:latin typeface="FISHfingers" panose="02000000000000000000" pitchFamily="2" charset="-70"/>
              </a:rPr>
              <a:t>SEVERAL WAYS</a:t>
            </a:r>
            <a:endParaRPr lang="lv-LV" dirty="0"/>
          </a:p>
        </p:txBody>
      </p:sp>
    </p:spTree>
    <p:extLst>
      <p:ext uri="{BB962C8B-B14F-4D97-AF65-F5344CB8AC3E}">
        <p14:creationId xmlns:p14="http://schemas.microsoft.com/office/powerpoint/2010/main" val="438065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2925" y="1104033"/>
            <a:ext cx="10273145" cy="1297420"/>
          </a:xfrm>
        </p:spPr>
        <p:txBody>
          <a:bodyPr>
            <a:noAutofit/>
          </a:bodyPr>
          <a:lstStyle/>
          <a:p>
            <a:pPr algn="ctr"/>
            <a:r>
              <a:rPr lang="lv-LV" sz="6000" dirty="0" smtClean="0">
                <a:latin typeface="FISHfingers" panose="02000000000000000000" pitchFamily="2" charset="-70"/>
              </a:rPr>
              <a:t>REPRESENTATIVE OF DATABASE</a:t>
            </a:r>
            <a:endParaRPr lang="lv-LV" sz="6000" dirty="0">
              <a:latin typeface="FISHfingers" panose="02000000000000000000" pitchFamily="2" charset="-70"/>
            </a:endParaRPr>
          </a:p>
        </p:txBody>
      </p:sp>
      <p:grpSp>
        <p:nvGrpSpPr>
          <p:cNvPr id="12" name="Group 11"/>
          <p:cNvGrpSpPr/>
          <p:nvPr/>
        </p:nvGrpSpPr>
        <p:grpSpPr>
          <a:xfrm>
            <a:off x="838198" y="2225963"/>
            <a:ext cx="10273145" cy="1934728"/>
            <a:chOff x="838198" y="2225963"/>
            <a:chExt cx="10273145" cy="1934728"/>
          </a:xfrm>
        </p:grpSpPr>
        <p:sp>
          <p:nvSpPr>
            <p:cNvPr id="3" name="Title 1"/>
            <p:cNvSpPr txBox="1">
              <a:spLocks/>
            </p:cNvSpPr>
            <p:nvPr/>
          </p:nvSpPr>
          <p:spPr>
            <a:xfrm>
              <a:off x="838198" y="2863271"/>
              <a:ext cx="10273145" cy="12974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sz="6000" dirty="0" smtClean="0">
                  <a:latin typeface="FISHfingers" panose="02000000000000000000" pitchFamily="2" charset="-70"/>
                </a:rPr>
                <a:t>LIBRARIAN</a:t>
              </a:r>
              <a:endParaRPr lang="lv-LV" sz="6000" dirty="0">
                <a:latin typeface="FISHfingers" panose="02000000000000000000" pitchFamily="2" charset="-70"/>
              </a:endParaRPr>
            </a:p>
          </p:txBody>
        </p:sp>
        <p:sp>
          <p:nvSpPr>
            <p:cNvPr id="5" name="Down Arrow 4"/>
            <p:cNvSpPr/>
            <p:nvPr/>
          </p:nvSpPr>
          <p:spPr>
            <a:xfrm>
              <a:off x="5624945" y="2225963"/>
              <a:ext cx="692728" cy="803564"/>
            </a:xfrm>
            <a:prstGeom prst="downArrow">
              <a:avLst>
                <a:gd name="adj1" fmla="val 26000"/>
                <a:gd name="adj2" fmla="val 70000"/>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lv-LV"/>
            </a:p>
          </p:txBody>
        </p:sp>
      </p:grpSp>
      <p:grpSp>
        <p:nvGrpSpPr>
          <p:cNvPr id="13" name="Group 12"/>
          <p:cNvGrpSpPr/>
          <p:nvPr/>
        </p:nvGrpSpPr>
        <p:grpSpPr>
          <a:xfrm>
            <a:off x="838198" y="3953164"/>
            <a:ext cx="10273145" cy="1874688"/>
            <a:chOff x="838198" y="3953164"/>
            <a:chExt cx="10273145" cy="1874688"/>
          </a:xfrm>
        </p:grpSpPr>
        <p:sp>
          <p:nvSpPr>
            <p:cNvPr id="4" name="Title 1"/>
            <p:cNvSpPr txBox="1">
              <a:spLocks/>
            </p:cNvSpPr>
            <p:nvPr/>
          </p:nvSpPr>
          <p:spPr>
            <a:xfrm>
              <a:off x="838198" y="4530432"/>
              <a:ext cx="10273145" cy="12974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sz="6000" dirty="0" smtClean="0">
                  <a:latin typeface="FISHfingers" panose="02000000000000000000" pitchFamily="2" charset="-70"/>
                </a:rPr>
                <a:t>USER</a:t>
              </a:r>
              <a:endParaRPr lang="lv-LV" sz="6000" dirty="0">
                <a:latin typeface="FISHfingers" panose="02000000000000000000" pitchFamily="2" charset="-70"/>
              </a:endParaRPr>
            </a:p>
          </p:txBody>
        </p:sp>
        <p:sp>
          <p:nvSpPr>
            <p:cNvPr id="7" name="Down Arrow 6"/>
            <p:cNvSpPr/>
            <p:nvPr/>
          </p:nvSpPr>
          <p:spPr>
            <a:xfrm>
              <a:off x="5624945" y="3953164"/>
              <a:ext cx="692728" cy="803564"/>
            </a:xfrm>
            <a:prstGeom prst="downArrow">
              <a:avLst>
                <a:gd name="adj1" fmla="val 26000"/>
                <a:gd name="adj2" fmla="val 70000"/>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lv-LV"/>
            </a:p>
          </p:txBody>
        </p:sp>
      </p:grpSp>
      <p:sp>
        <p:nvSpPr>
          <p:cNvPr id="8" name="Down Arrow 7"/>
          <p:cNvSpPr/>
          <p:nvPr/>
        </p:nvSpPr>
        <p:spPr>
          <a:xfrm rot="19716955">
            <a:off x="3882671" y="2010511"/>
            <a:ext cx="692728" cy="3542513"/>
          </a:xfrm>
          <a:prstGeom prst="downArrow">
            <a:avLst>
              <a:gd name="adj1" fmla="val 26000"/>
              <a:gd name="adj2" fmla="val 70000"/>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lv-LV"/>
          </a:p>
        </p:txBody>
      </p:sp>
      <p:grpSp>
        <p:nvGrpSpPr>
          <p:cNvPr id="14" name="Group 13"/>
          <p:cNvGrpSpPr/>
          <p:nvPr/>
        </p:nvGrpSpPr>
        <p:grpSpPr>
          <a:xfrm>
            <a:off x="3973943" y="2852447"/>
            <a:ext cx="10273145" cy="1297420"/>
            <a:chOff x="3973943" y="2852447"/>
            <a:chExt cx="10273145" cy="1297420"/>
          </a:xfrm>
        </p:grpSpPr>
        <p:sp>
          <p:nvSpPr>
            <p:cNvPr id="9" name="Title 1"/>
            <p:cNvSpPr txBox="1">
              <a:spLocks/>
            </p:cNvSpPr>
            <p:nvPr/>
          </p:nvSpPr>
          <p:spPr>
            <a:xfrm>
              <a:off x="3973943" y="2852447"/>
              <a:ext cx="10273145" cy="12974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sz="6000" dirty="0" smtClean="0">
                  <a:latin typeface="FISHfingers" panose="02000000000000000000" pitchFamily="2" charset="-70"/>
                </a:rPr>
                <a:t>LIBRARIAN</a:t>
              </a:r>
              <a:endParaRPr lang="lv-LV" sz="6000" dirty="0">
                <a:latin typeface="FISHfingers" panose="02000000000000000000" pitchFamily="2" charset="-70"/>
              </a:endParaRPr>
            </a:p>
          </p:txBody>
        </p:sp>
        <p:sp>
          <p:nvSpPr>
            <p:cNvPr id="10" name="Down Arrow 9"/>
            <p:cNvSpPr/>
            <p:nvPr/>
          </p:nvSpPr>
          <p:spPr>
            <a:xfrm rot="16200000">
              <a:off x="7169727" y="3100965"/>
              <a:ext cx="692728" cy="803564"/>
            </a:xfrm>
            <a:prstGeom prst="downArrow">
              <a:avLst>
                <a:gd name="adj1" fmla="val 26000"/>
                <a:gd name="adj2" fmla="val 70000"/>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lv-LV"/>
            </a:p>
          </p:txBody>
        </p:sp>
      </p:grpSp>
      <p:sp>
        <p:nvSpPr>
          <p:cNvPr id="11" name="Down Arrow 10"/>
          <p:cNvSpPr/>
          <p:nvPr/>
        </p:nvSpPr>
        <p:spPr>
          <a:xfrm rot="3576515">
            <a:off x="7332185" y="3454394"/>
            <a:ext cx="692728" cy="2336800"/>
          </a:xfrm>
          <a:prstGeom prst="downArrow">
            <a:avLst>
              <a:gd name="adj1" fmla="val 26000"/>
              <a:gd name="adj2" fmla="val 70000"/>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1271468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8124" y="657508"/>
            <a:ext cx="10273145" cy="1297420"/>
          </a:xfrm>
        </p:spPr>
        <p:txBody>
          <a:bodyPr>
            <a:noAutofit/>
          </a:bodyPr>
          <a:lstStyle/>
          <a:p>
            <a:pPr algn="ctr"/>
            <a:r>
              <a:rPr lang="lv-LV" sz="6000" dirty="0" smtClean="0">
                <a:latin typeface="FISHfingers" panose="02000000000000000000" pitchFamily="2" charset="-70"/>
              </a:rPr>
              <a:t>STUDENT TRAINING </a:t>
            </a:r>
            <a:r>
              <a:rPr lang="lv-LV" sz="6000" dirty="0" err="1" smtClean="0">
                <a:latin typeface="FISHfingers" panose="02000000000000000000" pitchFamily="2" charset="-70"/>
              </a:rPr>
              <a:t>DuRING</a:t>
            </a:r>
            <a:r>
              <a:rPr lang="lv-LV" sz="6000" dirty="0" smtClean="0">
                <a:latin typeface="FISHfingers" panose="02000000000000000000" pitchFamily="2" charset="-70"/>
              </a:rPr>
              <a:t> LECTURES</a:t>
            </a:r>
            <a:endParaRPr lang="lv-LV" sz="6000" dirty="0">
              <a:latin typeface="FISHfingers" panose="02000000000000000000" pitchFamily="2" charset="-70"/>
            </a:endParaRPr>
          </a:p>
        </p:txBody>
      </p:sp>
      <p:sp>
        <p:nvSpPr>
          <p:cNvPr id="3" name="Title 1"/>
          <p:cNvSpPr txBox="1">
            <a:spLocks/>
          </p:cNvSpPr>
          <p:nvPr/>
        </p:nvSpPr>
        <p:spPr>
          <a:xfrm>
            <a:off x="718125" y="2862836"/>
            <a:ext cx="10273145" cy="12974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sz="6000" dirty="0" smtClean="0">
                <a:latin typeface="FISHfingers" panose="02000000000000000000" pitchFamily="2" charset="-70"/>
              </a:rPr>
              <a:t>UPGRADED E-COURSE</a:t>
            </a:r>
          </a:p>
          <a:p>
            <a:pPr algn="ctr"/>
            <a:r>
              <a:rPr lang="lv-LV" sz="6000" dirty="0" smtClean="0">
                <a:latin typeface="FISHfingers" panose="02000000000000000000" pitchFamily="2" charset="-70"/>
              </a:rPr>
              <a:t>«INTRODUCTION TO INFORMATION LITERACY»</a:t>
            </a:r>
            <a:endParaRPr lang="lv-LV" sz="6000" dirty="0">
              <a:latin typeface="FISHfingers" panose="02000000000000000000" pitchFamily="2" charset="-70"/>
            </a:endParaRPr>
          </a:p>
        </p:txBody>
      </p:sp>
      <p:sp>
        <p:nvSpPr>
          <p:cNvPr id="9" name="Title 1"/>
          <p:cNvSpPr txBox="1">
            <a:spLocks/>
          </p:cNvSpPr>
          <p:nvPr/>
        </p:nvSpPr>
        <p:spPr>
          <a:xfrm>
            <a:off x="436415" y="5151291"/>
            <a:ext cx="10273145" cy="129742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sz="6000" dirty="0" smtClean="0">
                <a:latin typeface="FISHfingers" panose="02000000000000000000" pitchFamily="2" charset="-70"/>
              </a:rPr>
              <a:t>UL STAFF TRAINING</a:t>
            </a:r>
            <a:endParaRPr lang="lv-LV" sz="6000" dirty="0">
              <a:latin typeface="FISHfingers" panose="02000000000000000000" pitchFamily="2" charset="-70"/>
            </a:endParaRPr>
          </a:p>
        </p:txBody>
      </p:sp>
    </p:spTree>
    <p:extLst>
      <p:ext uri="{BB962C8B-B14F-4D97-AF65-F5344CB8AC3E}">
        <p14:creationId xmlns:p14="http://schemas.microsoft.com/office/powerpoint/2010/main" val="33323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727" y="706870"/>
            <a:ext cx="10515600" cy="4601730"/>
          </a:xfrm>
        </p:spPr>
        <p:txBody>
          <a:bodyPr>
            <a:normAutofit/>
          </a:bodyPr>
          <a:lstStyle/>
          <a:p>
            <a:pPr algn="ctr">
              <a:spcBef>
                <a:spcPts val="1200"/>
              </a:spcBef>
            </a:pPr>
            <a:r>
              <a:rPr lang="lv-LV" sz="9600" dirty="0" smtClean="0">
                <a:solidFill>
                  <a:schemeClr val="accent6">
                    <a:lumMod val="75000"/>
                  </a:schemeClr>
                </a:solidFill>
                <a:latin typeface="FISHfingers" panose="02000000000000000000" pitchFamily="2" charset="-70"/>
              </a:rPr>
              <a:t>HEALTHY TRAINING FOR BRAIN</a:t>
            </a:r>
            <a:r>
              <a:rPr lang="lv-LV" sz="9600" dirty="0" smtClean="0">
                <a:latin typeface="FISHfingers" panose="02000000000000000000" pitchFamily="2" charset="-70"/>
              </a:rPr>
              <a:t/>
            </a:r>
            <a:br>
              <a:rPr lang="lv-LV" sz="9600" dirty="0" smtClean="0">
                <a:latin typeface="FISHfingers" panose="02000000000000000000" pitchFamily="2" charset="-70"/>
              </a:rPr>
            </a:br>
            <a:endParaRPr lang="lv-LV" sz="7200" dirty="0">
              <a:latin typeface="FISHfingers" panose="02000000000000000000" pitchFamily="2" charset="-70"/>
            </a:endParaRPr>
          </a:p>
        </p:txBody>
      </p:sp>
      <p:sp>
        <p:nvSpPr>
          <p:cNvPr id="3" name="TextBox 2"/>
          <p:cNvSpPr txBox="1"/>
          <p:nvPr/>
        </p:nvSpPr>
        <p:spPr>
          <a:xfrm>
            <a:off x="2590800" y="3251200"/>
            <a:ext cx="6527800" cy="1200329"/>
          </a:xfrm>
          <a:prstGeom prst="rect">
            <a:avLst/>
          </a:prstGeom>
          <a:noFill/>
        </p:spPr>
        <p:txBody>
          <a:bodyPr wrap="square" rtlCol="0">
            <a:spAutoFit/>
          </a:bodyPr>
          <a:lstStyle/>
          <a:p>
            <a:pPr algn="ctr"/>
            <a:r>
              <a:rPr lang="lv-LV" sz="7200" dirty="0">
                <a:latin typeface="FISHfingers" panose="02000000000000000000" pitchFamily="2" charset="-70"/>
              </a:rPr>
              <a:t>THE PROJECT</a:t>
            </a:r>
            <a:endParaRPr lang="lv-LV" sz="7200" dirty="0"/>
          </a:p>
        </p:txBody>
      </p:sp>
    </p:spTree>
    <p:extLst>
      <p:ext uri="{BB962C8B-B14F-4D97-AF65-F5344CB8AC3E}">
        <p14:creationId xmlns:p14="http://schemas.microsoft.com/office/powerpoint/2010/main" val="13401759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727" y="706870"/>
            <a:ext cx="10515600" cy="5241348"/>
          </a:xfrm>
        </p:spPr>
        <p:txBody>
          <a:bodyPr>
            <a:normAutofit/>
          </a:bodyPr>
          <a:lstStyle/>
          <a:p>
            <a:pPr algn="ctr">
              <a:spcBef>
                <a:spcPts val="1200"/>
              </a:spcBef>
            </a:pPr>
            <a:r>
              <a:rPr lang="lv-LV" sz="6600" dirty="0" smtClean="0">
                <a:solidFill>
                  <a:schemeClr val="accent2">
                    <a:lumMod val="75000"/>
                  </a:schemeClr>
                </a:solidFill>
                <a:latin typeface="FISHfingers" panose="02000000000000000000" pitchFamily="2" charset="-70"/>
              </a:rPr>
              <a:t>TWICE A WEEK </a:t>
            </a:r>
            <a:r>
              <a:rPr lang="lv-LV" sz="6600" dirty="0" smtClean="0">
                <a:latin typeface="FISHfingers" panose="02000000000000000000" pitchFamily="2" charset="-70"/>
              </a:rPr>
              <a:t>X</a:t>
            </a:r>
            <a:r>
              <a:rPr lang="lv-LV" sz="6600" dirty="0" smtClean="0">
                <a:solidFill>
                  <a:schemeClr val="accent2">
                    <a:lumMod val="75000"/>
                  </a:schemeClr>
                </a:solidFill>
                <a:latin typeface="FISHfingers" panose="02000000000000000000" pitchFamily="2" charset="-70"/>
              </a:rPr>
              <a:t> TWICE A MONTH - LATVIAN</a:t>
            </a:r>
            <a:r>
              <a:rPr lang="lv-LV" sz="6600" dirty="0" smtClean="0">
                <a:latin typeface="FISHfingers" panose="02000000000000000000" pitchFamily="2" charset="-70"/>
              </a:rPr>
              <a:t/>
            </a:r>
            <a:br>
              <a:rPr lang="lv-LV" sz="6600" dirty="0" smtClean="0">
                <a:latin typeface="FISHfingers" panose="02000000000000000000" pitchFamily="2" charset="-70"/>
              </a:rPr>
            </a:br>
            <a:r>
              <a:rPr lang="lv-LV" sz="6600" dirty="0" smtClean="0">
                <a:latin typeface="FISHfingers" panose="02000000000000000000" pitchFamily="2" charset="-70"/>
              </a:rPr>
              <a:t>TWICE A WEEK </a:t>
            </a:r>
            <a:r>
              <a:rPr lang="lv-LV" sz="6600" dirty="0" smtClean="0">
                <a:solidFill>
                  <a:schemeClr val="accent2">
                    <a:lumMod val="75000"/>
                  </a:schemeClr>
                </a:solidFill>
                <a:latin typeface="FISHfingers" panose="02000000000000000000" pitchFamily="2" charset="-70"/>
              </a:rPr>
              <a:t>X</a:t>
            </a:r>
            <a:r>
              <a:rPr lang="lv-LV" sz="6600" dirty="0" smtClean="0">
                <a:latin typeface="FISHfingers" panose="02000000000000000000" pitchFamily="2" charset="-70"/>
              </a:rPr>
              <a:t> ONCE A MONTH - ENGLISH</a:t>
            </a:r>
            <a:endParaRPr lang="lv-LV" sz="4800" dirty="0">
              <a:latin typeface="FISHfingers" panose="02000000000000000000" pitchFamily="2" charset="-70"/>
            </a:endParaRPr>
          </a:p>
        </p:txBody>
      </p:sp>
    </p:spTree>
    <p:extLst>
      <p:ext uri="{BB962C8B-B14F-4D97-AF65-F5344CB8AC3E}">
        <p14:creationId xmlns:p14="http://schemas.microsoft.com/office/powerpoint/2010/main" val="6995471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727" y="706870"/>
            <a:ext cx="10515600" cy="5241348"/>
          </a:xfrm>
        </p:spPr>
        <p:txBody>
          <a:bodyPr>
            <a:normAutofit/>
          </a:bodyPr>
          <a:lstStyle/>
          <a:p>
            <a:pPr algn="ctr">
              <a:spcBef>
                <a:spcPts val="1200"/>
              </a:spcBef>
            </a:pPr>
            <a:r>
              <a:rPr lang="lv-LV" sz="6600" dirty="0" smtClean="0">
                <a:latin typeface="FISHfingers" panose="02000000000000000000" pitchFamily="2" charset="-70"/>
              </a:rPr>
              <a:t>SUGGESTIONS FROM sTUDENTS AND STAFF</a:t>
            </a:r>
            <a:endParaRPr lang="lv-LV" sz="4800" dirty="0">
              <a:latin typeface="FISHfingers" panose="02000000000000000000" pitchFamily="2" charset="-70"/>
            </a:endParaRPr>
          </a:p>
        </p:txBody>
      </p:sp>
    </p:spTree>
    <p:extLst>
      <p:ext uri="{BB962C8B-B14F-4D97-AF65-F5344CB8AC3E}">
        <p14:creationId xmlns:p14="http://schemas.microsoft.com/office/powerpoint/2010/main" val="34362171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727" y="3644900"/>
            <a:ext cx="10515600" cy="2303318"/>
          </a:xfrm>
        </p:spPr>
        <p:txBody>
          <a:bodyPr>
            <a:normAutofit/>
          </a:bodyPr>
          <a:lstStyle/>
          <a:p>
            <a:pPr algn="ctr">
              <a:spcBef>
                <a:spcPts val="1200"/>
              </a:spcBef>
            </a:pPr>
            <a:r>
              <a:rPr lang="lv-LV" sz="6600" dirty="0" smtClean="0">
                <a:solidFill>
                  <a:schemeClr val="accent2">
                    <a:lumMod val="75000"/>
                  </a:schemeClr>
                </a:solidFill>
                <a:latin typeface="FISHfingers" panose="02000000000000000000" pitchFamily="2" charset="-70"/>
              </a:rPr>
              <a:t>STORIES OF SUCCESS</a:t>
            </a:r>
            <a:endParaRPr lang="lv-LV" sz="4800" dirty="0">
              <a:latin typeface="FISHfingers" panose="02000000000000000000" pitchFamily="2" charset="-7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5689" y="1311275"/>
            <a:ext cx="6543675" cy="2333625"/>
          </a:xfrm>
          <a:prstGeom prst="rect">
            <a:avLst/>
          </a:prstGeom>
        </p:spPr>
      </p:pic>
    </p:spTree>
    <p:extLst>
      <p:ext uri="{BB962C8B-B14F-4D97-AF65-F5344CB8AC3E}">
        <p14:creationId xmlns:p14="http://schemas.microsoft.com/office/powerpoint/2010/main" val="3811799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727" y="3644900"/>
            <a:ext cx="10515600" cy="2303318"/>
          </a:xfrm>
        </p:spPr>
        <p:txBody>
          <a:bodyPr>
            <a:normAutofit/>
          </a:bodyPr>
          <a:lstStyle/>
          <a:p>
            <a:pPr algn="ctr">
              <a:spcBef>
                <a:spcPts val="1200"/>
              </a:spcBef>
            </a:pPr>
            <a:r>
              <a:rPr lang="lv-LV" sz="6600" dirty="0" smtClean="0">
                <a:solidFill>
                  <a:schemeClr val="accent2">
                    <a:lumMod val="75000"/>
                  </a:schemeClr>
                </a:solidFill>
                <a:latin typeface="FISHfingers" panose="02000000000000000000" pitchFamily="2" charset="-70"/>
              </a:rPr>
              <a:t>CERTIFICATES?</a:t>
            </a:r>
            <a:endParaRPr lang="lv-LV" sz="4800" dirty="0">
              <a:latin typeface="FISHfingers" panose="02000000000000000000" pitchFamily="2" charset="-7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51707" y="597307"/>
            <a:ext cx="3657194" cy="3657194"/>
          </a:xfrm>
          <a:prstGeom prst="rect">
            <a:avLst/>
          </a:prstGeom>
        </p:spPr>
      </p:pic>
    </p:spTree>
    <p:extLst>
      <p:ext uri="{BB962C8B-B14F-4D97-AF65-F5344CB8AC3E}">
        <p14:creationId xmlns:p14="http://schemas.microsoft.com/office/powerpoint/2010/main" val="10488991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5001" y="2790825"/>
            <a:ext cx="5886450" cy="4067175"/>
          </a:xfrm>
          <a:prstGeom prst="rect">
            <a:avLst/>
          </a:prstGeom>
        </p:spPr>
      </p:pic>
      <p:sp>
        <p:nvSpPr>
          <p:cNvPr id="2" name="Title 1"/>
          <p:cNvSpPr>
            <a:spLocks noGrp="1"/>
          </p:cNvSpPr>
          <p:nvPr>
            <p:ph type="title"/>
          </p:nvPr>
        </p:nvSpPr>
        <p:spPr>
          <a:xfrm>
            <a:off x="654627" y="279400"/>
            <a:ext cx="10515600" cy="1739900"/>
          </a:xfrm>
        </p:spPr>
        <p:txBody>
          <a:bodyPr>
            <a:normAutofit/>
          </a:bodyPr>
          <a:lstStyle/>
          <a:p>
            <a:pPr algn="ctr">
              <a:spcBef>
                <a:spcPts val="1200"/>
              </a:spcBef>
            </a:pPr>
            <a:r>
              <a:rPr lang="lv-LV" sz="6600" dirty="0" smtClean="0">
                <a:solidFill>
                  <a:schemeClr val="accent6">
                    <a:lumMod val="75000"/>
                  </a:schemeClr>
                </a:solidFill>
                <a:latin typeface="FISHfingers" panose="02000000000000000000" pitchFamily="2" charset="-70"/>
              </a:rPr>
              <a:t>CONCLUSIONS</a:t>
            </a:r>
            <a:endParaRPr lang="lv-LV" sz="4800" dirty="0">
              <a:solidFill>
                <a:schemeClr val="accent6">
                  <a:lumMod val="75000"/>
                </a:schemeClr>
              </a:solidFill>
              <a:latin typeface="FISHfingers" panose="02000000000000000000" pitchFamily="2" charset="-70"/>
            </a:endParaRPr>
          </a:p>
        </p:txBody>
      </p:sp>
      <p:sp>
        <p:nvSpPr>
          <p:cNvPr id="5" name="Title 1"/>
          <p:cNvSpPr txBox="1">
            <a:spLocks/>
          </p:cNvSpPr>
          <p:nvPr/>
        </p:nvSpPr>
        <p:spPr>
          <a:xfrm>
            <a:off x="654627" y="3411039"/>
            <a:ext cx="10515600" cy="17399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1200"/>
              </a:spcBef>
            </a:pPr>
            <a:r>
              <a:rPr lang="lv-LV" sz="6600" dirty="0" smtClean="0">
                <a:solidFill>
                  <a:schemeClr val="accent2">
                    <a:lumMod val="75000"/>
                  </a:schemeClr>
                </a:solidFill>
                <a:latin typeface="FISHfingers" panose="02000000000000000000" pitchFamily="2" charset="-70"/>
              </a:rPr>
              <a:t>Convince the user</a:t>
            </a:r>
            <a:endParaRPr lang="lv-LV" sz="4800" dirty="0">
              <a:latin typeface="FISHfingers" panose="02000000000000000000" pitchFamily="2" charset="-70"/>
            </a:endParaRPr>
          </a:p>
        </p:txBody>
      </p:sp>
      <p:sp>
        <p:nvSpPr>
          <p:cNvPr id="6" name="Title 1"/>
          <p:cNvSpPr txBox="1">
            <a:spLocks/>
          </p:cNvSpPr>
          <p:nvPr/>
        </p:nvSpPr>
        <p:spPr>
          <a:xfrm>
            <a:off x="692727" y="2429873"/>
            <a:ext cx="10515600" cy="17399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1200"/>
              </a:spcBef>
            </a:pPr>
            <a:r>
              <a:rPr lang="lv-LV" sz="6600" dirty="0" smtClean="0">
                <a:solidFill>
                  <a:schemeClr val="accent2">
                    <a:lumMod val="75000"/>
                  </a:schemeClr>
                </a:solidFill>
                <a:latin typeface="FISHfingers" panose="02000000000000000000" pitchFamily="2" charset="-70"/>
              </a:rPr>
              <a:t>Make them to feel special</a:t>
            </a:r>
            <a:endParaRPr lang="lv-LV" sz="4800" dirty="0">
              <a:latin typeface="FISHfingers" panose="02000000000000000000" pitchFamily="2" charset="-70"/>
            </a:endParaRPr>
          </a:p>
        </p:txBody>
      </p:sp>
      <p:sp>
        <p:nvSpPr>
          <p:cNvPr id="7" name="Title 1"/>
          <p:cNvSpPr txBox="1">
            <a:spLocks/>
          </p:cNvSpPr>
          <p:nvPr/>
        </p:nvSpPr>
        <p:spPr>
          <a:xfrm>
            <a:off x="692727" y="4458880"/>
            <a:ext cx="10515600" cy="1584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1200"/>
              </a:spcBef>
            </a:pPr>
            <a:r>
              <a:rPr lang="lv-LV" sz="6600" dirty="0" smtClean="0">
                <a:solidFill>
                  <a:schemeClr val="accent2">
                    <a:lumMod val="75000"/>
                  </a:schemeClr>
                </a:solidFill>
                <a:latin typeface="FISHfingers" panose="02000000000000000000" pitchFamily="2" charset="-70"/>
              </a:rPr>
              <a:t>Learn to teach</a:t>
            </a:r>
            <a:endParaRPr lang="lv-LV" sz="4800" dirty="0">
              <a:latin typeface="FISHfingers" panose="02000000000000000000" pitchFamily="2" charset="-70"/>
            </a:endParaRPr>
          </a:p>
        </p:txBody>
      </p:sp>
      <p:sp>
        <p:nvSpPr>
          <p:cNvPr id="8" name="Title 1"/>
          <p:cNvSpPr txBox="1">
            <a:spLocks/>
          </p:cNvSpPr>
          <p:nvPr/>
        </p:nvSpPr>
        <p:spPr>
          <a:xfrm>
            <a:off x="952896" y="1389743"/>
            <a:ext cx="10515600" cy="158468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1200"/>
              </a:spcBef>
            </a:pPr>
            <a:r>
              <a:rPr lang="lv-LV" sz="6600" dirty="0" smtClean="0">
                <a:solidFill>
                  <a:schemeClr val="accent2">
                    <a:lumMod val="75000"/>
                  </a:schemeClr>
                </a:solidFill>
                <a:latin typeface="FISHfingers" panose="02000000000000000000" pitchFamily="2" charset="-70"/>
              </a:rPr>
              <a:t>Do MORE TOPICS ABOUT PUBLISHING</a:t>
            </a:r>
            <a:endParaRPr lang="lv-LV" sz="4800" dirty="0">
              <a:latin typeface="FISHfingers" panose="02000000000000000000" pitchFamily="2" charset="-70"/>
            </a:endParaRPr>
          </a:p>
        </p:txBody>
      </p:sp>
    </p:spTree>
    <p:extLst>
      <p:ext uri="{BB962C8B-B14F-4D97-AF65-F5344CB8AC3E}">
        <p14:creationId xmlns:p14="http://schemas.microsoft.com/office/powerpoint/2010/main" val="4124223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711777" y="1876425"/>
            <a:ext cx="10515600" cy="17399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1200"/>
              </a:spcBef>
            </a:pPr>
            <a:r>
              <a:rPr lang="lv-LV" sz="6600" dirty="0" smtClean="0">
                <a:solidFill>
                  <a:schemeClr val="accent2">
                    <a:lumMod val="75000"/>
                  </a:schemeClr>
                </a:solidFill>
                <a:latin typeface="FISHfingers" panose="02000000000000000000" pitchFamily="2" charset="-70"/>
              </a:rPr>
              <a:t>THANK YOU!</a:t>
            </a:r>
            <a:endParaRPr lang="lv-LV" sz="4800" dirty="0">
              <a:latin typeface="FISHfingers" panose="02000000000000000000" pitchFamily="2" charset="-70"/>
            </a:endParaRPr>
          </a:p>
        </p:txBody>
      </p:sp>
      <p:sp>
        <p:nvSpPr>
          <p:cNvPr id="6" name="Title 1"/>
          <p:cNvSpPr txBox="1">
            <a:spLocks/>
          </p:cNvSpPr>
          <p:nvPr/>
        </p:nvSpPr>
        <p:spPr>
          <a:xfrm>
            <a:off x="4172527" y="4895850"/>
            <a:ext cx="10515600" cy="17399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1200"/>
              </a:spcBef>
            </a:pPr>
            <a:r>
              <a:rPr lang="lv-LV" sz="4800" dirty="0" smtClean="0">
                <a:solidFill>
                  <a:schemeClr val="bg2">
                    <a:lumMod val="25000"/>
                  </a:schemeClr>
                </a:solidFill>
                <a:latin typeface="FISHfingers" panose="02000000000000000000" pitchFamily="2" charset="-70"/>
              </a:rPr>
              <a:t>ILVA.PAIDERE@LU.LV</a:t>
            </a:r>
            <a:endParaRPr lang="lv-LV" sz="3600" dirty="0">
              <a:solidFill>
                <a:schemeClr val="bg2">
                  <a:lumMod val="25000"/>
                </a:schemeClr>
              </a:solidFill>
              <a:latin typeface="FISHfingers" panose="02000000000000000000" pitchFamily="2" charset="-70"/>
            </a:endParaRPr>
          </a:p>
        </p:txBody>
      </p:sp>
      <p:sp>
        <p:nvSpPr>
          <p:cNvPr id="3" name="Title 2"/>
          <p:cNvSpPr>
            <a:spLocks noGrp="1"/>
          </p:cNvSpPr>
          <p:nvPr>
            <p:ph type="title"/>
          </p:nvPr>
        </p:nvSpPr>
        <p:spPr/>
        <p:txBody>
          <a:bodyPr/>
          <a:lstStyle/>
          <a:p>
            <a:endParaRPr lang="lv-LV"/>
          </a:p>
        </p:txBody>
      </p:sp>
    </p:spTree>
    <p:extLst>
      <p:ext uri="{BB962C8B-B14F-4D97-AF65-F5344CB8AC3E}">
        <p14:creationId xmlns:p14="http://schemas.microsoft.com/office/powerpoint/2010/main" val="340542763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489</TotalTime>
  <Words>829</Words>
  <Application>Microsoft Office PowerPoint</Application>
  <PresentationFormat>Widescreen</PresentationFormat>
  <Paragraphs>62</Paragraphs>
  <Slides>13</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FISHfingers</vt:lpstr>
      <vt:lpstr>Office Theme</vt:lpstr>
      <vt:lpstr>Healthy training for brain  The Beginning of Excellent Research </vt:lpstr>
      <vt:lpstr>THE BEGINNING</vt:lpstr>
      <vt:lpstr>HOW</vt:lpstr>
      <vt:lpstr>3 LEVELS </vt:lpstr>
      <vt:lpstr>REPRESENTATIVE OF DATABASE</vt:lpstr>
      <vt:lpstr>STUDENT TRAINING DuRING LECTURES</vt:lpstr>
      <vt:lpstr>HEALTHY TRAINING FOR BRAIN </vt:lpstr>
      <vt:lpstr>TWICE A WEEK X TWICE A MONTH - LATVIAN TWICE A WEEK X ONCE A MONTH - ENGLISH</vt:lpstr>
      <vt:lpstr>SUGGESTIONS FROM sTUDENTS AND STAFF</vt:lpstr>
      <vt:lpstr>STORIES OF SUCCESS</vt:lpstr>
      <vt:lpstr>CERTIFICATES?</vt:lpstr>
      <vt:lpstr>CONCLUSIONS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"Healthy training for brains": the beginning of excellent research</dc:title>
  <dc:creator>Ilva</dc:creator>
  <cp:lastModifiedBy>Ilva</cp:lastModifiedBy>
  <cp:revision>23</cp:revision>
  <dcterms:created xsi:type="dcterms:W3CDTF">2015-04-23T04:13:49Z</dcterms:created>
  <dcterms:modified xsi:type="dcterms:W3CDTF">2015-05-19T05:34:43Z</dcterms:modified>
</cp:coreProperties>
</file>