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312" r:id="rId3"/>
    <p:sldId id="315" r:id="rId4"/>
    <p:sldId id="321" r:id="rId5"/>
    <p:sldId id="319" r:id="rId6"/>
    <p:sldId id="320" r:id="rId7"/>
    <p:sldId id="318" r:id="rId8"/>
    <p:sldId id="322" r:id="rId9"/>
    <p:sldId id="317" r:id="rId10"/>
    <p:sldId id="313" r:id="rId11"/>
    <p:sldId id="305" r:id="rId12"/>
    <p:sldId id="306" r:id="rId13"/>
    <p:sldId id="307" r:id="rId14"/>
    <p:sldId id="308" r:id="rId15"/>
    <p:sldId id="309" r:id="rId16"/>
    <p:sldId id="26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ju Reismaa" initials="MR" lastIdx="1" clrIdx="0">
    <p:extLst>
      <p:ext uri="{19B8F6BF-5375-455C-9EA6-DF929625EA0E}">
        <p15:presenceInfo xmlns:p15="http://schemas.microsoft.com/office/powerpoint/2012/main" userId="S::marju.reismaa@kul.ee::2d28ad05-4c37-4a76-ae1a-d0e70ff9d13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eskmine laad 2 – rõh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6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9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4A2-EE1C-4D3B-887D-0023A3A34A31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3B150-4D49-4ABA-BDCF-1F18B261E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293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4A2-EE1C-4D3B-887D-0023A3A34A31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3B150-4D49-4ABA-BDCF-1F18B261E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054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4A2-EE1C-4D3B-887D-0023A3A34A31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3B150-4D49-4ABA-BDCF-1F18B261E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08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4A2-EE1C-4D3B-887D-0023A3A34A31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3B150-4D49-4ABA-BDCF-1F18B261E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39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4A2-EE1C-4D3B-887D-0023A3A34A31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3B150-4D49-4ABA-BDCF-1F18B261E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939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4A2-EE1C-4D3B-887D-0023A3A34A31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3B150-4D49-4ABA-BDCF-1F18B261E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644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4A2-EE1C-4D3B-887D-0023A3A34A31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3B150-4D49-4ABA-BDCF-1F18B261E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535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4A2-EE1C-4D3B-887D-0023A3A34A31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3B150-4D49-4ABA-BDCF-1F18B261E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696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4A2-EE1C-4D3B-887D-0023A3A34A31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3B150-4D49-4ABA-BDCF-1F18B261E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578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4A2-EE1C-4D3B-887D-0023A3A34A31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3B150-4D49-4ABA-BDCF-1F18B261E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266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4A2-EE1C-4D3B-887D-0023A3A34A31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3B150-4D49-4ABA-BDCF-1F18B261E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398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7B4A2-EE1C-4D3B-887D-0023A3A34A31}" type="datetimeFigureOut">
              <a:rPr lang="en-GB" smtClean="0"/>
              <a:t>18/03/2021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3B150-4D49-4ABA-BDCF-1F18B261E7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967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rm.coe.int/culture-in-times-of-covid-19-or-how-we-discovered-we-cannot-live-witho/1680a18dc0" TargetMode="Externa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hape&#10;&#10;Description automatically generated">
            <a:extLst>
              <a:ext uri="{FF2B5EF4-FFF2-40B4-BE49-F238E27FC236}">
                <a16:creationId xmlns:a16="http://schemas.microsoft.com/office/drawing/2014/main" id="{9C787ED9-6F3D-41EF-9082-A7AFB6A3A8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1"/>
            <a:ext cx="12192000" cy="68570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062890-A5DB-40B1-9F53-79D14033FA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0871" y="2165684"/>
            <a:ext cx="8729964" cy="2021305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et-EE" sz="34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Eesti muuseumide koroona-aasta</a:t>
            </a:r>
            <a:endParaRPr lang="en-GB" sz="34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7C2356-8B51-402D-A875-ACE941C4D4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4251" y="5077838"/>
            <a:ext cx="7816470" cy="1055451"/>
          </a:xfrm>
        </p:spPr>
        <p:txBody>
          <a:bodyPr>
            <a:normAutofit/>
          </a:bodyPr>
          <a:lstStyle/>
          <a:p>
            <a:pPr algn="l"/>
            <a:r>
              <a:rPr lang="et-EE" sz="22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Marju Reismaa</a:t>
            </a:r>
          </a:p>
          <a:p>
            <a:pPr algn="l"/>
            <a:r>
              <a:rPr lang="et-EE" sz="2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muuseuminõunik</a:t>
            </a:r>
            <a:endParaRPr lang="en-GB" sz="2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8" name="Picture 7" descr="A picture containing logo&#10;&#10;Description automatically generated">
            <a:extLst>
              <a:ext uri="{FF2B5EF4-FFF2-40B4-BE49-F238E27FC236}">
                <a16:creationId xmlns:a16="http://schemas.microsoft.com/office/drawing/2014/main" id="{09698106-21D1-4D3B-8DA5-D02BEC829E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30" y="724712"/>
            <a:ext cx="2386589" cy="92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453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F0B23D3A-EA97-48A1-9A94-3071DA84C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1"/>
            <a:ext cx="12192000" cy="685705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30732E1A-D051-4603-B0AB-501A8AE55453}"/>
              </a:ext>
            </a:extLst>
          </p:cNvPr>
          <p:cNvSpPr txBox="1">
            <a:spLocks/>
          </p:cNvSpPr>
          <p:nvPr/>
        </p:nvSpPr>
        <p:spPr>
          <a:xfrm>
            <a:off x="687897" y="534941"/>
            <a:ext cx="7947328" cy="108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t-EE" sz="2800" b="1" i="0" u="none" strike="noStrike" baseline="0" dirty="0">
                <a:solidFill>
                  <a:schemeClr val="accent5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Mida Kultuuriministeeriumilt kõige rohkem </a:t>
            </a:r>
          </a:p>
          <a:p>
            <a:pPr algn="l"/>
            <a:r>
              <a:rPr lang="et-EE" sz="2800" b="1" i="0" u="none" strike="noStrike" baseline="0" dirty="0">
                <a:solidFill>
                  <a:schemeClr val="accent5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oodati ja küsiti?</a:t>
            </a:r>
            <a:endParaRPr lang="en-GB" sz="2800" b="1" dirty="0">
              <a:solidFill>
                <a:schemeClr val="accent5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8C1509-FB34-4D80-A0A6-BF0A352139A4}"/>
              </a:ext>
            </a:extLst>
          </p:cNvPr>
          <p:cNvSpPr txBox="1"/>
          <p:nvPr/>
        </p:nvSpPr>
        <p:spPr>
          <a:xfrm>
            <a:off x="981075" y="2514600"/>
            <a:ext cx="9515475" cy="3333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t-EE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A24FBF1-FEE0-45D6-975A-5B7882C68C1B}"/>
              </a:ext>
            </a:extLst>
          </p:cNvPr>
          <p:cNvSpPr txBox="1">
            <a:spLocks/>
          </p:cNvSpPr>
          <p:nvPr/>
        </p:nvSpPr>
        <p:spPr>
          <a:xfrm>
            <a:off x="687897" y="1878980"/>
            <a:ext cx="9545909" cy="33337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INFOT</a:t>
            </a:r>
          </a:p>
          <a:p>
            <a:pPr>
              <a:lnSpc>
                <a:spcPct val="15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INFOT </a:t>
            </a:r>
          </a:p>
          <a:p>
            <a:pPr>
              <a:lnSpc>
                <a:spcPct val="15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INFOT</a:t>
            </a:r>
            <a:endParaRPr lang="en-GB" sz="50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466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>
            <a:extLst>
              <a:ext uri="{FF2B5EF4-FFF2-40B4-BE49-F238E27FC236}">
                <a16:creationId xmlns:a16="http://schemas.microsoft.com/office/drawing/2014/main" id="{71865C00-FDB4-46C0-9FC5-0FE1096C19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66" y="237975"/>
            <a:ext cx="11892122" cy="3137060"/>
          </a:xfrm>
          <a:prstGeom prst="rect">
            <a:avLst/>
          </a:prstGeom>
        </p:spPr>
      </p:pic>
      <p:pic>
        <p:nvPicPr>
          <p:cNvPr id="3" name="Pilt 2">
            <a:extLst>
              <a:ext uri="{FF2B5EF4-FFF2-40B4-BE49-F238E27FC236}">
                <a16:creationId xmlns:a16="http://schemas.microsoft.com/office/drawing/2014/main" id="{9CB30E03-7B2F-4591-9435-E9FCC2405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5771" y="3446181"/>
            <a:ext cx="7528103" cy="3411819"/>
          </a:xfrm>
          <a:prstGeom prst="rect">
            <a:avLst/>
          </a:prstGeom>
        </p:spPr>
      </p:pic>
      <p:cxnSp>
        <p:nvCxnSpPr>
          <p:cNvPr id="5" name="Sirgkonnektor 4">
            <a:extLst>
              <a:ext uri="{FF2B5EF4-FFF2-40B4-BE49-F238E27FC236}">
                <a16:creationId xmlns:a16="http://schemas.microsoft.com/office/drawing/2014/main" id="{7A9A6F5D-1E5C-46D6-8C63-7D427A6D5858}"/>
              </a:ext>
            </a:extLst>
          </p:cNvPr>
          <p:cNvCxnSpPr/>
          <p:nvPr/>
        </p:nvCxnSpPr>
        <p:spPr>
          <a:xfrm>
            <a:off x="7915275" y="2790825"/>
            <a:ext cx="2933700" cy="0"/>
          </a:xfrm>
          <a:prstGeom prst="line">
            <a:avLst/>
          </a:prstGeom>
          <a:ln w="476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irgkonnektor 5">
            <a:extLst>
              <a:ext uri="{FF2B5EF4-FFF2-40B4-BE49-F238E27FC236}">
                <a16:creationId xmlns:a16="http://schemas.microsoft.com/office/drawing/2014/main" id="{DC8A9B85-5DA4-480B-8FCD-813633001375}"/>
              </a:ext>
            </a:extLst>
          </p:cNvPr>
          <p:cNvCxnSpPr/>
          <p:nvPr/>
        </p:nvCxnSpPr>
        <p:spPr>
          <a:xfrm>
            <a:off x="4981575" y="6102203"/>
            <a:ext cx="2933700" cy="0"/>
          </a:xfrm>
          <a:prstGeom prst="line">
            <a:avLst/>
          </a:prstGeom>
          <a:ln w="476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irgkonnektor 6">
            <a:extLst>
              <a:ext uri="{FF2B5EF4-FFF2-40B4-BE49-F238E27FC236}">
                <a16:creationId xmlns:a16="http://schemas.microsoft.com/office/drawing/2014/main" id="{301A885B-E467-454F-AD22-A194957972E4}"/>
              </a:ext>
            </a:extLst>
          </p:cNvPr>
          <p:cNvCxnSpPr/>
          <p:nvPr/>
        </p:nvCxnSpPr>
        <p:spPr>
          <a:xfrm>
            <a:off x="600075" y="695325"/>
            <a:ext cx="2933700" cy="0"/>
          </a:xfrm>
          <a:prstGeom prst="line">
            <a:avLst/>
          </a:prstGeom>
          <a:ln w="476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irgkonnektor 7">
            <a:extLst>
              <a:ext uri="{FF2B5EF4-FFF2-40B4-BE49-F238E27FC236}">
                <a16:creationId xmlns:a16="http://schemas.microsoft.com/office/drawing/2014/main" id="{CDF83C81-0DE0-4AF3-8EAA-BF5D6332D8DA}"/>
              </a:ext>
            </a:extLst>
          </p:cNvPr>
          <p:cNvCxnSpPr/>
          <p:nvPr/>
        </p:nvCxnSpPr>
        <p:spPr>
          <a:xfrm>
            <a:off x="4629150" y="3838575"/>
            <a:ext cx="2933700" cy="0"/>
          </a:xfrm>
          <a:prstGeom prst="line">
            <a:avLst/>
          </a:prstGeom>
          <a:ln w="476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264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>
            <a:extLst>
              <a:ext uri="{FF2B5EF4-FFF2-40B4-BE49-F238E27FC236}">
                <a16:creationId xmlns:a16="http://schemas.microsoft.com/office/drawing/2014/main" id="{0A66739D-DD71-4D4B-89A5-8065CAA4E5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424763" y="1414130"/>
            <a:ext cx="8171121" cy="305508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049349-CC68-4D39-A657-E5406200234D}"/>
              </a:ext>
            </a:extLst>
          </p:cNvPr>
          <p:cNvSpPr txBox="1"/>
          <p:nvPr/>
        </p:nvSpPr>
        <p:spPr>
          <a:xfrm flipH="1">
            <a:off x="7151369" y="5886450"/>
            <a:ext cx="5659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i="1" dirty="0"/>
              <a:t>Vabariigi Valitsuse pressikonverents 25.02.2021</a:t>
            </a:r>
          </a:p>
        </p:txBody>
      </p:sp>
    </p:spTree>
    <p:extLst>
      <p:ext uri="{BB962C8B-B14F-4D97-AF65-F5344CB8AC3E}">
        <p14:creationId xmlns:p14="http://schemas.microsoft.com/office/powerpoint/2010/main" val="4060839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C8C1509-FB34-4D80-A0A6-BF0A352139A4}"/>
              </a:ext>
            </a:extLst>
          </p:cNvPr>
          <p:cNvSpPr txBox="1"/>
          <p:nvPr/>
        </p:nvSpPr>
        <p:spPr>
          <a:xfrm>
            <a:off x="981075" y="2514600"/>
            <a:ext cx="9515475" cy="3333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t-EE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A24FBF1-FEE0-45D6-975A-5B7882C68C1B}"/>
              </a:ext>
            </a:extLst>
          </p:cNvPr>
          <p:cNvSpPr txBox="1">
            <a:spLocks/>
          </p:cNvSpPr>
          <p:nvPr/>
        </p:nvSpPr>
        <p:spPr>
          <a:xfrm>
            <a:off x="1323045" y="1762125"/>
            <a:ext cx="9545909" cy="33337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13. märts – 17. mai 2020 muuseumid suletud.</a:t>
            </a:r>
          </a:p>
          <a:p>
            <a:pPr>
              <a:lnSpc>
                <a:spcPct val="10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Alates 2. maist 2020 vabaõhumuuseumid avatud</a:t>
            </a:r>
          </a:p>
        </p:txBody>
      </p:sp>
    </p:spTree>
    <p:extLst>
      <p:ext uri="{BB962C8B-B14F-4D97-AF65-F5344CB8AC3E}">
        <p14:creationId xmlns:p14="http://schemas.microsoft.com/office/powerpoint/2010/main" val="2172588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C8C1509-FB34-4D80-A0A6-BF0A352139A4}"/>
              </a:ext>
            </a:extLst>
          </p:cNvPr>
          <p:cNvSpPr txBox="1"/>
          <p:nvPr/>
        </p:nvSpPr>
        <p:spPr>
          <a:xfrm>
            <a:off x="981075" y="2514600"/>
            <a:ext cx="9515475" cy="3333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t-EE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A24FBF1-FEE0-45D6-975A-5B7882C68C1B}"/>
              </a:ext>
            </a:extLst>
          </p:cNvPr>
          <p:cNvSpPr txBox="1">
            <a:spLocks/>
          </p:cNvSpPr>
          <p:nvPr/>
        </p:nvSpPr>
        <p:spPr>
          <a:xfrm>
            <a:off x="695325" y="2793380"/>
            <a:ext cx="10744200" cy="33337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Alates 12. detsembrist 2020 </a:t>
            </a:r>
          </a:p>
          <a:p>
            <a:pPr>
              <a:lnSpc>
                <a:spcPct val="10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Ida-Virumaa muuseumid suletud.</a:t>
            </a:r>
          </a:p>
          <a:p>
            <a:pPr>
              <a:lnSpc>
                <a:spcPct val="10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Alates 28. detsembrist 2020 </a:t>
            </a:r>
          </a:p>
          <a:p>
            <a:pPr>
              <a:lnSpc>
                <a:spcPct val="10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ka Harjumaa muuseumid suletud (v.a vabaõhumuuseumid) </a:t>
            </a:r>
          </a:p>
          <a:p>
            <a:pPr>
              <a:lnSpc>
                <a:spcPct val="10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kuni 17. jaanuarini 2021.</a:t>
            </a:r>
          </a:p>
        </p:txBody>
      </p:sp>
    </p:spTree>
    <p:extLst>
      <p:ext uri="{BB962C8B-B14F-4D97-AF65-F5344CB8AC3E}">
        <p14:creationId xmlns:p14="http://schemas.microsoft.com/office/powerpoint/2010/main" val="534533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C8C1509-FB34-4D80-A0A6-BF0A352139A4}"/>
              </a:ext>
            </a:extLst>
          </p:cNvPr>
          <p:cNvSpPr txBox="1"/>
          <p:nvPr/>
        </p:nvSpPr>
        <p:spPr>
          <a:xfrm>
            <a:off x="981075" y="2514600"/>
            <a:ext cx="9515475" cy="3333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t-EE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A24FBF1-FEE0-45D6-975A-5B7882C68C1B}"/>
              </a:ext>
            </a:extLst>
          </p:cNvPr>
          <p:cNvSpPr txBox="1">
            <a:spLocks/>
          </p:cNvSpPr>
          <p:nvPr/>
        </p:nvSpPr>
        <p:spPr>
          <a:xfrm>
            <a:off x="1323045" y="1955180"/>
            <a:ext cx="9545909" cy="33337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Ida-Virumaal tegutsev muuseum, mis ei ole vabaõhumuuseum &gt;</a:t>
            </a:r>
          </a:p>
          <a:p>
            <a:pPr>
              <a:lnSpc>
                <a:spcPct val="10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2020. aastal vähemalt</a:t>
            </a:r>
          </a:p>
          <a:p>
            <a:pPr>
              <a:lnSpc>
                <a:spcPct val="10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86 päeva külastajatele suletud</a:t>
            </a:r>
            <a:endParaRPr lang="en-GB" sz="50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265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C8C1509-FB34-4D80-A0A6-BF0A352139A4}"/>
              </a:ext>
            </a:extLst>
          </p:cNvPr>
          <p:cNvSpPr txBox="1"/>
          <p:nvPr/>
        </p:nvSpPr>
        <p:spPr>
          <a:xfrm>
            <a:off x="981075" y="2514600"/>
            <a:ext cx="9515475" cy="3333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t-EE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A24FBF1-FEE0-45D6-975A-5B7882C68C1B}"/>
              </a:ext>
            </a:extLst>
          </p:cNvPr>
          <p:cNvSpPr txBox="1">
            <a:spLocks/>
          </p:cNvSpPr>
          <p:nvPr/>
        </p:nvSpPr>
        <p:spPr>
          <a:xfrm>
            <a:off x="1323045" y="916955"/>
            <a:ext cx="9545909" cy="33337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t-EE" sz="5000" b="1" dirty="0">
                <a:latin typeface="Roboto" panose="02000000000000000000" pitchFamily="2" charset="0"/>
                <a:ea typeface="Roboto" panose="02000000000000000000" pitchFamily="2" charset="0"/>
              </a:rPr>
              <a:t>Alates 3. märtsist 2021 muuseumide siseruumid suletud</a:t>
            </a:r>
          </a:p>
        </p:txBody>
      </p:sp>
    </p:spTree>
    <p:extLst>
      <p:ext uri="{BB962C8B-B14F-4D97-AF65-F5344CB8AC3E}">
        <p14:creationId xmlns:p14="http://schemas.microsoft.com/office/powerpoint/2010/main" val="1491189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ground pattern&#10;&#10;Description automatically generated with low confidence">
            <a:extLst>
              <a:ext uri="{FF2B5EF4-FFF2-40B4-BE49-F238E27FC236}">
                <a16:creationId xmlns:a16="http://schemas.microsoft.com/office/drawing/2014/main" id="{F0B23D3A-EA97-48A1-9A94-3071DA84C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1"/>
            <a:ext cx="12192000" cy="6857058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30732E1A-D051-4603-B0AB-501A8AE55453}"/>
              </a:ext>
            </a:extLst>
          </p:cNvPr>
          <p:cNvSpPr txBox="1">
            <a:spLocks/>
          </p:cNvSpPr>
          <p:nvPr/>
        </p:nvSpPr>
        <p:spPr>
          <a:xfrm>
            <a:off x="687897" y="534941"/>
            <a:ext cx="7947328" cy="108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t-EE" sz="2800" b="1" i="0" u="none" strike="noStrike" baseline="0" dirty="0">
                <a:solidFill>
                  <a:schemeClr val="accent5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Koroonateemad</a:t>
            </a:r>
            <a:endParaRPr lang="en-GB" sz="2800" b="1" dirty="0">
              <a:solidFill>
                <a:schemeClr val="accent5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8C1509-FB34-4D80-A0A6-BF0A352139A4}"/>
              </a:ext>
            </a:extLst>
          </p:cNvPr>
          <p:cNvSpPr txBox="1"/>
          <p:nvPr/>
        </p:nvSpPr>
        <p:spPr>
          <a:xfrm>
            <a:off x="981075" y="2514600"/>
            <a:ext cx="9515475" cy="3333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t-EE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A24FBF1-FEE0-45D6-975A-5B7882C68C1B}"/>
              </a:ext>
            </a:extLst>
          </p:cNvPr>
          <p:cNvSpPr txBox="1">
            <a:spLocks/>
          </p:cNvSpPr>
          <p:nvPr/>
        </p:nvSpPr>
        <p:spPr>
          <a:xfrm>
            <a:off x="687897" y="2288555"/>
            <a:ext cx="9545909" cy="33337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t-EE" sz="2000" dirty="0">
                <a:latin typeface="Roboto" panose="02000000000000000000" pitchFamily="2" charset="0"/>
                <a:ea typeface="Roboto" panose="02000000000000000000" pitchFamily="2" charset="0"/>
              </a:rPr>
              <a:t>Kõik muuseumid inforingis, olenemata haldusalast ja omandivormist.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t-EE" sz="2000" dirty="0" err="1">
                <a:latin typeface="Roboto" panose="02000000000000000000" pitchFamily="2" charset="0"/>
                <a:ea typeface="Roboto" panose="02000000000000000000" pitchFamily="2" charset="0"/>
              </a:rPr>
              <a:t>KuM</a:t>
            </a:r>
            <a:r>
              <a:rPr lang="et-EE" sz="2000" dirty="0">
                <a:latin typeface="Roboto" panose="02000000000000000000" pitchFamily="2" charset="0"/>
                <a:ea typeface="Roboto" panose="02000000000000000000" pitchFamily="2" charset="0"/>
              </a:rPr>
              <a:t> kriisiabi 2020: kõigile muuseumidele (muuseumiseaduse definitsioon, omatulu vähemalt 10% ja 5000 eurot).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t-EE" sz="2000" dirty="0">
                <a:latin typeface="Roboto" panose="02000000000000000000" pitchFamily="2" charset="0"/>
                <a:ea typeface="Roboto" panose="02000000000000000000" pitchFamily="2" charset="0"/>
              </a:rPr>
              <a:t>Töötukassa ja </a:t>
            </a:r>
            <a:r>
              <a:rPr lang="et-EE" sz="2000" dirty="0" err="1">
                <a:latin typeface="Roboto" panose="02000000000000000000" pitchFamily="2" charset="0"/>
                <a:ea typeface="Roboto" panose="02000000000000000000" pitchFamily="2" charset="0"/>
              </a:rPr>
              <a:t>EASi</a:t>
            </a:r>
            <a:r>
              <a:rPr lang="et-EE" sz="2000" dirty="0">
                <a:latin typeface="Roboto" panose="02000000000000000000" pitchFamily="2" charset="0"/>
                <a:ea typeface="Roboto" panose="02000000000000000000" pitchFamily="2" charset="0"/>
              </a:rPr>
              <a:t> meetmed.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t-EE" sz="2000" dirty="0">
                <a:latin typeface="Roboto" panose="02000000000000000000" pitchFamily="2" charset="0"/>
                <a:ea typeface="Roboto" panose="02000000000000000000" pitchFamily="2" charset="0"/>
              </a:rPr>
              <a:t>Väljumisstrateegia (22. apr) ja juhendid (25. apr).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t-EE" sz="2000" dirty="0">
                <a:latin typeface="Roboto" panose="02000000000000000000" pitchFamily="2" charset="0"/>
                <a:ea typeface="Roboto" panose="02000000000000000000" pitchFamily="2" charset="0"/>
              </a:rPr>
              <a:t>Isikukaitsevahendid.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t-EE" sz="2000" dirty="0">
                <a:latin typeface="Roboto" panose="02000000000000000000" pitchFamily="2" charset="0"/>
                <a:ea typeface="Roboto" panose="02000000000000000000" pitchFamily="2" charset="0"/>
              </a:rPr>
              <a:t>Vaktsineerimine.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t-EE" sz="2000" dirty="0">
                <a:latin typeface="Roboto" panose="02000000000000000000" pitchFamily="2" charset="0"/>
                <a:ea typeface="Roboto" panose="02000000000000000000" pitchFamily="2" charset="0"/>
              </a:rPr>
              <a:t>…ja uuele ringile märtsis 2021…</a:t>
            </a:r>
          </a:p>
        </p:txBody>
      </p:sp>
      <p:graphicFrame>
        <p:nvGraphicFramePr>
          <p:cNvPr id="8" name="Tabel 7">
            <a:extLst>
              <a:ext uri="{FF2B5EF4-FFF2-40B4-BE49-F238E27FC236}">
                <a16:creationId xmlns:a16="http://schemas.microsoft.com/office/drawing/2014/main" id="{9CCCD3ED-0EB7-47A5-84DF-AFE7496709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954438"/>
              </p:ext>
            </p:extLst>
          </p:nvPr>
        </p:nvGraphicFramePr>
        <p:xfrm>
          <a:off x="5622925" y="5024176"/>
          <a:ext cx="6291263" cy="16483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773772">
                  <a:extLst>
                    <a:ext uri="{9D8B030D-6E8A-4147-A177-3AD203B41FA5}">
                      <a16:colId xmlns:a16="http://schemas.microsoft.com/office/drawing/2014/main" val="3624222199"/>
                    </a:ext>
                  </a:extLst>
                </a:gridCol>
                <a:gridCol w="1517491">
                  <a:extLst>
                    <a:ext uri="{9D8B030D-6E8A-4147-A177-3AD203B41FA5}">
                      <a16:colId xmlns:a16="http://schemas.microsoft.com/office/drawing/2014/main" val="1016427010"/>
                    </a:ext>
                  </a:extLst>
                </a:gridCol>
              </a:tblGrid>
              <a:tr h="412087">
                <a:tc>
                  <a:txBody>
                    <a:bodyPr/>
                    <a:lstStyle/>
                    <a:p>
                      <a:pPr algn="r" fontAlgn="b"/>
                      <a:r>
                        <a:rPr lang="et-EE" sz="20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ainult </a:t>
                      </a:r>
                      <a:r>
                        <a:rPr lang="et-EE" sz="2000" u="none" strike="noStrike" dirty="0" err="1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KuM</a:t>
                      </a:r>
                      <a:r>
                        <a:rPr lang="et-EE" sz="20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 tegevustoetus</a:t>
                      </a:r>
                      <a:endParaRPr lang="et-EE" sz="20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20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10</a:t>
                      </a:r>
                      <a:endParaRPr lang="et-EE" sz="20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312581562"/>
                  </a:ext>
                </a:extLst>
              </a:tr>
              <a:tr h="412087">
                <a:tc>
                  <a:txBody>
                    <a:bodyPr/>
                    <a:lstStyle/>
                    <a:p>
                      <a:pPr algn="r" fontAlgn="b"/>
                      <a:r>
                        <a:rPr lang="et-EE" sz="20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ainult kriisiabi</a:t>
                      </a:r>
                      <a:endParaRPr lang="et-EE" sz="20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2000" u="none" strike="noStrike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15</a:t>
                      </a:r>
                      <a:endParaRPr lang="et-EE" sz="2000" b="0" i="0" u="none" strike="noStrike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902860195"/>
                  </a:ext>
                </a:extLst>
              </a:tr>
              <a:tr h="412087">
                <a:tc>
                  <a:txBody>
                    <a:bodyPr/>
                    <a:lstStyle/>
                    <a:p>
                      <a:pPr algn="r" fontAlgn="b"/>
                      <a:r>
                        <a:rPr lang="fi-FI" sz="20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nii </a:t>
                      </a:r>
                      <a:r>
                        <a:rPr lang="et-EE" sz="2000" u="none" strike="noStrike" dirty="0" err="1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KuM</a:t>
                      </a:r>
                      <a:r>
                        <a:rPr lang="et-EE" sz="20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 </a:t>
                      </a:r>
                      <a:r>
                        <a:rPr lang="fi-FI" sz="2000" u="none" strike="noStrike" dirty="0" err="1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tegevustoetus</a:t>
                      </a:r>
                      <a:r>
                        <a:rPr lang="fi-FI" sz="20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 </a:t>
                      </a:r>
                      <a:r>
                        <a:rPr lang="fi-FI" sz="2000" u="none" strike="noStrike" dirty="0" err="1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kui</a:t>
                      </a:r>
                      <a:r>
                        <a:rPr lang="fi-FI" sz="20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 ka kriisiabi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2000" u="none" strike="noStrike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30</a:t>
                      </a:r>
                      <a:endParaRPr lang="et-EE" sz="2000" b="0" i="0" u="none" strike="noStrike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3415764201"/>
                  </a:ext>
                </a:extLst>
              </a:tr>
              <a:tr h="412087">
                <a:tc>
                  <a:txBody>
                    <a:bodyPr/>
                    <a:lstStyle/>
                    <a:p>
                      <a:pPr algn="r" fontAlgn="b"/>
                      <a:endParaRPr lang="et-EE" sz="20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2000" u="none" strike="noStrike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55</a:t>
                      </a:r>
                      <a:endParaRPr lang="et-EE" sz="2000" b="0" i="0" u="none" strike="noStrike" dirty="0">
                        <a:solidFill>
                          <a:srgbClr val="000000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</a:endParaRP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4009789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25004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lt 3">
            <a:extLst>
              <a:ext uri="{FF2B5EF4-FFF2-40B4-BE49-F238E27FC236}">
                <a16:creationId xmlns:a16="http://schemas.microsoft.com/office/drawing/2014/main" id="{1C058AA2-9C5A-42AF-8359-691D3B8457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85" y="0"/>
            <a:ext cx="11852779" cy="6857999"/>
          </a:xfrm>
          <a:prstGeom prst="rect">
            <a:avLst/>
          </a:prstGeom>
        </p:spPr>
      </p:pic>
      <p:sp>
        <p:nvSpPr>
          <p:cNvPr id="3" name="Ristkülik 2">
            <a:extLst>
              <a:ext uri="{FF2B5EF4-FFF2-40B4-BE49-F238E27FC236}">
                <a16:creationId xmlns:a16="http://schemas.microsoft.com/office/drawing/2014/main" id="{AB00777C-6659-42E7-92B4-658BCBF25019}"/>
              </a:ext>
            </a:extLst>
          </p:cNvPr>
          <p:cNvSpPr/>
          <p:nvPr/>
        </p:nvSpPr>
        <p:spPr>
          <a:xfrm>
            <a:off x="198185" y="6422035"/>
            <a:ext cx="32322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sz="1200" dirty="0"/>
              <a:t>Allikas: Statistikaamet, muuseumijuhtide e-kirjad</a:t>
            </a:r>
          </a:p>
        </p:txBody>
      </p:sp>
    </p:spTree>
    <p:extLst>
      <p:ext uri="{BB962C8B-B14F-4D97-AF65-F5344CB8AC3E}">
        <p14:creationId xmlns:p14="http://schemas.microsoft.com/office/powerpoint/2010/main" val="1088187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>
            <a:extLst>
              <a:ext uri="{FF2B5EF4-FFF2-40B4-BE49-F238E27FC236}">
                <a16:creationId xmlns:a16="http://schemas.microsoft.com/office/drawing/2014/main" id="{FA289B17-7163-472F-9ED7-160F3E15B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50" y="263401"/>
            <a:ext cx="7078710" cy="5741459"/>
          </a:xfrm>
          <a:prstGeom prst="rect">
            <a:avLst/>
          </a:prstGeom>
        </p:spPr>
      </p:pic>
      <p:pic>
        <p:nvPicPr>
          <p:cNvPr id="3" name="Pilt 2">
            <a:extLst>
              <a:ext uri="{FF2B5EF4-FFF2-40B4-BE49-F238E27FC236}">
                <a16:creationId xmlns:a16="http://schemas.microsoft.com/office/drawing/2014/main" id="{854B7F2F-88CE-4F7F-A0B4-06E8F0686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8496" y="866037"/>
            <a:ext cx="4413504" cy="5138823"/>
          </a:xfrm>
          <a:prstGeom prst="rect">
            <a:avLst/>
          </a:prstGeom>
        </p:spPr>
      </p:pic>
      <p:pic>
        <p:nvPicPr>
          <p:cNvPr id="4" name="Pilt 3">
            <a:extLst>
              <a:ext uri="{FF2B5EF4-FFF2-40B4-BE49-F238E27FC236}">
                <a16:creationId xmlns:a16="http://schemas.microsoft.com/office/drawing/2014/main" id="{9AE4B658-95EF-48CD-9A3C-00284A5A12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5343" y="216723"/>
            <a:ext cx="2051155" cy="508026"/>
          </a:xfrm>
          <a:prstGeom prst="rect">
            <a:avLst/>
          </a:prstGeom>
        </p:spPr>
      </p:pic>
      <p:sp>
        <p:nvSpPr>
          <p:cNvPr id="6" name="Naerunägu 5">
            <a:extLst>
              <a:ext uri="{FF2B5EF4-FFF2-40B4-BE49-F238E27FC236}">
                <a16:creationId xmlns:a16="http://schemas.microsoft.com/office/drawing/2014/main" id="{FFF71E05-6D22-4648-BC00-556DBDC68439}"/>
              </a:ext>
            </a:extLst>
          </p:cNvPr>
          <p:cNvSpPr/>
          <p:nvPr/>
        </p:nvSpPr>
        <p:spPr>
          <a:xfrm>
            <a:off x="11358873" y="100083"/>
            <a:ext cx="590550" cy="508026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4192052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>
            <a:extLst>
              <a:ext uri="{FF2B5EF4-FFF2-40B4-BE49-F238E27FC236}">
                <a16:creationId xmlns:a16="http://schemas.microsoft.com/office/drawing/2014/main" id="{CBE011D0-C00B-4C96-9C1A-AE445625E6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4" y="0"/>
            <a:ext cx="6085186" cy="5100244"/>
          </a:xfrm>
          <a:prstGeom prst="rect">
            <a:avLst/>
          </a:prstGeom>
        </p:spPr>
      </p:pic>
      <p:pic>
        <p:nvPicPr>
          <p:cNvPr id="3" name="Pilt 2">
            <a:extLst>
              <a:ext uri="{FF2B5EF4-FFF2-40B4-BE49-F238E27FC236}">
                <a16:creationId xmlns:a16="http://schemas.microsoft.com/office/drawing/2014/main" id="{40A04436-64E4-4F2E-A68B-5EE6DB42DD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0265" y="3349255"/>
            <a:ext cx="6028179" cy="3416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8230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>
            <a:extLst>
              <a:ext uri="{FF2B5EF4-FFF2-40B4-BE49-F238E27FC236}">
                <a16:creationId xmlns:a16="http://schemas.microsoft.com/office/drawing/2014/main" id="{C107DA6A-394B-4B21-8C48-F3D8262E57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556" y="155077"/>
            <a:ext cx="5721361" cy="670292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0D0F726E-4A1B-4C73-B698-684BB10AA64B}"/>
              </a:ext>
            </a:extLst>
          </p:cNvPr>
          <p:cNvSpPr txBox="1">
            <a:spLocks/>
          </p:cNvSpPr>
          <p:nvPr/>
        </p:nvSpPr>
        <p:spPr>
          <a:xfrm>
            <a:off x="7667625" y="2809875"/>
            <a:ext cx="4185431" cy="342203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t-EE" sz="2000" dirty="0">
                <a:latin typeface="Roboto" panose="02000000000000000000" pitchFamily="2" charset="0"/>
                <a:ea typeface="Roboto" panose="02000000000000000000" pitchFamily="2" charset="0"/>
              </a:rPr>
              <a:t>„Aga kui me näiteks tahaksime teada, mis täpselt muutus digikultuuri tarbimises koroonapandeemia raames, siis seda me tegelikult teada ei saagi ja peaksime läbi viima eraldi uuringu“ (Digikultuuri raport 2020)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t-EE" sz="2000" dirty="0"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l"/>
            <a:endParaRPr lang="en-GB" sz="20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7288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>
            <a:extLst>
              <a:ext uri="{FF2B5EF4-FFF2-40B4-BE49-F238E27FC236}">
                <a16:creationId xmlns:a16="http://schemas.microsoft.com/office/drawing/2014/main" id="{E354FC1A-B347-400B-858B-774D3E87A0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8175" y="52694"/>
            <a:ext cx="7419975" cy="6676412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9D4610F-2EA8-403F-8282-4E729A6AB126}"/>
              </a:ext>
            </a:extLst>
          </p:cNvPr>
          <p:cNvSpPr txBox="1">
            <a:spLocks/>
          </p:cNvSpPr>
          <p:nvPr/>
        </p:nvSpPr>
        <p:spPr>
          <a:xfrm>
            <a:off x="115851" y="1333641"/>
            <a:ext cx="3579849" cy="4421876"/>
          </a:xfrm>
          <a:prstGeom prst="ellipse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0431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5715" kern="12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50431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5715">
                <a:solidFill>
                  <a:srgbClr val="000000"/>
                </a:solidFill>
                <a:latin typeface="Roboto Condensed" panose="02000000000000000000" pitchFamily="2" charset="0"/>
                <a:ea typeface="Microsoft YaHei" panose="020B0503020204020204" pitchFamily="34" charset="-122"/>
              </a:defRPr>
            </a:lvl2pPr>
            <a:lvl3pPr algn="l" defTabSz="450431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5715">
                <a:solidFill>
                  <a:srgbClr val="000000"/>
                </a:solidFill>
                <a:latin typeface="Roboto Condensed" panose="02000000000000000000" pitchFamily="2" charset="0"/>
                <a:ea typeface="Microsoft YaHei" panose="020B0503020204020204" pitchFamily="34" charset="-122"/>
              </a:defRPr>
            </a:lvl3pPr>
            <a:lvl4pPr algn="l" defTabSz="450431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5715">
                <a:solidFill>
                  <a:srgbClr val="000000"/>
                </a:solidFill>
                <a:latin typeface="Roboto Condensed" panose="02000000000000000000" pitchFamily="2" charset="0"/>
                <a:ea typeface="Microsoft YaHei" panose="020B0503020204020204" pitchFamily="34" charset="-122"/>
              </a:defRPr>
            </a:lvl4pPr>
            <a:lvl5pPr algn="l" defTabSz="450431" rtl="0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 sz="5715">
                <a:solidFill>
                  <a:srgbClr val="000000"/>
                </a:solidFill>
                <a:latin typeface="Roboto Condensed" panose="02000000000000000000" pitchFamily="2" charset="0"/>
                <a:ea typeface="Microsoft YaHei" panose="020B0503020204020204" pitchFamily="34" charset="-122"/>
              </a:defRPr>
            </a:lvl5pPr>
            <a:lvl6pPr marL="2521138" indent="-229194" algn="l" defTabSz="450431" rtl="0" eaLnBrk="1" fontAlgn="base" hangingPunct="1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5715">
                <a:solidFill>
                  <a:srgbClr val="000000"/>
                </a:solidFill>
                <a:latin typeface="Roboto Condensed" panose="02000000000000000000" pitchFamily="2" charset="0"/>
                <a:ea typeface="Microsoft YaHei" panose="020B0503020204020204" pitchFamily="34" charset="-122"/>
              </a:defRPr>
            </a:lvl6pPr>
            <a:lvl7pPr marL="2979527" indent="-229194" algn="l" defTabSz="450431" rtl="0" eaLnBrk="1" fontAlgn="base" hangingPunct="1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5715">
                <a:solidFill>
                  <a:srgbClr val="000000"/>
                </a:solidFill>
                <a:latin typeface="Roboto Condensed" panose="02000000000000000000" pitchFamily="2" charset="0"/>
                <a:ea typeface="Microsoft YaHei" panose="020B0503020204020204" pitchFamily="34" charset="-122"/>
              </a:defRPr>
            </a:lvl7pPr>
            <a:lvl8pPr marL="3437915" indent="-229194" algn="l" defTabSz="450431" rtl="0" eaLnBrk="1" fontAlgn="base" hangingPunct="1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5715">
                <a:solidFill>
                  <a:srgbClr val="000000"/>
                </a:solidFill>
                <a:latin typeface="Roboto Condensed" panose="02000000000000000000" pitchFamily="2" charset="0"/>
                <a:ea typeface="Microsoft YaHei" panose="020B0503020204020204" pitchFamily="34" charset="-122"/>
              </a:defRPr>
            </a:lvl8pPr>
            <a:lvl9pPr marL="3896304" indent="-229194" algn="l" defTabSz="450431" rtl="0" eaLnBrk="1" fontAlgn="base" hangingPunct="1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5715">
                <a:solidFill>
                  <a:srgbClr val="000000"/>
                </a:solidFill>
                <a:latin typeface="Roboto Condensed" panose="02000000000000000000" pitchFamily="2" charset="0"/>
                <a:ea typeface="Microsoft YaHei" panose="020B0503020204020204" pitchFamily="34" charset="-122"/>
              </a:defRPr>
            </a:lvl9pPr>
          </a:lstStyle>
          <a:p>
            <a:pPr algn="r" defTabSz="914400">
              <a:lnSpc>
                <a:spcPct val="90000"/>
              </a:lnSpc>
              <a:spcAft>
                <a:spcPts val="600"/>
              </a:spcAft>
            </a:pPr>
            <a:r>
              <a:rPr lang="et-EE" sz="4000" b="1" kern="1200" dirty="0">
                <a:solidFill>
                  <a:schemeClr val="tx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Digi-kultuuri raport 2020</a:t>
            </a:r>
            <a:endParaRPr lang="et-EE" altLang="et-EE" sz="4000" b="1" kern="1200" dirty="0">
              <a:solidFill>
                <a:schemeClr val="tx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cxnSp>
        <p:nvCxnSpPr>
          <p:cNvPr id="5" name="Sirgkonnektor 4">
            <a:extLst>
              <a:ext uri="{FF2B5EF4-FFF2-40B4-BE49-F238E27FC236}">
                <a16:creationId xmlns:a16="http://schemas.microsoft.com/office/drawing/2014/main" id="{7F75170E-97FF-42E4-A3AC-C0F91D0861D8}"/>
              </a:ext>
            </a:extLst>
          </p:cNvPr>
          <p:cNvCxnSpPr/>
          <p:nvPr/>
        </p:nvCxnSpPr>
        <p:spPr>
          <a:xfrm>
            <a:off x="3867150" y="200025"/>
            <a:ext cx="0" cy="5962650"/>
          </a:xfrm>
          <a:prstGeom prst="line">
            <a:avLst/>
          </a:prstGeom>
          <a:ln w="381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" name="Sirge noolkonnektor 5">
            <a:extLst>
              <a:ext uri="{FF2B5EF4-FFF2-40B4-BE49-F238E27FC236}">
                <a16:creationId xmlns:a16="http://schemas.microsoft.com/office/drawing/2014/main" id="{DD65D5CA-FD86-4BD5-97E8-C92BCF4A94E4}"/>
              </a:ext>
            </a:extLst>
          </p:cNvPr>
          <p:cNvCxnSpPr>
            <a:cxnSpLocks/>
          </p:cNvCxnSpPr>
          <p:nvPr/>
        </p:nvCxnSpPr>
        <p:spPr>
          <a:xfrm>
            <a:off x="5753100" y="1866900"/>
            <a:ext cx="100965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irge noolkonnektor 7">
            <a:extLst>
              <a:ext uri="{FF2B5EF4-FFF2-40B4-BE49-F238E27FC236}">
                <a16:creationId xmlns:a16="http://schemas.microsoft.com/office/drawing/2014/main" id="{E3A1429F-866F-4BBE-9CDB-AFB55ECF3F8C}"/>
              </a:ext>
            </a:extLst>
          </p:cNvPr>
          <p:cNvCxnSpPr>
            <a:cxnSpLocks/>
          </p:cNvCxnSpPr>
          <p:nvPr/>
        </p:nvCxnSpPr>
        <p:spPr>
          <a:xfrm>
            <a:off x="4162425" y="2933700"/>
            <a:ext cx="100965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irge noolkonnektor 8">
            <a:extLst>
              <a:ext uri="{FF2B5EF4-FFF2-40B4-BE49-F238E27FC236}">
                <a16:creationId xmlns:a16="http://schemas.microsoft.com/office/drawing/2014/main" id="{5D283FF8-128F-4660-AD7F-D2A4D07AB05A}"/>
              </a:ext>
            </a:extLst>
          </p:cNvPr>
          <p:cNvCxnSpPr>
            <a:cxnSpLocks/>
          </p:cNvCxnSpPr>
          <p:nvPr/>
        </p:nvCxnSpPr>
        <p:spPr>
          <a:xfrm>
            <a:off x="4905375" y="266700"/>
            <a:ext cx="100965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1658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lt 1">
            <a:extLst>
              <a:ext uri="{FF2B5EF4-FFF2-40B4-BE49-F238E27FC236}">
                <a16:creationId xmlns:a16="http://schemas.microsoft.com/office/drawing/2014/main" id="{983DA8A0-1FCF-4619-87D4-86BAC0B93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041" y="415119"/>
            <a:ext cx="11015591" cy="602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684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">
            <a:extLst>
              <a:ext uri="{FF2B5EF4-FFF2-40B4-BE49-F238E27FC236}">
                <a16:creationId xmlns:a16="http://schemas.microsoft.com/office/drawing/2014/main" id="{34205A2E-9543-4F3C-AE4E-9185B4839B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825" y="0"/>
            <a:ext cx="12192000" cy="685705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9AA7BB9-30F5-4E3F-A548-C9D119897B6A}"/>
              </a:ext>
            </a:extLst>
          </p:cNvPr>
          <p:cNvSpPr txBox="1">
            <a:spLocks/>
          </p:cNvSpPr>
          <p:nvPr/>
        </p:nvSpPr>
        <p:spPr>
          <a:xfrm>
            <a:off x="1500809" y="3073940"/>
            <a:ext cx="7277790" cy="128405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t-EE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Aitäh!</a:t>
            </a:r>
            <a:endParaRPr lang="en-GB" sz="34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0283113D-614A-469D-B372-1B20C4D3AC92}"/>
              </a:ext>
            </a:extLst>
          </p:cNvPr>
          <p:cNvSpPr txBox="1">
            <a:spLocks/>
          </p:cNvSpPr>
          <p:nvPr/>
        </p:nvSpPr>
        <p:spPr>
          <a:xfrm>
            <a:off x="1515634" y="5077838"/>
            <a:ext cx="6362851" cy="137238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t-EE" sz="20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Marju Reismaa</a:t>
            </a:r>
          </a:p>
          <a:p>
            <a:pPr marL="0" indent="0">
              <a:buNone/>
            </a:pPr>
            <a:r>
              <a:rPr lang="et-EE" sz="2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marju.reismaa@kul.ee </a:t>
            </a:r>
            <a:endParaRPr lang="en-GB" sz="20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7" name="Picture 6" descr="A picture containing logo&#10;&#10;Description automatically generated">
            <a:extLst>
              <a:ext uri="{FF2B5EF4-FFF2-40B4-BE49-F238E27FC236}">
                <a16:creationId xmlns:a16="http://schemas.microsoft.com/office/drawing/2014/main" id="{113072EA-F272-4A61-A52E-9810FF0F4D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830" y="724712"/>
            <a:ext cx="2386589" cy="926594"/>
          </a:xfrm>
          <a:prstGeom prst="rect">
            <a:avLst/>
          </a:prstGeom>
        </p:spPr>
      </p:pic>
      <p:pic>
        <p:nvPicPr>
          <p:cNvPr id="2" name="Pilt 1">
            <a:extLst>
              <a:ext uri="{FF2B5EF4-FFF2-40B4-BE49-F238E27FC236}">
                <a16:creationId xmlns:a16="http://schemas.microsoft.com/office/drawing/2014/main" id="{F7735725-83DD-40F8-AA1D-84DD92F9F1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301918"/>
            <a:ext cx="5056082" cy="4731975"/>
          </a:xfrm>
          <a:prstGeom prst="rect">
            <a:avLst/>
          </a:prstGeom>
        </p:spPr>
      </p:pic>
      <p:sp>
        <p:nvSpPr>
          <p:cNvPr id="4" name="Ristkülik 3">
            <a:extLst>
              <a:ext uri="{FF2B5EF4-FFF2-40B4-BE49-F238E27FC236}">
                <a16:creationId xmlns:a16="http://schemas.microsoft.com/office/drawing/2014/main" id="{387C7200-21B7-4200-90D0-85D780552E69}"/>
              </a:ext>
            </a:extLst>
          </p:cNvPr>
          <p:cNvSpPr/>
          <p:nvPr/>
        </p:nvSpPr>
        <p:spPr>
          <a:xfrm>
            <a:off x="5643080" y="4659910"/>
            <a:ext cx="39850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sz="1200" dirty="0" err="1"/>
              <a:t>Walloon</a:t>
            </a:r>
            <a:r>
              <a:rPr lang="et-EE" sz="1200" dirty="0"/>
              <a:t> </a:t>
            </a:r>
            <a:r>
              <a:rPr lang="et-EE" sz="1200" dirty="0" err="1"/>
              <a:t>Public</a:t>
            </a:r>
            <a:r>
              <a:rPr lang="et-EE" sz="1200" dirty="0"/>
              <a:t> Services </a:t>
            </a:r>
            <a:r>
              <a:rPr lang="et-EE" sz="1200" dirty="0" err="1"/>
              <a:t>intranet</a:t>
            </a:r>
            <a:r>
              <a:rPr lang="et-EE" sz="1200" dirty="0"/>
              <a:t> / </a:t>
            </a:r>
            <a:r>
              <a:rPr lang="et-EE" sz="1200" dirty="0">
                <a:hlinkClick r:id="rId5"/>
              </a:rPr>
              <a:t>EN kultuurikomitee raport </a:t>
            </a:r>
            <a:endParaRPr lang="et-EE" sz="1200" dirty="0"/>
          </a:p>
        </p:txBody>
      </p:sp>
    </p:spTree>
    <p:extLst>
      <p:ext uri="{BB962C8B-B14F-4D97-AF65-F5344CB8AC3E}">
        <p14:creationId xmlns:p14="http://schemas.microsoft.com/office/powerpoint/2010/main" val="9767753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221</Words>
  <Application>Microsoft Office PowerPoint</Application>
  <PresentationFormat>Widescreen</PresentationFormat>
  <Paragraphs>42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Roboto</vt:lpstr>
      <vt:lpstr>Times New Roman</vt:lpstr>
      <vt:lpstr>Office Theme</vt:lpstr>
      <vt:lpstr>Eesti muuseumide koroona-aasta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Eesti muuseumide koroona-aasta</dc:title>
  <dc:creator>Marju Reismaa</dc:creator>
  <cp:lastModifiedBy>Anneli Sepp</cp:lastModifiedBy>
  <cp:revision>34</cp:revision>
  <dcterms:created xsi:type="dcterms:W3CDTF">2021-03-15T09:35:36Z</dcterms:created>
  <dcterms:modified xsi:type="dcterms:W3CDTF">2021-03-18T10:39:51Z</dcterms:modified>
</cp:coreProperties>
</file>