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305" r:id="rId3"/>
    <p:sldId id="308" r:id="rId4"/>
    <p:sldId id="309" r:id="rId5"/>
    <p:sldId id="307" r:id="rId6"/>
    <p:sldId id="306" r:id="rId7"/>
    <p:sldId id="294" r:id="rId8"/>
    <p:sldId id="288" r:id="rId9"/>
    <p:sldId id="299" r:id="rId10"/>
    <p:sldId id="298" r:id="rId11"/>
    <p:sldId id="297" r:id="rId12"/>
    <p:sldId id="296" r:id="rId13"/>
    <p:sldId id="269" r:id="rId14"/>
  </p:sldIdLst>
  <p:sldSz cx="10080625" cy="7559675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97A7D"/>
    <a:srgbClr val="FAA634"/>
    <a:srgbClr val="383739"/>
    <a:srgbClr val="58585B"/>
    <a:srgbClr val="1B6AB0"/>
    <a:srgbClr val="BCBE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 autoAdjust="0"/>
  </p:normalViewPr>
  <p:slideViewPr>
    <p:cSldViewPr snapToGrid="0">
      <p:cViewPr varScale="1">
        <p:scale>
          <a:sx n="117" d="100"/>
          <a:sy n="117" d="100"/>
        </p:scale>
        <p:origin x="-1074" y="-108"/>
      </p:cViewPr>
      <p:guideLst>
        <p:guide orient="horz" pos="2381"/>
        <p:guide pos="3175"/>
      </p:guideLst>
    </p:cSldViewPr>
  </p:slideViewPr>
  <p:outlineViewPr>
    <p:cViewPr>
      <p:scale>
        <a:sx n="33" d="100"/>
        <a:sy n="33" d="100"/>
      </p:scale>
      <p:origin x="0" y="640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7.em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8640000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Slaidi pealkiri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9" y="2664957"/>
            <a:ext cx="8640000" cy="4505864"/>
          </a:xfrm>
        </p:spPr>
        <p:txBody>
          <a:bodyPr lIns="0" tIns="0" rIns="0" bIns="0">
            <a:normAutofit/>
          </a:bodyPr>
          <a:lstStyle>
            <a:lvl1pPr marL="342900" indent="-342900"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rgbClr val="797A7D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06795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tume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8640000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Slaidi pealkiri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9" y="2664957"/>
            <a:ext cx="8640000" cy="4505864"/>
          </a:xfrm>
        </p:spPr>
        <p:txBody>
          <a:bodyPr lIns="0" tIns="0" rIns="0" bIns="0">
            <a:normAutofit/>
          </a:bodyPr>
          <a:lstStyle>
            <a:lvl1pPr marL="342900" indent="-342900"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chemeClr val="bg1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0501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Foto või skeem vertikaal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4515316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Foto või skeem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0798" y="1"/>
            <a:ext cx="4389827" cy="7559241"/>
          </a:xfrm>
        </p:spPr>
        <p:txBody>
          <a:bodyPr lIns="0" tIns="0" rIns="0" bIns="0"/>
          <a:lstStyle>
            <a:lvl1pPr marL="0" indent="0">
              <a:buNone/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9" y="2664957"/>
            <a:ext cx="4515316" cy="4201570"/>
          </a:xfrm>
        </p:spPr>
        <p:txBody>
          <a:bodyPr lIns="0" tIns="0" rIns="0" bIns="0">
            <a:normAutofit/>
          </a:bodyPr>
          <a:lstStyle>
            <a:lvl1pPr marL="342900" indent="-342900"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rgbClr val="797A7D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6242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Foto või skeem vertikaalis tume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4515316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Foto või skeem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90798" y="0"/>
            <a:ext cx="4392000" cy="7559675"/>
          </a:xfrm>
        </p:spPr>
        <p:txBody>
          <a:bodyPr lIns="0" tIns="0" rIns="0" bIns="0"/>
          <a:lstStyle>
            <a:lvl1pPr marL="0" indent="0">
              <a:buNone/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9" y="2664957"/>
            <a:ext cx="4515316" cy="4201570"/>
          </a:xfrm>
        </p:spPr>
        <p:txBody>
          <a:bodyPr lIns="0" tIns="0" rIns="0" bIns="0">
            <a:normAutofit/>
          </a:bodyPr>
          <a:lstStyle>
            <a:lvl1pPr marL="342900" indent="-342900"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chemeClr val="bg1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0470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Foto või skeem horisontaal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8640000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Foto või skeem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960000"/>
            <a:ext cx="10080625" cy="3600000"/>
          </a:xfrm>
        </p:spPr>
        <p:txBody>
          <a:bodyPr lIns="0" tIns="0" rIns="0" bIns="0"/>
          <a:lstStyle>
            <a:lvl1pPr marL="0" indent="0">
              <a:buNone/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7" y="2604797"/>
            <a:ext cx="8640000" cy="992643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rgbClr val="797A7D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0420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Foto või skeem horisontaalis tume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699855"/>
            <a:ext cx="8640000" cy="553998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Foto või skeem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960000"/>
            <a:ext cx="10080625" cy="3600000"/>
          </a:xfrm>
        </p:spPr>
        <p:txBody>
          <a:bodyPr lIns="0" tIns="0" rIns="0" bIns="0"/>
          <a:lstStyle>
            <a:lvl1pPr marL="0" indent="0">
              <a:buNone/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78577" y="2592765"/>
            <a:ext cx="8640000" cy="992643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buClr>
                <a:srgbClr val="FCB65E"/>
              </a:buClr>
              <a:buFont typeface="Wingdings" panose="05000000000000000000" pitchFamily="2" charset="2"/>
              <a:buChar char=""/>
              <a:defRPr sz="2400">
                <a:solidFill>
                  <a:schemeClr val="bg1"/>
                </a:solidFill>
              </a:defRPr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t-EE" dirty="0" smtClean="0"/>
              <a:t>Sisutekst</a:t>
            </a: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1755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sita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32199" y="3551872"/>
            <a:ext cx="7854055" cy="2668454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Rõhutamist vajav mõte või</a:t>
            </a:r>
            <a:br>
              <a:rPr lang="et-EE" dirty="0" smtClean="0"/>
            </a:br>
            <a:r>
              <a:rPr lang="et-EE" dirty="0" smtClean="0"/>
              <a:t>huvitav tsitaat.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99" y="2244032"/>
            <a:ext cx="1601487" cy="9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86900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sitaat tume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Connector 10"/>
          <p:cNvCxnSpPr/>
          <p:nvPr userDrawn="1"/>
        </p:nvCxnSpPr>
        <p:spPr>
          <a:xfrm>
            <a:off x="75600" y="0"/>
            <a:ext cx="7542000" cy="7559242"/>
          </a:xfrm>
          <a:prstGeom prst="line">
            <a:avLst/>
          </a:prstGeom>
          <a:ln>
            <a:solidFill>
              <a:srgbClr val="BCBE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132199" y="3551872"/>
            <a:ext cx="7854055" cy="2668454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Rõhutamist vajav mõte või</a:t>
            </a:r>
            <a:br>
              <a:rPr lang="et-EE" dirty="0" smtClean="0"/>
            </a:br>
            <a:r>
              <a:rPr lang="et-EE" dirty="0" smtClean="0"/>
              <a:t>huvitav tsitaat.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578850" cy="8496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199" y="2244032"/>
            <a:ext cx="1601487" cy="97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0891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to tausta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78579" y="1039497"/>
            <a:ext cx="8640000" cy="1293261"/>
          </a:xfrm>
        </p:spPr>
        <p:txBody>
          <a:bodyPr wrap="square" lIns="0" tIns="0" rIns="0" bIns="0" anchor="t">
            <a:normAutofit/>
          </a:bodyPr>
          <a:lstStyle>
            <a:lvl1pPr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Foto või skeemi </a:t>
            </a:r>
            <a:br>
              <a:rPr lang="et-EE" dirty="0" smtClean="0"/>
            </a:br>
            <a:r>
              <a:rPr lang="et-EE" dirty="0" smtClean="0"/>
              <a:t>pealkiri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54013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 he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619"/>
          <a:stretch/>
        </p:blipFill>
        <p:spPr>
          <a:xfrm>
            <a:off x="-3246" y="-3603"/>
            <a:ext cx="8080224" cy="756327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54054" y="2009274"/>
            <a:ext cx="4320000" cy="1852864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Esitluse pealkiri</a:t>
            </a:r>
            <a:br>
              <a:rPr lang="et-EE" dirty="0" smtClean="0"/>
            </a:br>
            <a:r>
              <a:rPr lang="et-EE" dirty="0" smtClean="0"/>
              <a:t>mitmel real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402182" y="3970579"/>
            <a:ext cx="4320000" cy="174442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aseline="0">
                <a:solidFill>
                  <a:srgbClr val="58585B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t-EE" dirty="0" err="1" smtClean="0"/>
              <a:t>Esitleja</a:t>
            </a:r>
            <a:r>
              <a:rPr lang="et-EE" dirty="0" smtClean="0"/>
              <a:t> Nimi</a:t>
            </a:r>
          </a:p>
          <a:p>
            <a:r>
              <a:rPr lang="et-EE" dirty="0" smtClean="0"/>
              <a:t>Ametikoht</a:t>
            </a:r>
          </a:p>
          <a:p>
            <a:r>
              <a:rPr lang="et-EE" dirty="0" smtClean="0"/>
              <a:t>Esitluse asukoht 12.12.2014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1932607" cy="84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714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 tume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1932607" cy="84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54054" y="2009274"/>
            <a:ext cx="4320000" cy="1852864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Esitluse pealkiri</a:t>
            </a:r>
            <a:br>
              <a:rPr lang="et-EE" dirty="0" smtClean="0"/>
            </a:br>
            <a:r>
              <a:rPr lang="et-EE" dirty="0" smtClean="0"/>
              <a:t>mitmel real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402182" y="3970579"/>
            <a:ext cx="4320000" cy="174442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aseline="0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t-EE" dirty="0" err="1" smtClean="0"/>
              <a:t>Esitleja</a:t>
            </a:r>
            <a:r>
              <a:rPr lang="et-EE" dirty="0" smtClean="0"/>
              <a:t> Nimi</a:t>
            </a:r>
          </a:p>
          <a:p>
            <a:r>
              <a:rPr lang="et-EE" dirty="0" smtClean="0"/>
              <a:t>Ametikoht</a:t>
            </a:r>
          </a:p>
          <a:p>
            <a:r>
              <a:rPr lang="et-EE" dirty="0" smtClean="0"/>
              <a:t>Esitluse asukoht 12.12.2014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17"/>
          <a:stretch/>
        </p:blipFill>
        <p:spPr>
          <a:xfrm>
            <a:off x="0" y="0"/>
            <a:ext cx="8067685" cy="7559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88854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itel tume muster">
    <p:bg>
      <p:bgPr>
        <a:solidFill>
          <a:srgbClr val="38373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6" t="23900" r="17007" b="25742"/>
          <a:stretch/>
        </p:blipFill>
        <p:spPr>
          <a:xfrm>
            <a:off x="12030" y="-12033"/>
            <a:ext cx="8037095" cy="756786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00" y="471906"/>
            <a:ext cx="1932607" cy="8496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5354054" y="2009274"/>
            <a:ext cx="4320000" cy="1852864"/>
          </a:xfrm>
        </p:spPr>
        <p:txBody>
          <a:bodyPr anchor="b">
            <a:normAutofit/>
          </a:bodyPr>
          <a:lstStyle>
            <a:lvl1pPr algn="l">
              <a:defRPr sz="4000">
                <a:solidFill>
                  <a:srgbClr val="1B6AB0"/>
                </a:solidFill>
              </a:defRPr>
            </a:lvl1pPr>
          </a:lstStyle>
          <a:p>
            <a:r>
              <a:rPr lang="et-EE" dirty="0" smtClean="0"/>
              <a:t>Esitluse pealkiri</a:t>
            </a:r>
            <a:br>
              <a:rPr lang="et-EE" dirty="0" smtClean="0"/>
            </a:br>
            <a:r>
              <a:rPr lang="et-EE" dirty="0" smtClean="0"/>
              <a:t>mitmel real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5402182" y="3970579"/>
            <a:ext cx="4320000" cy="1744421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400" baseline="0">
                <a:solidFill>
                  <a:schemeClr val="bg1"/>
                </a:solidFill>
              </a:defRPr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t-EE" dirty="0" err="1" smtClean="0"/>
              <a:t>Esitleja</a:t>
            </a:r>
            <a:r>
              <a:rPr lang="et-EE" dirty="0" smtClean="0"/>
              <a:t> Nimi</a:t>
            </a:r>
          </a:p>
          <a:p>
            <a:r>
              <a:rPr lang="et-EE" dirty="0" smtClean="0"/>
              <a:t>Ametikoht</a:t>
            </a:r>
          </a:p>
          <a:p>
            <a:r>
              <a:rPr lang="et-EE" dirty="0" smtClean="0"/>
              <a:t>Esitluse asukoht 12.12.2014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638561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52885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93043" y="402484"/>
            <a:ext cx="869453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3043" y="2012414"/>
            <a:ext cx="869453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142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82" r:id="rId2"/>
    <p:sldLayoutId id="2147483672" r:id="rId3"/>
    <p:sldLayoutId id="2147483679" r:id="rId4"/>
    <p:sldLayoutId id="2147483674" r:id="rId5"/>
    <p:sldLayoutId id="2147483681" r:id="rId6"/>
    <p:sldLayoutId id="2147483673" r:id="rId7"/>
    <p:sldLayoutId id="2147483680" r:id="rId8"/>
    <p:sldLayoutId id="2147483676" r:id="rId9"/>
    <p:sldLayoutId id="2147483661" r:id="rId10"/>
    <p:sldLayoutId id="2147483677" r:id="rId11"/>
    <p:sldLayoutId id="2147483678" r:id="rId12"/>
    <p:sldLayoutId id="2147483667" r:id="rId13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5502728" y="2029315"/>
            <a:ext cx="4171325" cy="2457450"/>
          </a:xfrm>
        </p:spPr>
        <p:txBody>
          <a:bodyPr>
            <a:normAutofit/>
          </a:bodyPr>
          <a:lstStyle/>
          <a:p>
            <a:pPr>
              <a:lnSpc>
                <a:spcPts val="3000"/>
              </a:lnSpc>
            </a:pPr>
            <a:r>
              <a:rPr lang="et-EE" sz="3400" dirty="0" smtClean="0"/>
              <a:t>Eesti Rahva Muuseum kui 21. sajandi mäluasutus: ERMi uus püsiekspositsioon</a:t>
            </a:r>
            <a:endParaRPr lang="en-US" sz="3400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5494564" y="4531506"/>
            <a:ext cx="4586061" cy="963385"/>
          </a:xfrm>
        </p:spPr>
        <p:txBody>
          <a:bodyPr>
            <a:normAutofit fontScale="70000" lnSpcReduction="20000"/>
          </a:bodyPr>
          <a:lstStyle/>
          <a:p>
            <a:r>
              <a:rPr lang="et-EE" dirty="0" smtClean="0"/>
              <a:t>Kristel Rattus, kristel@erm.ee</a:t>
            </a:r>
          </a:p>
          <a:p>
            <a:r>
              <a:rPr lang="et-EE" dirty="0" smtClean="0"/>
              <a:t>Mäluasutuste talveseminar </a:t>
            </a:r>
          </a:p>
          <a:p>
            <a:r>
              <a:rPr lang="et-EE" dirty="0" smtClean="0"/>
              <a:t>„21. sajandi mäluasutus“ </a:t>
            </a:r>
          </a:p>
          <a:p>
            <a:r>
              <a:rPr lang="et-EE" dirty="0" smtClean="0"/>
              <a:t>03.03.2015, Kääriku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7191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620486" y="1445079"/>
            <a:ext cx="8798093" cy="808774"/>
          </a:xfrm>
        </p:spPr>
        <p:txBody>
          <a:bodyPr>
            <a:normAutofit fontScale="90000"/>
          </a:bodyPr>
          <a:lstStyle/>
          <a:p>
            <a:r>
              <a:rPr lang="et-EE" dirty="0" smtClean="0"/>
              <a:t>Eesti muuseumide riiklikud arengusuunad aastani 2020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fontAlgn="base"/>
            <a:endParaRPr lang="et-EE" dirty="0" smtClean="0"/>
          </a:p>
          <a:p>
            <a:pPr fontAlgn="base"/>
            <a:r>
              <a:rPr lang="et-EE" dirty="0" smtClean="0"/>
              <a:t>Hoidmine, kogumine, uurimine; vahendamine, õpetamine; elamuse pakkumine sise- ja välisturistidele.</a:t>
            </a:r>
            <a:endParaRPr lang="et-EE" dirty="0"/>
          </a:p>
          <a:p>
            <a:pPr fontAlgn="base"/>
            <a:r>
              <a:rPr lang="et-EE" dirty="0" smtClean="0"/>
              <a:t>Multidistsiplinaarsus ja institutsioonidevaheline koostöö; teaduspõhisus.</a:t>
            </a:r>
            <a:endParaRPr lang="et-EE" dirty="0"/>
          </a:p>
          <a:p>
            <a:pPr fontAlgn="base"/>
            <a:r>
              <a:rPr lang="et-EE" dirty="0" smtClean="0"/>
              <a:t>Teadmiste populariseerimine; digitaalsete </a:t>
            </a:r>
            <a:r>
              <a:rPr lang="et-EE" dirty="0"/>
              <a:t>meediumide</a:t>
            </a:r>
            <a:r>
              <a:rPr lang="et-EE" dirty="0" smtClean="0"/>
              <a:t> ja e-lahenduste toetamine nii säilitamises kui ka vahendamises. </a:t>
            </a:r>
            <a:r>
              <a:rPr lang="et-EE" dirty="0"/>
              <a:t> </a:t>
            </a:r>
          </a:p>
          <a:p>
            <a:pPr fontAlgn="base"/>
            <a:r>
              <a:rPr lang="et-EE" dirty="0" smtClean="0"/>
              <a:t>Muuseumipedagoogika tihe seostamine koolipedagoogikaga.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218878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„Uus museoloogia“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t-EE" dirty="0" smtClean="0"/>
          </a:p>
          <a:p>
            <a:r>
              <a:rPr lang="et-EE" dirty="0"/>
              <a:t>Sotsiaalne, külastajale orienteeritud muuseum</a:t>
            </a:r>
          </a:p>
          <a:p>
            <a:r>
              <a:rPr lang="et-EE" dirty="0" smtClean="0"/>
              <a:t>Külastaja kaasamine, otsustusõiguse delegeerimine </a:t>
            </a:r>
          </a:p>
          <a:p>
            <a:r>
              <a:rPr lang="et-EE" dirty="0" smtClean="0"/>
              <a:t>Elamuslikkus ja meelelahutuslikkus</a:t>
            </a:r>
          </a:p>
          <a:p>
            <a:r>
              <a:rPr lang="et-EE" dirty="0" smtClean="0"/>
              <a:t>Sotsiaalse tõrjutuse vähendamine</a:t>
            </a:r>
            <a:endParaRPr lang="et-EE" dirty="0"/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3965215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ERM 20. saj lõpul ja 21. saj alguses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t-EE" dirty="0" smtClean="0"/>
          </a:p>
          <a:p>
            <a:endParaRPr lang="et-EE" dirty="0" smtClean="0"/>
          </a:p>
          <a:p>
            <a:r>
              <a:rPr lang="et-EE" dirty="0" smtClean="0"/>
              <a:t>Põhjarahvaste kultuurid </a:t>
            </a:r>
          </a:p>
          <a:p>
            <a:r>
              <a:rPr lang="et-EE" dirty="0"/>
              <a:t>N</a:t>
            </a:r>
            <a:r>
              <a:rPr lang="et-EE" dirty="0" smtClean="0"/>
              <a:t>õukogude periood </a:t>
            </a:r>
          </a:p>
          <a:p>
            <a:r>
              <a:rPr lang="et-EE" dirty="0"/>
              <a:t>N</a:t>
            </a:r>
            <a:r>
              <a:rPr lang="et-EE" dirty="0" smtClean="0"/>
              <a:t>üüdisaja argielu: erinevate gruppide vaatenurgad</a:t>
            </a:r>
            <a:endParaRPr lang="et-EE" dirty="0"/>
          </a:p>
          <a:p>
            <a:r>
              <a:rPr lang="et-EE" dirty="0" smtClean="0"/>
              <a:t>Eesti industrialiseerimiseelne talupojakultuur</a:t>
            </a:r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68319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dirty="0" smtClean="0"/>
              <a:t>Eesti kultuuriloo püsinäituse aluspõhimõtted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t-EE" dirty="0" smtClean="0"/>
          </a:p>
          <a:p>
            <a:r>
              <a:rPr lang="et-EE" dirty="0" smtClean="0"/>
              <a:t>Kultuurilookäsitlus kogu asustusajaloo kohta</a:t>
            </a:r>
            <a:endParaRPr lang="en-US" dirty="0"/>
          </a:p>
          <a:p>
            <a:r>
              <a:rPr lang="et-EE" dirty="0" smtClean="0"/>
              <a:t>Multikultuurilisus</a:t>
            </a:r>
          </a:p>
          <a:p>
            <a:r>
              <a:rPr lang="et-EE" dirty="0" smtClean="0"/>
              <a:t>Multidistsiplinaarsus</a:t>
            </a:r>
          </a:p>
          <a:p>
            <a:r>
              <a:rPr lang="et-EE" dirty="0" smtClean="0"/>
              <a:t>Nn uue museoloogia põhimõtete rakendamine – suhtlev ja ärakuulav muuseum</a:t>
            </a:r>
          </a:p>
          <a:p>
            <a:r>
              <a:rPr lang="et-EE" dirty="0" smtClean="0"/>
              <a:t>Eemaldumine autoriteedipositsioonist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3120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Tegijate ring distsipliiniti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78579" y="2664957"/>
            <a:ext cx="4030185" cy="4505864"/>
          </a:xfrm>
        </p:spPr>
        <p:txBody>
          <a:bodyPr>
            <a:normAutofit fontScale="92500" lnSpcReduction="20000"/>
          </a:bodyPr>
          <a:lstStyle/>
          <a:p>
            <a:r>
              <a:rPr lang="et-EE" dirty="0"/>
              <a:t>Etnoloogia</a:t>
            </a:r>
          </a:p>
          <a:p>
            <a:r>
              <a:rPr lang="et-EE" dirty="0"/>
              <a:t>Arheoloogia</a:t>
            </a:r>
          </a:p>
          <a:p>
            <a:r>
              <a:rPr lang="et-EE" dirty="0"/>
              <a:t>Ajalugu</a:t>
            </a:r>
          </a:p>
          <a:p>
            <a:r>
              <a:rPr lang="et-EE" dirty="0"/>
              <a:t>Folkloristika</a:t>
            </a:r>
          </a:p>
          <a:p>
            <a:r>
              <a:rPr lang="et-EE" dirty="0"/>
              <a:t>Keeleteadus</a:t>
            </a:r>
          </a:p>
          <a:p>
            <a:r>
              <a:rPr lang="et-EE" dirty="0"/>
              <a:t>Kultuurikommunikatsioon</a:t>
            </a:r>
          </a:p>
          <a:p>
            <a:r>
              <a:rPr lang="et-EE" dirty="0" smtClean="0"/>
              <a:t>Religiooniuuringud</a:t>
            </a:r>
          </a:p>
          <a:p>
            <a:r>
              <a:rPr lang="et-EE" dirty="0" smtClean="0"/>
              <a:t>Keskkonnaajalugu</a:t>
            </a:r>
          </a:p>
          <a:p>
            <a:r>
              <a:rPr lang="et-EE" dirty="0" smtClean="0"/>
              <a:t>Bioloogia</a:t>
            </a:r>
          </a:p>
          <a:p>
            <a:r>
              <a:rPr lang="et-EE" dirty="0" smtClean="0"/>
              <a:t>Semiootika</a:t>
            </a:r>
          </a:p>
          <a:p>
            <a:r>
              <a:rPr lang="et-EE" dirty="0" smtClean="0"/>
              <a:t>Sotsioloogia</a:t>
            </a:r>
            <a:endParaRPr lang="et-EE" dirty="0"/>
          </a:p>
          <a:p>
            <a:r>
              <a:rPr lang="et-EE" dirty="0" smtClean="0"/>
              <a:t>Viipekeel</a:t>
            </a:r>
            <a:endParaRPr lang="et-EE" dirty="0"/>
          </a:p>
        </p:txBody>
      </p:sp>
      <p:sp>
        <p:nvSpPr>
          <p:cNvPr id="4" name="Text Placeholder 5"/>
          <p:cNvSpPr txBox="1">
            <a:spLocks/>
          </p:cNvSpPr>
          <p:nvPr/>
        </p:nvSpPr>
        <p:spPr>
          <a:xfrm>
            <a:off x="5192736" y="2654072"/>
            <a:ext cx="4032907" cy="4505864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marL="342900" marR="0" lvl="0" indent="-342900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rgbClr val="FCB65E"/>
              </a:buClr>
              <a:buSzTx/>
              <a:buFont typeface="Wingdings" panose="05000000000000000000" pitchFamily="2" charset="2"/>
              <a:buChar char=""/>
              <a:tabLst/>
              <a:defRPr/>
            </a:pPr>
            <a:r>
              <a:rPr kumimoji="0" lang="et-EE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97A7D"/>
                </a:solidFill>
                <a:effectLst/>
                <a:uLnTx/>
                <a:uFillTx/>
              </a:rPr>
              <a:t>Arhitektuur</a:t>
            </a:r>
          </a:p>
          <a:p>
            <a:pPr marL="342900" marR="0" lvl="0" indent="-342900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rgbClr val="FCB65E"/>
              </a:buClr>
              <a:buSzTx/>
              <a:buFont typeface="Wingdings" panose="05000000000000000000" pitchFamily="2" charset="2"/>
              <a:buChar char=""/>
              <a:tabLst/>
              <a:defRPr/>
            </a:pPr>
            <a:r>
              <a:rPr lang="et-EE" sz="2200" dirty="0" smtClean="0">
                <a:solidFill>
                  <a:srgbClr val="797A7D"/>
                </a:solidFill>
              </a:rPr>
              <a:t>Film</a:t>
            </a:r>
          </a:p>
          <a:p>
            <a:pPr marL="342900" marR="0" lvl="0" indent="-342900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rgbClr val="FCB65E"/>
              </a:buClr>
              <a:buSzTx/>
              <a:buFont typeface="Wingdings" panose="05000000000000000000" pitchFamily="2" charset="2"/>
              <a:buChar char=""/>
              <a:tabLst/>
              <a:defRPr/>
            </a:pPr>
            <a:r>
              <a:rPr lang="et-EE" sz="2200" dirty="0" smtClean="0">
                <a:solidFill>
                  <a:srgbClr val="797A7D"/>
                </a:solidFill>
              </a:rPr>
              <a:t>Multimeedia</a:t>
            </a:r>
            <a:endParaRPr kumimoji="0" lang="en-US" sz="2200" b="0" i="0" u="none" strike="noStrike" kern="1200" cap="none" spc="0" normalizeH="0" baseline="0" noProof="0" dirty="0" smtClean="0">
              <a:ln>
                <a:noFill/>
              </a:ln>
              <a:solidFill>
                <a:srgbClr val="797A7D"/>
              </a:solidFill>
              <a:effectLst/>
              <a:uLnTx/>
              <a:uFillTx/>
            </a:endParaRPr>
          </a:p>
          <a:p>
            <a:pPr marL="342900" marR="0" lvl="0" indent="-342900" algn="l" defTabSz="1007943" rtl="0" eaLnBrk="1" fontAlgn="auto" latinLnBrk="0" hangingPunct="1">
              <a:lnSpc>
                <a:spcPct val="90000"/>
              </a:lnSpc>
              <a:spcBef>
                <a:spcPts val="1102"/>
              </a:spcBef>
              <a:spcAft>
                <a:spcPts val="0"/>
              </a:spcAft>
              <a:buClr>
                <a:srgbClr val="FCB65E"/>
              </a:buClr>
              <a:buSzTx/>
              <a:buFont typeface="Wingdings" panose="05000000000000000000" pitchFamily="2" charset="2"/>
              <a:buChar char=""/>
              <a:tabLst/>
              <a:defRPr/>
            </a:pPr>
            <a:r>
              <a:rPr kumimoji="0" lang="et-EE" sz="2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797A7D"/>
                </a:solidFill>
                <a:effectLst/>
                <a:uLnTx/>
                <a:uFillTx/>
              </a:rPr>
              <a:t>Graafiline disain</a:t>
            </a:r>
            <a:endParaRPr kumimoji="0" lang="en-US" sz="2200" b="0" i="0" u="none" strike="noStrike" kern="1200" cap="none" spc="0" normalizeH="0" baseline="0" noProof="0" dirty="0">
              <a:ln>
                <a:noFill/>
              </a:ln>
              <a:solidFill>
                <a:srgbClr val="797A7D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04527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Meetod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t-EE" dirty="0" smtClean="0"/>
          </a:p>
          <a:p>
            <a:r>
              <a:rPr lang="et-EE" dirty="0" smtClean="0"/>
              <a:t>Paljude </a:t>
            </a:r>
            <a:r>
              <a:rPr lang="et-EE" dirty="0"/>
              <a:t>erinevate sõnasaajate printsiip ehk kahekõned / mitmekõned</a:t>
            </a:r>
          </a:p>
          <a:p>
            <a:r>
              <a:rPr lang="et-EE" dirty="0"/>
              <a:t>Keskendumine argikultuurile ja sellest johtuv periodiseering</a:t>
            </a:r>
          </a:p>
          <a:p>
            <a:r>
              <a:rPr lang="et-EE" dirty="0"/>
              <a:t>Dokumentaalsus</a:t>
            </a:r>
          </a:p>
          <a:p>
            <a:r>
              <a:rPr lang="et-EE" dirty="0"/>
              <a:t>Ajaloos vähetuntud inimeste lood (esemed, elulood jne) </a:t>
            </a:r>
          </a:p>
          <a:p>
            <a:endParaRPr lang="et-EE" dirty="0" smtClean="0"/>
          </a:p>
          <a:p>
            <a:endParaRPr lang="et-EE" dirty="0"/>
          </a:p>
        </p:txBody>
      </p:sp>
    </p:spTree>
    <p:extLst>
      <p:ext uri="{BB962C8B-B14F-4D97-AF65-F5344CB8AC3E}">
        <p14:creationId xmlns:p14="http://schemas.microsoft.com/office/powerpoint/2010/main" val="77647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t-EE" dirty="0" smtClean="0"/>
              <a:t>Kuidas loome kultuurilist mitmekesisust?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et-EE" dirty="0" smtClean="0"/>
          </a:p>
          <a:p>
            <a:r>
              <a:rPr lang="et-EE" dirty="0" smtClean="0"/>
              <a:t>Erinevad perioodid</a:t>
            </a:r>
          </a:p>
          <a:p>
            <a:r>
              <a:rPr lang="et-EE" dirty="0" smtClean="0"/>
              <a:t>Erinevad sotsiaalsed ja kultuurilised grupid</a:t>
            </a:r>
          </a:p>
          <a:p>
            <a:r>
              <a:rPr lang="et-EE" dirty="0" smtClean="0"/>
              <a:t>Erinevad rahvused</a:t>
            </a:r>
          </a:p>
          <a:p>
            <a:pPr marL="0" indent="0">
              <a:buNone/>
            </a:pP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209545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t-EE" dirty="0" smtClean="0"/>
              <a:t>Metoodilisi küsimusi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et-EE" dirty="0" smtClean="0"/>
          </a:p>
          <a:p>
            <a:r>
              <a:rPr lang="et-EE" dirty="0" smtClean="0"/>
              <a:t>Erinevad perioodid vajavad erinevaid uurimismeetodeid</a:t>
            </a:r>
          </a:p>
          <a:p>
            <a:r>
              <a:rPr lang="et-EE" dirty="0" smtClean="0"/>
              <a:t>Suutmatus tagada kõikehõlmavust</a:t>
            </a:r>
          </a:p>
          <a:p>
            <a:r>
              <a:rPr lang="et-EE" dirty="0" smtClean="0"/>
              <a:t>Erinevad viisid, kuidas ajaloolistele isikutele antakse „hääl“</a:t>
            </a:r>
          </a:p>
          <a:p>
            <a:r>
              <a:rPr lang="et-EE" dirty="0" smtClean="0"/>
              <a:t>Lavastuste virtuaalsus ja tõlgenduse roll</a:t>
            </a:r>
          </a:p>
          <a:p>
            <a:pPr marL="0" indent="0">
              <a:buNone/>
            </a:pP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030558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t-EE" dirty="0" smtClean="0"/>
              <a:t>Oma Näitus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endParaRPr lang="et-EE" smtClean="0"/>
          </a:p>
          <a:p>
            <a:r>
              <a:rPr lang="et-EE" smtClean="0"/>
              <a:t>Näitust </a:t>
            </a:r>
            <a:r>
              <a:rPr lang="et-EE" dirty="0" smtClean="0"/>
              <a:t>teevad mitteprofessionaalid</a:t>
            </a:r>
            <a:endParaRPr lang="et-EE" dirty="0"/>
          </a:p>
          <a:p>
            <a:r>
              <a:rPr lang="et-EE" dirty="0" smtClean="0"/>
              <a:t>Oma Näituse projektid</a:t>
            </a:r>
          </a:p>
          <a:p>
            <a:r>
              <a:rPr lang="et-EE" dirty="0" smtClean="0"/>
              <a:t>Ettevalmistavate näituste „Ostupalavik“ ja „</a:t>
            </a:r>
            <a:r>
              <a:rPr lang="et-EE" dirty="0" err="1" smtClean="0"/>
              <a:t>#Niisama</a:t>
            </a:r>
            <a:r>
              <a:rPr lang="et-EE" dirty="0" smtClean="0"/>
              <a:t> linnas“ osalusprojektid</a:t>
            </a:r>
          </a:p>
          <a:p>
            <a:pPr marL="0" indent="0">
              <a:buNone/>
            </a:pPr>
            <a:endParaRPr lang="et-EE" dirty="0" smtClean="0"/>
          </a:p>
        </p:txBody>
      </p:sp>
    </p:spTree>
    <p:extLst>
      <p:ext uri="{BB962C8B-B14F-4D97-AF65-F5344CB8AC3E}">
        <p14:creationId xmlns:p14="http://schemas.microsoft.com/office/powerpoint/2010/main" val="3986248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78579" y="2664957"/>
            <a:ext cx="8610350" cy="4505864"/>
          </a:xfrm>
        </p:spPr>
        <p:txBody>
          <a:bodyPr/>
          <a:lstStyle/>
          <a:p>
            <a:endParaRPr lang="et-EE" dirty="0" smtClean="0"/>
          </a:p>
          <a:p>
            <a:endParaRPr lang="et-EE" dirty="0"/>
          </a:p>
        </p:txBody>
      </p:sp>
      <p:pic>
        <p:nvPicPr>
          <p:cNvPr id="4098" name="Picture 2" descr="N:\Näitusemaja\_NÄITUSED\_näituselabor\ostupalavik\Osalusprojektid\Kahetsetud ost\Pildid näituselt\IMG_17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19328" y="0"/>
            <a:ext cx="11609999" cy="77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70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>
          <a:xfrm>
            <a:off x="778579" y="2664957"/>
            <a:ext cx="8610350" cy="4505864"/>
          </a:xfrm>
        </p:spPr>
        <p:txBody>
          <a:bodyPr/>
          <a:lstStyle/>
          <a:p>
            <a:endParaRPr lang="et-EE" dirty="0" smtClean="0"/>
          </a:p>
          <a:p>
            <a:endParaRPr lang="et-EE" dirty="0"/>
          </a:p>
        </p:txBody>
      </p:sp>
      <p:pic>
        <p:nvPicPr>
          <p:cNvPr id="3074" name="Picture 2" descr="N:\Näitusemaja\_NÄITUSED\_näituselabor\#Niisama linnas\Välitööd\Tartu Veeriku Kool\õpilaste kaardid\Heleni mentaalne ka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16877" y="-108165"/>
            <a:ext cx="11489899" cy="766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970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5354054" y="2298040"/>
            <a:ext cx="4320000" cy="1852864"/>
          </a:xfrm>
        </p:spPr>
        <p:txBody>
          <a:bodyPr/>
          <a:lstStyle/>
          <a:p>
            <a:r>
              <a:rPr lang="et-EE" dirty="0" smtClean="0"/>
              <a:t>Tänan tähelepanu eest!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55911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RM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RM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1637</TotalTime>
  <Words>243</Words>
  <Application>Microsoft Office PowerPoint</Application>
  <PresentationFormat>Kohandatud</PresentationFormat>
  <Paragraphs>71</Paragraphs>
  <Slides>13</Slides>
  <Notes>0</Notes>
  <HiddenSlides>0</HiddenSlides>
  <MMClips>0</MMClips>
  <ScaleCrop>false</ScaleCrop>
  <HeadingPairs>
    <vt:vector size="4" baseType="variant">
      <vt:variant>
        <vt:lpstr>Kujundus</vt:lpstr>
      </vt:variant>
      <vt:variant>
        <vt:i4>1</vt:i4>
      </vt:variant>
      <vt:variant>
        <vt:lpstr>Slaidipealkirjad</vt:lpstr>
      </vt:variant>
      <vt:variant>
        <vt:i4>13</vt:i4>
      </vt:variant>
    </vt:vector>
  </HeadingPairs>
  <TitlesOfParts>
    <vt:vector size="14" baseType="lpstr">
      <vt:lpstr>ERM</vt:lpstr>
      <vt:lpstr>Eesti Rahva Muuseum kui 21. sajandi mäluasutus: ERMi uus püsiekspositsioon</vt:lpstr>
      <vt:lpstr>Eesti muuseumide riiklikud arengusuunad aastani 2020</vt:lpstr>
      <vt:lpstr>„Uus museoloogia“</vt:lpstr>
      <vt:lpstr>ERM 20. saj lõpul ja 21. saj alguses</vt:lpstr>
      <vt:lpstr>Eesti kultuuriloo püsinäituse aluspõhimõtted</vt:lpstr>
      <vt:lpstr>Tegijate ring distsipliiniti</vt:lpstr>
      <vt:lpstr>Meetod</vt:lpstr>
      <vt:lpstr>Kuidas loome kultuurilist mitmekesisust?</vt:lpstr>
      <vt:lpstr>Metoodilisi küsimusi</vt:lpstr>
      <vt:lpstr>Oma Näitus</vt:lpstr>
      <vt:lpstr>PowerPointi esitlus</vt:lpstr>
      <vt:lpstr>PowerPointi esitlus</vt:lpstr>
      <vt:lpstr>Tänan tähelepanu eest!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Kaimar .</dc:creator>
  <cp:lastModifiedBy>Kristel Rattus</cp:lastModifiedBy>
  <cp:revision>59</cp:revision>
  <dcterms:created xsi:type="dcterms:W3CDTF">2014-10-14T08:51:25Z</dcterms:created>
  <dcterms:modified xsi:type="dcterms:W3CDTF">2015-03-11T14:24:23Z</dcterms:modified>
</cp:coreProperties>
</file>