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3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  <p:sldMasterId id="2147483665" r:id="rId3"/>
    <p:sldMasterId id="2147483668" r:id="rId4"/>
  </p:sldMasterIdLst>
  <p:notesMasterIdLst>
    <p:notesMasterId r:id="rId21"/>
  </p:notesMasterIdLst>
  <p:sldIdLst>
    <p:sldId id="256" r:id="rId5"/>
    <p:sldId id="285" r:id="rId6"/>
    <p:sldId id="284" r:id="rId7"/>
    <p:sldId id="276" r:id="rId8"/>
    <p:sldId id="271" r:id="rId9"/>
    <p:sldId id="257" r:id="rId10"/>
    <p:sldId id="275" r:id="rId11"/>
    <p:sldId id="280" r:id="rId12"/>
    <p:sldId id="272" r:id="rId13"/>
    <p:sldId id="277" r:id="rId14"/>
    <p:sldId id="286" r:id="rId15"/>
    <p:sldId id="269" r:id="rId16"/>
    <p:sldId id="266" r:id="rId17"/>
    <p:sldId id="264" r:id="rId18"/>
    <p:sldId id="265" r:id="rId19"/>
    <p:sldId id="281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arika.Meltsas\Downloads\Incites2022_kirjastused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t-EE"/>
              <a:t>2022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t-EE"/>
        </a:p>
      </c:txPr>
    </c:title>
    <c:autoTitleDeleted val="0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A6AC-4DFD-9955-E966CBFF7581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A6AC-4DFD-9955-E966CBFF7581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A6AC-4DFD-9955-E966CBFF7581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A6AC-4DFD-9955-E966CBFF7581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9-A6AC-4DFD-9955-E966CBFF7581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B-A6AC-4DFD-9955-E966CBFF7581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D-A6AC-4DFD-9955-E966CBFF7581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A6AC-4DFD-9955-E966CBFF7581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11-A6AC-4DFD-9955-E966CBFF7581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13-A6AC-4DFD-9955-E966CBFF7581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15-A6AC-4DFD-9955-E966CBFF7581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17-A6AC-4DFD-9955-E966CBFF7581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19-A6AC-4DFD-9955-E966CBFF7581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1B-A6AC-4DFD-9955-E966CBFF7581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1D-A6AC-4DFD-9955-E966CBFF7581}"/>
              </c:ext>
            </c:extLst>
          </c:dPt>
          <c:dPt>
            <c:idx val="15"/>
            <c:bubble3D val="0"/>
            <c:spPr>
              <a:solidFill>
                <a:schemeClr val="accent4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1F-A6AC-4DFD-9955-E966CBFF7581}"/>
              </c:ext>
            </c:extLst>
          </c:dPt>
          <c:dPt>
            <c:idx val="16"/>
            <c:bubble3D val="0"/>
            <c:spPr>
              <a:solidFill>
                <a:schemeClr val="accent5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21-A6AC-4DFD-9955-E966CBFF7581}"/>
              </c:ext>
            </c:extLst>
          </c:dPt>
          <c:dPt>
            <c:idx val="17"/>
            <c:bubble3D val="0"/>
            <c:spPr>
              <a:solidFill>
                <a:schemeClr val="accent6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23-A6AC-4DFD-9955-E966CBFF7581}"/>
              </c:ext>
            </c:extLst>
          </c:dPt>
          <c:dPt>
            <c:idx val="18"/>
            <c:bubble3D val="0"/>
            <c:spPr>
              <a:solidFill>
                <a:schemeClr val="accent1">
                  <a:lumMod val="8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25-A6AC-4DFD-9955-E966CBFF7581}"/>
              </c:ext>
            </c:extLst>
          </c:dPt>
          <c:dPt>
            <c:idx val="19"/>
            <c:bubble3D val="0"/>
            <c:spPr>
              <a:solidFill>
                <a:schemeClr val="accent2">
                  <a:lumMod val="8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27-A6AC-4DFD-9955-E966CBFF7581}"/>
              </c:ext>
            </c:extLst>
          </c:dPt>
          <c:dPt>
            <c:idx val="20"/>
            <c:bubble3D val="0"/>
            <c:spPr>
              <a:solidFill>
                <a:schemeClr val="accent3">
                  <a:lumMod val="8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29-A6AC-4DFD-9955-E966CBFF7581}"/>
              </c:ext>
            </c:extLst>
          </c:dPt>
          <c:dPt>
            <c:idx val="21"/>
            <c:bubble3D val="0"/>
            <c:spPr>
              <a:solidFill>
                <a:schemeClr val="accent4">
                  <a:lumMod val="8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2B-A6AC-4DFD-9955-E966CBFF7581}"/>
              </c:ext>
            </c:extLst>
          </c:dPt>
          <c:dPt>
            <c:idx val="22"/>
            <c:bubble3D val="0"/>
            <c:spPr>
              <a:solidFill>
                <a:schemeClr val="accent5">
                  <a:lumMod val="8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2D-A6AC-4DFD-9955-E966CBFF7581}"/>
              </c:ext>
            </c:extLst>
          </c:dPt>
          <c:dLbls>
            <c:dLbl>
              <c:idx val="1"/>
              <c:layout>
                <c:manualLayout>
                  <c:x val="-8.9375944111854927E-2"/>
                  <c:y val="-8.5206308713371912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6AC-4DFD-9955-E966CBFF7581}"/>
                </c:ext>
              </c:extLst>
            </c:dLbl>
            <c:dLbl>
              <c:idx val="2"/>
              <c:layout>
                <c:manualLayout>
                  <c:x val="-8.0549313358302246E-2"/>
                  <c:y val="-0.15247274879365946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A6AC-4DFD-9955-E966CBFF7581}"/>
                </c:ext>
              </c:extLst>
            </c:dLbl>
            <c:dLbl>
              <c:idx val="3"/>
              <c:layout>
                <c:manualLayout>
                  <c:x val="1.0051346577932378E-2"/>
                  <c:y val="-0.14490293813080354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A6AC-4DFD-9955-E966CBFF7581}"/>
                </c:ext>
              </c:extLst>
            </c:dLbl>
            <c:dLbl>
              <c:idx val="5"/>
              <c:layout>
                <c:manualLayout>
                  <c:x val="0.14811538070849758"/>
                  <c:y val="-0.12021567461735817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A6AC-4DFD-9955-E966CBFF7581}"/>
                </c:ext>
              </c:extLst>
            </c:dLbl>
            <c:dLbl>
              <c:idx val="6"/>
              <c:layout>
                <c:manualLayout>
                  <c:x val="0.1447835874448278"/>
                  <c:y val="-0.1577303834227870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A6AC-4DFD-9955-E966CBFF7581}"/>
                </c:ext>
              </c:extLst>
            </c:dLbl>
            <c:dLbl>
              <c:idx val="8"/>
              <c:layout>
                <c:manualLayout>
                  <c:x val="0.11103941595315567"/>
                  <c:y val="-7.8654321615663811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A6AC-4DFD-9955-E966CBFF7581}"/>
                </c:ext>
              </c:extLst>
            </c:dLbl>
            <c:dLbl>
              <c:idx val="9"/>
              <c:layout>
                <c:manualLayout>
                  <c:x val="-3.3732244143639345E-2"/>
                  <c:y val="7.797801348717065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A6AC-4DFD-9955-E966CBFF7581}"/>
                </c:ext>
              </c:extLst>
            </c:dLbl>
            <c:dLbl>
              <c:idx val="10"/>
              <c:layout>
                <c:manualLayout>
                  <c:x val="-1.4849155091568603E-2"/>
                  <c:y val="2.7438658875154818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A6AC-4DFD-9955-E966CBFF7581}"/>
                </c:ext>
              </c:extLst>
            </c:dLbl>
            <c:dLbl>
              <c:idx val="11"/>
              <c:layout>
                <c:manualLayout>
                  <c:x val="1.9234487074883354E-3"/>
                  <c:y val="0.34063923891357767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7-A6AC-4DFD-9955-E966CBFF7581}"/>
                </c:ext>
              </c:extLst>
            </c:dLbl>
            <c:dLbl>
              <c:idx val="12"/>
              <c:layout>
                <c:manualLayout>
                  <c:x val="2.0779013110252605E-2"/>
                  <c:y val="9.5031600262007826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9-A6AC-4DFD-9955-E966CBFF7581}"/>
                </c:ext>
              </c:extLst>
            </c:dLbl>
            <c:dLbl>
              <c:idx val="13"/>
              <c:layout>
                <c:manualLayout>
                  <c:x val="8.1196273686762938E-2"/>
                  <c:y val="3.246032516123943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B-A6AC-4DFD-9955-E966CBFF7581}"/>
                </c:ext>
              </c:extLst>
            </c:dLbl>
            <c:dLbl>
              <c:idx val="14"/>
              <c:layout>
                <c:manualLayout>
                  <c:x val="-4.2530694899092683E-2"/>
                  <c:y val="-2.873032224580915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D-A6AC-4DFD-9955-E966CBFF7581}"/>
                </c:ext>
              </c:extLst>
            </c:dLbl>
            <c:dLbl>
              <c:idx val="16"/>
              <c:layout>
                <c:manualLayout>
                  <c:x val="0.22797251467162111"/>
                  <c:y val="0.16480427960971325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1-A6AC-4DFD-9955-E966CBFF7581}"/>
                </c:ext>
              </c:extLst>
            </c:dLbl>
            <c:dLbl>
              <c:idx val="17"/>
              <c:layout>
                <c:manualLayout>
                  <c:x val="-0.11590341469488599"/>
                  <c:y val="0.1362989452237475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3-A6AC-4DFD-9955-E966CBFF7581}"/>
                </c:ext>
              </c:extLst>
            </c:dLbl>
            <c:dLbl>
              <c:idx val="18"/>
              <c:layout>
                <c:manualLayout>
                  <c:x val="0.1567610041254206"/>
                  <c:y val="9.6245055701302176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5-A6AC-4DFD-9955-E966CBFF7581}"/>
                </c:ext>
              </c:extLst>
            </c:dLbl>
            <c:dLbl>
              <c:idx val="19"/>
              <c:layout>
                <c:manualLayout>
                  <c:x val="0.23636740164033804"/>
                  <c:y val="-8.9869652700761915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7-A6AC-4DFD-9955-E966CBFF7581}"/>
                </c:ext>
              </c:extLst>
            </c:dLbl>
            <c:dLbl>
              <c:idx val="20"/>
              <c:layout>
                <c:manualLayout>
                  <c:x val="7.2359681631556358E-2"/>
                  <c:y val="8.9824610310494449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9-A6AC-4DFD-9955-E966CBFF7581}"/>
                </c:ext>
              </c:extLst>
            </c:dLbl>
            <c:dLbl>
              <c:idx val="21"/>
              <c:layout>
                <c:manualLayout>
                  <c:x val="8.3659205520658239E-2"/>
                  <c:y val="-3.3872325664100741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B-A6AC-4DFD-9955-E966CBFF7581}"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t-EE"/>
              </a:p>
            </c:txPr>
            <c:dLblPos val="ctr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Leht3!$A$2:$A$24</c:f>
              <c:strCache>
                <c:ptCount val="23"/>
                <c:pt idx="0">
                  <c:v>MDPI</c:v>
                </c:pt>
                <c:pt idx="1">
                  <c:v>Elsevier </c:v>
                </c:pt>
                <c:pt idx="2">
                  <c:v>Springer Nature </c:v>
                </c:pt>
                <c:pt idx="3">
                  <c:v>Taylor &amp; Francis </c:v>
                </c:pt>
                <c:pt idx="4">
                  <c:v>Wiley </c:v>
                </c:pt>
                <c:pt idx="5">
                  <c:v> ESTONIAN ACAD PUBLISHERS </c:v>
                </c:pt>
                <c:pt idx="6">
                  <c:v>FRONTIERS MEDIA SA</c:v>
                </c:pt>
                <c:pt idx="7">
                  <c:v>IEEE </c:v>
                </c:pt>
                <c:pt idx="8">
                  <c:v>Sage </c:v>
                </c:pt>
                <c:pt idx="9">
                  <c:v>Oxford University Press </c:v>
                </c:pt>
                <c:pt idx="10">
                  <c:v>AMER CHEMICAL SOC</c:v>
                </c:pt>
                <c:pt idx="11">
                  <c:v>UNIV TARTU PRESS</c:v>
                </c:pt>
                <c:pt idx="12">
                  <c:v>AMER PHYSICAL SOC</c:v>
                </c:pt>
                <c:pt idx="13">
                  <c:v>IOP Publishing Ltd</c:v>
                </c:pt>
                <c:pt idx="14">
                  <c:v>CAMBRIDGE UNIV PRESS</c:v>
                </c:pt>
                <c:pt idx="15">
                  <c:v>SCIENDO</c:v>
                </c:pt>
                <c:pt idx="16">
                  <c:v>PUBLIC LIBRARY SCIENCE</c:v>
                </c:pt>
                <c:pt idx="17">
                  <c:v>EMERALD GROUP PUBLISHING LTD</c:v>
                </c:pt>
                <c:pt idx="18">
                  <c:v>UNIV LATVIA</c:v>
                </c:pt>
                <c:pt idx="19">
                  <c:v>ESTONIAN SOCIETY ART HISTORIANS</c:v>
                </c:pt>
                <c:pt idx="20">
                  <c:v>ROYAL SOC CHEMISTRY</c:v>
                </c:pt>
                <c:pt idx="21">
                  <c:v>Walter de Gruyter </c:v>
                </c:pt>
                <c:pt idx="22">
                  <c:v>Other</c:v>
                </c:pt>
              </c:strCache>
            </c:strRef>
          </c:cat>
          <c:val>
            <c:numRef>
              <c:f>Leht3!$B$2:$B$24</c:f>
              <c:numCache>
                <c:formatCode>General</c:formatCode>
                <c:ptCount val="23"/>
                <c:pt idx="0">
                  <c:v>286</c:v>
                </c:pt>
                <c:pt idx="1">
                  <c:v>260</c:v>
                </c:pt>
                <c:pt idx="2">
                  <c:v>188</c:v>
                </c:pt>
                <c:pt idx="3">
                  <c:v>127</c:v>
                </c:pt>
                <c:pt idx="4">
                  <c:v>83</c:v>
                </c:pt>
                <c:pt idx="5">
                  <c:v>57</c:v>
                </c:pt>
                <c:pt idx="6">
                  <c:v>53</c:v>
                </c:pt>
                <c:pt idx="7">
                  <c:v>53</c:v>
                </c:pt>
                <c:pt idx="8">
                  <c:v>37</c:v>
                </c:pt>
                <c:pt idx="9">
                  <c:v>33</c:v>
                </c:pt>
                <c:pt idx="10">
                  <c:v>31</c:v>
                </c:pt>
                <c:pt idx="11">
                  <c:v>29</c:v>
                </c:pt>
                <c:pt idx="12">
                  <c:v>22</c:v>
                </c:pt>
                <c:pt idx="13">
                  <c:v>18</c:v>
                </c:pt>
                <c:pt idx="14">
                  <c:v>17</c:v>
                </c:pt>
                <c:pt idx="15">
                  <c:v>17</c:v>
                </c:pt>
                <c:pt idx="16">
                  <c:v>14</c:v>
                </c:pt>
                <c:pt idx="17">
                  <c:v>13</c:v>
                </c:pt>
                <c:pt idx="18">
                  <c:v>13</c:v>
                </c:pt>
                <c:pt idx="19">
                  <c:v>11</c:v>
                </c:pt>
                <c:pt idx="20">
                  <c:v>11</c:v>
                </c:pt>
                <c:pt idx="21">
                  <c:v>10</c:v>
                </c:pt>
                <c:pt idx="22">
                  <c:v>224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2E-A6AC-4DFD-9955-E966CBFF7581}"/>
            </c:ext>
          </c:extLst>
        </c:ser>
        <c:ser>
          <c:idx val="1"/>
          <c:order val="1"/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t-EE"/>
              </a:p>
            </c:txPr>
            <c:dLblPos val="ctr"/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Leht3!$A$2:$A$24</c:f>
              <c:strCache>
                <c:ptCount val="23"/>
                <c:pt idx="0">
                  <c:v>MDPI</c:v>
                </c:pt>
                <c:pt idx="1">
                  <c:v>Elsevier </c:v>
                </c:pt>
                <c:pt idx="2">
                  <c:v>Springer Nature </c:v>
                </c:pt>
                <c:pt idx="3">
                  <c:v>Taylor &amp; Francis </c:v>
                </c:pt>
                <c:pt idx="4">
                  <c:v>Wiley </c:v>
                </c:pt>
                <c:pt idx="5">
                  <c:v> ESTONIAN ACAD PUBLISHERS </c:v>
                </c:pt>
                <c:pt idx="6">
                  <c:v>FRONTIERS MEDIA SA</c:v>
                </c:pt>
                <c:pt idx="7">
                  <c:v>IEEE </c:v>
                </c:pt>
                <c:pt idx="8">
                  <c:v>Sage </c:v>
                </c:pt>
                <c:pt idx="9">
                  <c:v>Oxford University Press </c:v>
                </c:pt>
                <c:pt idx="10">
                  <c:v>AMER CHEMICAL SOC</c:v>
                </c:pt>
                <c:pt idx="11">
                  <c:v>UNIV TARTU PRESS</c:v>
                </c:pt>
                <c:pt idx="12">
                  <c:v>AMER PHYSICAL SOC</c:v>
                </c:pt>
                <c:pt idx="13">
                  <c:v>IOP Publishing Ltd</c:v>
                </c:pt>
                <c:pt idx="14">
                  <c:v>CAMBRIDGE UNIV PRESS</c:v>
                </c:pt>
                <c:pt idx="15">
                  <c:v>SCIENDO</c:v>
                </c:pt>
                <c:pt idx="16">
                  <c:v>PUBLIC LIBRARY SCIENCE</c:v>
                </c:pt>
                <c:pt idx="17">
                  <c:v>EMERALD GROUP PUBLISHING LTD</c:v>
                </c:pt>
                <c:pt idx="18">
                  <c:v>UNIV LATVIA</c:v>
                </c:pt>
                <c:pt idx="19">
                  <c:v>ESTONIAN SOCIETY ART HISTORIANS</c:v>
                </c:pt>
                <c:pt idx="20">
                  <c:v>ROYAL SOC CHEMISTRY</c:v>
                </c:pt>
                <c:pt idx="21">
                  <c:v>Walter de Gruyter </c:v>
                </c:pt>
                <c:pt idx="22">
                  <c:v>Other</c:v>
                </c:pt>
              </c:strCache>
            </c:strRef>
          </c:cat>
          <c:val>
            <c:numRef>
              <c:f>Leht3!$C$2:$C$24</c:f>
            </c:numRef>
          </c:val>
          <c:extLst>
            <c:ext xmlns:c16="http://schemas.microsoft.com/office/drawing/2014/chart" uri="{C3380CC4-5D6E-409C-BE32-E72D297353CC}">
              <c16:uniqueId val="{0000002F-A6AC-4DFD-9955-E966CBFF7581}"/>
            </c:ext>
          </c:extLst>
        </c:ser>
        <c:ser>
          <c:idx val="2"/>
          <c:order val="2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31-A6AC-4DFD-9955-E966CBFF7581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33-A6AC-4DFD-9955-E966CBFF7581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35-A6AC-4DFD-9955-E966CBFF7581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37-A6AC-4DFD-9955-E966CBFF7581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39-A6AC-4DFD-9955-E966CBFF7581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3B-A6AC-4DFD-9955-E966CBFF7581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3D-A6AC-4DFD-9955-E966CBFF7581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3F-A6AC-4DFD-9955-E966CBFF7581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41-A6AC-4DFD-9955-E966CBFF7581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43-A6AC-4DFD-9955-E966CBFF7581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45-A6AC-4DFD-9955-E966CBFF7581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47-A6AC-4DFD-9955-E966CBFF7581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49-A6AC-4DFD-9955-E966CBFF7581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4B-A6AC-4DFD-9955-E966CBFF7581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4D-A6AC-4DFD-9955-E966CBFF7581}"/>
              </c:ext>
            </c:extLst>
          </c:dPt>
          <c:dPt>
            <c:idx val="15"/>
            <c:bubble3D val="0"/>
            <c:spPr>
              <a:solidFill>
                <a:schemeClr val="accent4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4F-A6AC-4DFD-9955-E966CBFF7581}"/>
              </c:ext>
            </c:extLst>
          </c:dPt>
          <c:dPt>
            <c:idx val="16"/>
            <c:bubble3D val="0"/>
            <c:spPr>
              <a:solidFill>
                <a:schemeClr val="accent5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51-A6AC-4DFD-9955-E966CBFF7581}"/>
              </c:ext>
            </c:extLst>
          </c:dPt>
          <c:dPt>
            <c:idx val="17"/>
            <c:bubble3D val="0"/>
            <c:spPr>
              <a:solidFill>
                <a:schemeClr val="accent6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53-A6AC-4DFD-9955-E966CBFF7581}"/>
              </c:ext>
            </c:extLst>
          </c:dPt>
          <c:dPt>
            <c:idx val="18"/>
            <c:bubble3D val="0"/>
            <c:spPr>
              <a:solidFill>
                <a:schemeClr val="accent1">
                  <a:lumMod val="8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55-A6AC-4DFD-9955-E966CBFF7581}"/>
              </c:ext>
            </c:extLst>
          </c:dPt>
          <c:dPt>
            <c:idx val="19"/>
            <c:bubble3D val="0"/>
            <c:spPr>
              <a:solidFill>
                <a:schemeClr val="accent2">
                  <a:lumMod val="8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57-A6AC-4DFD-9955-E966CBFF7581}"/>
              </c:ext>
            </c:extLst>
          </c:dPt>
          <c:dPt>
            <c:idx val="20"/>
            <c:bubble3D val="0"/>
            <c:spPr>
              <a:solidFill>
                <a:schemeClr val="accent3">
                  <a:lumMod val="8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59-A6AC-4DFD-9955-E966CBFF7581}"/>
              </c:ext>
            </c:extLst>
          </c:dPt>
          <c:dPt>
            <c:idx val="21"/>
            <c:bubble3D val="0"/>
            <c:spPr>
              <a:solidFill>
                <a:schemeClr val="accent4">
                  <a:lumMod val="8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5B-A6AC-4DFD-9955-E966CBFF7581}"/>
              </c:ext>
            </c:extLst>
          </c:dPt>
          <c:dPt>
            <c:idx val="22"/>
            <c:bubble3D val="0"/>
            <c:spPr>
              <a:solidFill>
                <a:schemeClr val="accent5">
                  <a:lumMod val="8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5D-A6AC-4DFD-9955-E966CBFF7581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t-EE"/>
              </a:p>
            </c:txPr>
            <c:dLblPos val="ctr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Leht3!$A$2:$A$24</c:f>
              <c:strCache>
                <c:ptCount val="23"/>
                <c:pt idx="0">
                  <c:v>MDPI</c:v>
                </c:pt>
                <c:pt idx="1">
                  <c:v>Elsevier </c:v>
                </c:pt>
                <c:pt idx="2">
                  <c:v>Springer Nature </c:v>
                </c:pt>
                <c:pt idx="3">
                  <c:v>Taylor &amp; Francis </c:v>
                </c:pt>
                <c:pt idx="4">
                  <c:v>Wiley </c:v>
                </c:pt>
                <c:pt idx="5">
                  <c:v> ESTONIAN ACAD PUBLISHERS </c:v>
                </c:pt>
                <c:pt idx="6">
                  <c:v>FRONTIERS MEDIA SA</c:v>
                </c:pt>
                <c:pt idx="7">
                  <c:v>IEEE </c:v>
                </c:pt>
                <c:pt idx="8">
                  <c:v>Sage </c:v>
                </c:pt>
                <c:pt idx="9">
                  <c:v>Oxford University Press </c:v>
                </c:pt>
                <c:pt idx="10">
                  <c:v>AMER CHEMICAL SOC</c:v>
                </c:pt>
                <c:pt idx="11">
                  <c:v>UNIV TARTU PRESS</c:v>
                </c:pt>
                <c:pt idx="12">
                  <c:v>AMER PHYSICAL SOC</c:v>
                </c:pt>
                <c:pt idx="13">
                  <c:v>IOP Publishing Ltd</c:v>
                </c:pt>
                <c:pt idx="14">
                  <c:v>CAMBRIDGE UNIV PRESS</c:v>
                </c:pt>
                <c:pt idx="15">
                  <c:v>SCIENDO</c:v>
                </c:pt>
                <c:pt idx="16">
                  <c:v>PUBLIC LIBRARY SCIENCE</c:v>
                </c:pt>
                <c:pt idx="17">
                  <c:v>EMERALD GROUP PUBLISHING LTD</c:v>
                </c:pt>
                <c:pt idx="18">
                  <c:v>UNIV LATVIA</c:v>
                </c:pt>
                <c:pt idx="19">
                  <c:v>ESTONIAN SOCIETY ART HISTORIANS</c:v>
                </c:pt>
                <c:pt idx="20">
                  <c:v>ROYAL SOC CHEMISTRY</c:v>
                </c:pt>
                <c:pt idx="21">
                  <c:v>Walter de Gruyter </c:v>
                </c:pt>
                <c:pt idx="22">
                  <c:v>Other</c:v>
                </c:pt>
              </c:strCache>
            </c:strRef>
          </c:cat>
          <c:val>
            <c:numRef>
              <c:f>Leht3!$D$2:$D$24</c:f>
              <c:numCache>
                <c:formatCode>0%</c:formatCode>
                <c:ptCount val="23"/>
                <c:pt idx="0">
                  <c:v>0.17797137523335407</c:v>
                </c:pt>
                <c:pt idx="1">
                  <c:v>0.16179215930304916</c:v>
                </c:pt>
                <c:pt idx="2">
                  <c:v>0.11698817672682016</c:v>
                </c:pt>
                <c:pt idx="3">
                  <c:v>7.9029247044181711E-2</c:v>
                </c:pt>
                <c:pt idx="4">
                  <c:v>5.164903546981954E-2</c:v>
                </c:pt>
                <c:pt idx="5">
                  <c:v>3.546981953951462E-2</c:v>
                </c:pt>
                <c:pt idx="6">
                  <c:v>3.2980709396390792E-2</c:v>
                </c:pt>
                <c:pt idx="7">
                  <c:v>3.2980709396390792E-2</c:v>
                </c:pt>
                <c:pt idx="8">
                  <c:v>2.3024268823895456E-2</c:v>
                </c:pt>
                <c:pt idx="9">
                  <c:v>2.0535158680771624E-2</c:v>
                </c:pt>
                <c:pt idx="10">
                  <c:v>1.9290603609209707E-2</c:v>
                </c:pt>
                <c:pt idx="11">
                  <c:v>1.8046048537647789E-2</c:v>
                </c:pt>
                <c:pt idx="12">
                  <c:v>1.3690105787181083E-2</c:v>
                </c:pt>
                <c:pt idx="13">
                  <c:v>1.120099564405725E-2</c:v>
                </c:pt>
                <c:pt idx="14">
                  <c:v>1.0578718108276292E-2</c:v>
                </c:pt>
                <c:pt idx="15">
                  <c:v>1.0578718108276292E-2</c:v>
                </c:pt>
                <c:pt idx="16">
                  <c:v>8.7118855009334171E-3</c:v>
                </c:pt>
                <c:pt idx="17">
                  <c:v>8.0896079651524583E-3</c:v>
                </c:pt>
                <c:pt idx="18">
                  <c:v>8.0896079651524583E-3</c:v>
                </c:pt>
                <c:pt idx="19">
                  <c:v>6.8450528935905417E-3</c:v>
                </c:pt>
                <c:pt idx="20">
                  <c:v>6.8450528935905417E-3</c:v>
                </c:pt>
                <c:pt idx="21">
                  <c:v>6.222775357809583E-3</c:v>
                </c:pt>
                <c:pt idx="22">
                  <c:v>0.14000000000000001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5E-A6AC-4DFD-9955-E966CBFF7581}"/>
            </c:ext>
          </c:extLst>
        </c:ser>
        <c:dLbls>
          <c:dLblPos val="ctr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et-E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4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F544AF-A4E9-4744-A655-163254D228F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F721A2-D605-4846-9D9A-AF40493031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2861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3A8CD4-5AEE-D1A0-C187-7F65557080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FB924F-5186-EA48-5AE9-3E95078F0F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4E8B6B-60EC-8C28-FA50-1B5597ACB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ABCEE-AFF5-431D-B86A-CA338FB1FE0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4E5CB4-3464-C76F-F8D3-E218ADBC79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3E803E-27DA-9874-8EF7-C47158C156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6948-1AE2-4676-82A0-2D16F9D894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8392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2EB6E9-822F-4668-8ADD-298BF7C51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182CAA-2082-BFA7-7179-2DD2F83086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05ACEF-DFCE-4751-107B-60BBB184C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ABCEE-AFF5-431D-B86A-CA338FB1FE0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0B0D37-91D0-5D31-A0ED-E256477466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5D7B5F-2CD7-CEBB-9770-1798FA03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6948-1AE2-4676-82A0-2D16F9D894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4860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C03B2E-AA8B-C44E-9221-81BEC99609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292525-928A-7829-1E46-19B9822D29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8C47F1-FE80-B95F-8BED-05C8CEF10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ABCEE-AFF5-431D-B86A-CA338FB1FE0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E0F9BA-A102-A419-8ED4-C360B9729B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175A2D-9DD4-8913-AEF8-F2465721A1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6948-1AE2-4676-82A0-2D16F9D894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52208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D2A8C6-73AD-1B2F-4E36-3C330DA1EE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314615-CA0D-F8A7-CC9B-87130D636F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FB4E93-4902-2964-A660-968D646382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3FE4B3-187C-3220-1E7C-D2D4535786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ABCEE-AFF5-431D-B86A-CA338FB1FE0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EE3F93-6ED2-1297-7FCB-4306AC40D5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DCC3AA-4A4F-7EBD-0479-8B3D5500E1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6948-1AE2-4676-82A0-2D16F9D894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870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EBA361-700A-77C7-34F9-4F5130D49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7FEF6B-2877-6918-7658-4AD81AF832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DF4EFD-A515-D1E1-80FE-F934E88681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5F7FE4-FE14-1777-990B-DC000215C5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13BB4D4-14B0-234F-A4C3-AB5E64F77C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5AD220F-4DC7-8C12-670F-65FDBD261F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ABCEE-AFF5-431D-B86A-CA338FB1FE0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F423F2C-8D1D-3800-D091-5909C4E7E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2B114E4-CEB4-A575-383F-E94F41E4E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6948-1AE2-4676-82A0-2D16F9D894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4106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F37BBC-08E4-28DB-933C-CC9EF01DEE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8D5ED4F-64CA-6A94-561E-831923C74C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ABCEE-AFF5-431D-B86A-CA338FB1FE0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978EAF-6E7B-0109-8680-734C0DC37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C66A82-F559-4F2F-7C01-4498C37C5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6948-1AE2-4676-82A0-2D16F9D894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5734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AD86A84-4B03-2B93-7030-F30F0299C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ABCEE-AFF5-431D-B86A-CA338FB1FE0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0E487D-EA2C-C171-F798-2DA6A6F404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7D9C9D-2147-B412-E63F-5C7106BD2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6948-1AE2-4676-82A0-2D16F9D894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779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C9A3B9-3BC8-07C8-0813-90BDFD9F3F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182CA0-612C-A7EE-1AAC-A0EB67D94D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555A5E-CA8F-62F8-2AD7-DF3E727475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5E6350-FB89-10FC-56F0-6F3DE6CC00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ABCEE-AFF5-431D-B86A-CA338FB1FE0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3A753F-E68B-E871-6F8C-CD0865B74B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96CA35-1198-5F03-2F95-D4E036D23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6948-1AE2-4676-82A0-2D16F9D894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1200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218461-E5E7-027F-D1AE-251B580B1D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3D334D1-52CE-32AF-7CF9-074A166629C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3C0085-4437-3026-2647-DDA5CF0665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FC6DE8-35AF-C3D3-E529-55BE219D0C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ABCEE-AFF5-431D-B86A-CA338FB1FE0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BC5B3B-D41C-09A8-50F7-277BF8AA02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EEA6E7-0346-47E6-42C9-4E7A1149D9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6948-1AE2-4676-82A0-2D16F9D894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230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0988F0-F608-BBDE-3EBC-38B400FED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F42CE8-7A6B-FE6E-66DE-9101EC7C3A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9C72E4-65D0-C651-677D-D578FC9216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ABCEE-AFF5-431D-B86A-CA338FB1FE0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1D1882-FE0F-B1CE-3957-ED5920A0F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DE8712-69CB-170A-460D-EB4E3632A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6948-1AE2-4676-82A0-2D16F9D894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276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05E572B-225B-E022-E549-C53E5780963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ACCBC3-13AC-D8B3-49AD-DF479D2633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4E82D6-2FF5-582B-9333-A2E72CC057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ABCEE-AFF5-431D-B86A-CA338FB1FE0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316F17-0F61-4321-48E2-BF403391BB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245961-D4E5-1216-4756-DD01E73E0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6948-1AE2-4676-82A0-2D16F9D894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5167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ealkiri j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058F7DBA-2B9A-FD7E-78D1-52F3768EB3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/>
              <a:t>Klõpsake juhteksemplari pealkirja laadi redigeerimiseks</a:t>
            </a:r>
          </a:p>
        </p:txBody>
      </p:sp>
      <p:sp>
        <p:nvSpPr>
          <p:cNvPr id="3" name="Sisu kohatäide 2">
            <a:extLst>
              <a:ext uri="{FF2B5EF4-FFF2-40B4-BE49-F238E27FC236}">
                <a16:creationId xmlns:a16="http://schemas.microsoft.com/office/drawing/2014/main" id="{7640BEFE-7AE5-6E74-1A6D-F7D2087BE6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t-EE"/>
              <a:t>Klõpsake juhteksemplari tekstilaadide redigeerimiseks</a:t>
            </a:r>
          </a:p>
          <a:p>
            <a:pPr lvl="1"/>
            <a:r>
              <a:rPr lang="et-EE"/>
              <a:t>Teine tase</a:t>
            </a:r>
          </a:p>
          <a:p>
            <a:pPr lvl="2"/>
            <a:r>
              <a:rPr lang="et-EE"/>
              <a:t>Kolmas tase</a:t>
            </a:r>
          </a:p>
          <a:p>
            <a:pPr lvl="3"/>
            <a:r>
              <a:rPr lang="et-EE"/>
              <a:t>Neljas tase</a:t>
            </a:r>
          </a:p>
          <a:p>
            <a:pPr lvl="4"/>
            <a:r>
              <a:rPr lang="et-EE"/>
              <a:t>Viies tase</a:t>
            </a:r>
          </a:p>
        </p:txBody>
      </p:sp>
      <p:sp>
        <p:nvSpPr>
          <p:cNvPr id="4" name="Kuupäeva kohatäide 3">
            <a:extLst>
              <a:ext uri="{FF2B5EF4-FFF2-40B4-BE49-F238E27FC236}">
                <a16:creationId xmlns:a16="http://schemas.microsoft.com/office/drawing/2014/main" id="{751DA17B-F8BA-39C8-ECD5-DD911DBDC9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1E2D0-1B87-43BE-9C04-6B8A52F53229}" type="datetimeFigureOut">
              <a:rPr lang="et-EE" smtClean="0"/>
              <a:t>04.06.2024</a:t>
            </a:fld>
            <a:endParaRPr lang="et-EE"/>
          </a:p>
        </p:txBody>
      </p:sp>
      <p:sp>
        <p:nvSpPr>
          <p:cNvPr id="5" name="Jaluse kohatäide 4">
            <a:extLst>
              <a:ext uri="{FF2B5EF4-FFF2-40B4-BE49-F238E27FC236}">
                <a16:creationId xmlns:a16="http://schemas.microsoft.com/office/drawing/2014/main" id="{0C2C3A7B-1E9D-ED88-749E-EC4919F7D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>
            <a:extLst>
              <a:ext uri="{FF2B5EF4-FFF2-40B4-BE49-F238E27FC236}">
                <a16:creationId xmlns:a16="http://schemas.microsoft.com/office/drawing/2014/main" id="{D52A8108-8E14-6801-D465-B9DF95DC2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93F06-BC90-4D36-A073-ACD235445F1F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5192261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ealkiri j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AA3D7A8D-55FD-4DB0-B1E7-DE8DBC8B8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/>
              <a:t>Klõpsake juhteksemplari pealkirja laadi redigeerimiseks</a:t>
            </a:r>
          </a:p>
        </p:txBody>
      </p:sp>
      <p:sp>
        <p:nvSpPr>
          <p:cNvPr id="3" name="Sisu kohatäide 2">
            <a:extLst>
              <a:ext uri="{FF2B5EF4-FFF2-40B4-BE49-F238E27FC236}">
                <a16:creationId xmlns:a16="http://schemas.microsoft.com/office/drawing/2014/main" id="{A0FEE4F5-2838-4B34-B16D-5ED42AD278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t-EE"/>
              <a:t>Klõpsake juhteksemplari tekstilaadide redigeerimiseks</a:t>
            </a:r>
          </a:p>
          <a:p>
            <a:pPr lvl="1"/>
            <a:r>
              <a:rPr lang="et-EE"/>
              <a:t>Teine tase</a:t>
            </a:r>
          </a:p>
          <a:p>
            <a:pPr lvl="2"/>
            <a:r>
              <a:rPr lang="et-EE"/>
              <a:t>Kolmas tase</a:t>
            </a:r>
          </a:p>
          <a:p>
            <a:pPr lvl="3"/>
            <a:r>
              <a:rPr lang="et-EE"/>
              <a:t>Neljas tase</a:t>
            </a:r>
          </a:p>
          <a:p>
            <a:pPr lvl="4"/>
            <a:r>
              <a:rPr lang="et-EE"/>
              <a:t>Viies tase</a:t>
            </a:r>
          </a:p>
        </p:txBody>
      </p:sp>
      <p:sp>
        <p:nvSpPr>
          <p:cNvPr id="4" name="Kuupäeva kohatäide 3">
            <a:extLst>
              <a:ext uri="{FF2B5EF4-FFF2-40B4-BE49-F238E27FC236}">
                <a16:creationId xmlns:a16="http://schemas.microsoft.com/office/drawing/2014/main" id="{86603ECE-7E36-4D1F-B321-58DB09339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33084-A4C0-4418-84BD-413A24C471B1}" type="datetimeFigureOut">
              <a:rPr lang="et-EE" smtClean="0"/>
              <a:t>04.06.2024</a:t>
            </a:fld>
            <a:endParaRPr lang="et-EE"/>
          </a:p>
        </p:txBody>
      </p:sp>
      <p:sp>
        <p:nvSpPr>
          <p:cNvPr id="5" name="Jaluse kohatäide 4">
            <a:extLst>
              <a:ext uri="{FF2B5EF4-FFF2-40B4-BE49-F238E27FC236}">
                <a16:creationId xmlns:a16="http://schemas.microsoft.com/office/drawing/2014/main" id="{9242667D-B4E2-4641-ABC2-4034F265B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>
            <a:extLst>
              <a:ext uri="{FF2B5EF4-FFF2-40B4-BE49-F238E27FC236}">
                <a16:creationId xmlns:a16="http://schemas.microsoft.com/office/drawing/2014/main" id="{9DED599A-25CF-4741-95D8-E3BFCF6D5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4DB96-FD26-4697-97C2-60E4900E4A1E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513405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52F9C2E5-5CB3-4F90-92B8-C6A893FD25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/>
              <a:t>Klõpsake juhteksemplari pealkirja laadi redigeerimiseks</a:t>
            </a:r>
          </a:p>
        </p:txBody>
      </p:sp>
      <p:sp>
        <p:nvSpPr>
          <p:cNvPr id="3" name="Sisu kohatäide 2">
            <a:extLst>
              <a:ext uri="{FF2B5EF4-FFF2-40B4-BE49-F238E27FC236}">
                <a16:creationId xmlns:a16="http://schemas.microsoft.com/office/drawing/2014/main" id="{FCAD2D24-EC70-45DD-AC24-A11F88FFE6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t-EE"/>
              <a:t>Klõpsake juhteksemplari tekstilaadide redigeerimiseks</a:t>
            </a:r>
          </a:p>
          <a:p>
            <a:pPr lvl="1"/>
            <a:r>
              <a:rPr lang="et-EE"/>
              <a:t>Teine tase</a:t>
            </a:r>
          </a:p>
          <a:p>
            <a:pPr lvl="2"/>
            <a:r>
              <a:rPr lang="et-EE"/>
              <a:t>Kolmas tase</a:t>
            </a:r>
          </a:p>
          <a:p>
            <a:pPr lvl="3"/>
            <a:r>
              <a:rPr lang="et-EE"/>
              <a:t>Neljas tase</a:t>
            </a:r>
          </a:p>
          <a:p>
            <a:pPr lvl="4"/>
            <a:r>
              <a:rPr lang="et-EE"/>
              <a:t>Viies tase</a:t>
            </a:r>
          </a:p>
        </p:txBody>
      </p:sp>
      <p:sp>
        <p:nvSpPr>
          <p:cNvPr id="4" name="Sisu kohatäide 3">
            <a:extLst>
              <a:ext uri="{FF2B5EF4-FFF2-40B4-BE49-F238E27FC236}">
                <a16:creationId xmlns:a16="http://schemas.microsoft.com/office/drawing/2014/main" id="{4F135757-9C93-43A8-BD16-9DE4D5D841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t-EE"/>
              <a:t>Klõpsake juhteksemplari tekstilaadide redigeerimiseks</a:t>
            </a:r>
          </a:p>
          <a:p>
            <a:pPr lvl="1"/>
            <a:r>
              <a:rPr lang="et-EE"/>
              <a:t>Teine tase</a:t>
            </a:r>
          </a:p>
          <a:p>
            <a:pPr lvl="2"/>
            <a:r>
              <a:rPr lang="et-EE"/>
              <a:t>Kolmas tase</a:t>
            </a:r>
          </a:p>
          <a:p>
            <a:pPr lvl="3"/>
            <a:r>
              <a:rPr lang="et-EE"/>
              <a:t>Neljas tase</a:t>
            </a:r>
          </a:p>
          <a:p>
            <a:pPr lvl="4"/>
            <a:r>
              <a:rPr lang="et-EE"/>
              <a:t>Viies tase</a:t>
            </a:r>
          </a:p>
        </p:txBody>
      </p:sp>
      <p:sp>
        <p:nvSpPr>
          <p:cNvPr id="5" name="Kuupäeva kohatäide 4">
            <a:extLst>
              <a:ext uri="{FF2B5EF4-FFF2-40B4-BE49-F238E27FC236}">
                <a16:creationId xmlns:a16="http://schemas.microsoft.com/office/drawing/2014/main" id="{74354966-CC1F-4F92-8A3E-BD2B2872B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33084-A4C0-4418-84BD-413A24C471B1}" type="datetimeFigureOut">
              <a:rPr lang="et-EE" smtClean="0"/>
              <a:t>04.06.2024</a:t>
            </a:fld>
            <a:endParaRPr lang="et-EE"/>
          </a:p>
        </p:txBody>
      </p:sp>
      <p:sp>
        <p:nvSpPr>
          <p:cNvPr id="6" name="Jaluse kohatäide 5">
            <a:extLst>
              <a:ext uri="{FF2B5EF4-FFF2-40B4-BE49-F238E27FC236}">
                <a16:creationId xmlns:a16="http://schemas.microsoft.com/office/drawing/2014/main" id="{E1889BF4-C3D4-4246-9E5A-0240B155FD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aidinumbri kohatäide 6">
            <a:extLst>
              <a:ext uri="{FF2B5EF4-FFF2-40B4-BE49-F238E27FC236}">
                <a16:creationId xmlns:a16="http://schemas.microsoft.com/office/drawing/2014/main" id="{F2F381CF-4562-4311-8A02-DEBCFB7123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4DB96-FD26-4697-97C2-60E4900E4A1E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641338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t-EE"/>
              <a:t>Klõpsake juhteksemplari pealkirja laadi redigeerimiseks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t-EE"/>
              <a:t>Klõpsake juhteksemplari tekstilaadide redigeerimiseks</a:t>
            </a:r>
          </a:p>
          <a:p>
            <a:pPr lvl="1"/>
            <a:r>
              <a:rPr lang="et-EE"/>
              <a:t>Teine tase</a:t>
            </a:r>
          </a:p>
          <a:p>
            <a:pPr lvl="2"/>
            <a:r>
              <a:rPr lang="et-EE"/>
              <a:t>Kolmas tase</a:t>
            </a:r>
          </a:p>
          <a:p>
            <a:pPr lvl="3"/>
            <a:r>
              <a:rPr lang="et-EE"/>
              <a:t>Neljas tase</a:t>
            </a:r>
          </a:p>
          <a:p>
            <a:pPr lvl="4"/>
            <a:r>
              <a:rPr lang="et-EE"/>
              <a:t>Viies tase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t-EE"/>
              <a:t>Klõpsake juhteksemplari tekstilaadide redigeerimiseks</a:t>
            </a:r>
          </a:p>
          <a:p>
            <a:pPr lvl="1"/>
            <a:r>
              <a:rPr lang="et-EE"/>
              <a:t>Teine tase</a:t>
            </a:r>
          </a:p>
          <a:p>
            <a:pPr lvl="2"/>
            <a:r>
              <a:rPr lang="et-EE"/>
              <a:t>Kolmas tase</a:t>
            </a:r>
          </a:p>
          <a:p>
            <a:pPr lvl="3"/>
            <a:r>
              <a:rPr lang="et-EE"/>
              <a:t>Neljas tase</a:t>
            </a:r>
          </a:p>
          <a:p>
            <a:pPr lvl="4"/>
            <a:r>
              <a:rPr lang="et-EE"/>
              <a:t>Viies tase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dirty="0"/>
              <a:t>6/4/2024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ealkiri j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/>
              <a:t>Klõpsake juhteksemplari pealkirja laadi redigeerimiseks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t-EE"/>
              <a:t>Klõpsake juhteksemplari tekstilaadide redigeerimiseks</a:t>
            </a:r>
          </a:p>
          <a:p>
            <a:pPr lvl="1"/>
            <a:r>
              <a:rPr lang="et-EE"/>
              <a:t>Teine tase</a:t>
            </a:r>
          </a:p>
          <a:p>
            <a:pPr lvl="2"/>
            <a:r>
              <a:rPr lang="et-EE"/>
              <a:t>Kolmas tase</a:t>
            </a:r>
          </a:p>
          <a:p>
            <a:pPr lvl="3"/>
            <a:r>
              <a:rPr lang="et-EE"/>
              <a:t>Neljas tase</a:t>
            </a:r>
          </a:p>
          <a:p>
            <a:pPr lvl="4"/>
            <a:r>
              <a:rPr lang="et-EE"/>
              <a:t>Viies tase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dirty="0"/>
              <a:t>6/4/2024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E5C98C-44C8-F1E3-94A9-3193D6FD37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D5A381-3DF9-D6B2-58E7-FD5D9D42CC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4600BE-BD81-4E5A-60CD-5CAFC75579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0ABCEE-AFF5-431D-B86A-CA338FB1FE0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C0EFFF-0A7F-7037-D92C-51F1659F43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81A561-999C-6CF9-0D18-EF5945C295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6E16948-1AE2-4676-82A0-2D16F9D894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69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51" r:id="rId3"/>
    <p:sldLayoutId id="2147483663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ja kohatäide 1">
            <a:extLst>
              <a:ext uri="{FF2B5EF4-FFF2-40B4-BE49-F238E27FC236}">
                <a16:creationId xmlns:a16="http://schemas.microsoft.com/office/drawing/2014/main" id="{4F45FD3C-0FA2-03AC-56AA-04ABF7A69A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t-EE"/>
              <a:t>Klõpsake juhteksemplari pealkirja laadi redigeerimiseks</a:t>
            </a:r>
          </a:p>
        </p:txBody>
      </p:sp>
      <p:sp>
        <p:nvSpPr>
          <p:cNvPr id="3" name="Teksti kohatäide 2">
            <a:extLst>
              <a:ext uri="{FF2B5EF4-FFF2-40B4-BE49-F238E27FC236}">
                <a16:creationId xmlns:a16="http://schemas.microsoft.com/office/drawing/2014/main" id="{DF3302A8-C47A-D0A7-6E4A-4638150F8D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t-EE"/>
              <a:t>Klõpsake juhteksemplari tekstilaadide redigeerimiseks</a:t>
            </a:r>
          </a:p>
          <a:p>
            <a:pPr lvl="1"/>
            <a:r>
              <a:rPr lang="et-EE"/>
              <a:t>Teine tase</a:t>
            </a:r>
          </a:p>
          <a:p>
            <a:pPr lvl="2"/>
            <a:r>
              <a:rPr lang="et-EE"/>
              <a:t>Kolmas tase</a:t>
            </a:r>
          </a:p>
          <a:p>
            <a:pPr lvl="3"/>
            <a:r>
              <a:rPr lang="et-EE"/>
              <a:t>Neljas tase</a:t>
            </a:r>
          </a:p>
          <a:p>
            <a:pPr lvl="4"/>
            <a:r>
              <a:rPr lang="et-EE"/>
              <a:t>Viies tase</a:t>
            </a:r>
          </a:p>
        </p:txBody>
      </p:sp>
      <p:sp>
        <p:nvSpPr>
          <p:cNvPr id="4" name="Kuupäeva kohatäide 3">
            <a:extLst>
              <a:ext uri="{FF2B5EF4-FFF2-40B4-BE49-F238E27FC236}">
                <a16:creationId xmlns:a16="http://schemas.microsoft.com/office/drawing/2014/main" id="{7CCC7A9A-A8A5-A873-C39D-29CE40A08E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B1E2D0-1B87-43BE-9C04-6B8A52F53229}" type="datetimeFigureOut">
              <a:rPr lang="et-EE" smtClean="0"/>
              <a:t>04.06.2024</a:t>
            </a:fld>
            <a:endParaRPr lang="et-EE"/>
          </a:p>
        </p:txBody>
      </p:sp>
      <p:sp>
        <p:nvSpPr>
          <p:cNvPr id="5" name="Jaluse kohatäide 4">
            <a:extLst>
              <a:ext uri="{FF2B5EF4-FFF2-40B4-BE49-F238E27FC236}">
                <a16:creationId xmlns:a16="http://schemas.microsoft.com/office/drawing/2014/main" id="{A765A196-910E-46F8-C1B6-0A520DB1D7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t-EE"/>
          </a:p>
        </p:txBody>
      </p:sp>
      <p:sp>
        <p:nvSpPr>
          <p:cNvPr id="6" name="Slaidinumbri kohatäide 5">
            <a:extLst>
              <a:ext uri="{FF2B5EF4-FFF2-40B4-BE49-F238E27FC236}">
                <a16:creationId xmlns:a16="http://schemas.microsoft.com/office/drawing/2014/main" id="{B36A95AE-21EF-0A78-CE5F-FC8AC8B4EE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893F06-BC90-4D36-A073-ACD235445F1F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080620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ja kohatäide 1">
            <a:extLst>
              <a:ext uri="{FF2B5EF4-FFF2-40B4-BE49-F238E27FC236}">
                <a16:creationId xmlns:a16="http://schemas.microsoft.com/office/drawing/2014/main" id="{C53AB2C4-BCAD-4104-AF0B-8C465D41EF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t-EE"/>
              <a:t>Klõpsake juhteksemplari pealkirja laadi redigeerimiseks</a:t>
            </a:r>
          </a:p>
        </p:txBody>
      </p:sp>
      <p:sp>
        <p:nvSpPr>
          <p:cNvPr id="3" name="Teksti kohatäide 2">
            <a:extLst>
              <a:ext uri="{FF2B5EF4-FFF2-40B4-BE49-F238E27FC236}">
                <a16:creationId xmlns:a16="http://schemas.microsoft.com/office/drawing/2014/main" id="{93B5F183-05AA-4ED6-A08C-B79CF24185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t-EE"/>
              <a:t>Klõpsake juhteksemplari tekstilaadide redigeerimiseks</a:t>
            </a:r>
          </a:p>
          <a:p>
            <a:pPr lvl="1"/>
            <a:r>
              <a:rPr lang="et-EE"/>
              <a:t>Teine tase</a:t>
            </a:r>
          </a:p>
          <a:p>
            <a:pPr lvl="2"/>
            <a:r>
              <a:rPr lang="et-EE"/>
              <a:t>Kolmas tase</a:t>
            </a:r>
          </a:p>
          <a:p>
            <a:pPr lvl="3"/>
            <a:r>
              <a:rPr lang="et-EE"/>
              <a:t>Neljas tase</a:t>
            </a:r>
          </a:p>
          <a:p>
            <a:pPr lvl="4"/>
            <a:r>
              <a:rPr lang="et-EE"/>
              <a:t>Viies tase</a:t>
            </a:r>
          </a:p>
        </p:txBody>
      </p:sp>
      <p:sp>
        <p:nvSpPr>
          <p:cNvPr id="4" name="Kuupäeva kohatäide 3">
            <a:extLst>
              <a:ext uri="{FF2B5EF4-FFF2-40B4-BE49-F238E27FC236}">
                <a16:creationId xmlns:a16="http://schemas.microsoft.com/office/drawing/2014/main" id="{AB384B95-17B1-4200-A366-1E7B9E4B2F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033084-A4C0-4418-84BD-413A24C471B1}" type="datetimeFigureOut">
              <a:rPr lang="et-EE" smtClean="0"/>
              <a:t>04.06.2024</a:t>
            </a:fld>
            <a:endParaRPr lang="et-EE"/>
          </a:p>
        </p:txBody>
      </p:sp>
      <p:sp>
        <p:nvSpPr>
          <p:cNvPr id="5" name="Jaluse kohatäide 4">
            <a:extLst>
              <a:ext uri="{FF2B5EF4-FFF2-40B4-BE49-F238E27FC236}">
                <a16:creationId xmlns:a16="http://schemas.microsoft.com/office/drawing/2014/main" id="{011689E8-E77F-49F5-B90F-B500280600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t-EE"/>
          </a:p>
        </p:txBody>
      </p:sp>
      <p:sp>
        <p:nvSpPr>
          <p:cNvPr id="6" name="Slaidinumbri kohatäide 5">
            <a:extLst>
              <a:ext uri="{FF2B5EF4-FFF2-40B4-BE49-F238E27FC236}">
                <a16:creationId xmlns:a16="http://schemas.microsoft.com/office/drawing/2014/main" id="{749F63C6-5585-43FB-BEF5-700AFEA74D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44DB96-FD26-4697-97C2-60E4900E4A1E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79495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t-EE"/>
              <a:t>Klõpsake juhteksemplari pealkirja laadi redigeerimiseks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t-EE"/>
              <a:t>Klõpsake juhteksemplari tekstilaadide redigeerimiseks</a:t>
            </a:r>
          </a:p>
          <a:p>
            <a:pPr lvl="1"/>
            <a:r>
              <a:rPr lang="et-EE"/>
              <a:t>Teine tase</a:t>
            </a:r>
          </a:p>
          <a:p>
            <a:pPr lvl="2"/>
            <a:r>
              <a:rPr lang="et-EE"/>
              <a:t>Kolmas tase</a:t>
            </a:r>
          </a:p>
          <a:p>
            <a:pPr lvl="3"/>
            <a:r>
              <a:rPr lang="et-EE"/>
              <a:t>Neljas tase</a:t>
            </a:r>
          </a:p>
          <a:p>
            <a:pPr lvl="4"/>
            <a:r>
              <a:rPr lang="et-EE"/>
              <a:t>Viies tase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0298CD5-6C1E-4009-B41F-6DF62E31D3BE}" type="datetimeFigureOut">
              <a:rPr lang="en-US" dirty="0"/>
              <a:pPr/>
              <a:t>6/4/2024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69" r:id="rId2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utlib.ut.ee/avatud-juurdepaasuga-publitseerimine-tu-s" TargetMode="Externa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elnet.ee/teenused/teadusandmebaasid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960A78-EE03-5515-DF69-54D399CA8F9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t-EE" dirty="0"/>
              <a:t>Avatud juurdepääsuga publitseerimine lepingutes kirjastustega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961CAC-E2AC-D9F1-94A7-D6A36D0167A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t-EE" dirty="0"/>
              <a:t>Marika Meltsas</a:t>
            </a:r>
          </a:p>
          <a:p>
            <a:r>
              <a:rPr lang="et-EE" dirty="0"/>
              <a:t>ELNET </a:t>
            </a:r>
          </a:p>
          <a:p>
            <a:r>
              <a:rPr lang="et-EE" dirty="0"/>
              <a:t>04.06.2024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73411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4B1A8ACE-1C6B-4CD2-59DB-16DCE983E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/>
              <a:t>Plaan S (2018)</a:t>
            </a:r>
          </a:p>
        </p:txBody>
      </p:sp>
      <p:sp>
        <p:nvSpPr>
          <p:cNvPr id="3" name="Sisu kohatäide 2">
            <a:extLst>
              <a:ext uri="{FF2B5EF4-FFF2-40B4-BE49-F238E27FC236}">
                <a16:creationId xmlns:a16="http://schemas.microsoft.com/office/drawing/2014/main" id="{33F38E00-37D1-8616-C72F-E03B747379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t-EE" dirty="0"/>
              <a:t>Alates 2020. aasta jaanuarist kõik avaliku raha eest tehtud teadustööd tuleb avaldada AJ ajakirjades või AJ platvormidel.</a:t>
            </a:r>
          </a:p>
          <a:p>
            <a:r>
              <a:rPr lang="et-EE" dirty="0"/>
              <a:t>Autoritele jääb piiramatu </a:t>
            </a:r>
            <a:r>
              <a:rPr lang="et-EE" dirty="0" err="1"/>
              <a:t>copyright</a:t>
            </a:r>
            <a:r>
              <a:rPr lang="et-EE" dirty="0"/>
              <a:t>, soovitav litsents CC BY</a:t>
            </a:r>
          </a:p>
          <a:p>
            <a:r>
              <a:rPr lang="et-EE" dirty="0" err="1"/>
              <a:t>Artikliavaldamistasudele</a:t>
            </a:r>
            <a:r>
              <a:rPr lang="et-EE" dirty="0"/>
              <a:t> seatakse </a:t>
            </a:r>
            <a:r>
              <a:rPr lang="et-EE" b="1" dirty="0"/>
              <a:t>ülemine piir</a:t>
            </a:r>
            <a:r>
              <a:rPr lang="et-EE" dirty="0"/>
              <a:t>, tasumine soovitavalt rahastaja või ülikoolide poolt – ei realiseerunud</a:t>
            </a:r>
          </a:p>
          <a:p>
            <a:r>
              <a:rPr lang="et-EE" dirty="0"/>
              <a:t>Hübriidajakirjad ei kvalifitseeru -&gt; hiljem siiski kvalifitseerusid „</a:t>
            </a:r>
            <a:r>
              <a:rPr lang="et-EE" dirty="0" err="1"/>
              <a:t>transformative</a:t>
            </a:r>
            <a:r>
              <a:rPr lang="et-EE" dirty="0"/>
              <a:t> </a:t>
            </a:r>
            <a:r>
              <a:rPr lang="et-EE" dirty="0" err="1"/>
              <a:t>agreements</a:t>
            </a:r>
            <a:r>
              <a:rPr lang="et-EE" dirty="0"/>
              <a:t>“, „</a:t>
            </a:r>
            <a:r>
              <a:rPr lang="et-EE" dirty="0" err="1"/>
              <a:t>transformative</a:t>
            </a:r>
            <a:r>
              <a:rPr lang="et-EE" dirty="0"/>
              <a:t> </a:t>
            </a:r>
            <a:r>
              <a:rPr lang="et-EE" dirty="0" err="1"/>
              <a:t>journals</a:t>
            </a:r>
            <a:r>
              <a:rPr lang="et-EE" dirty="0"/>
              <a:t>“</a:t>
            </a:r>
          </a:p>
          <a:p>
            <a:r>
              <a:rPr lang="et-EE" dirty="0"/>
              <a:t>Raamatute puhul lubati pikemat tähtaega kui 2020.</a:t>
            </a:r>
          </a:p>
          <a:p>
            <a:r>
              <a:rPr lang="et-EE" dirty="0"/>
              <a:t>Sanktsioonid rahastaja reeglitele mittevastavuse puhul</a:t>
            </a:r>
          </a:p>
          <a:p>
            <a:r>
              <a:rPr lang="et-EE" dirty="0"/>
              <a:t>Algselt liitus koalitsiooniga 11 rahastajat</a:t>
            </a:r>
          </a:p>
          <a:p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3583553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0EEC83BF-6678-CFBA-D83F-4B58D74DE0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/>
              <a:t>Teaduse rahastaja (ETAG) nõuded teadustulemuste publitseerimisel</a:t>
            </a:r>
          </a:p>
        </p:txBody>
      </p:sp>
      <p:sp>
        <p:nvSpPr>
          <p:cNvPr id="3" name="Sisu kohatäide 2">
            <a:extLst>
              <a:ext uri="{FF2B5EF4-FFF2-40B4-BE49-F238E27FC236}">
                <a16:creationId xmlns:a16="http://schemas.microsoft.com/office/drawing/2014/main" id="{094E1092-CADA-0A8F-7D31-79FD171F33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t-EE" dirty="0"/>
              <a:t>Rühmagrandi tingimused ja kord</a:t>
            </a:r>
          </a:p>
          <a:p>
            <a:pPr marL="0" indent="0">
              <a:buNone/>
            </a:pPr>
            <a:endParaRPr lang="et-EE" b="1" dirty="0"/>
          </a:p>
          <a:p>
            <a:r>
              <a:rPr lang="et-EE" dirty="0"/>
              <a:t>20.Projektitulemuste avalikustamine</a:t>
            </a:r>
          </a:p>
          <a:p>
            <a:r>
              <a:rPr lang="et-EE" dirty="0"/>
              <a:t>20.1.Projektitulemuste publitseerimisel märgitakse, millise grandi vahenditest on projekti täitmist finantseeritud.</a:t>
            </a:r>
          </a:p>
          <a:p>
            <a:r>
              <a:rPr lang="et-EE" dirty="0"/>
              <a:t>20.2.Projekti tulemusena avaldatud ja grandile viitavate publikatsioonide terviktekstid teeb asutus avalikkusele </a:t>
            </a:r>
            <a:r>
              <a:rPr lang="et-EE" dirty="0" err="1"/>
              <a:t>ETISe</a:t>
            </a:r>
            <a:r>
              <a:rPr lang="et-EE" dirty="0"/>
              <a:t> kaudu vabalt kättesaadavaks, kui publitseerimise, autoriõiguse või muu intellektuaalomandi kaitsmise tingimused ei sätesta teisiti.</a:t>
            </a:r>
          </a:p>
          <a:p>
            <a:r>
              <a:rPr lang="et-EE" dirty="0"/>
              <a:t>20.3.Juhul,kui teaduskirjastus piirab publikatsioonidele juurdepääsu ajaliselt, teeb asutus projekti täitmise tulemusena valminud publikatsioonide terviktekstid </a:t>
            </a:r>
            <a:r>
              <a:rPr lang="et-EE" dirty="0" err="1"/>
              <a:t>ETISe</a:t>
            </a:r>
            <a:r>
              <a:rPr lang="et-EE" dirty="0"/>
              <a:t> kaudu avalikult vabalt kättesaadavaks pärast piirangu lõppemist.</a:t>
            </a:r>
            <a:endParaRPr lang="et-EE" b="1" dirty="0"/>
          </a:p>
          <a:p>
            <a:pPr marL="0" indent="0">
              <a:buNone/>
            </a:pP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6385975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315630D1-531C-BB1B-EE89-04403B3BB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K</a:t>
            </a:r>
            <a:r>
              <a:rPr lang="et-EE" dirty="0"/>
              <a:t>ui</a:t>
            </a:r>
            <a:r>
              <a:rPr lang="fi-FI" dirty="0"/>
              <a:t> </a:t>
            </a:r>
            <a:r>
              <a:rPr lang="fi-FI" dirty="0" err="1"/>
              <a:t>avatud</a:t>
            </a:r>
            <a:r>
              <a:rPr lang="fi-FI" dirty="0"/>
              <a:t> on Eesti </a:t>
            </a:r>
            <a:r>
              <a:rPr lang="et-EE" dirty="0"/>
              <a:t>teadus rahvusvaheliste  </a:t>
            </a:r>
            <a:r>
              <a:rPr lang="fi-FI" dirty="0"/>
              <a:t> </a:t>
            </a:r>
            <a:r>
              <a:rPr lang="et-EE" dirty="0"/>
              <a:t>p</a:t>
            </a:r>
            <a:r>
              <a:rPr lang="fi-FI" dirty="0" err="1"/>
              <a:t>ublikatsioonide</a:t>
            </a:r>
            <a:r>
              <a:rPr lang="fi-FI" dirty="0"/>
              <a:t> </a:t>
            </a:r>
            <a:r>
              <a:rPr lang="fi-FI" dirty="0" err="1"/>
              <a:t>osas</a:t>
            </a:r>
            <a:r>
              <a:rPr lang="fi-FI" dirty="0"/>
              <a:t>?</a:t>
            </a:r>
            <a:endParaRPr lang="et-EE" dirty="0"/>
          </a:p>
        </p:txBody>
      </p:sp>
      <p:sp>
        <p:nvSpPr>
          <p:cNvPr id="3" name="Sisu kohatäide 2">
            <a:extLst>
              <a:ext uri="{FF2B5EF4-FFF2-40B4-BE49-F238E27FC236}">
                <a16:creationId xmlns:a16="http://schemas.microsoft.com/office/drawing/2014/main" id="{47D97ABC-2E48-46FF-5918-8838CF18F8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t-EE" dirty="0"/>
          </a:p>
          <a:p>
            <a:pPr marL="0" indent="0">
              <a:buNone/>
            </a:pPr>
            <a:r>
              <a:rPr lang="et-EE" dirty="0"/>
              <a:t>Andmestikud:</a:t>
            </a:r>
          </a:p>
          <a:p>
            <a:r>
              <a:rPr lang="et-EE" dirty="0" err="1"/>
              <a:t>Web</a:t>
            </a:r>
            <a:r>
              <a:rPr lang="et-EE" dirty="0"/>
              <a:t> of </a:t>
            </a:r>
            <a:r>
              <a:rPr lang="et-EE" dirty="0" err="1"/>
              <a:t>Science</a:t>
            </a:r>
            <a:r>
              <a:rPr lang="et-EE" dirty="0"/>
              <a:t>, </a:t>
            </a:r>
            <a:r>
              <a:rPr lang="et-EE" dirty="0" err="1"/>
              <a:t>InCites</a:t>
            </a:r>
            <a:endParaRPr lang="et-EE" dirty="0"/>
          </a:p>
          <a:p>
            <a:r>
              <a:rPr lang="et-EE" dirty="0" err="1"/>
              <a:t>Scopus</a:t>
            </a:r>
            <a:r>
              <a:rPr lang="et-EE" dirty="0"/>
              <a:t>, </a:t>
            </a:r>
            <a:r>
              <a:rPr lang="et-EE" dirty="0" err="1"/>
              <a:t>SCImago</a:t>
            </a:r>
            <a:endParaRPr lang="et-EE" dirty="0"/>
          </a:p>
          <a:p>
            <a:r>
              <a:rPr lang="et-EE" dirty="0"/>
              <a:t>Eesti Teadusinfosüsteem ETIS</a:t>
            </a:r>
          </a:p>
          <a:p>
            <a:pPr marL="0" indent="0">
              <a:buNone/>
            </a:pPr>
            <a:endParaRPr lang="et-EE" dirty="0"/>
          </a:p>
          <a:p>
            <a:pPr marL="0" indent="0">
              <a:buNone/>
            </a:pPr>
            <a:endParaRPr lang="et-EE" dirty="0"/>
          </a:p>
          <a:p>
            <a:pPr marL="0" indent="0">
              <a:buNone/>
            </a:pPr>
            <a:endParaRPr lang="et-EE" dirty="0"/>
          </a:p>
          <a:p>
            <a:pPr marL="0" indent="0">
              <a:buNone/>
            </a:pP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4985504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578D9C-CEAF-83A1-16A6-D762A1C3D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t-EE" dirty="0"/>
              <a:t>Eesti autorite artiklite avatud juurdepääsu osakaal 201</a:t>
            </a:r>
            <a:r>
              <a:rPr lang="en-GB" dirty="0"/>
              <a:t>8</a:t>
            </a:r>
            <a:r>
              <a:rPr lang="et-EE" dirty="0"/>
              <a:t>-202</a:t>
            </a:r>
            <a:r>
              <a:rPr lang="en-GB" dirty="0"/>
              <a:t>3</a:t>
            </a:r>
            <a:br>
              <a:rPr lang="et-EE" dirty="0"/>
            </a:br>
            <a:r>
              <a:rPr lang="et-EE" sz="3100" dirty="0"/>
              <a:t>(Clarivative, Incites andmestik, </a:t>
            </a:r>
            <a:r>
              <a:rPr lang="en-GB" sz="3100" dirty="0"/>
              <a:t>Article, Review</a:t>
            </a:r>
            <a:r>
              <a:rPr lang="et-EE" sz="3100" dirty="0"/>
              <a:t>)</a:t>
            </a:r>
            <a:endParaRPr lang="en-GB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6FDEA071-979A-B520-03FD-4EBF2F98349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4224406"/>
              </p:ext>
            </p:extLst>
          </p:nvPr>
        </p:nvGraphicFramePr>
        <p:xfrm>
          <a:off x="806245" y="2015613"/>
          <a:ext cx="11031797" cy="34499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8218">
                  <a:extLst>
                    <a:ext uri="{9D8B030D-6E8A-4147-A177-3AD203B41FA5}">
                      <a16:colId xmlns:a16="http://schemas.microsoft.com/office/drawing/2014/main" val="2842754057"/>
                    </a:ext>
                  </a:extLst>
                </a:gridCol>
                <a:gridCol w="1374311">
                  <a:extLst>
                    <a:ext uri="{9D8B030D-6E8A-4147-A177-3AD203B41FA5}">
                      <a16:colId xmlns:a16="http://schemas.microsoft.com/office/drawing/2014/main" val="664783896"/>
                    </a:ext>
                  </a:extLst>
                </a:gridCol>
                <a:gridCol w="1375283">
                  <a:extLst>
                    <a:ext uri="{9D8B030D-6E8A-4147-A177-3AD203B41FA5}">
                      <a16:colId xmlns:a16="http://schemas.microsoft.com/office/drawing/2014/main" val="3020680062"/>
                    </a:ext>
                  </a:extLst>
                </a:gridCol>
                <a:gridCol w="1374797">
                  <a:extLst>
                    <a:ext uri="{9D8B030D-6E8A-4147-A177-3AD203B41FA5}">
                      <a16:colId xmlns:a16="http://schemas.microsoft.com/office/drawing/2014/main" val="2748227752"/>
                    </a:ext>
                  </a:extLst>
                </a:gridCol>
                <a:gridCol w="1374797">
                  <a:extLst>
                    <a:ext uri="{9D8B030D-6E8A-4147-A177-3AD203B41FA5}">
                      <a16:colId xmlns:a16="http://schemas.microsoft.com/office/drawing/2014/main" val="2883626011"/>
                    </a:ext>
                  </a:extLst>
                </a:gridCol>
                <a:gridCol w="1374797">
                  <a:extLst>
                    <a:ext uri="{9D8B030D-6E8A-4147-A177-3AD203B41FA5}">
                      <a16:colId xmlns:a16="http://schemas.microsoft.com/office/drawing/2014/main" val="2142170410"/>
                    </a:ext>
                  </a:extLst>
                </a:gridCol>
                <a:gridCol w="1374797">
                  <a:extLst>
                    <a:ext uri="{9D8B030D-6E8A-4147-A177-3AD203B41FA5}">
                      <a16:colId xmlns:a16="http://schemas.microsoft.com/office/drawing/2014/main" val="708236378"/>
                    </a:ext>
                  </a:extLst>
                </a:gridCol>
                <a:gridCol w="1374797">
                  <a:extLst>
                    <a:ext uri="{9D8B030D-6E8A-4147-A177-3AD203B41FA5}">
                      <a16:colId xmlns:a16="http://schemas.microsoft.com/office/drawing/2014/main" val="1251125602"/>
                    </a:ext>
                  </a:extLst>
                </a:gridCol>
              </a:tblGrid>
              <a:tr h="1201310">
                <a:tc>
                  <a:txBody>
                    <a:bodyPr/>
                    <a:lstStyle/>
                    <a:p>
                      <a:r>
                        <a:rPr lang="et-EE" dirty="0"/>
                        <a:t>Aasta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/>
                        <a:t>WOS artiklite arv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/>
                        <a:t>AJ artiklite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/>
                        <a:t>Artiklid AJ ajakirjdes (kuldne)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/>
                        <a:t>AJ hübriid-ajakirjades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/>
                        <a:t>Tasuta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kätte</a:t>
                      </a:r>
                      <a:r>
                        <a:rPr lang="en-GB" dirty="0"/>
                        <a:t>-</a:t>
                      </a:r>
                      <a:endParaRPr lang="et-EE" dirty="0"/>
                    </a:p>
                    <a:p>
                      <a:r>
                        <a:rPr lang="et-EE" dirty="0"/>
                        <a:t>saadav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/>
                        <a:t>Avatud</a:t>
                      </a:r>
                    </a:p>
                    <a:p>
                      <a:r>
                        <a:rPr lang="et-EE" dirty="0" err="1"/>
                        <a:t>repositoo</a:t>
                      </a:r>
                      <a:r>
                        <a:rPr lang="et-EE" dirty="0"/>
                        <a:t>-</a:t>
                      </a:r>
                    </a:p>
                    <a:p>
                      <a:r>
                        <a:rPr lang="et-EE" dirty="0" err="1"/>
                        <a:t>riumites</a:t>
                      </a:r>
                      <a:r>
                        <a:rPr lang="et-EE" dirty="0"/>
                        <a:t> %</a:t>
                      </a:r>
                    </a:p>
                    <a:p>
                      <a:r>
                        <a:rPr lang="et-EE" dirty="0"/>
                        <a:t>(roheline)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Maksu</a:t>
                      </a:r>
                      <a:r>
                        <a:rPr lang="en-GB" dirty="0"/>
                        <a:t>-</a:t>
                      </a:r>
                    </a:p>
                    <a:p>
                      <a:r>
                        <a:rPr lang="en-GB" dirty="0" err="1"/>
                        <a:t>müüri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taga</a:t>
                      </a:r>
                      <a:r>
                        <a:rPr lang="en-GB" dirty="0"/>
                        <a:t>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1393423"/>
                  </a:ext>
                </a:extLst>
              </a:tr>
              <a:tr h="374767">
                <a:tc>
                  <a:txBody>
                    <a:bodyPr/>
                    <a:lstStyle/>
                    <a:p>
                      <a:r>
                        <a:rPr lang="et-EE" dirty="0"/>
                        <a:t>2018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2622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58,35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27,65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10,3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7,48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30,32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41,65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671503629"/>
                  </a:ext>
                </a:extLst>
              </a:tr>
              <a:tr h="374767">
                <a:tc>
                  <a:txBody>
                    <a:bodyPr/>
                    <a:lstStyle/>
                    <a:p>
                      <a:r>
                        <a:rPr lang="et-EE" dirty="0"/>
                        <a:t>2019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3085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60,03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29,98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11,93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5,71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33,45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39,97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656190190"/>
                  </a:ext>
                </a:extLst>
              </a:tr>
              <a:tr h="374767">
                <a:tc>
                  <a:txBody>
                    <a:bodyPr/>
                    <a:lstStyle/>
                    <a:p>
                      <a:r>
                        <a:rPr lang="et-EE" dirty="0"/>
                        <a:t>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3207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64,3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33,18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13,72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4,86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35,73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35,7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500691288"/>
                  </a:ext>
                </a:extLst>
              </a:tr>
              <a:tr h="374767">
                <a:tc>
                  <a:txBody>
                    <a:bodyPr/>
                    <a:lstStyle/>
                    <a:p>
                      <a:r>
                        <a:rPr lang="et-EE" dirty="0"/>
                        <a:t>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3577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69,19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38,16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14,15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3,52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38,69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30,81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862327080"/>
                  </a:ext>
                </a:extLst>
              </a:tr>
              <a:tr h="374767">
                <a:tc>
                  <a:txBody>
                    <a:bodyPr/>
                    <a:lstStyle/>
                    <a:p>
                      <a:r>
                        <a:rPr lang="et-EE" dirty="0"/>
                        <a:t>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3307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70,03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41,25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16,03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2,6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39,22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29,97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750508096"/>
                  </a:ext>
                </a:extLst>
              </a:tr>
              <a:tr h="374767">
                <a:tc>
                  <a:txBody>
                    <a:bodyPr/>
                    <a:lstStyle/>
                    <a:p>
                      <a:r>
                        <a:rPr lang="en-GB" dirty="0"/>
                        <a:t>2023</a:t>
                      </a:r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3126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71,37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41,36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21,53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2,08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33,05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t-EE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28,63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2545987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28532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578D9C-CEAF-83A1-16A6-D762A1C3D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t-EE" dirty="0"/>
              <a:t>Eesti </a:t>
            </a:r>
            <a:r>
              <a:rPr lang="en-GB" dirty="0" err="1"/>
              <a:t>vastutavate</a:t>
            </a:r>
            <a:r>
              <a:rPr lang="en-GB" dirty="0"/>
              <a:t> </a:t>
            </a:r>
            <a:r>
              <a:rPr lang="et-EE" dirty="0"/>
              <a:t>autorite artiklite avatud juurdepääsu osakaal 201</a:t>
            </a:r>
            <a:r>
              <a:rPr lang="en-GB" dirty="0"/>
              <a:t>8</a:t>
            </a:r>
            <a:r>
              <a:rPr lang="et-EE" dirty="0"/>
              <a:t>-202</a:t>
            </a:r>
            <a:r>
              <a:rPr lang="en-GB" dirty="0"/>
              <a:t>3</a:t>
            </a:r>
            <a:br>
              <a:rPr lang="et-EE" dirty="0"/>
            </a:br>
            <a:r>
              <a:rPr lang="et-EE" sz="3100" dirty="0"/>
              <a:t>(Clarivative, Incites andmestik, </a:t>
            </a:r>
            <a:r>
              <a:rPr lang="en-GB" sz="3100" dirty="0"/>
              <a:t>Article, Review</a:t>
            </a:r>
            <a:r>
              <a:rPr lang="et-EE" sz="3100" dirty="0"/>
              <a:t>)</a:t>
            </a:r>
            <a:endParaRPr lang="en-GB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6FDEA071-979A-B520-03FD-4EBF2F98349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1366302"/>
              </p:ext>
            </p:extLst>
          </p:nvPr>
        </p:nvGraphicFramePr>
        <p:xfrm>
          <a:off x="806245" y="2015613"/>
          <a:ext cx="11031797" cy="34499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8218">
                  <a:extLst>
                    <a:ext uri="{9D8B030D-6E8A-4147-A177-3AD203B41FA5}">
                      <a16:colId xmlns:a16="http://schemas.microsoft.com/office/drawing/2014/main" val="2842754057"/>
                    </a:ext>
                  </a:extLst>
                </a:gridCol>
                <a:gridCol w="1374797">
                  <a:extLst>
                    <a:ext uri="{9D8B030D-6E8A-4147-A177-3AD203B41FA5}">
                      <a16:colId xmlns:a16="http://schemas.microsoft.com/office/drawing/2014/main" val="664783896"/>
                    </a:ext>
                  </a:extLst>
                </a:gridCol>
                <a:gridCol w="1374797">
                  <a:extLst>
                    <a:ext uri="{9D8B030D-6E8A-4147-A177-3AD203B41FA5}">
                      <a16:colId xmlns:a16="http://schemas.microsoft.com/office/drawing/2014/main" val="3020680062"/>
                    </a:ext>
                  </a:extLst>
                </a:gridCol>
                <a:gridCol w="1374797">
                  <a:extLst>
                    <a:ext uri="{9D8B030D-6E8A-4147-A177-3AD203B41FA5}">
                      <a16:colId xmlns:a16="http://schemas.microsoft.com/office/drawing/2014/main" val="2748227752"/>
                    </a:ext>
                  </a:extLst>
                </a:gridCol>
                <a:gridCol w="1374797">
                  <a:extLst>
                    <a:ext uri="{9D8B030D-6E8A-4147-A177-3AD203B41FA5}">
                      <a16:colId xmlns:a16="http://schemas.microsoft.com/office/drawing/2014/main" val="2883626011"/>
                    </a:ext>
                  </a:extLst>
                </a:gridCol>
                <a:gridCol w="1374797">
                  <a:extLst>
                    <a:ext uri="{9D8B030D-6E8A-4147-A177-3AD203B41FA5}">
                      <a16:colId xmlns:a16="http://schemas.microsoft.com/office/drawing/2014/main" val="2142170410"/>
                    </a:ext>
                  </a:extLst>
                </a:gridCol>
                <a:gridCol w="1374797">
                  <a:extLst>
                    <a:ext uri="{9D8B030D-6E8A-4147-A177-3AD203B41FA5}">
                      <a16:colId xmlns:a16="http://schemas.microsoft.com/office/drawing/2014/main" val="708236378"/>
                    </a:ext>
                  </a:extLst>
                </a:gridCol>
                <a:gridCol w="1374797">
                  <a:extLst>
                    <a:ext uri="{9D8B030D-6E8A-4147-A177-3AD203B41FA5}">
                      <a16:colId xmlns:a16="http://schemas.microsoft.com/office/drawing/2014/main" val="1251125602"/>
                    </a:ext>
                  </a:extLst>
                </a:gridCol>
              </a:tblGrid>
              <a:tr h="1201310">
                <a:tc>
                  <a:txBody>
                    <a:bodyPr/>
                    <a:lstStyle/>
                    <a:p>
                      <a:r>
                        <a:rPr lang="et-EE" dirty="0"/>
                        <a:t>Aasta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/>
                        <a:t>WOS artiklite arv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/>
                        <a:t>AJ artiklite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/>
                        <a:t>Artiklid AJ ajakirjdes (kuldne)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/>
                        <a:t>AJ hübriid-ajakirjades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/>
                        <a:t>Tasuta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kätte</a:t>
                      </a:r>
                      <a:r>
                        <a:rPr lang="en-GB" dirty="0"/>
                        <a:t>-</a:t>
                      </a:r>
                      <a:endParaRPr lang="et-EE" dirty="0"/>
                    </a:p>
                    <a:p>
                      <a:r>
                        <a:rPr lang="et-EE" dirty="0"/>
                        <a:t>saadav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/>
                        <a:t>Avatud</a:t>
                      </a:r>
                    </a:p>
                    <a:p>
                      <a:r>
                        <a:rPr lang="et-EE" dirty="0" err="1"/>
                        <a:t>repositoo</a:t>
                      </a:r>
                      <a:r>
                        <a:rPr lang="et-EE" dirty="0"/>
                        <a:t>-</a:t>
                      </a:r>
                    </a:p>
                    <a:p>
                      <a:r>
                        <a:rPr lang="et-EE" dirty="0" err="1"/>
                        <a:t>riumites</a:t>
                      </a:r>
                      <a:r>
                        <a:rPr lang="et-EE" dirty="0"/>
                        <a:t> %</a:t>
                      </a:r>
                    </a:p>
                    <a:p>
                      <a:r>
                        <a:rPr lang="et-EE" dirty="0"/>
                        <a:t>(roheline)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Maksu</a:t>
                      </a:r>
                      <a:r>
                        <a:rPr lang="en-GB" dirty="0"/>
                        <a:t>-</a:t>
                      </a:r>
                    </a:p>
                    <a:p>
                      <a:r>
                        <a:rPr lang="en-GB" dirty="0" err="1"/>
                        <a:t>müüri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taga</a:t>
                      </a:r>
                      <a:r>
                        <a:rPr lang="en-GB" dirty="0"/>
                        <a:t>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1393423"/>
                  </a:ext>
                </a:extLst>
              </a:tr>
              <a:tr h="374767">
                <a:tc>
                  <a:txBody>
                    <a:bodyPr/>
                    <a:lstStyle/>
                    <a:p>
                      <a:r>
                        <a:rPr lang="et-EE" dirty="0"/>
                        <a:t>2018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46,58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26,11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5,08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5,15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16,73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53,42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671503629"/>
                  </a:ext>
                </a:extLst>
              </a:tr>
              <a:tr h="374767">
                <a:tc>
                  <a:txBody>
                    <a:bodyPr/>
                    <a:lstStyle/>
                    <a:p>
                      <a:r>
                        <a:rPr lang="et-EE" dirty="0"/>
                        <a:t>2019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1618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49,32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30,28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5,38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4,26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19,1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50,68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656190190"/>
                  </a:ext>
                </a:extLst>
              </a:tr>
              <a:tr h="374767">
                <a:tc>
                  <a:txBody>
                    <a:bodyPr/>
                    <a:lstStyle/>
                    <a:p>
                      <a:r>
                        <a:rPr lang="et-EE" dirty="0"/>
                        <a:t>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1705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54,49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34,49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7,51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4,11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22,7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45,51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00691288"/>
                  </a:ext>
                </a:extLst>
              </a:tr>
              <a:tr h="374767">
                <a:tc>
                  <a:txBody>
                    <a:bodyPr/>
                    <a:lstStyle/>
                    <a:p>
                      <a:r>
                        <a:rPr lang="et-EE" dirty="0"/>
                        <a:t>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1869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63,94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42,48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7,97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3,05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28,41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36,06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62327080"/>
                  </a:ext>
                </a:extLst>
              </a:tr>
              <a:tr h="374767">
                <a:tc>
                  <a:txBody>
                    <a:bodyPr/>
                    <a:lstStyle/>
                    <a:p>
                      <a:r>
                        <a:rPr lang="et-EE" dirty="0"/>
                        <a:t>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1725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63,83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43,88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9,91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2,43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27,59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36,17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750508096"/>
                  </a:ext>
                </a:extLst>
              </a:tr>
              <a:tr h="374767">
                <a:tc>
                  <a:txBody>
                    <a:bodyPr/>
                    <a:lstStyle/>
                    <a:p>
                      <a:r>
                        <a:rPr lang="en-GB" dirty="0"/>
                        <a:t>2023</a:t>
                      </a:r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1597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65,75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44,33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14,15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2,07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23,17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34,25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2545987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96845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2E65010B-BF97-8073-2DF5-087672C3FC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/>
              <a:t>Rahvusvahelises võrdluses </a:t>
            </a:r>
            <a:br>
              <a:rPr lang="et-EE" dirty="0"/>
            </a:b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6638B6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Metrics based on Scopus® data as of </a:t>
            </a:r>
            <a:r>
              <a:rPr lang="et-EE" sz="1200" dirty="0" err="1">
                <a:solidFill>
                  <a:srgbClr val="6638B6"/>
                </a:solidFill>
                <a:latin typeface="Calibri Light" panose="020F0302020204030204"/>
              </a:rPr>
              <a:t>May</a:t>
            </a:r>
            <a:r>
              <a:rPr kumimoji="0" lang="et-EE" sz="1200" b="0" i="0" u="none" strike="noStrike" kern="1200" cap="none" spc="0" normalizeH="0" baseline="0" noProof="0" dirty="0">
                <a:ln>
                  <a:noFill/>
                </a:ln>
                <a:solidFill>
                  <a:srgbClr val="6638B6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6638B6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202</a:t>
            </a:r>
            <a:r>
              <a:rPr lang="et-EE" sz="1200" dirty="0">
                <a:solidFill>
                  <a:srgbClr val="6638B6"/>
                </a:solidFill>
                <a:latin typeface="Calibri Light" panose="020F0302020204030204"/>
              </a:rPr>
              <a:t>4</a:t>
            </a:r>
            <a:r>
              <a:rPr kumimoji="0" lang="et-EE" sz="1200" b="0" i="0" u="none" strike="noStrike" kern="1200" cap="none" spc="0" normalizeH="0" baseline="0" noProof="0" dirty="0">
                <a:ln>
                  <a:noFill/>
                </a:ln>
                <a:solidFill>
                  <a:srgbClr val="6638B6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,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6638B6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S</a:t>
            </a:r>
            <a:r>
              <a:rPr kumimoji="0" lang="et-EE" sz="1200" b="0" i="0" u="none" strike="noStrike" kern="1200" cap="none" spc="0" normalizeH="0" baseline="0" noProof="0" dirty="0">
                <a:ln>
                  <a:noFill/>
                </a:ln>
                <a:solidFill>
                  <a:srgbClr val="6638B6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CI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6638B6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mago</a:t>
            </a:r>
            <a:r>
              <a:rPr kumimoji="0" lang="et-EE" sz="1200" b="0" i="0" u="none" strike="noStrike" kern="1200" cap="none" spc="0" normalizeH="0" baseline="0" noProof="0" dirty="0">
                <a:ln>
                  <a:noFill/>
                </a:ln>
                <a:solidFill>
                  <a:srgbClr val="6638B6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</a:t>
            </a:r>
            <a:r>
              <a:rPr kumimoji="0" lang="et-EE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6638B6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portal</a:t>
            </a:r>
            <a:endParaRPr lang="et-EE" dirty="0"/>
          </a:p>
        </p:txBody>
      </p:sp>
      <p:pic>
        <p:nvPicPr>
          <p:cNvPr id="5" name="Sisu kohatäide 4">
            <a:extLst>
              <a:ext uri="{FF2B5EF4-FFF2-40B4-BE49-F238E27FC236}">
                <a16:creationId xmlns:a16="http://schemas.microsoft.com/office/drawing/2014/main" id="{BD09F635-727B-F5F2-4D0E-14F55AE0F4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14636" y="1825625"/>
            <a:ext cx="8162728" cy="4351338"/>
          </a:xfrm>
        </p:spPr>
      </p:pic>
    </p:spTree>
    <p:extLst>
      <p:ext uri="{BB962C8B-B14F-4D97-AF65-F5344CB8AC3E}">
        <p14:creationId xmlns:p14="http://schemas.microsoft.com/office/powerpoint/2010/main" val="40956462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FCBC5BC9-144A-C384-DA3F-DBFCB886A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t-EE" dirty="0"/>
              <a:t>Eesti asutustega seotud avatud juurdepääsuga 1.1 artiklite osakaal </a:t>
            </a:r>
            <a:r>
              <a:rPr lang="et-EE" dirty="0" err="1"/>
              <a:t>ETISe</a:t>
            </a:r>
            <a:r>
              <a:rPr lang="et-EE" dirty="0"/>
              <a:t> andmetel </a:t>
            </a:r>
          </a:p>
        </p:txBody>
      </p:sp>
      <p:graphicFrame>
        <p:nvGraphicFramePr>
          <p:cNvPr id="4" name="Tabel 4">
            <a:extLst>
              <a:ext uri="{FF2B5EF4-FFF2-40B4-BE49-F238E27FC236}">
                <a16:creationId xmlns:a16="http://schemas.microsoft.com/office/drawing/2014/main" id="{D8E8002D-130C-2B94-AFD3-32910BC57F0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9693995"/>
              </p:ext>
            </p:extLst>
          </p:nvPr>
        </p:nvGraphicFramePr>
        <p:xfrm>
          <a:off x="838200" y="1825625"/>
          <a:ext cx="105156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4179360021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162439638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1076244860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408563815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/>
                        <a:t>1.1 artikleid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/>
                        <a:t>Avatud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/>
                        <a:t>Suletud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09531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t-EE" dirty="0"/>
                        <a:t>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/>
                        <a:t>3484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/>
                        <a:t>63,6%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/>
                        <a:t>36,4%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58727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t-EE" dirty="0"/>
                        <a:t>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/>
                        <a:t>3755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/>
                        <a:t>67,5%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/>
                        <a:t>32,5%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11443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t-EE" dirty="0"/>
                        <a:t>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/>
                        <a:t>3581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/>
                        <a:t>67%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/>
                        <a:t>33%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6690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56108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4C568719-D9C8-8929-8E31-F717F5924A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z="4400" dirty="0"/>
              <a:t>Lepinguga kaetud ka OA artiklite avaldamistasud</a:t>
            </a:r>
            <a:endParaRPr lang="et-EE" dirty="0"/>
          </a:p>
        </p:txBody>
      </p:sp>
      <p:sp>
        <p:nvSpPr>
          <p:cNvPr id="3" name="Sisu kohatäide 2">
            <a:extLst>
              <a:ext uri="{FF2B5EF4-FFF2-40B4-BE49-F238E27FC236}">
                <a16:creationId xmlns:a16="http://schemas.microsoft.com/office/drawing/2014/main" id="{A439E0F0-72C4-3BFA-9A20-11D015A60C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t-EE" sz="2800" dirty="0"/>
          </a:p>
          <a:p>
            <a:r>
              <a:rPr lang="et-EE" sz="2800" dirty="0"/>
              <a:t>Cambridge University Press</a:t>
            </a:r>
          </a:p>
          <a:p>
            <a:r>
              <a:rPr lang="et-EE" sz="2800" dirty="0"/>
              <a:t>American </a:t>
            </a:r>
            <a:r>
              <a:rPr lang="et-EE" sz="2800" dirty="0" err="1"/>
              <a:t>Chemical</a:t>
            </a:r>
            <a:r>
              <a:rPr lang="et-EE" sz="2800" dirty="0"/>
              <a:t> </a:t>
            </a:r>
            <a:r>
              <a:rPr lang="et-EE" sz="2800" dirty="0" err="1"/>
              <a:t>Society</a:t>
            </a:r>
            <a:endParaRPr lang="et-EE" sz="2800" dirty="0"/>
          </a:p>
          <a:p>
            <a:r>
              <a:rPr lang="et-EE" sz="2800" dirty="0"/>
              <a:t>Sage (hübriidajakirjad)</a:t>
            </a:r>
          </a:p>
          <a:p>
            <a:r>
              <a:rPr lang="et-EE" sz="2800" dirty="0"/>
              <a:t>Royal </a:t>
            </a:r>
            <a:r>
              <a:rPr lang="et-EE" sz="2800" dirty="0" err="1"/>
              <a:t>Society</a:t>
            </a:r>
            <a:r>
              <a:rPr lang="et-EE" sz="2800" dirty="0"/>
              <a:t> of </a:t>
            </a:r>
            <a:r>
              <a:rPr lang="et-EE" sz="2800" dirty="0" err="1"/>
              <a:t>Chemistry</a:t>
            </a:r>
            <a:r>
              <a:rPr lang="et-EE" sz="2800" dirty="0"/>
              <a:t> (hübriidajakirjad)</a:t>
            </a:r>
          </a:p>
          <a:p>
            <a:r>
              <a:rPr lang="et-EE" sz="2800" dirty="0"/>
              <a:t>ACM</a:t>
            </a:r>
          </a:p>
          <a:p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987544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1B0002D4-FF8E-2AD2-5C92-E850727E01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/>
              <a:t>Lepinguga kaetud artiklid 2023. aastal</a:t>
            </a:r>
          </a:p>
        </p:txBody>
      </p:sp>
      <p:sp>
        <p:nvSpPr>
          <p:cNvPr id="3" name="Sisu kohatäide 2">
            <a:extLst>
              <a:ext uri="{FF2B5EF4-FFF2-40B4-BE49-F238E27FC236}">
                <a16:creationId xmlns:a16="http://schemas.microsoft.com/office/drawing/2014/main" id="{65B76B9F-96EF-023C-3E69-D8DF281926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endParaRPr lang="et-EE" dirty="0"/>
          </a:p>
          <a:p>
            <a:r>
              <a:rPr lang="et-EE" dirty="0"/>
              <a:t>Cambridge University Press – 15 artiklit, </a:t>
            </a:r>
            <a:r>
              <a:rPr lang="et-EE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artiklite avaldamistasudena (APC) oleks maksnud 32 070 £</a:t>
            </a:r>
          </a:p>
          <a:p>
            <a:endParaRPr lang="et-EE" dirty="0">
              <a:solidFill>
                <a:srgbClr val="000000"/>
              </a:solidFill>
              <a:latin typeface="Aptos" panose="020B0004020202020204" pitchFamily="34" charset="0"/>
            </a:endParaRPr>
          </a:p>
          <a:p>
            <a:r>
              <a:rPr lang="et-EE" dirty="0">
                <a:solidFill>
                  <a:srgbClr val="000000"/>
                </a:solidFill>
                <a:latin typeface="Aptos" panose="020B0004020202020204" pitchFamily="34" charset="0"/>
              </a:rPr>
              <a:t>Sage </a:t>
            </a:r>
            <a:r>
              <a:rPr lang="et-EE" dirty="0"/>
              <a:t>– 33 avatud juurdepääsuga artiklit, neist 25 hübriidajakirjades, mille avaldamistasud olid 100% lepinguga kaetud</a:t>
            </a:r>
          </a:p>
          <a:p>
            <a:endParaRPr lang="et-EE" dirty="0"/>
          </a:p>
          <a:p>
            <a:r>
              <a:rPr lang="et-EE" dirty="0"/>
              <a:t>American </a:t>
            </a:r>
            <a:r>
              <a:rPr lang="et-EE" dirty="0" err="1"/>
              <a:t>Chemical</a:t>
            </a:r>
            <a:r>
              <a:rPr lang="et-EE" dirty="0"/>
              <a:t> </a:t>
            </a:r>
            <a:r>
              <a:rPr lang="et-EE" dirty="0" err="1"/>
              <a:t>Society</a:t>
            </a:r>
            <a:r>
              <a:rPr lang="et-EE" dirty="0"/>
              <a:t> –  </a:t>
            </a:r>
            <a:r>
              <a:rPr lang="et-EE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Tasuta publitseerimisvõimalusega leping sõlmiti alates 2024. aastast. Esimestel kuudel on avaldatud 3 avatud juurdepääsuga artiklit.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8347285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9622B883-B53D-55DF-5F1B-005B816419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/>
              <a:t>EIFL https://www.eifl.net/apcs</a:t>
            </a:r>
          </a:p>
        </p:txBody>
      </p:sp>
      <p:sp>
        <p:nvSpPr>
          <p:cNvPr id="3" name="Sisu kohatäide 2">
            <a:extLst>
              <a:ext uri="{FF2B5EF4-FFF2-40B4-BE49-F238E27FC236}">
                <a16:creationId xmlns:a16="http://schemas.microsoft.com/office/drawing/2014/main" id="{6FB9319C-F0CF-87FC-3CA8-27271D8AAE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dirty="0"/>
              <a:t>Rahvusvahelise konsortsiumi EIFL poolt kirjastustega saavutatud kokkulepped allahindlusteks</a:t>
            </a:r>
          </a:p>
          <a:p>
            <a:pPr marL="0" indent="0">
              <a:buNone/>
            </a:pPr>
            <a:endParaRPr lang="et-EE" dirty="0"/>
          </a:p>
          <a:p>
            <a:pPr marL="0" indent="0">
              <a:buNone/>
            </a:pPr>
            <a:r>
              <a:rPr lang="et-EE" dirty="0"/>
              <a:t>Kirjastuse BRILL hübriid- ja avatud juurdepääsuga ajakirjades 50%</a:t>
            </a:r>
          </a:p>
          <a:p>
            <a:pPr marL="0" indent="0">
              <a:buNone/>
            </a:pPr>
            <a:r>
              <a:rPr lang="et-EE" dirty="0"/>
              <a:t>Kirjastuse ELGAR hübriidajakirjade soodushind avaldamiseks  500 GBP</a:t>
            </a:r>
          </a:p>
          <a:p>
            <a:pPr marL="0" indent="0">
              <a:buNone/>
            </a:pPr>
            <a:r>
              <a:rPr lang="et-EE" dirty="0"/>
              <a:t>Kirjastuse TAYLOR &amp; FRANCIS avatud juurdepääsuga ajakirjades 50%</a:t>
            </a:r>
          </a:p>
          <a:p>
            <a:pPr marL="0" indent="0">
              <a:buNone/>
            </a:pPr>
            <a:r>
              <a:rPr lang="et-EE" dirty="0"/>
              <a:t>Kirjastuse WORLD SCIENTIFIC hübriidajakirjades 50%</a:t>
            </a:r>
          </a:p>
          <a:p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1543377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31AD8526-F509-B220-E9C3-D55FDEC133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/>
              <a:t>Estonian </a:t>
            </a:r>
            <a:r>
              <a:rPr lang="et-EE" dirty="0" err="1"/>
              <a:t>corresponding</a:t>
            </a:r>
            <a:r>
              <a:rPr lang="et-EE" dirty="0"/>
              <a:t> </a:t>
            </a:r>
            <a:r>
              <a:rPr lang="et-EE" dirty="0" err="1"/>
              <a:t>authors</a:t>
            </a:r>
            <a:r>
              <a:rPr lang="et-EE" dirty="0"/>
              <a:t> 2022</a:t>
            </a:r>
          </a:p>
        </p:txBody>
      </p:sp>
      <p:graphicFrame>
        <p:nvGraphicFramePr>
          <p:cNvPr id="4" name="Sisu kohatäide 3">
            <a:extLst>
              <a:ext uri="{FF2B5EF4-FFF2-40B4-BE49-F238E27FC236}">
                <a16:creationId xmlns:a16="http://schemas.microsoft.com/office/drawing/2014/main" id="{E8E57C2A-412E-3FA7-DE73-85B95AFF7B9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023938" y="1810872"/>
          <a:ext cx="9720262" cy="5047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114515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A95671B-3CC6-4792-9114-B74FAEA224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Pealkiri 1">
            <a:extLst>
              <a:ext uri="{FF2B5EF4-FFF2-40B4-BE49-F238E27FC236}">
                <a16:creationId xmlns:a16="http://schemas.microsoft.com/office/drawing/2014/main" id="{1D2E25C7-4A60-8D31-973F-BEEF6227BC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8184" y="174032"/>
            <a:ext cx="10175631" cy="111184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0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Tasuliste</a:t>
            </a:r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artiklite</a:t>
            </a:r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osakaal</a:t>
            </a:r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kogukasutusest</a:t>
            </a:r>
            <a:endParaRPr lang="en-US" sz="40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Sisu kohatäide 3">
            <a:extLst>
              <a:ext uri="{FF2B5EF4-FFF2-40B4-BE49-F238E27FC236}">
                <a16:creationId xmlns:a16="http://schemas.microsoft.com/office/drawing/2014/main" id="{BCA23B3D-98FB-E911-4A3E-364C5C8579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08184" y="1459907"/>
            <a:ext cx="10175630" cy="76790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000"/>
              <a:t>Counter TR_J3</a:t>
            </a:r>
          </a:p>
          <a:p>
            <a:pPr algn="ctr"/>
            <a:r>
              <a:rPr lang="en-US" sz="2000"/>
              <a:t>Counter TR_J1</a:t>
            </a:r>
          </a:p>
        </p:txBody>
      </p:sp>
      <p:graphicFrame>
        <p:nvGraphicFramePr>
          <p:cNvPr id="7" name="Tabel 7">
            <a:extLst>
              <a:ext uri="{FF2B5EF4-FFF2-40B4-BE49-F238E27FC236}">
                <a16:creationId xmlns:a16="http://schemas.microsoft.com/office/drawing/2014/main" id="{49DB5104-F94B-CA8A-9690-AF81AB40FE9E}"/>
              </a:ext>
            </a:extLst>
          </p:cNvPr>
          <p:cNvGraphicFramePr>
            <a:graphicFrameLocks noGrp="1"/>
          </p:cNvGraphicFramePr>
          <p:nvPr>
            <p:ph sz="half" idx="1"/>
          </p:nvPr>
        </p:nvGraphicFramePr>
        <p:xfrm>
          <a:off x="877455" y="2863755"/>
          <a:ext cx="10473295" cy="30936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08955">
                  <a:extLst>
                    <a:ext uri="{9D8B030D-6E8A-4147-A177-3AD203B41FA5}">
                      <a16:colId xmlns:a16="http://schemas.microsoft.com/office/drawing/2014/main" val="2962991466"/>
                    </a:ext>
                  </a:extLst>
                </a:gridCol>
                <a:gridCol w="1750860">
                  <a:extLst>
                    <a:ext uri="{9D8B030D-6E8A-4147-A177-3AD203B41FA5}">
                      <a16:colId xmlns:a16="http://schemas.microsoft.com/office/drawing/2014/main" val="3138623634"/>
                    </a:ext>
                  </a:extLst>
                </a:gridCol>
                <a:gridCol w="2231310">
                  <a:extLst>
                    <a:ext uri="{9D8B030D-6E8A-4147-A177-3AD203B41FA5}">
                      <a16:colId xmlns:a16="http://schemas.microsoft.com/office/drawing/2014/main" val="3128937557"/>
                    </a:ext>
                  </a:extLst>
                </a:gridCol>
                <a:gridCol w="1750860">
                  <a:extLst>
                    <a:ext uri="{9D8B030D-6E8A-4147-A177-3AD203B41FA5}">
                      <a16:colId xmlns:a16="http://schemas.microsoft.com/office/drawing/2014/main" val="3958244921"/>
                    </a:ext>
                  </a:extLst>
                </a:gridCol>
                <a:gridCol w="2231310">
                  <a:extLst>
                    <a:ext uri="{9D8B030D-6E8A-4147-A177-3AD203B41FA5}">
                      <a16:colId xmlns:a16="http://schemas.microsoft.com/office/drawing/2014/main" val="2957005389"/>
                    </a:ext>
                  </a:extLst>
                </a:gridCol>
              </a:tblGrid>
              <a:tr h="604134">
                <a:tc>
                  <a:txBody>
                    <a:bodyPr/>
                    <a:lstStyle/>
                    <a:p>
                      <a:pPr algn="l" fontAlgn="b"/>
                      <a:endParaRPr lang="et-EE" sz="1700" b="0" i="0" u="none" strike="noStrike">
                        <a:solidFill>
                          <a:srgbClr val="000000"/>
                        </a:solidFill>
                        <a:effectLst/>
                        <a:highlight>
                          <a:srgbClr val="C0C0C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14544" marR="14544" marT="14544" marB="0" anchor="b"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t-EE" sz="17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C0C0C0"/>
                          </a:highlight>
                          <a:latin typeface="Calibri" panose="020F0502020204030204" pitchFamily="34" charset="0"/>
                        </a:rPr>
                        <a:t>Kogukasutus 2022</a:t>
                      </a:r>
                    </a:p>
                  </a:txBody>
                  <a:tcPr marL="14544" marR="14544" marT="14544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t-EE" sz="17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C0C0C0"/>
                          </a:highlight>
                          <a:latin typeface="Calibri" panose="020F0502020204030204" pitchFamily="34" charset="0"/>
                        </a:rPr>
                        <a:t>Kasutusest maksumüüri taga 2022</a:t>
                      </a:r>
                    </a:p>
                  </a:txBody>
                  <a:tcPr marL="14544" marR="14544" marT="14544" marB="0" anchor="b">
                    <a:lnL w="12700" cmpd="sng"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t-EE" sz="17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C0C0C0"/>
                          </a:highlight>
                          <a:latin typeface="Calibri" panose="020F0502020204030204" pitchFamily="34" charset="0"/>
                        </a:rPr>
                        <a:t>Kogukasutus 2023</a:t>
                      </a:r>
                    </a:p>
                  </a:txBody>
                  <a:tcPr marL="14544" marR="14544" marT="1454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t-EE" sz="17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C0C0C0"/>
                          </a:highlight>
                          <a:latin typeface="Calibri" panose="020F0502020204030204" pitchFamily="34" charset="0"/>
                        </a:rPr>
                        <a:t>Kasutusest maksumüüri taga 2023</a:t>
                      </a:r>
                    </a:p>
                  </a:txBody>
                  <a:tcPr marL="14544" marR="14544" marT="14544" marB="0" anchor="b"/>
                </a:tc>
                <a:extLst>
                  <a:ext uri="{0D108BD9-81ED-4DB2-BD59-A6C34878D82A}">
                    <a16:rowId xmlns:a16="http://schemas.microsoft.com/office/drawing/2014/main" val="3708858290"/>
                  </a:ext>
                </a:extLst>
              </a:tr>
              <a:tr h="338581">
                <a:tc>
                  <a:txBody>
                    <a:bodyPr/>
                    <a:lstStyle/>
                    <a:p>
                      <a:pPr algn="l" fontAlgn="b"/>
                      <a:r>
                        <a:rPr lang="et-EE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ScienceDirect e-ajakirjad</a:t>
                      </a:r>
                    </a:p>
                  </a:txBody>
                  <a:tcPr marL="14544" marR="14544" marT="1454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839 451</a:t>
                      </a:r>
                    </a:p>
                  </a:txBody>
                  <a:tcPr marL="14544" marR="14544" marT="14544" marB="0" anchor="b">
                    <a:lnT w="381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80,9%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887 886</a:t>
                      </a:r>
                    </a:p>
                  </a:txBody>
                  <a:tcPr marL="14544" marR="14544" marT="1454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77,8%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648317433"/>
                  </a:ext>
                </a:extLst>
              </a:tr>
              <a:tr h="604134"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ACS (American Chemical Society) e-ajakirjad</a:t>
                      </a:r>
                    </a:p>
                  </a:txBody>
                  <a:tcPr marL="14544" marR="14544" marT="1454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71817</a:t>
                      </a:r>
                    </a:p>
                  </a:txBody>
                  <a:tcPr marL="14544" marR="14544" marT="1454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83,9%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85875</a:t>
                      </a:r>
                    </a:p>
                  </a:txBody>
                  <a:tcPr marL="14544" marR="14544" marT="1454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81,5%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85946067"/>
                  </a:ext>
                </a:extLst>
              </a:tr>
              <a:tr h="604134"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RSC (Royal Society of Chemistry) e-ajakirjad</a:t>
                      </a:r>
                    </a:p>
                  </a:txBody>
                  <a:tcPr marL="14544" marR="14544" marT="1454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32369</a:t>
                      </a:r>
                    </a:p>
                  </a:txBody>
                  <a:tcPr marL="14544" marR="14544" marT="1454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71,1%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33751</a:t>
                      </a:r>
                    </a:p>
                  </a:txBody>
                  <a:tcPr marL="14544" marR="14544" marT="1454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66,9%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644153875"/>
                  </a:ext>
                </a:extLst>
              </a:tr>
              <a:tr h="604134">
                <a:tc>
                  <a:txBody>
                    <a:bodyPr/>
                    <a:lstStyle/>
                    <a:p>
                      <a:pPr algn="l" fontAlgn="b"/>
                      <a:r>
                        <a:rPr lang="et-EE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Oxford University Press e-ajakirjad</a:t>
                      </a:r>
                    </a:p>
                  </a:txBody>
                  <a:tcPr marL="14544" marR="14544" marT="1454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55883</a:t>
                      </a:r>
                    </a:p>
                  </a:txBody>
                  <a:tcPr marL="14544" marR="14544" marT="1454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76,6%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60802</a:t>
                      </a:r>
                    </a:p>
                  </a:txBody>
                  <a:tcPr marL="14544" marR="14544" marT="1454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73,2%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728128235"/>
                  </a:ext>
                </a:extLst>
              </a:tr>
              <a:tr h="338581">
                <a:tc>
                  <a:txBody>
                    <a:bodyPr/>
                    <a:lstStyle/>
                    <a:p>
                      <a:pPr algn="l" fontAlgn="b"/>
                      <a:r>
                        <a:rPr lang="et-EE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Springer Nature e-ajakirjad</a:t>
                      </a:r>
                    </a:p>
                  </a:txBody>
                  <a:tcPr marL="14544" marR="14544" marT="1454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393 547</a:t>
                      </a:r>
                    </a:p>
                  </a:txBody>
                  <a:tcPr marL="14544" marR="14544" marT="1454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65,8%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424 760</a:t>
                      </a:r>
                    </a:p>
                  </a:txBody>
                  <a:tcPr marL="14544" marR="14544" marT="1454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61,6%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926944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21396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58A14AF-9FB5-4CC7-BA35-E8E85D3E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Pealkiri 1">
            <a:extLst>
              <a:ext uri="{FF2B5EF4-FFF2-40B4-BE49-F238E27FC236}">
                <a16:creationId xmlns:a16="http://schemas.microsoft.com/office/drawing/2014/main" id="{4B4F8A30-28E4-EB9A-D272-70D38F7AF5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anchor="b">
            <a:normAutofit fontScale="90000"/>
          </a:bodyPr>
          <a:lstStyle/>
          <a:p>
            <a:r>
              <a:rPr lang="et-EE" sz="4800" b="1" dirty="0"/>
              <a:t>Info TÜ raamatukogu veebilehel</a:t>
            </a:r>
            <a:br>
              <a:rPr lang="et-EE" sz="4800" dirty="0"/>
            </a:br>
            <a:endParaRPr lang="et-EE" sz="48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isu kohatäide 2">
            <a:extLst>
              <a:ext uri="{FF2B5EF4-FFF2-40B4-BE49-F238E27FC236}">
                <a16:creationId xmlns:a16="http://schemas.microsoft.com/office/drawing/2014/main" id="{8B37BB7B-CC77-2B65-B2D1-D657249D6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1" y="2622429"/>
            <a:ext cx="4207818" cy="3616529"/>
          </a:xfrm>
        </p:spPr>
        <p:txBody>
          <a:bodyPr anchor="ctr">
            <a:normAutofit/>
          </a:bodyPr>
          <a:lstStyle/>
          <a:p>
            <a:r>
              <a:rPr lang="et-EE" sz="2000" dirty="0">
                <a:hlinkClick r:id="rId2"/>
              </a:rPr>
              <a:t>https://utlib.ut.ee/avatud-juurdepaasuga-publitseerimine-tu-s</a:t>
            </a:r>
            <a:endParaRPr lang="et-EE" sz="2000" dirty="0"/>
          </a:p>
          <a:p>
            <a:endParaRPr lang="et-EE" sz="2000" dirty="0"/>
          </a:p>
        </p:txBody>
      </p:sp>
      <p:pic>
        <p:nvPicPr>
          <p:cNvPr id="5" name="Pilt 4">
            <a:extLst>
              <a:ext uri="{FF2B5EF4-FFF2-40B4-BE49-F238E27FC236}">
                <a16:creationId xmlns:a16="http://schemas.microsoft.com/office/drawing/2014/main" id="{D03FF29F-B3A5-3EB4-D2E3-08A98E2735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9585" y="2150257"/>
            <a:ext cx="6108515" cy="3939992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7481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8A6FEF-2384-916B-5F81-F7328E04D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t-EE" sz="3200" dirty="0"/>
              <a:t>ELNET vahendusel hangitud andmebaasid</a:t>
            </a:r>
            <a:br>
              <a:rPr lang="et-EE" sz="3200" dirty="0"/>
            </a:br>
            <a:r>
              <a:rPr lang="en-GB" sz="3200" dirty="0">
                <a:hlinkClick r:id="rId2"/>
              </a:rPr>
              <a:t>https://www.elnet.ee/teenused/teadusandmebaasid</a:t>
            </a:r>
            <a:endParaRPr lang="en-GB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2E447-EBEA-9CD3-C169-79B4725C15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t-EE" dirty="0"/>
          </a:p>
          <a:p>
            <a:endParaRPr lang="et-EE" dirty="0"/>
          </a:p>
          <a:p>
            <a:endParaRPr lang="et-EE" dirty="0"/>
          </a:p>
          <a:p>
            <a:endParaRPr lang="en-GB" dirty="0"/>
          </a:p>
        </p:txBody>
      </p:sp>
      <p:pic>
        <p:nvPicPr>
          <p:cNvPr id="7" name="Pilt 6">
            <a:extLst>
              <a:ext uri="{FF2B5EF4-FFF2-40B4-BE49-F238E27FC236}">
                <a16:creationId xmlns:a16="http://schemas.microsoft.com/office/drawing/2014/main" id="{B3DB3525-6778-2E04-205F-2F7E666F23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1456" y="1362076"/>
            <a:ext cx="5779220" cy="5401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8176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C1BF3212-7CD9-454D-293E-DF206FA63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/>
              <a:t>Publitseerimisplatvorm</a:t>
            </a:r>
            <a:br>
              <a:rPr lang="et-EE" dirty="0"/>
            </a:br>
            <a:r>
              <a:rPr lang="et-EE" dirty="0" err="1"/>
              <a:t>Open</a:t>
            </a:r>
            <a:r>
              <a:rPr lang="et-EE" dirty="0"/>
              <a:t> Research Europe (2021)</a:t>
            </a:r>
          </a:p>
        </p:txBody>
      </p:sp>
      <p:sp>
        <p:nvSpPr>
          <p:cNvPr id="3" name="Sisu kohatäide 2">
            <a:extLst>
              <a:ext uri="{FF2B5EF4-FFF2-40B4-BE49-F238E27FC236}">
                <a16:creationId xmlns:a16="http://schemas.microsoft.com/office/drawing/2014/main" id="{2FD4515D-3609-AD09-F42D-E69ED28500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sz="2800" dirty="0"/>
              <a:t>Hetkel -</a:t>
            </a:r>
            <a:r>
              <a:rPr lang="en-GB" sz="2800" dirty="0"/>
              <a:t>The European Commission’s</a:t>
            </a:r>
            <a:r>
              <a:rPr lang="et-EE" sz="2800" dirty="0"/>
              <a:t> </a:t>
            </a:r>
            <a:r>
              <a:rPr lang="en-GB" sz="2800" dirty="0"/>
              <a:t>open access publishing venue</a:t>
            </a:r>
            <a:endParaRPr lang="et-EE" sz="2800" dirty="0"/>
          </a:p>
          <a:p>
            <a:r>
              <a:rPr lang="et-EE" dirty="0"/>
              <a:t>Kuni 2026 rahastab Euroopa Komisjon</a:t>
            </a:r>
          </a:p>
          <a:p>
            <a:r>
              <a:rPr lang="et-EE" dirty="0"/>
              <a:t>Plaanis muuta ühiselt rahastatavaks Euroopa rahastajate ja teadusasutuste publitseerimisplatvormiks</a:t>
            </a:r>
          </a:p>
          <a:p>
            <a:endParaRPr lang="et-EE" dirty="0"/>
          </a:p>
          <a:p>
            <a:r>
              <a:rPr lang="et-EE" dirty="0"/>
              <a:t>Euroopa Komisjon ootab tagasisidet, kas ollakse nõus ühiselt panustama</a:t>
            </a:r>
          </a:p>
          <a:p>
            <a:pPr marL="0" indent="0">
              <a:buNone/>
            </a:pP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377964615"/>
      </p:ext>
    </p:extLst>
  </p:cSld>
  <p:clrMapOvr>
    <a:masterClrMapping/>
  </p:clrMapOvr>
</p:sld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'i kujundu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'i kujundu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Integra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</TotalTime>
  <Words>750</Words>
  <Application>Microsoft Office PowerPoint</Application>
  <PresentationFormat>Widescreen</PresentationFormat>
  <Paragraphs>234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Aptos</vt:lpstr>
      <vt:lpstr>Aptos Display</vt:lpstr>
      <vt:lpstr>Arial</vt:lpstr>
      <vt:lpstr>Calibri</vt:lpstr>
      <vt:lpstr>Calibri Light</vt:lpstr>
      <vt:lpstr>Tw Cen MT</vt:lpstr>
      <vt:lpstr>Tw Cen MT Condensed</vt:lpstr>
      <vt:lpstr>Wingdings 3</vt:lpstr>
      <vt:lpstr>Office Theme</vt:lpstr>
      <vt:lpstr>Office'i kujundus</vt:lpstr>
      <vt:lpstr>Office'i kujundus</vt:lpstr>
      <vt:lpstr>Integraal</vt:lpstr>
      <vt:lpstr>Avatud juurdepääsuga publitseerimine lepingutes kirjastustega</vt:lpstr>
      <vt:lpstr>Plaan S (2018)</vt:lpstr>
      <vt:lpstr>Teaduse rahastaja (ETAG) nõuded teadustulemuste publitseerimisel</vt:lpstr>
      <vt:lpstr>Kui avatud on Eesti teadus rahvusvaheliste   publikatsioonide osas?</vt:lpstr>
      <vt:lpstr>Eesti autorite artiklite avatud juurdepääsu osakaal 2018-2023 (Clarivative, Incites andmestik, Article, Review)</vt:lpstr>
      <vt:lpstr>Eesti vastutavate autorite artiklite avatud juurdepääsu osakaal 2018-2023 (Clarivative, Incites andmestik, Article, Review)</vt:lpstr>
      <vt:lpstr>Rahvusvahelises võrdluses  Metrics based on Scopus® data as of May 2024, SCImago portal</vt:lpstr>
      <vt:lpstr>Eesti asutustega seotud avatud juurdepääsuga 1.1 artiklite osakaal ETISe andmetel </vt:lpstr>
      <vt:lpstr>Lepinguga kaetud ka OA artiklite avaldamistasud</vt:lpstr>
      <vt:lpstr>Lepinguga kaetud artiklid 2023. aastal</vt:lpstr>
      <vt:lpstr>EIFL https://www.eifl.net/apcs</vt:lpstr>
      <vt:lpstr>Estonian corresponding authors 2022</vt:lpstr>
      <vt:lpstr>Tasuliste artiklite osakaal kogukasutusest</vt:lpstr>
      <vt:lpstr>Info TÜ raamatukogu veebilehel </vt:lpstr>
      <vt:lpstr>ELNET vahendusel hangitud andmebaasid https://www.elnet.ee/teenused/teadusandmebaasid</vt:lpstr>
      <vt:lpstr>Publitseerimisplatvorm Open Research Europe (2021)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OA lepingud</dc:title>
  <dc:creator>Marika Meltsas</dc:creator>
  <cp:lastModifiedBy>Konverentsikeskuse kasutaja</cp:lastModifiedBy>
  <cp:revision>10</cp:revision>
  <dcterms:created xsi:type="dcterms:W3CDTF">2024-06-03T21:32:33Z</dcterms:created>
  <dcterms:modified xsi:type="dcterms:W3CDTF">2024-06-04T10:41:05Z</dcterms:modified>
</cp:coreProperties>
</file>