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90" r:id="rId4"/>
    <p:sldId id="299" r:id="rId5"/>
    <p:sldId id="307" r:id="rId6"/>
    <p:sldId id="308" r:id="rId7"/>
    <p:sldId id="291" r:id="rId8"/>
    <p:sldId id="268" r:id="rId9"/>
    <p:sldId id="295" r:id="rId10"/>
    <p:sldId id="300" r:id="rId11"/>
    <p:sldId id="274" r:id="rId12"/>
    <p:sldId id="270" r:id="rId13"/>
    <p:sldId id="272" r:id="rId14"/>
    <p:sldId id="301" r:id="rId15"/>
    <p:sldId id="302" r:id="rId16"/>
    <p:sldId id="303" r:id="rId17"/>
    <p:sldId id="305" r:id="rId18"/>
    <p:sldId id="304" r:id="rId19"/>
    <p:sldId id="306" r:id="rId20"/>
    <p:sldId id="297" r:id="rId21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87000"/>
      </a:lnSpc>
      <a:spcBef>
        <a:spcPct val="0"/>
      </a:spcBef>
      <a:spcAft>
        <a:spcPct val="0"/>
      </a:spcAft>
      <a:buClr>
        <a:srgbClr val="000000"/>
      </a:buClr>
      <a:buSzPct val="45000"/>
      <a:buFont typeface="StarSymbol" charset="0"/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1pPr>
    <a:lvl2pPr marL="430213" indent="-215900" algn="l" defTabSz="449263" rtl="0" fontAlgn="base" hangingPunct="0">
      <a:lnSpc>
        <a:spcPct val="87000"/>
      </a:lnSpc>
      <a:spcBef>
        <a:spcPct val="0"/>
      </a:spcBef>
      <a:spcAft>
        <a:spcPct val="0"/>
      </a:spcAft>
      <a:buClr>
        <a:srgbClr val="000000"/>
      </a:buClr>
      <a:buSzPct val="45000"/>
      <a:buFont typeface="StarSymbol" charset="0"/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2pPr>
    <a:lvl3pPr marL="646113" indent="-215900" algn="l" defTabSz="449263" rtl="0" fontAlgn="base" hangingPunct="0">
      <a:lnSpc>
        <a:spcPct val="87000"/>
      </a:lnSpc>
      <a:spcBef>
        <a:spcPct val="0"/>
      </a:spcBef>
      <a:spcAft>
        <a:spcPct val="0"/>
      </a:spcAft>
      <a:buClr>
        <a:srgbClr val="000000"/>
      </a:buClr>
      <a:buSzPct val="45000"/>
      <a:buFont typeface="StarSymbol" charset="0"/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3pPr>
    <a:lvl4pPr marL="862013" indent="-214313" algn="l" defTabSz="449263" rtl="0" fontAlgn="base" hangingPunct="0">
      <a:lnSpc>
        <a:spcPct val="87000"/>
      </a:lnSpc>
      <a:spcBef>
        <a:spcPct val="0"/>
      </a:spcBef>
      <a:spcAft>
        <a:spcPct val="0"/>
      </a:spcAft>
      <a:buClr>
        <a:srgbClr val="000000"/>
      </a:buClr>
      <a:buSzPct val="45000"/>
      <a:buFont typeface="StarSymbol" charset="0"/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4pPr>
    <a:lvl5pPr marL="1077913" indent="-215900" algn="l" defTabSz="449263" rtl="0" fontAlgn="base" hangingPunct="0">
      <a:lnSpc>
        <a:spcPct val="87000"/>
      </a:lnSpc>
      <a:spcBef>
        <a:spcPct val="0"/>
      </a:spcBef>
      <a:spcAft>
        <a:spcPct val="0"/>
      </a:spcAft>
      <a:buClr>
        <a:srgbClr val="000000"/>
      </a:buClr>
      <a:buSzPct val="45000"/>
      <a:buFont typeface="StarSymbol" charset="0"/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9" autoAdjust="0"/>
    <p:restoredTop sz="94640" autoAdjust="0"/>
  </p:normalViewPr>
  <p:slideViewPr>
    <p:cSldViewPr>
      <p:cViewPr varScale="1">
        <p:scale>
          <a:sx n="90" d="100"/>
          <a:sy n="90" d="100"/>
        </p:scale>
        <p:origin x="-252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t-EE">
              <a:latin typeface="Arial" charset="0"/>
              <a:ea typeface="+mn-ea"/>
              <a:cs typeface="Arial Unicode MS" pitchFamily="32" charset="0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1937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t-EE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fld id="{729CE2C3-D890-4D31-BCB2-18501F3BB1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8368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3A93B3AD-D82C-4ABE-8023-C0A7CAA03306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3556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CDAB0869-9C50-47F8-8BFD-7B34FB10D833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4580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615B940-E4ED-45FD-A8DB-EBAF49F2B94F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5604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E9385D82-DE5D-4EEB-9AA5-07785593B610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662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6628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D87A071B-55D2-4B8C-B201-9EAADA45B0DC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7652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FDDE09A-5B0D-44EB-AC19-26F444E2722D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867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8676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8802F85D-BF81-4356-8E1E-9C146B49B27C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9700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45DB646-FF80-4088-A9A8-FCE9067C0F8B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0724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4CE425C2-D6D2-41F8-9A0F-E7AE2B10AD54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1748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DA16E4B1-BEA7-49EF-93F4-98C1919C0683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277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2772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FAC48F0E-30C4-431A-8F9F-4F61849BEB4D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379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3796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E24EA875-8C02-4178-8BD3-4F79398F305A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481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4820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A2C45FD6-EEDD-4C79-B037-042A41FFC0D0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13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584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5844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A9F60F40-8CD3-40BE-BB51-F88A0192709E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14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6867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6868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506A5090-82F2-4298-92C3-58F1C2939A29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20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789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7892" name="Rectangle 2"/>
          <p:cNvSpPr>
            <a:spLocks noChangeArrowheads="1"/>
          </p:cNvSpPr>
          <p:nvPr>
            <p:ph type="body"/>
          </p:nvPr>
        </p:nvSpPr>
        <p:spPr>
          <a:xfrm>
            <a:off x="755650" y="5078413"/>
            <a:ext cx="6046788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t-EE" altLang="et-E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t-EE" smtClean="0"/>
              <a:t>Klõpsake juhtslaidi alamtiitli laadi redigeerimiseks</a:t>
            </a:r>
            <a:endParaRPr lang="et-E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EA534-13EC-4413-B782-B2E25CB6B8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11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8F45C-C9E3-47C7-AB71-778B0A6472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315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6871-360E-4139-B4FE-2397487CC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4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B3F8E-AA8A-4740-A42B-7BB71BCA9A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65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2BDD5-6658-4EEC-8BE8-89752273C8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774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ti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A88D9-527B-4403-946C-CFA06520BB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4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4F055-145D-4B52-8C9F-483CC02ADC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01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1AF3D-7E82-4D69-8DD8-761007C5EC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91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CA4158-B46B-4796-8469-E1D5BBF61B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042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3FD50-6498-4217-BA55-B841F33E37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8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6D7D5-D46E-4B05-8902-E52FF0B007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635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Klõpsa tiitli tekstivormingu redigeerimiseks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Klõpsa liigenduse tekstivormingu redigeerimiseks</a:t>
            </a:r>
          </a:p>
          <a:p>
            <a:pPr lvl="1"/>
            <a:r>
              <a:rPr lang="en-GB" altLang="et-EE" smtClean="0"/>
              <a:t>Teine liigendustase</a:t>
            </a:r>
          </a:p>
          <a:p>
            <a:pPr lvl="2"/>
            <a:r>
              <a:rPr lang="en-GB" altLang="et-EE" smtClean="0"/>
              <a:t>Kolmas liigendustase</a:t>
            </a:r>
          </a:p>
          <a:p>
            <a:pPr lvl="3"/>
            <a:r>
              <a:rPr lang="en-GB" altLang="et-EE" smtClean="0"/>
              <a:t>Neljas liigendustase</a:t>
            </a:r>
          </a:p>
          <a:p>
            <a:pPr lvl="4"/>
            <a:r>
              <a:rPr lang="en-GB" altLang="et-EE" smtClean="0"/>
              <a:t>Viies liigendustase</a:t>
            </a:r>
          </a:p>
          <a:p>
            <a:pPr lvl="4"/>
            <a:r>
              <a:rPr lang="en-GB" altLang="et-EE" smtClean="0"/>
              <a:t>Kuues liigendustase</a:t>
            </a:r>
          </a:p>
          <a:p>
            <a:pPr lvl="4"/>
            <a:r>
              <a:rPr lang="en-GB" altLang="et-EE" smtClean="0"/>
              <a:t>Seitsmes liigendustase</a:t>
            </a:r>
          </a:p>
          <a:p>
            <a:pPr lvl="4"/>
            <a:r>
              <a:rPr lang="en-GB" altLang="et-EE" smtClean="0"/>
              <a:t>Kaheksas liigendustase</a:t>
            </a:r>
          </a:p>
          <a:p>
            <a:pPr lvl="4"/>
            <a:r>
              <a:rPr lang="en-GB" altLang="et-EE" smtClean="0"/>
              <a:t>Üheksas liigendustase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fld id="{6F857EC4-0C20-4E06-8CFE-C560F06476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49263" rtl="0" eaLnBrk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2" charset="0"/>
        </a:defRPr>
      </a:lvl2pPr>
      <a:lvl3pPr algn="ctr" defTabSz="449263" rtl="0" eaLnBrk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2" charset="0"/>
        </a:defRPr>
      </a:lvl3pPr>
      <a:lvl4pPr algn="ctr" defTabSz="449263" rtl="0" eaLnBrk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2" charset="0"/>
        </a:defRPr>
      </a:lvl4pPr>
      <a:lvl5pPr algn="ctr" defTabSz="449263" rtl="0" eaLnBrk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2" charset="0"/>
        </a:defRPr>
      </a:lvl5pPr>
      <a:lvl6pPr marL="4572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cs typeface="Arial Unicode MS" pitchFamily="32" charset="0"/>
        </a:defRPr>
      </a:lvl6pPr>
      <a:lvl7pPr marL="9144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cs typeface="Arial Unicode MS" pitchFamily="32" charset="0"/>
        </a:defRPr>
      </a:lvl7pPr>
      <a:lvl8pPr marL="13716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cs typeface="Arial Unicode MS" pitchFamily="32" charset="0"/>
        </a:defRPr>
      </a:lvl8pPr>
      <a:lvl9pPr marL="18288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StarSymbol" charset="0"/>
        <a:defRPr sz="4400">
          <a:solidFill>
            <a:srgbClr val="000000"/>
          </a:solidFill>
          <a:latin typeface="Arial" charset="0"/>
          <a:cs typeface="Arial Unicode MS" pitchFamily="32" charset="0"/>
        </a:defRPr>
      </a:lvl9pPr>
    </p:titleStyle>
    <p:bodyStyle>
      <a:lvl1pPr marL="430213" indent="-323850" algn="l" defTabSz="449263" rtl="0" eaLnBrk="0" fontAlgn="base" hangingPunct="0">
        <a:lnSpc>
          <a:spcPct val="87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StarSymbol" charset="0"/>
        <a:buChar char="●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862013" indent="-285750" algn="l" defTabSz="449263" rtl="0" eaLnBrk="0" fontAlgn="base" hangingPunct="0">
        <a:lnSpc>
          <a:spcPct val="87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itchFamily="18" charset="2"/>
        <a:buChar char="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293813" indent="-215900" algn="l" defTabSz="449263" rtl="0" eaLnBrk="0" fontAlgn="base" hangingPunct="0">
        <a:lnSpc>
          <a:spcPct val="87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StarSymbol" charset="0"/>
        <a:buChar char="●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725613" indent="-214313" algn="l" defTabSz="449263" rtl="0" eaLnBrk="0" fontAlgn="base" hangingPunct="0">
        <a:lnSpc>
          <a:spcPct val="87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itchFamily="18" charset="2"/>
        <a:buChar char="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157413" indent="-215900" algn="l" defTabSz="449263" rtl="0" eaLnBrk="0" fontAlgn="base" hangingPunct="0">
        <a:lnSpc>
          <a:spcPct val="87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614613" indent="-215900" algn="l" defTabSz="449263" rtl="0" fontAlgn="base" hangingPunct="0">
        <a:lnSpc>
          <a:spcPct val="87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>
          <a:solidFill>
            <a:srgbClr val="000000"/>
          </a:solidFill>
          <a:latin typeface="+mn-lt"/>
          <a:cs typeface="+mn-cs"/>
        </a:defRPr>
      </a:lvl6pPr>
      <a:lvl7pPr marL="3071813" indent="-215900" algn="l" defTabSz="449263" rtl="0" fontAlgn="base" hangingPunct="0">
        <a:lnSpc>
          <a:spcPct val="87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>
          <a:solidFill>
            <a:srgbClr val="000000"/>
          </a:solidFill>
          <a:latin typeface="+mn-lt"/>
          <a:cs typeface="+mn-cs"/>
        </a:defRPr>
      </a:lvl7pPr>
      <a:lvl8pPr marL="3529013" indent="-215900" algn="l" defTabSz="449263" rtl="0" fontAlgn="base" hangingPunct="0">
        <a:lnSpc>
          <a:spcPct val="87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>
          <a:solidFill>
            <a:srgbClr val="000000"/>
          </a:solidFill>
          <a:latin typeface="+mn-lt"/>
          <a:cs typeface="+mn-cs"/>
        </a:defRPr>
      </a:lvl8pPr>
      <a:lvl9pPr marL="3986213" indent="-215900" algn="l" defTabSz="449263" rtl="0" fontAlgn="base" hangingPunct="0">
        <a:lnSpc>
          <a:spcPct val="87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et.wikipedia.org/wiki/Freiburg" TargetMode="External"/><Relationship Id="rId3" Type="http://schemas.openxmlformats.org/officeDocument/2006/relationships/hyperlink" Target="http://et.wikipedia.org/wiki/8._aprill" TargetMode="External"/><Relationship Id="rId7" Type="http://schemas.openxmlformats.org/officeDocument/2006/relationships/hyperlink" Target="http://et.wikipedia.org/wiki/193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t.wikipedia.org/wiki/26._aprill" TargetMode="External"/><Relationship Id="rId5" Type="http://schemas.openxmlformats.org/officeDocument/2006/relationships/hyperlink" Target="http://et.wikipedia.org/w/index.php?title=Prossnitz&amp;action=edit&amp;redlink=1" TargetMode="External"/><Relationship Id="rId10" Type="http://schemas.openxmlformats.org/officeDocument/2006/relationships/hyperlink" Target="http://math.clarku.edu/~achou/Husserlcrisis.pdf" TargetMode="External"/><Relationship Id="rId4" Type="http://schemas.openxmlformats.org/officeDocument/2006/relationships/hyperlink" Target="http://et.wikipedia.org/wiki/1859" TargetMode="Externa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9.png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1.wmf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2.png"/><Relationship Id="rId4" Type="http://schemas.openxmlformats.org/officeDocument/2006/relationships/oleObject" Target="../embeddings/oleObject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aidinumbri kohatäide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22873A3B-36A5-4535-85A5-BBF4802CA905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503238" y="323850"/>
            <a:ext cx="907256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000" b="1">
                <a:solidFill>
                  <a:schemeClr val="tx1"/>
                </a:solidFill>
              </a:rPr>
              <a:t>SÄILITAMISE TEOORIA:</a:t>
            </a:r>
          </a:p>
          <a:p>
            <a:pPr eaLnBrk="1"/>
            <a:r>
              <a:rPr lang="et-EE" altLang="et-EE" sz="1400" b="1">
                <a:solidFill>
                  <a:schemeClr val="tx1"/>
                </a:solidFill>
              </a:rPr>
              <a:t>JA PRAKTIKA</a:t>
            </a:r>
          </a:p>
          <a:p>
            <a:pPr eaLnBrk="1"/>
            <a:r>
              <a:rPr lang="et-EE" altLang="et-EE" sz="1400" b="1">
                <a:solidFill>
                  <a:schemeClr val="tx1"/>
                </a:solidFill>
              </a:rPr>
              <a:t>KONSERVAATORI </a:t>
            </a:r>
          </a:p>
          <a:p>
            <a:pPr eaLnBrk="1"/>
            <a:r>
              <a:rPr lang="et-EE" altLang="et-EE" sz="1400" b="1">
                <a:solidFill>
                  <a:schemeClr val="tx1"/>
                </a:solidFill>
              </a:rPr>
              <a:t>VAATENURGAST</a:t>
            </a:r>
            <a:endParaRPr lang="en-US" altLang="et-EE" sz="1400" b="1">
              <a:solidFill>
                <a:schemeClr val="tx1"/>
              </a:solidFill>
            </a:endParaRPr>
          </a:p>
        </p:txBody>
      </p:sp>
      <p:sp>
        <p:nvSpPr>
          <p:cNvPr id="9220" name="Ristkülik 4"/>
          <p:cNvSpPr>
            <a:spLocks noChangeArrowheads="1"/>
          </p:cNvSpPr>
          <p:nvPr/>
        </p:nvSpPr>
        <p:spPr bwMode="auto">
          <a:xfrm>
            <a:off x="431800" y="1692275"/>
            <a:ext cx="20193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n-US" altLang="et-EE" b="1">
                <a:solidFill>
                  <a:schemeClr val="tx1"/>
                </a:solidFill>
              </a:rPr>
              <a:t>Rene Haljasmäe</a:t>
            </a:r>
            <a:r>
              <a:rPr lang="et-EE" altLang="et-EE" b="1">
                <a:solidFill>
                  <a:schemeClr val="tx1"/>
                </a:solidFill>
              </a:rPr>
              <a:t> </a:t>
            </a:r>
            <a:endParaRPr lang="et-EE" altLang="et-EE"/>
          </a:p>
        </p:txBody>
      </p:sp>
      <p:pic>
        <p:nvPicPr>
          <p:cNvPr id="9221" name="Picture 7" descr="https://fbcdn-sphotos-d-a.akamaihd.net/hphotos-ak-prn2/t1/988798_10200486769411596_167457739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-68263"/>
            <a:ext cx="5832475" cy="762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istkülik 6"/>
          <p:cNvSpPr>
            <a:spLocks noChangeArrowheads="1"/>
          </p:cNvSpPr>
          <p:nvPr/>
        </p:nvSpPr>
        <p:spPr bwMode="auto">
          <a:xfrm>
            <a:off x="431800" y="2987675"/>
            <a:ext cx="36004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Suureformaadiline täisnahkne külalisteraamat; naturaalne vasikataimparknahk, nahavool, punseldus, koloreermine, eeslehtedeks kliisterpaber.</a:t>
            </a:r>
          </a:p>
        </p:txBody>
      </p:sp>
      <p:sp>
        <p:nvSpPr>
          <p:cNvPr id="9223" name="Ristkülik 4"/>
          <p:cNvSpPr>
            <a:spLocks noChangeArrowheads="1"/>
          </p:cNvSpPr>
          <p:nvPr/>
        </p:nvSpPr>
        <p:spPr bwMode="auto">
          <a:xfrm>
            <a:off x="431800" y="2078038"/>
            <a:ext cx="23129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Kääriku 05.03.2014</a:t>
            </a:r>
            <a:endParaRPr lang="et-EE" altLang="et-EE"/>
          </a:p>
        </p:txBody>
      </p:sp>
      <p:sp>
        <p:nvSpPr>
          <p:cNvPr id="9224" name="Ristkülik 9"/>
          <p:cNvSpPr>
            <a:spLocks noChangeArrowheads="1"/>
          </p:cNvSpPr>
          <p:nvPr/>
        </p:nvSpPr>
        <p:spPr bwMode="auto">
          <a:xfrm>
            <a:off x="431800" y="4645025"/>
            <a:ext cx="3600450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Esimesel sisekaanel on etkett: "ENSV Riiklikult Kunstiinstituudilt TRÜ Kääriku spordibaasile </a:t>
            </a:r>
          </a:p>
          <a:p>
            <a:pPr eaLnBrk="1"/>
            <a:r>
              <a:rPr lang="et-EE" altLang="et-EE">
                <a:solidFill>
                  <a:schemeClr val="tx1"/>
                </a:solidFill>
              </a:rPr>
              <a:t>31. jaanuar 1964.</a:t>
            </a:r>
          </a:p>
        </p:txBody>
      </p:sp>
      <p:sp>
        <p:nvSpPr>
          <p:cNvPr id="9225" name="Ristkülik 10"/>
          <p:cNvSpPr>
            <a:spLocks noChangeArrowheads="1"/>
          </p:cNvSpPr>
          <p:nvPr/>
        </p:nvSpPr>
        <p:spPr bwMode="auto">
          <a:xfrm>
            <a:off x="431800" y="6443663"/>
            <a:ext cx="360045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Sisuploki esimene leht välja rebitud president Urho Kaleva Kekkonen´i sissekirjutusega </a:t>
            </a:r>
            <a:endParaRPr lang="et-EE" altLang="et-EE">
              <a:solidFill>
                <a:schemeClr val="tx1"/>
              </a:solidFill>
            </a:endParaRPr>
          </a:p>
        </p:txBody>
      </p:sp>
      <p:pic>
        <p:nvPicPr>
          <p:cNvPr id="9226" name="Picture 8" descr="C:\Users\rene\AppData\Local\Temp\20140304_1217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859338"/>
            <a:ext cx="2159000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0" descr="http://upload.wikimedia.org/wikipedia/commons/thumb/4/49/U-K-Kekkonen-1980.jpg/100px-U-K-Kekkonen-19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6146800"/>
            <a:ext cx="9525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431800" y="5580063"/>
            <a:ext cx="9072563" cy="542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dirty="0">
                <a:solidFill>
                  <a:schemeClr val="tx1"/>
                </a:solidFill>
                <a:latin typeface="+mn-lt"/>
              </a:rPr>
              <a:t>Werner </a:t>
            </a:r>
            <a:r>
              <a:rPr lang="en-GB" dirty="0" err="1">
                <a:solidFill>
                  <a:schemeClr val="tx1"/>
                </a:solidFill>
                <a:latin typeface="+mn-lt"/>
              </a:rPr>
              <a:t>Rolevinki</a:t>
            </a:r>
            <a:r>
              <a:rPr lang="en-GB" dirty="0">
                <a:solidFill>
                  <a:schemeClr val="tx1"/>
                </a:solidFill>
                <a:latin typeface="+mn-lt"/>
              </a:rPr>
              <a:t>, </a:t>
            </a:r>
            <a:r>
              <a:rPr lang="en-GB" dirty="0" err="1">
                <a:solidFill>
                  <a:schemeClr val="tx1"/>
                </a:solidFill>
                <a:latin typeface="+mn-lt"/>
              </a:rPr>
              <a:t>Fasciculs</a:t>
            </a:r>
            <a:r>
              <a:rPr lang="en-GB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+mn-lt"/>
              </a:rPr>
              <a:t>temporum</a:t>
            </a:r>
            <a:r>
              <a:rPr lang="en-GB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+mn-lt"/>
              </a:rPr>
              <a:t>omnes</a:t>
            </a:r>
            <a:r>
              <a:rPr lang="en-GB" dirty="0">
                <a:solidFill>
                  <a:schemeClr val="tx1"/>
                </a:solidFill>
                <a:latin typeface="+mn-lt"/>
              </a:rPr>
              <a:t>..., </a:t>
            </a:r>
            <a:endParaRPr lang="et-EE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95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dirty="0">
                <a:solidFill>
                  <a:schemeClr val="tx1"/>
                </a:solidFill>
                <a:latin typeface="+mn-lt"/>
              </a:rPr>
              <a:t> Heinrich </a:t>
            </a:r>
            <a:r>
              <a:rPr lang="en-GB" dirty="0" err="1">
                <a:solidFill>
                  <a:schemeClr val="tx1"/>
                </a:solidFill>
                <a:latin typeface="+mn-lt"/>
              </a:rPr>
              <a:t>Quentelli</a:t>
            </a:r>
            <a:r>
              <a:rPr lang="en-GB" dirty="0">
                <a:solidFill>
                  <a:schemeClr val="tx1"/>
                </a:solidFill>
                <a:latin typeface="+mn-lt"/>
              </a:rPr>
              <a:t>, Köln 1479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828675"/>
            <a:ext cx="67691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4" name="Slaidinumbri kohatäide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5C171F90-23F1-4478-AD50-5EBA3ECE8FDC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1004888" y="238125"/>
            <a:ext cx="7889875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</a:pPr>
            <a:r>
              <a:rPr lang="et-EE" altLang="et-EE" sz="2400">
                <a:solidFill>
                  <a:schemeClr val="tx1"/>
                </a:solidFill>
              </a:rPr>
              <a:t>Kas ja kuidas säilitada, konserveerida või restaureerida?</a:t>
            </a:r>
            <a:endParaRPr lang="en-US" altLang="et-EE" sz="2400">
              <a:solidFill>
                <a:schemeClr val="tx1"/>
              </a:solidFill>
            </a:endParaRPr>
          </a:p>
        </p:txBody>
      </p:sp>
      <p:sp>
        <p:nvSpPr>
          <p:cNvPr id="10246" name="Ristkülik 5"/>
          <p:cNvSpPr>
            <a:spLocks noChangeArrowheads="1"/>
          </p:cNvSpPr>
          <p:nvPr/>
        </p:nvSpPr>
        <p:spPr bwMode="auto">
          <a:xfrm>
            <a:off x="4968875" y="6156325"/>
            <a:ext cx="4319588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/>
            <a:r>
              <a:rPr lang="fi-FI" altLang="et-EE" sz="2000">
                <a:solidFill>
                  <a:schemeClr val="tx1"/>
                </a:solidFill>
              </a:rPr>
              <a:t>Säilitamisprotsess on mäluasutuse kogude teadlik, kaalutletud ja</a:t>
            </a:r>
            <a:r>
              <a:rPr lang="et-EE" altLang="et-EE" sz="2000">
                <a:solidFill>
                  <a:schemeClr val="tx1"/>
                </a:solidFill>
              </a:rPr>
              <a:t> plaanipärane järelevalve</a:t>
            </a:r>
          </a:p>
          <a:p>
            <a:pPr algn="r" eaLnBrk="1"/>
            <a:r>
              <a:rPr lang="et-EE" altLang="et-EE" sz="2000">
                <a:solidFill>
                  <a:schemeClr val="tx1"/>
                </a:solidFill>
              </a:rPr>
              <a:t>ning hoidmine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5761038" y="3275013"/>
            <a:ext cx="3671887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n-US" altLang="et-EE" sz="2000">
                <a:solidFill>
                  <a:schemeClr val="tx1"/>
                </a:solidFill>
              </a:rPr>
              <a:t>1) Destructive approach which does not take into account former style of the</a:t>
            </a:r>
            <a:r>
              <a:rPr lang="et-EE" altLang="et-EE" sz="2000">
                <a:solidFill>
                  <a:schemeClr val="tx1"/>
                </a:solidFill>
              </a:rPr>
              <a:t> </a:t>
            </a:r>
            <a:r>
              <a:rPr lang="en-US" altLang="et-EE" sz="2000">
                <a:solidFill>
                  <a:schemeClr val="tx1"/>
                </a:solidFill>
              </a:rPr>
              <a:t>object;</a:t>
            </a:r>
          </a:p>
          <a:p>
            <a:pPr eaLnBrk="1"/>
            <a:endParaRPr lang="en-US" altLang="et-EE" sz="2000">
              <a:solidFill>
                <a:schemeClr val="tx1"/>
              </a:solidFill>
            </a:endParaRPr>
          </a:p>
          <a:p>
            <a:pPr eaLnBrk="1"/>
            <a:r>
              <a:rPr lang="en-US" altLang="et-EE" sz="2000">
                <a:solidFill>
                  <a:schemeClr val="tx1"/>
                </a:solidFill>
              </a:rPr>
              <a:t>2) Conservative approach with a goal to achieve the initial condition;</a:t>
            </a:r>
          </a:p>
          <a:p>
            <a:pPr eaLnBrk="1"/>
            <a:endParaRPr lang="en-US" altLang="et-EE" sz="2000">
              <a:solidFill>
                <a:schemeClr val="tx1"/>
              </a:solidFill>
            </a:endParaRPr>
          </a:p>
          <a:p>
            <a:pPr eaLnBrk="1"/>
            <a:r>
              <a:rPr lang="en-US" altLang="et-EE" sz="2000">
                <a:solidFill>
                  <a:schemeClr val="tx1"/>
                </a:solidFill>
              </a:rPr>
              <a:t>3) Eclectic or intermediary approach as symbiosis of two previous ones, when an</a:t>
            </a:r>
            <a:r>
              <a:rPr lang="et-EE" altLang="et-EE" sz="2000">
                <a:solidFill>
                  <a:schemeClr val="tx1"/>
                </a:solidFill>
              </a:rPr>
              <a:t> </a:t>
            </a:r>
            <a:r>
              <a:rPr lang="en-US" altLang="et-EE" sz="2000">
                <a:solidFill>
                  <a:schemeClr val="tx1"/>
                </a:solidFill>
              </a:rPr>
              <a:t>object is evaluated for its specific features or historical value.</a:t>
            </a:r>
          </a:p>
          <a:p>
            <a:pPr algn="ctr" eaLnBrk="1">
              <a:lnSpc>
                <a:spcPct val="95000"/>
              </a:lnSpc>
            </a:pPr>
            <a:endParaRPr lang="et-EE" altLang="et-EE" sz="2000">
              <a:solidFill>
                <a:schemeClr val="tx1"/>
              </a:solidFill>
            </a:endParaRPr>
          </a:p>
          <a:p>
            <a:pPr algn="ctr" eaLnBrk="1">
              <a:lnSpc>
                <a:spcPct val="95000"/>
              </a:lnSpc>
            </a:pPr>
            <a:endParaRPr lang="en-GB" altLang="et-EE" sz="20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5761038" y="1619250"/>
            <a:ext cx="384175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>
              <a:lnSpc>
                <a:spcPct val="95000"/>
              </a:lnSpc>
            </a:pPr>
            <a:r>
              <a:rPr lang="et-EE" altLang="et-EE" sz="2000" b="1">
                <a:solidFill>
                  <a:schemeClr val="tx1"/>
                </a:solidFill>
              </a:rPr>
              <a:t>Edward Augustus Freeman</a:t>
            </a:r>
          </a:p>
          <a:p>
            <a:pPr eaLnBrk="1">
              <a:lnSpc>
                <a:spcPct val="95000"/>
              </a:lnSpc>
            </a:pPr>
            <a:r>
              <a:rPr lang="en-US" altLang="et-EE" sz="2000">
                <a:solidFill>
                  <a:schemeClr val="tx1"/>
                </a:solidFill>
              </a:rPr>
              <a:t>(2 August 1823–16 March 1892)</a:t>
            </a:r>
            <a:endParaRPr lang="et-EE" altLang="et-EE" sz="2000">
              <a:solidFill>
                <a:schemeClr val="tx1"/>
              </a:solidFill>
            </a:endParaRPr>
          </a:p>
          <a:p>
            <a:pPr eaLnBrk="1">
              <a:lnSpc>
                <a:spcPct val="95000"/>
              </a:lnSpc>
            </a:pPr>
            <a:r>
              <a:rPr lang="en-US" altLang="et-EE" sz="2000">
                <a:solidFill>
                  <a:schemeClr val="tx1"/>
                </a:solidFill>
              </a:rPr>
              <a:t>has set up three groups</a:t>
            </a:r>
            <a:endParaRPr lang="et-EE" altLang="et-EE" sz="2000">
              <a:solidFill>
                <a:schemeClr val="tx1"/>
              </a:solidFill>
            </a:endParaRPr>
          </a:p>
          <a:p>
            <a:pPr eaLnBrk="1">
              <a:lnSpc>
                <a:spcPct val="95000"/>
              </a:lnSpc>
            </a:pPr>
            <a:r>
              <a:rPr lang="en-US" altLang="et-EE" sz="2000">
                <a:solidFill>
                  <a:schemeClr val="tx1"/>
                </a:solidFill>
              </a:rPr>
              <a:t>of</a:t>
            </a:r>
            <a:r>
              <a:rPr lang="et-EE" altLang="et-EE" sz="2000">
                <a:solidFill>
                  <a:schemeClr val="tx1"/>
                </a:solidFill>
              </a:rPr>
              <a:t> </a:t>
            </a:r>
            <a:r>
              <a:rPr lang="en-US" altLang="et-EE" sz="2000">
                <a:solidFill>
                  <a:schemeClr val="tx1"/>
                </a:solidFill>
              </a:rPr>
              <a:t>conservation principles:</a:t>
            </a:r>
          </a:p>
        </p:txBody>
      </p:sp>
      <p:pic>
        <p:nvPicPr>
          <p:cNvPr id="11268" name="Picture 4" descr="http://images.npg.org.uk/264_325/6/3/mw365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1042988"/>
            <a:ext cx="5064125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Slaidinumbri kohatäide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61270948-BE97-422C-B1D3-A54FA46BE4C0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270" name="Ristkülik 5"/>
          <p:cNvSpPr>
            <a:spLocks noChangeArrowheads="1"/>
          </p:cNvSpPr>
          <p:nvPr/>
        </p:nvSpPr>
        <p:spPr bwMode="auto">
          <a:xfrm>
            <a:off x="287338" y="323850"/>
            <a:ext cx="9217025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/>
            <a:r>
              <a:rPr lang="et-EE" altLang="et-EE" sz="2400">
                <a:solidFill>
                  <a:schemeClr val="tx1"/>
                </a:solidFill>
              </a:rPr>
              <a:t>MILLELE TOETUB TÄNAPÄEVA LÄÄNE SÄILITAMISFILOSOOFIA? </a:t>
            </a:r>
            <a:endParaRPr lang="en-US" altLang="et-EE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727200" y="395288"/>
            <a:ext cx="634841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>
              <a:lnSpc>
                <a:spcPct val="95000"/>
              </a:lnSpc>
            </a:pPr>
            <a:r>
              <a:rPr lang="et-EE" altLang="et-EE" sz="2400">
                <a:solidFill>
                  <a:schemeClr val="tx1"/>
                </a:solidFill>
              </a:rPr>
              <a:t>EKLEKTILINE LÄHENEMINE SÄILITAMISEL</a:t>
            </a:r>
            <a:endParaRPr lang="en-US" altLang="et-EE" sz="2400">
              <a:solidFill>
                <a:schemeClr val="tx1"/>
              </a:solidFill>
            </a:endParaRPr>
          </a:p>
        </p:txBody>
      </p:sp>
      <p:sp>
        <p:nvSpPr>
          <p:cNvPr id="12291" name="Slaidinumbri kohatäide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FAEA8298-7125-4D4E-9403-C72C389A8180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2292" name="Picture 2" descr="http://g4.nh.ee/images/pix/520x360/e08b2c/majad-kopli-78-ja-erika-2-669074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971550"/>
            <a:ext cx="82169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istkülik 6"/>
          <p:cNvSpPr>
            <a:spLocks noChangeArrowheads="1"/>
          </p:cNvSpPr>
          <p:nvPr/>
        </p:nvSpPr>
        <p:spPr bwMode="auto">
          <a:xfrm>
            <a:off x="3787775" y="6831013"/>
            <a:ext cx="20447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Kopli 78 ja Erika 2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503238" y="323850"/>
            <a:ext cx="716597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>
              <a:lnSpc>
                <a:spcPct val="95000"/>
              </a:lnSpc>
            </a:pPr>
            <a:r>
              <a:rPr lang="et-EE" altLang="et-EE" sz="2400">
                <a:solidFill>
                  <a:schemeClr val="tx1"/>
                </a:solidFill>
              </a:rPr>
              <a:t>EDMUND HUSSERL</a:t>
            </a:r>
          </a:p>
          <a:p>
            <a:pPr eaLnBrk="1">
              <a:lnSpc>
                <a:spcPct val="95000"/>
              </a:lnSpc>
            </a:pPr>
            <a:r>
              <a:rPr lang="et-EE" altLang="et-EE" sz="2400">
                <a:solidFill>
                  <a:schemeClr val="tx1"/>
                </a:solidFill>
                <a:hlinkClick r:id="rId3" tooltip="8. aprill"/>
              </a:rPr>
              <a:t>8. aprill</a:t>
            </a:r>
            <a:r>
              <a:rPr lang="et-EE" altLang="et-EE" sz="2400">
                <a:solidFill>
                  <a:schemeClr val="tx1"/>
                </a:solidFill>
              </a:rPr>
              <a:t> </a:t>
            </a:r>
            <a:r>
              <a:rPr lang="et-EE" altLang="et-EE" sz="2400">
                <a:solidFill>
                  <a:schemeClr val="tx1"/>
                </a:solidFill>
                <a:hlinkClick r:id="rId4" tooltip="1859"/>
              </a:rPr>
              <a:t>1859</a:t>
            </a:r>
            <a:r>
              <a:rPr lang="et-EE" altLang="et-EE" sz="2400">
                <a:solidFill>
                  <a:schemeClr val="tx1"/>
                </a:solidFill>
              </a:rPr>
              <a:t> </a:t>
            </a:r>
            <a:r>
              <a:rPr lang="et-EE" altLang="et-EE" sz="2800">
                <a:solidFill>
                  <a:schemeClr val="tx1"/>
                </a:solidFill>
                <a:hlinkClick r:id="rId5" tooltip="Prossnitz (pole veel kirjutatud)"/>
              </a:rPr>
              <a:t>Prossnitz</a:t>
            </a:r>
            <a:r>
              <a:rPr lang="et-EE" altLang="et-EE" sz="2800">
                <a:solidFill>
                  <a:schemeClr val="tx1"/>
                </a:solidFill>
              </a:rPr>
              <a:t> –</a:t>
            </a:r>
            <a:r>
              <a:rPr lang="et-EE" altLang="et-EE" sz="2400">
                <a:solidFill>
                  <a:schemeClr val="tx1"/>
                </a:solidFill>
              </a:rPr>
              <a:t> </a:t>
            </a:r>
            <a:r>
              <a:rPr lang="et-EE" altLang="et-EE" sz="2400">
                <a:solidFill>
                  <a:schemeClr val="tx1"/>
                </a:solidFill>
                <a:hlinkClick r:id="rId6" tooltip="26. aprill"/>
              </a:rPr>
              <a:t>26. aprill</a:t>
            </a:r>
            <a:r>
              <a:rPr lang="et-EE" altLang="et-EE" sz="2400">
                <a:solidFill>
                  <a:schemeClr val="tx1"/>
                </a:solidFill>
              </a:rPr>
              <a:t> </a:t>
            </a:r>
            <a:r>
              <a:rPr lang="et-EE" altLang="et-EE" sz="2400">
                <a:solidFill>
                  <a:schemeClr val="tx1"/>
                </a:solidFill>
                <a:hlinkClick r:id="rId7" tooltip="1938"/>
              </a:rPr>
              <a:t>1938</a:t>
            </a:r>
            <a:r>
              <a:rPr lang="et-EE" altLang="et-EE" sz="2400">
                <a:solidFill>
                  <a:schemeClr val="tx1"/>
                </a:solidFill>
              </a:rPr>
              <a:t> </a:t>
            </a:r>
            <a:r>
              <a:rPr lang="et-EE" altLang="et-EE" sz="2400">
                <a:solidFill>
                  <a:schemeClr val="tx1"/>
                </a:solidFill>
                <a:hlinkClick r:id="rId8" tooltip="Freiburg"/>
              </a:rPr>
              <a:t>Freiburg</a:t>
            </a:r>
            <a:endParaRPr lang="en-US" altLang="et-EE" sz="2400">
              <a:solidFill>
                <a:schemeClr val="tx1"/>
              </a:solidFill>
            </a:endParaRPr>
          </a:p>
        </p:txBody>
      </p:sp>
      <p:sp>
        <p:nvSpPr>
          <p:cNvPr id="13315" name="Slaidinumbri kohatäide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D6E4EC8-AF6C-4527-80F6-8F4D1F8F71E2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3316" name="Picture 2" descr="http://www.phillwebb.net/History/Twentieth/Continental/Phenomenology/Husserl/Husserl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75" y="1763713"/>
            <a:ext cx="38100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istkülik 6"/>
          <p:cNvSpPr>
            <a:spLocks noChangeArrowheads="1"/>
          </p:cNvSpPr>
          <p:nvPr/>
        </p:nvSpPr>
        <p:spPr bwMode="auto">
          <a:xfrm>
            <a:off x="431800" y="1798638"/>
            <a:ext cx="54006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</a:rPr>
              <a:t>Edmund </a:t>
            </a:r>
            <a:r>
              <a:rPr lang="de-DE" altLang="et-EE" b="1">
                <a:solidFill>
                  <a:srgbClr val="000066"/>
                </a:solidFill>
                <a:cs typeface="Times New Roman" pitchFamily="18" charset="0"/>
              </a:rPr>
              <a:t>Husserl</a:t>
            </a: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s phenomenological horizons</a:t>
            </a:r>
          </a:p>
          <a:p>
            <a:pPr eaLnBrk="1"/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“The Crisis of European Sciences... §47 “ </a:t>
            </a:r>
            <a:r>
              <a:rPr lang="et-EE" altLang="et-EE" b="1">
                <a:solidFill>
                  <a:srgbClr val="000066"/>
                </a:solidFill>
                <a:cs typeface="Times New Roman" pitchFamily="18" charset="0"/>
                <a:hlinkClick r:id="rId10"/>
              </a:rPr>
              <a:t>http://math.clarku.edu/~achou/Husserlcrisis.pdf</a:t>
            </a:r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  <a:p>
            <a:pPr eaLnBrk="1"/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Internal (object itself)</a:t>
            </a:r>
          </a:p>
          <a:p>
            <a:pPr eaLnBrk="1">
              <a:buFontTx/>
              <a:buChar char="•"/>
            </a:pPr>
            <a:r>
              <a:rPr lang="de-DE" altLang="et-EE" b="1">
                <a:solidFill>
                  <a:srgbClr val="000066"/>
                </a:solidFill>
                <a:cs typeface="Times New Roman" pitchFamily="18" charset="0"/>
              </a:rPr>
              <a:t> </a:t>
            </a: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External (object in context)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Temporal (time)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Kinaesthetical (movement of object towards observer and reverse)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Expectational (waiting next perspective)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Intersubjective or social-horizon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Historical</a:t>
            </a:r>
          </a:p>
          <a:p>
            <a:pPr eaLnBrk="1">
              <a:buFontTx/>
              <a:buChar char="•"/>
            </a:pPr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 Universal or world-horizon (life/vital-horizon)</a:t>
            </a:r>
          </a:p>
          <a:p>
            <a:pPr eaLnBrk="1">
              <a:buFontTx/>
              <a:buChar char="•"/>
            </a:pPr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  <a:p>
            <a:pPr eaLnBrk="1">
              <a:buFontTx/>
              <a:buChar char="•"/>
            </a:pPr>
            <a:r>
              <a:rPr lang="et-EE" altLang="et-EE">
                <a:solidFill>
                  <a:srgbClr val="000066"/>
                </a:solidFill>
                <a:latin typeface="CMR12" charset="0"/>
                <a:cs typeface="Times New Roman" pitchFamily="18" charset="0"/>
              </a:rPr>
              <a:t> spiritual-; personal-; unnoticed-; transcendental-horizon</a:t>
            </a:r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  <a:p>
            <a:pPr eaLnBrk="1">
              <a:buFontTx/>
              <a:buChar char="•"/>
            </a:pPr>
            <a:endParaRPr lang="et-EE" altLang="et-EE" b="1">
              <a:solidFill>
                <a:srgbClr val="000066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aidinumbri kohatäide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D28EEDC5-CB88-403E-A926-234D0DBADDA7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02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863600"/>
            <a:ext cx="7380287" cy="63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1026" name="Object 11"/>
          <p:cNvGraphicFramePr>
            <a:graphicFrameLocks noChangeAspect="1"/>
          </p:cNvGraphicFramePr>
          <p:nvPr/>
        </p:nvGraphicFramePr>
        <p:xfrm>
          <a:off x="1298575" y="361950"/>
          <a:ext cx="8074025" cy="116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OpenOffice.org" r:id="rId5" imgW="6572880" imgH="905400" progId="opendocument.WriterDocument.1">
                  <p:embed/>
                </p:oleObj>
              </mc:Choice>
              <mc:Fallback>
                <p:oleObj name="OpenOffice.org" r:id="rId5" imgW="6572880" imgH="905400" progId="opendocument.WriterDocument.1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361950"/>
                        <a:ext cx="8074025" cy="116205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Ristkülik 8"/>
          <p:cNvSpPr>
            <a:spLocks noChangeArrowheads="1"/>
          </p:cNvSpPr>
          <p:nvPr/>
        </p:nvSpPr>
        <p:spPr bwMode="auto">
          <a:xfrm>
            <a:off x="6119813" y="6372225"/>
            <a:ext cx="3262312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Internaalne – tool iseeneses</a:t>
            </a:r>
            <a:endParaRPr lang="et-EE" altLang="et-EE"/>
          </a:p>
        </p:txBody>
      </p:sp>
      <p:sp>
        <p:nvSpPr>
          <p:cNvPr id="1030" name="Ristkülik 9"/>
          <p:cNvSpPr>
            <a:spLocks noChangeArrowheads="1"/>
          </p:cNvSpPr>
          <p:nvPr/>
        </p:nvSpPr>
        <p:spPr bwMode="auto">
          <a:xfrm>
            <a:off x="503238" y="6516688"/>
            <a:ext cx="180975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Temporal - aeg</a:t>
            </a:r>
            <a:endParaRPr lang="et-EE" altLang="et-EE"/>
          </a:p>
        </p:txBody>
      </p:sp>
      <p:sp>
        <p:nvSpPr>
          <p:cNvPr id="1031" name="Ristkülik 10"/>
          <p:cNvSpPr>
            <a:spLocks noChangeArrowheads="1"/>
          </p:cNvSpPr>
          <p:nvPr/>
        </p:nvSpPr>
        <p:spPr bwMode="auto">
          <a:xfrm>
            <a:off x="360363" y="3779838"/>
            <a:ext cx="1030287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Ajalugu</a:t>
            </a:r>
            <a:endParaRPr lang="et-EE" altLang="et-EE"/>
          </a:p>
        </p:txBody>
      </p:sp>
      <p:sp>
        <p:nvSpPr>
          <p:cNvPr id="1032" name="Ristkülik 11"/>
          <p:cNvSpPr>
            <a:spLocks noChangeArrowheads="1"/>
          </p:cNvSpPr>
          <p:nvPr/>
        </p:nvSpPr>
        <p:spPr bwMode="auto">
          <a:xfrm>
            <a:off x="2087563" y="1474788"/>
            <a:ext cx="966787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Kujutis</a:t>
            </a:r>
            <a:endParaRPr lang="et-EE" altLang="et-EE"/>
          </a:p>
        </p:txBody>
      </p:sp>
      <p:sp>
        <p:nvSpPr>
          <p:cNvPr id="1033" name="Ristkülik 12"/>
          <p:cNvSpPr>
            <a:spLocks noChangeArrowheads="1"/>
          </p:cNvSpPr>
          <p:nvPr/>
        </p:nvSpPr>
        <p:spPr bwMode="auto">
          <a:xfrm>
            <a:off x="7280275" y="3644900"/>
            <a:ext cx="27209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rgbClr val="000066"/>
                </a:solidFill>
                <a:cs typeface="Times New Roman" pitchFamily="18" charset="0"/>
              </a:rPr>
              <a:t>Tekst entsoklüpeediast</a:t>
            </a:r>
            <a:endParaRPr lang="et-EE" altLang="et-EE"/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5040313" y="755650"/>
            <a:ext cx="432117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n-US" altLang="et-EE" sz="2000">
                <a:solidFill>
                  <a:schemeClr val="tx1"/>
                </a:solidFill>
              </a:rPr>
              <a:t>goal of </a:t>
            </a:r>
            <a:r>
              <a:rPr lang="en-US" altLang="et-EE" sz="3600">
                <a:solidFill>
                  <a:schemeClr val="tx1"/>
                </a:solidFill>
              </a:rPr>
              <a:t>restoration</a:t>
            </a:r>
            <a:endParaRPr lang="et-EE" altLang="et-EE" sz="3600">
              <a:solidFill>
                <a:schemeClr val="tx1"/>
              </a:solidFill>
            </a:endParaRPr>
          </a:p>
          <a:p>
            <a:pPr eaLnBrk="1"/>
            <a:r>
              <a:rPr lang="en-US" altLang="et-EE" sz="2000">
                <a:solidFill>
                  <a:schemeClr val="tx1"/>
                </a:solidFill>
              </a:rPr>
              <a:t>is to </a:t>
            </a:r>
            <a:r>
              <a:rPr lang="en-US" altLang="et-EE" sz="3600">
                <a:solidFill>
                  <a:schemeClr val="tx1"/>
                </a:solidFill>
              </a:rPr>
              <a:t>restore</a:t>
            </a:r>
            <a:r>
              <a:rPr lang="en-US" altLang="et-EE" sz="2000">
                <a:solidFill>
                  <a:schemeClr val="tx1"/>
                </a:solidFill>
              </a:rPr>
              <a:t> the potential</a:t>
            </a:r>
            <a:endParaRPr lang="et-EE" altLang="et-EE" sz="2000">
              <a:solidFill>
                <a:schemeClr val="tx1"/>
              </a:solidFill>
            </a:endParaRPr>
          </a:p>
          <a:p>
            <a:pPr eaLnBrk="1"/>
            <a:r>
              <a:rPr lang="en-US" altLang="et-EE" sz="3600">
                <a:solidFill>
                  <a:schemeClr val="tx1"/>
                </a:solidFill>
              </a:rPr>
              <a:t>entity</a:t>
            </a:r>
            <a:r>
              <a:rPr lang="en-US" altLang="et-EE" sz="2000">
                <a:solidFill>
                  <a:schemeClr val="tx1"/>
                </a:solidFill>
              </a:rPr>
              <a:t> of the work of art,</a:t>
            </a:r>
            <a:endParaRPr lang="et-EE" altLang="et-EE" sz="2000">
              <a:solidFill>
                <a:schemeClr val="tx1"/>
              </a:solidFill>
            </a:endParaRPr>
          </a:p>
          <a:p>
            <a:pPr eaLnBrk="1"/>
            <a:r>
              <a:rPr lang="en-US" altLang="et-EE" sz="2000">
                <a:solidFill>
                  <a:schemeClr val="tx1"/>
                </a:solidFill>
              </a:rPr>
              <a:t>avoiding thereby artistic or historic forgery and </a:t>
            </a:r>
            <a:r>
              <a:rPr lang="en-US" altLang="et-EE" sz="3600">
                <a:solidFill>
                  <a:schemeClr val="tx1"/>
                </a:solidFill>
              </a:rPr>
              <a:t>not losing</a:t>
            </a:r>
            <a:r>
              <a:rPr lang="et-EE" altLang="et-EE" sz="3600">
                <a:solidFill>
                  <a:schemeClr val="tx1"/>
                </a:solidFill>
              </a:rPr>
              <a:t> </a:t>
            </a:r>
            <a:r>
              <a:rPr lang="en-US" altLang="et-EE" sz="2000">
                <a:solidFill>
                  <a:schemeClr val="tx1"/>
                </a:solidFill>
              </a:rPr>
              <a:t>any traces which </a:t>
            </a:r>
            <a:r>
              <a:rPr lang="en-US" altLang="et-EE" sz="3600">
                <a:solidFill>
                  <a:schemeClr val="tx1"/>
                </a:solidFill>
              </a:rPr>
              <a:t>time</a:t>
            </a:r>
            <a:r>
              <a:rPr lang="en-US" altLang="et-EE" sz="2000">
                <a:solidFill>
                  <a:schemeClr val="tx1"/>
                </a:solidFill>
              </a:rPr>
              <a:t> has left on it.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76263" y="152400"/>
            <a:ext cx="6875462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>
                <a:solidFill>
                  <a:schemeClr val="tx1"/>
                </a:solidFill>
              </a:rPr>
              <a:t>Cesare Brandi (8 April 1906 – 19 January 1988) :</a:t>
            </a:r>
          </a:p>
        </p:txBody>
      </p:sp>
      <p:pic>
        <p:nvPicPr>
          <p:cNvPr id="14340" name="Picture 2" descr="http://www.cesarebrandi.org/images/brandi_foto/brandi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755650"/>
            <a:ext cx="4314825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laidinumbri kohatäid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2F7EA4E9-AD5D-4941-929A-034AB601A12F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342" name="Ristkülik 5"/>
          <p:cNvSpPr>
            <a:spLocks noChangeArrowheads="1"/>
          </p:cNvSpPr>
          <p:nvPr/>
        </p:nvSpPr>
        <p:spPr bwMode="auto">
          <a:xfrm>
            <a:off x="5041900" y="4067175"/>
            <a:ext cx="4319588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>
                <a:solidFill>
                  <a:schemeClr val="tx1"/>
                </a:solidFill>
              </a:rPr>
              <a:t>“…restaureerimise eesmärk on taasluua kunstiteose potentsiaalne ühtsus, tekitamata sealjuures kunstilist või </a:t>
            </a:r>
            <a:r>
              <a:rPr lang="fi-FI" altLang="et-EE" sz="2400">
                <a:solidFill>
                  <a:schemeClr val="tx1"/>
                </a:solidFill>
              </a:rPr>
              <a:t>ajaloolist võltsimist ning kustutamata ühtki teosele aja kulgemisest jäetud</a:t>
            </a:r>
            <a:r>
              <a:rPr lang="et-EE" altLang="et-EE" sz="2400">
                <a:solidFill>
                  <a:schemeClr val="tx1"/>
                </a:solidFill>
              </a:rPr>
              <a:t> jälge…”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76263" y="152400"/>
            <a:ext cx="90725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/>
            <a:r>
              <a:rPr lang="et-EE" altLang="et-EE" sz="2600">
                <a:solidFill>
                  <a:schemeClr val="tx1"/>
                </a:solidFill>
              </a:rPr>
              <a:t>MUINSUSKAITSE ALL OLEV MAJA KADRIORUS</a:t>
            </a:r>
            <a:endParaRPr lang="en-US" altLang="et-EE" sz="2600">
              <a:solidFill>
                <a:schemeClr val="tx1"/>
              </a:solidFill>
            </a:endParaRPr>
          </a:p>
          <a:p>
            <a:pPr eaLnBrk="1"/>
            <a:endParaRPr lang="en-US" altLang="et-EE" sz="3600">
              <a:solidFill>
                <a:schemeClr val="tx1"/>
              </a:solidFill>
            </a:endParaRPr>
          </a:p>
        </p:txBody>
      </p:sp>
      <p:sp>
        <p:nvSpPr>
          <p:cNvPr id="15363" name="Slaidinumbri kohatäid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9CEC2CB8-B9E3-4691-8534-882CE7F754F2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536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47700"/>
            <a:ext cx="8785225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aidinumbri kohatäid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53D63997-36F4-4C75-9310-5A8B2ECAEB17}" type="slidenum">
              <a:rPr lang="en-GB" altLang="et-EE" smtClean="0">
                <a:solidFill>
                  <a:schemeClr val="tx1"/>
                </a:solidFill>
                <a:latin typeface="Times New Roman" pitchFamily="18" charset="0"/>
              </a:rPr>
              <a:pPr eaLnBrk="1"/>
              <a:t>9</a:t>
            </a:fld>
            <a:endParaRPr lang="en-GB" altLang="et-EE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0" y="0"/>
          <a:ext cx="4895850" cy="761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Image" r:id="rId4" imgW="4625485" imgH="7192376" progId="Photoshop.Image.5">
                  <p:embed/>
                </p:oleObj>
              </mc:Choice>
              <mc:Fallback>
                <p:oleObj name="Image" r:id="rId4" imgW="4625485" imgH="7192376" progId="Photoshop.Image.5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895850" cy="761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10" descr="http://f3.pmo.ee/f/2012/09/20/1329950t81h1c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0"/>
            <a:ext cx="61722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istkülik 14"/>
          <p:cNvSpPr>
            <a:spLocks noChangeArrowheads="1"/>
          </p:cNvSpPr>
          <p:nvPr/>
        </p:nvSpPr>
        <p:spPr bwMode="auto">
          <a:xfrm>
            <a:off x="5111750" y="3779838"/>
            <a:ext cx="4681538" cy="26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>
                <a:solidFill>
                  <a:schemeClr val="tx1"/>
                </a:solidFill>
              </a:rPr>
              <a:t>Hispaanias Elias Garcia Marinez´i fresko ära rikkunud 81 aastane harrastuskunstnik Cecilia Giménez tahab saada omale osa annetustest, mis on laekunud Zaragoza provintsis Borjas asuvasse katoliiklikku fondi.</a:t>
            </a:r>
          </a:p>
        </p:txBody>
      </p:sp>
      <p:sp>
        <p:nvSpPr>
          <p:cNvPr id="2055" name="Ristkülik 15"/>
          <p:cNvSpPr>
            <a:spLocks noChangeArrowheads="1"/>
          </p:cNvSpPr>
          <p:nvPr/>
        </p:nvSpPr>
        <p:spPr bwMode="auto">
          <a:xfrm>
            <a:off x="6696075" y="6300788"/>
            <a:ext cx="258921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30 000 inimest &gt; 2000€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9072563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</p:txBody>
      </p:sp>
      <p:sp>
        <p:nvSpPr>
          <p:cNvPr id="16388" name="Slaidinumbri kohatäid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D700D13-56DA-4FFC-BFFE-5AD68C727AEF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638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89025"/>
            <a:ext cx="7391400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11"/>
          <p:cNvSpPr>
            <a:spLocks noChangeArrowheads="1"/>
          </p:cNvSpPr>
          <p:nvPr/>
        </p:nvSpPr>
        <p:spPr bwMode="auto">
          <a:xfrm>
            <a:off x="304800" y="304800"/>
            <a:ext cx="6727825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Avalikud väärtused</a:t>
            </a:r>
            <a:r>
              <a:rPr lang="en-GB" altLang="et-EE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16391" name="Ristkülik 10"/>
          <p:cNvSpPr>
            <a:spLocks noChangeArrowheads="1"/>
          </p:cNvSpPr>
          <p:nvPr/>
        </p:nvSpPr>
        <p:spPr bwMode="auto">
          <a:xfrm>
            <a:off x="7416800" y="5003800"/>
            <a:ext cx="12065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Tootmine</a:t>
            </a:r>
          </a:p>
        </p:txBody>
      </p:sp>
      <p:sp>
        <p:nvSpPr>
          <p:cNvPr id="16392" name="Ristkülik 11"/>
          <p:cNvSpPr>
            <a:spLocks noChangeArrowheads="1"/>
          </p:cNvSpPr>
          <p:nvPr/>
        </p:nvSpPr>
        <p:spPr bwMode="auto">
          <a:xfrm>
            <a:off x="7632700" y="2555875"/>
            <a:ext cx="12112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Identiteet</a:t>
            </a:r>
          </a:p>
        </p:txBody>
      </p:sp>
      <p:sp>
        <p:nvSpPr>
          <p:cNvPr id="16393" name="Ristkülik 12"/>
          <p:cNvSpPr>
            <a:spLocks noChangeArrowheads="1"/>
          </p:cNvSpPr>
          <p:nvPr/>
        </p:nvSpPr>
        <p:spPr bwMode="auto">
          <a:xfrm>
            <a:off x="4176713" y="684213"/>
            <a:ext cx="8763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Esitus</a:t>
            </a:r>
          </a:p>
        </p:txBody>
      </p:sp>
      <p:sp>
        <p:nvSpPr>
          <p:cNvPr id="16394" name="Ristkülik 13"/>
          <p:cNvSpPr>
            <a:spLocks noChangeArrowheads="1"/>
          </p:cNvSpPr>
          <p:nvPr/>
        </p:nvSpPr>
        <p:spPr bwMode="auto">
          <a:xfrm>
            <a:off x="719138" y="2555875"/>
            <a:ext cx="16732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Korraldamine</a:t>
            </a:r>
          </a:p>
        </p:txBody>
      </p:sp>
      <p:sp>
        <p:nvSpPr>
          <p:cNvPr id="16395" name="Ristkülik 14"/>
          <p:cNvSpPr>
            <a:spLocks noChangeArrowheads="1"/>
          </p:cNvSpPr>
          <p:nvPr/>
        </p:nvSpPr>
        <p:spPr bwMode="auto">
          <a:xfrm>
            <a:off x="1008063" y="5003800"/>
            <a:ext cx="12700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b="1">
                <a:solidFill>
                  <a:schemeClr val="tx1"/>
                </a:solidFill>
              </a:rPr>
              <a:t>Tarbimine</a:t>
            </a:r>
          </a:p>
        </p:txBody>
      </p:sp>
      <p:sp>
        <p:nvSpPr>
          <p:cNvPr id="16396" name="Ristkülik 11"/>
          <p:cNvSpPr>
            <a:spLocks noChangeArrowheads="1"/>
          </p:cNvSpPr>
          <p:nvPr/>
        </p:nvSpPr>
        <p:spPr bwMode="auto">
          <a:xfrm>
            <a:off x="6264275" y="6300788"/>
            <a:ext cx="280828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http://www.eng.fju.edu.tw/Literary_Criticism/cultural_studies/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9072563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</p:txBody>
      </p:sp>
      <p:sp>
        <p:nvSpPr>
          <p:cNvPr id="17412" name="Slaidinumbri kohatäide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0FD2E7D-36CE-445B-9CB9-F65EB93862E1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413" name="Ristkülik 8"/>
          <p:cNvSpPr>
            <a:spLocks noChangeArrowheads="1"/>
          </p:cNvSpPr>
          <p:nvPr/>
        </p:nvSpPr>
        <p:spPr bwMode="auto">
          <a:xfrm>
            <a:off x="431800" y="611188"/>
            <a:ext cx="4392613" cy="234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>
                <a:solidFill>
                  <a:schemeClr val="tx1"/>
                </a:solidFill>
              </a:rPr>
              <a:t>Asjatundmatud restauraatorid rikkusid ära 17. sajandist pärinevad ajaloolised budistlikud freskod, mis asusid Liaoningi provintsi lähedal olevas 270 aasta vanuses templis…</a:t>
            </a:r>
          </a:p>
        </p:txBody>
      </p:sp>
      <p:sp>
        <p:nvSpPr>
          <p:cNvPr id="17414" name="Ristkülik 9"/>
          <p:cNvSpPr>
            <a:spLocks noChangeArrowheads="1"/>
          </p:cNvSpPr>
          <p:nvPr/>
        </p:nvSpPr>
        <p:spPr bwMode="auto">
          <a:xfrm>
            <a:off x="5903913" y="5148263"/>
            <a:ext cx="3673475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chemeClr val="tx1"/>
                </a:solidFill>
              </a:rPr>
              <a:t>Korraliku restaureerimise asemel maaliti freskod kirevate värvidega üle ning nüüd on need kaetud multifilmitegelastele sarnanevate kujutistega.</a:t>
            </a:r>
          </a:p>
        </p:txBody>
      </p:sp>
      <p:pic>
        <p:nvPicPr>
          <p:cNvPr id="1741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3132138"/>
            <a:ext cx="53467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466725"/>
            <a:ext cx="4956175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Ristkülik 15"/>
          <p:cNvSpPr>
            <a:spLocks noChangeArrowheads="1"/>
          </p:cNvSpPr>
          <p:nvPr/>
        </p:nvSpPr>
        <p:spPr bwMode="auto">
          <a:xfrm>
            <a:off x="4535488" y="4356100"/>
            <a:ext cx="50387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1000">
                <a:solidFill>
                  <a:schemeClr val="tx1"/>
                </a:solidFill>
              </a:rPr>
              <a:t>http://www.telegraph.co.uk/news/worldnews/asia/china/10396383/Restorers-paint-over-Qing-dynasty-fresco-in-Chinese-temple.html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18435" name="Slaidinumbri kohatäide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B68CDCA4-340B-4ABE-912B-72048FF91C3C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6" name="Ristkülik 7"/>
          <p:cNvSpPr>
            <a:spLocks noChangeArrowheads="1"/>
          </p:cNvSpPr>
          <p:nvPr/>
        </p:nvSpPr>
        <p:spPr bwMode="auto">
          <a:xfrm>
            <a:off x="4608513" y="539750"/>
            <a:ext cx="50387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chemeClr val="tx1"/>
                </a:solidFill>
              </a:rPr>
              <a:t>Paul Ricoeur</a:t>
            </a:r>
          </a:p>
          <a:p>
            <a:pPr eaLnBrk="1"/>
            <a:r>
              <a:rPr lang="et-EE" altLang="et-EE" sz="2400">
                <a:solidFill>
                  <a:schemeClr val="tx1"/>
                </a:solidFill>
              </a:rPr>
              <a:t>Memory, History, Forgetting.</a:t>
            </a:r>
          </a:p>
          <a:p>
            <a:pPr eaLnBrk="1"/>
            <a:r>
              <a:rPr lang="et-EE" altLang="et-EE" sz="2400">
                <a:solidFill>
                  <a:schemeClr val="tx1"/>
                </a:solidFill>
              </a:rPr>
              <a:t>II osa – Ajalugu, Epistemoloogia</a:t>
            </a:r>
          </a:p>
          <a:p>
            <a:pPr eaLnBrk="1"/>
            <a:r>
              <a:rPr lang="et-EE" altLang="et-EE" sz="2400">
                <a:solidFill>
                  <a:schemeClr val="tx1"/>
                </a:solidFill>
              </a:rPr>
              <a:t>2. peatükk – Selgitus / mõismine (Explanation / Undrerstanding, lk 181- 233)</a:t>
            </a:r>
          </a:p>
        </p:txBody>
      </p:sp>
      <p:sp>
        <p:nvSpPr>
          <p:cNvPr id="18437" name="Ristkülik 8"/>
          <p:cNvSpPr>
            <a:spLocks noChangeArrowheads="1"/>
          </p:cNvSpPr>
          <p:nvPr/>
        </p:nvSpPr>
        <p:spPr bwMode="auto">
          <a:xfrm>
            <a:off x="5832475" y="3203575"/>
            <a:ext cx="352901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>
                <a:solidFill>
                  <a:srgbClr val="000000"/>
                </a:solidFill>
              </a:rPr>
              <a:t>Käeolev uuring on välja kasvanud mitmetest </a:t>
            </a:r>
            <a:r>
              <a:rPr lang="et-EE" altLang="et-EE" b="1">
                <a:solidFill>
                  <a:srgbClr val="000000"/>
                </a:solidFill>
              </a:rPr>
              <a:t>mõtlisklustest, </a:t>
            </a:r>
            <a:r>
              <a:rPr lang="et-EE" altLang="et-EE">
                <a:solidFill>
                  <a:srgbClr val="000000"/>
                </a:solidFill>
              </a:rPr>
              <a:t>osad neist on olnud </a:t>
            </a:r>
            <a:r>
              <a:rPr lang="et-EE" altLang="et-EE" u="sng">
                <a:solidFill>
                  <a:srgbClr val="000000"/>
                </a:solidFill>
              </a:rPr>
              <a:t>isiklikud</a:t>
            </a:r>
            <a:r>
              <a:rPr lang="et-EE" altLang="et-EE">
                <a:solidFill>
                  <a:srgbClr val="000000"/>
                </a:solidFill>
              </a:rPr>
              <a:t>, osad </a:t>
            </a:r>
            <a:r>
              <a:rPr lang="et-EE" altLang="et-EE" u="sng">
                <a:solidFill>
                  <a:srgbClr val="000000"/>
                </a:solidFill>
              </a:rPr>
              <a:t>ametialased</a:t>
            </a:r>
            <a:r>
              <a:rPr lang="et-EE" altLang="et-EE">
                <a:solidFill>
                  <a:srgbClr val="000000"/>
                </a:solidFill>
              </a:rPr>
              <a:t> ja viimased nimetaks </a:t>
            </a:r>
            <a:r>
              <a:rPr lang="et-EE" altLang="et-EE" u="sng">
                <a:solidFill>
                  <a:srgbClr val="000000"/>
                </a:solidFill>
              </a:rPr>
              <a:t>avalikeks</a:t>
            </a:r>
            <a:r>
              <a:rPr lang="et-EE" altLang="et-EE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8438" name="Picture 8" descr="http://upload.wikimedia.org/wikipedia/commons/thumb/0/01/ChristianEyeOfProvidence.svg/200px-ChristianEyeOfProvidenc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3779838"/>
            <a:ext cx="19050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Ristkülik 11"/>
          <p:cNvSpPr>
            <a:spLocks noChangeArrowheads="1"/>
          </p:cNvSpPr>
          <p:nvPr/>
        </p:nvSpPr>
        <p:spPr bwMode="auto">
          <a:xfrm>
            <a:off x="1295400" y="5508625"/>
            <a:ext cx="10572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u="sng">
                <a:solidFill>
                  <a:srgbClr val="000000"/>
                </a:solidFill>
              </a:rPr>
              <a:t>isiklikud</a:t>
            </a:r>
            <a:r>
              <a:rPr lang="et-EE" altLang="et-EE">
                <a:solidFill>
                  <a:srgbClr val="000000"/>
                </a:solidFill>
              </a:rPr>
              <a:t> </a:t>
            </a:r>
            <a:endParaRPr lang="et-EE" altLang="et-EE"/>
          </a:p>
        </p:txBody>
      </p:sp>
      <p:sp>
        <p:nvSpPr>
          <p:cNvPr id="18440" name="Ristkülik 12"/>
          <p:cNvSpPr>
            <a:spLocks noChangeArrowheads="1"/>
          </p:cNvSpPr>
          <p:nvPr/>
        </p:nvSpPr>
        <p:spPr bwMode="auto">
          <a:xfrm>
            <a:off x="2952750" y="3132138"/>
            <a:ext cx="10302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u="sng">
                <a:solidFill>
                  <a:srgbClr val="000000"/>
                </a:solidFill>
              </a:rPr>
              <a:t>avalikud</a:t>
            </a:r>
            <a:endParaRPr lang="et-EE" altLang="et-EE"/>
          </a:p>
        </p:txBody>
      </p:sp>
      <p:sp>
        <p:nvSpPr>
          <p:cNvPr id="18441" name="Ristkülik 13"/>
          <p:cNvSpPr>
            <a:spLocks noChangeArrowheads="1"/>
          </p:cNvSpPr>
          <p:nvPr/>
        </p:nvSpPr>
        <p:spPr bwMode="auto">
          <a:xfrm>
            <a:off x="431800" y="611188"/>
            <a:ext cx="503872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>
                <a:solidFill>
                  <a:schemeClr val="tx1"/>
                </a:solidFill>
              </a:rPr>
              <a:t>VAATEKOHAD</a:t>
            </a:r>
          </a:p>
        </p:txBody>
      </p:sp>
      <p:sp>
        <p:nvSpPr>
          <p:cNvPr id="18442" name="Ristkülik 14"/>
          <p:cNvSpPr>
            <a:spLocks noChangeArrowheads="1"/>
          </p:cNvSpPr>
          <p:nvPr/>
        </p:nvSpPr>
        <p:spPr bwMode="auto">
          <a:xfrm>
            <a:off x="4608513" y="5508625"/>
            <a:ext cx="149225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u="sng">
                <a:solidFill>
                  <a:srgbClr val="000000"/>
                </a:solidFill>
              </a:rPr>
              <a:t>ametialased</a:t>
            </a:r>
            <a:r>
              <a:rPr lang="et-EE" altLang="et-EE">
                <a:solidFill>
                  <a:srgbClr val="000000"/>
                </a:solidFill>
              </a:rPr>
              <a:t> </a:t>
            </a:r>
            <a:endParaRPr lang="et-EE" altLang="et-EE"/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3077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9072563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</p:txBody>
      </p:sp>
      <p:sp>
        <p:nvSpPr>
          <p:cNvPr id="3078" name="Slaidinumbri kohatäide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F3EEFCB3-781B-4A7E-A478-35FBA5A24F5A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13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9" name="Slide Number Placeholder 3"/>
          <p:cNvSpPr txBox="1">
            <a:spLocks/>
          </p:cNvSpPr>
          <p:nvPr/>
        </p:nvSpPr>
        <p:spPr bwMode="auto">
          <a:xfrm>
            <a:off x="7227888" y="6886575"/>
            <a:ext cx="23431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>
              <a:lnSpc>
                <a:spcPct val="95000"/>
              </a:lnSpc>
            </a:pPr>
            <a:fld id="{F1B41544-733A-498E-A2B9-CD804963A0B3}" type="slidenum">
              <a:rPr lang="en-GB" altLang="et-EE" sz="1400">
                <a:solidFill>
                  <a:srgbClr val="000000"/>
                </a:solidFill>
                <a:latin typeface="Times New Roman" pitchFamily="18" charset="0"/>
              </a:rPr>
              <a:pPr algn="r" eaLnBrk="1">
                <a:lnSpc>
                  <a:spcPct val="95000"/>
                </a:lnSpc>
              </a:pPr>
              <a:t>13</a:t>
            </a:fld>
            <a:endParaRPr lang="en-GB" altLang="et-EE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143000" y="639763"/>
          <a:ext cx="8458200" cy="681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Image" r:id="rId4" imgW="6747617" imgH="5438758" progId="Photoshop.Image.5">
                  <p:embed/>
                </p:oleObj>
              </mc:Choice>
              <mc:Fallback>
                <p:oleObj name="Image" r:id="rId4" imgW="6747617" imgH="5438758" progId="Photoshop.Image.5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639763"/>
                        <a:ext cx="8458200" cy="681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Rectangle 3"/>
          <p:cNvSpPr>
            <a:spLocks noChangeArrowheads="1"/>
          </p:cNvSpPr>
          <p:nvPr/>
        </p:nvSpPr>
        <p:spPr bwMode="auto">
          <a:xfrm>
            <a:off x="228600" y="228600"/>
            <a:ext cx="50990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VÄÄRTUSED</a:t>
            </a:r>
            <a:r>
              <a:rPr lang="en-GB" altLang="et-EE">
                <a:solidFill>
                  <a:srgbClr val="000066"/>
                </a:solidFill>
              </a:rPr>
              <a:t>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4101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9072563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</p:txBody>
      </p:sp>
      <p:sp>
        <p:nvSpPr>
          <p:cNvPr id="4102" name="Slaidinumbri kohatäide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C702733C-49F3-4E83-9245-D4A9881D565B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14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3" name="Slide Number Placeholder 3"/>
          <p:cNvSpPr txBox="1">
            <a:spLocks/>
          </p:cNvSpPr>
          <p:nvPr/>
        </p:nvSpPr>
        <p:spPr bwMode="auto">
          <a:xfrm>
            <a:off x="7227888" y="6886575"/>
            <a:ext cx="23431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>
              <a:lnSpc>
                <a:spcPct val="95000"/>
              </a:lnSpc>
            </a:pPr>
            <a:fld id="{137FBE89-1A1C-45F7-834A-13FDF5E746A8}" type="slidenum">
              <a:rPr lang="en-GB" altLang="et-EE" sz="1400">
                <a:solidFill>
                  <a:srgbClr val="000000"/>
                </a:solidFill>
                <a:latin typeface="Times New Roman" pitchFamily="18" charset="0"/>
              </a:rPr>
              <a:pPr algn="r" eaLnBrk="1">
                <a:lnSpc>
                  <a:spcPct val="95000"/>
                </a:lnSpc>
              </a:pPr>
              <a:t>14</a:t>
            </a:fld>
            <a:endParaRPr lang="en-GB" altLang="et-EE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4" name="Rectangle 3"/>
          <p:cNvSpPr>
            <a:spLocks noChangeArrowheads="1"/>
          </p:cNvSpPr>
          <p:nvPr/>
        </p:nvSpPr>
        <p:spPr bwMode="auto">
          <a:xfrm>
            <a:off x="228600" y="228600"/>
            <a:ext cx="50990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TEISENEMINE</a:t>
            </a:r>
            <a:endParaRPr lang="en-GB" altLang="et-EE">
              <a:solidFill>
                <a:srgbClr val="000066"/>
              </a:solidFill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584325" y="679450"/>
          <a:ext cx="6769100" cy="655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Image" r:id="rId4" imgW="6099541" imgH="5908930" progId="Photoshop.Image.5">
                  <p:embed/>
                </p:oleObj>
              </mc:Choice>
              <mc:Fallback>
                <p:oleObj name="Image" r:id="rId4" imgW="6099541" imgH="5908930" progId="Photoshop.Image.5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325" y="679450"/>
                        <a:ext cx="6769100" cy="655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0861F-8C5D-4EAB-91C2-31C217A4DBCD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5124" name="Slide Number Placeholder 3"/>
          <p:cNvSpPr txBox="1">
            <a:spLocks/>
          </p:cNvSpPr>
          <p:nvPr/>
        </p:nvSpPr>
        <p:spPr bwMode="auto">
          <a:xfrm>
            <a:off x="7227888" y="6886575"/>
            <a:ext cx="23431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>
              <a:lnSpc>
                <a:spcPct val="95000"/>
              </a:lnSpc>
            </a:pPr>
            <a:fld id="{6A779B2F-DC09-4B57-BFE7-3D37038DECC4}" type="slidenum">
              <a:rPr lang="en-GB" altLang="et-EE" sz="1400">
                <a:solidFill>
                  <a:srgbClr val="000000"/>
                </a:solidFill>
                <a:latin typeface="Times New Roman" pitchFamily="18" charset="0"/>
              </a:rPr>
              <a:pPr algn="r" eaLnBrk="1">
                <a:lnSpc>
                  <a:spcPct val="95000"/>
                </a:lnSpc>
              </a:pPr>
              <a:t>15</a:t>
            </a:fld>
            <a:endParaRPr lang="en-GB" altLang="et-EE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6629400" y="-3175"/>
          <a:ext cx="3451225" cy="343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Image" r:id="rId3" imgW="5947053" imgH="5921638" progId="Photoshop.Image.5">
                  <p:embed/>
                </p:oleObj>
              </mc:Choice>
              <mc:Fallback>
                <p:oleObj name="Image" r:id="rId3" imgW="5947053" imgH="5921638" progId="Photoshop.Image.5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-3175"/>
                        <a:ext cx="3451225" cy="3436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133600"/>
            <a:ext cx="6705600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5"/>
          <p:cNvSpPr>
            <a:spLocks noChangeArrowheads="1"/>
          </p:cNvSpPr>
          <p:nvPr/>
        </p:nvSpPr>
        <p:spPr bwMode="auto">
          <a:xfrm>
            <a:off x="304800" y="533400"/>
            <a:ext cx="33528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SÄILITAMISE MÄÄRATUD</a:t>
            </a:r>
          </a:p>
          <a:p>
            <a:pPr eaLnBrk="1"/>
            <a:endParaRPr lang="et-EE" altLang="et-EE" sz="2000" b="1">
              <a:solidFill>
                <a:srgbClr val="000066"/>
              </a:solidFill>
            </a:endParaRPr>
          </a:p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JA MÄÄRATLEMATA  ALA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27888" y="6886575"/>
            <a:ext cx="2343150" cy="520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2EAA7E2B-078F-4503-B8B3-52A1E179E1CE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16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678738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146" name="Object 8"/>
          <p:cNvGraphicFramePr>
            <a:graphicFrameLocks noChangeAspect="1"/>
          </p:cNvGraphicFramePr>
          <p:nvPr/>
        </p:nvGraphicFramePr>
        <p:xfrm>
          <a:off x="7123113" y="0"/>
          <a:ext cx="2957512" cy="256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Image" r:id="rId4" imgW="6506177" imgH="5642076" progId="Photoshop.Image.5">
                  <p:embed/>
                </p:oleObj>
              </mc:Choice>
              <mc:Fallback>
                <p:oleObj name="Image" r:id="rId4" imgW="6506177" imgH="5642076" progId="Photoshop.Image.5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3113" y="0"/>
                        <a:ext cx="2957512" cy="256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Rectangle 9"/>
          <p:cNvSpPr>
            <a:spLocks noChangeArrowheads="1"/>
          </p:cNvSpPr>
          <p:nvPr/>
        </p:nvSpPr>
        <p:spPr bwMode="auto">
          <a:xfrm>
            <a:off x="304800" y="533400"/>
            <a:ext cx="25368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Capes “RIP” mudel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647700" y="103188"/>
          <a:ext cx="8763000" cy="736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Image" r:id="rId3" imgW="6379103" imgH="5362513" progId="Photoshop.Image.5">
                  <p:embed/>
                </p:oleObj>
              </mc:Choice>
              <mc:Fallback>
                <p:oleObj name="Image" r:id="rId3" imgW="6379103" imgH="5362513" progId="Photoshop.Image.5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" y="103188"/>
                        <a:ext cx="8763000" cy="736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B8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Rectangle 9"/>
          <p:cNvSpPr>
            <a:spLocks noChangeArrowheads="1"/>
          </p:cNvSpPr>
          <p:nvPr/>
        </p:nvSpPr>
        <p:spPr bwMode="auto">
          <a:xfrm>
            <a:off x="936625" y="323850"/>
            <a:ext cx="2590800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KONSERVEERIMIS-</a:t>
            </a:r>
          </a:p>
          <a:p>
            <a:pPr eaLnBrk="1"/>
            <a:endParaRPr lang="et-EE" altLang="et-EE" sz="2000" b="1">
              <a:solidFill>
                <a:srgbClr val="000066"/>
              </a:solidFill>
            </a:endParaRPr>
          </a:p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TEGEVUSTE</a:t>
            </a:r>
          </a:p>
          <a:p>
            <a:pPr eaLnBrk="1"/>
            <a:endParaRPr lang="et-EE" altLang="et-EE" sz="2000" b="1">
              <a:solidFill>
                <a:srgbClr val="000066"/>
              </a:solidFill>
            </a:endParaRPr>
          </a:p>
          <a:p>
            <a:pPr eaLnBrk="1"/>
            <a:r>
              <a:rPr lang="et-EE" altLang="et-EE" sz="2000" b="1">
                <a:solidFill>
                  <a:srgbClr val="000066"/>
                </a:solidFill>
              </a:rPr>
              <a:t>JAOTUMINE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27888" y="6886575"/>
            <a:ext cx="2343150" cy="520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41628920-0B10-40DD-B877-52352F0BEF56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18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457200" y="461963"/>
            <a:ext cx="8915400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MIS VÄÄRTUSED ON VAJA TÄHELE PANNA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RAAMATUTE KONSERVEERIMISEL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* TEADUSLIK (tekt, teema)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* ESTEETILINE (art, manual skills)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* SOTSIAALNE (suheted)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* EETIKA (konserveerimiseetika)</a:t>
            </a:r>
          </a:p>
          <a:p>
            <a:pPr eaLnBrk="1"/>
            <a:endParaRPr lang="et-EE" altLang="et-EE" sz="2400" b="1">
              <a:solidFill>
                <a:srgbClr val="000066"/>
              </a:solidFill>
            </a:endParaRPr>
          </a:p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* …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533400" y="6553200"/>
            <a:ext cx="906780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r>
              <a:rPr lang="et-EE" altLang="et-EE" sz="2400" b="1">
                <a:solidFill>
                  <a:srgbClr val="000066"/>
                </a:solidFill>
              </a:rPr>
              <a:t>Ei ole konserveerimist ilma DOKUMENTATSIOONITA!!!</a:t>
            </a:r>
            <a:r>
              <a:rPr lang="en-GB" altLang="et-EE">
                <a:solidFill>
                  <a:srgbClr val="000066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27888" y="6886575"/>
            <a:ext cx="2343150" cy="520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14FA91E5-D091-4C15-8AAC-658A0D5C9A70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19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2048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59338" y="-2700338"/>
            <a:ext cx="19440526" cy="131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504825" y="357188"/>
            <a:ext cx="9072563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609600" y="533400"/>
            <a:ext cx="9072563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  <a:p>
            <a:pPr algn="ctr" eaLnBrk="1">
              <a:lnSpc>
                <a:spcPct val="95000"/>
              </a:lnSpc>
              <a:buClr>
                <a:srgbClr val="FFFFFF"/>
              </a:buClr>
            </a:pPr>
            <a:endParaRPr lang="en-GB" altLang="et-EE" sz="4000" b="1">
              <a:solidFill>
                <a:srgbClr val="000080"/>
              </a:solidFill>
              <a:latin typeface="Times New Roman" pitchFamily="18" charset="0"/>
            </a:endParaRPr>
          </a:p>
        </p:txBody>
      </p:sp>
      <p:sp>
        <p:nvSpPr>
          <p:cNvPr id="21508" name="Slaidinumbri kohatäide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fld id="{FF6CE64F-AC65-4CF2-9A0E-9F9EE6358617}" type="slidenum">
              <a:rPr lang="en-GB" altLang="et-EE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20</a:t>
            </a:fld>
            <a:endParaRPr lang="en-GB" altLang="et-EE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3698875" y="6588125"/>
            <a:ext cx="26289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ctr" eaLnBrk="1"/>
            <a:r>
              <a:rPr lang="et-EE" altLang="et-EE" sz="2400">
                <a:solidFill>
                  <a:schemeClr val="tx1"/>
                </a:solidFill>
              </a:rPr>
              <a:t>Tänan kuulamast!</a:t>
            </a:r>
          </a:p>
        </p:txBody>
      </p:sp>
      <p:sp>
        <p:nvSpPr>
          <p:cNvPr id="21510" name="AutoShape 9" descr="Üksuse 20140305_122110.jpg kuvamine"/>
          <p:cNvSpPr>
            <a:spLocks noChangeAspect="1" noChangeArrowheads="1"/>
          </p:cNvSpPr>
          <p:nvPr/>
        </p:nvSpPr>
        <p:spPr bwMode="auto">
          <a:xfrm>
            <a:off x="155575" y="-12541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sp>
        <p:nvSpPr>
          <p:cNvPr id="21511" name="AutoShape 11" descr="Üksuse 20140305_122110.jpg kuvamine"/>
          <p:cNvSpPr>
            <a:spLocks noChangeAspect="1" noChangeArrowheads="1"/>
          </p:cNvSpPr>
          <p:nvPr/>
        </p:nvSpPr>
        <p:spPr bwMode="auto">
          <a:xfrm>
            <a:off x="155575" y="-12541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/>
            <a:endParaRPr lang="et-EE" altLang="et-EE"/>
          </a:p>
        </p:txBody>
      </p:sp>
      <p:pic>
        <p:nvPicPr>
          <p:cNvPr id="21512" name="Picture 13" descr="C:\Users\rene\Desktop\Ch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684213"/>
            <a:ext cx="5545137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'i kujundus">
  <a:themeElements>
    <a:clrScheme name="Office'i kujund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'i kujundus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87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87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pitchFamily="32" charset="0"/>
          </a:defRPr>
        </a:defPPr>
      </a:lstStyle>
    </a:lnDef>
  </a:objectDefaults>
  <a:extraClrSchemeLst>
    <a:extraClrScheme>
      <a:clrScheme name="Office'i kujund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'i kujundu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'i kujundu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'i kujundu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'i kujundu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'i kujundu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'i kujundu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'i kujundu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2111</TotalTime>
  <Words>585</Words>
  <Application>Microsoft Office PowerPoint</Application>
  <PresentationFormat>Kohandatud</PresentationFormat>
  <Paragraphs>146</Paragraphs>
  <Slides>20</Slides>
  <Notes>15</Notes>
  <HiddenSlides>0</HiddenSlides>
  <MMClips>0</MMClips>
  <ScaleCrop>false</ScaleCrop>
  <HeadingPairs>
    <vt:vector size="8" baseType="variant">
      <vt:variant>
        <vt:lpstr>Kasutatud fondid</vt:lpstr>
      </vt:variant>
      <vt:variant>
        <vt:i4>6</vt:i4>
      </vt:variant>
      <vt:variant>
        <vt:lpstr>Kujundus</vt:lpstr>
      </vt:variant>
      <vt:variant>
        <vt:i4>1</vt:i4>
      </vt:variant>
      <vt:variant>
        <vt:lpstr>Manustatud OLE-serverid</vt:lpstr>
      </vt:variant>
      <vt:variant>
        <vt:i4>2</vt:i4>
      </vt:variant>
      <vt:variant>
        <vt:lpstr>Slaidipealkirjad</vt:lpstr>
      </vt:variant>
      <vt:variant>
        <vt:i4>20</vt:i4>
      </vt:variant>
    </vt:vector>
  </HeadingPairs>
  <TitlesOfParts>
    <vt:vector size="29" baseType="lpstr">
      <vt:lpstr>Arial</vt:lpstr>
      <vt:lpstr>Arial Unicode MS</vt:lpstr>
      <vt:lpstr>StarSymbol</vt:lpstr>
      <vt:lpstr>Symbol</vt:lpstr>
      <vt:lpstr>Times New Roman</vt:lpstr>
      <vt:lpstr>CMR12</vt:lpstr>
      <vt:lpstr>Office'i kujundus</vt:lpstr>
      <vt:lpstr>OpenDocument tekst</vt:lpstr>
      <vt:lpstr>Adobe Photoshop Image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rene</dc:creator>
  <cp:lastModifiedBy>Anneli Sepp</cp:lastModifiedBy>
  <cp:revision>84</cp:revision>
  <dcterms:modified xsi:type="dcterms:W3CDTF">2014-03-12T13:19:17Z</dcterms:modified>
</cp:coreProperties>
</file>