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sldIdLst>
    <p:sldId id="256" r:id="rId2"/>
    <p:sldId id="268" r:id="rId3"/>
    <p:sldId id="269" r:id="rId4"/>
    <p:sldId id="270" r:id="rId5"/>
    <p:sldId id="259" r:id="rId6"/>
    <p:sldId id="261" r:id="rId7"/>
    <p:sldId id="262" r:id="rId8"/>
    <p:sldId id="260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ka Meltsas" initials="MM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>
        <p:scale>
          <a:sx n="81" d="100"/>
          <a:sy n="81" d="100"/>
        </p:scale>
        <p:origin x="-78" y="-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t-EE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Sheet1!$A$14</c:f>
              <c:strCache>
                <c:ptCount val="1"/>
                <c:pt idx="0">
                  <c:v>Artiklite allalaadimisi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Sheet1!$B$12:$K$12</c:f>
              <c:numCache>
                <c:formatCode>General</c:formatCode>
                <c:ptCount val="10"/>
                <c:pt idx="0">
                  <c:v>2015</c:v>
                </c:pt>
                <c:pt idx="1">
                  <c:v>2014</c:v>
                </c:pt>
                <c:pt idx="2">
                  <c:v>2013</c:v>
                </c:pt>
                <c:pt idx="3">
                  <c:v>2012</c:v>
                </c:pt>
                <c:pt idx="4">
                  <c:v>2011</c:v>
                </c:pt>
                <c:pt idx="5">
                  <c:v>2010</c:v>
                </c:pt>
                <c:pt idx="6">
                  <c:v>2009</c:v>
                </c:pt>
                <c:pt idx="7">
                  <c:v>2008</c:v>
                </c:pt>
                <c:pt idx="8">
                  <c:v>2007</c:v>
                </c:pt>
                <c:pt idx="9">
                  <c:v>2006</c:v>
                </c:pt>
              </c:numCache>
            </c:numRef>
          </c:cat>
          <c:val>
            <c:numRef>
              <c:f>Sheet1!$B$14:$K$14</c:f>
              <c:numCache>
                <c:formatCode>General</c:formatCode>
                <c:ptCount val="10"/>
                <c:pt idx="0">
                  <c:v>503228</c:v>
                </c:pt>
                <c:pt idx="1">
                  <c:v>511904</c:v>
                </c:pt>
                <c:pt idx="2">
                  <c:v>498723</c:v>
                </c:pt>
                <c:pt idx="3">
                  <c:v>446090</c:v>
                </c:pt>
                <c:pt idx="4">
                  <c:v>369951</c:v>
                </c:pt>
                <c:pt idx="5" formatCode="#,##0">
                  <c:v>355003</c:v>
                </c:pt>
                <c:pt idx="6" formatCode="#,##0">
                  <c:v>342372</c:v>
                </c:pt>
                <c:pt idx="7" formatCode="#,##0">
                  <c:v>298076</c:v>
                </c:pt>
                <c:pt idx="8" formatCode="#,##0">
                  <c:v>278446</c:v>
                </c:pt>
                <c:pt idx="9" formatCode="#,##0">
                  <c:v>293657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343680"/>
        <c:axId val="58093952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Sheet1!$A$13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Sheet1!$B$12:$K$12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2015</c:v>
                      </c:pt>
                      <c:pt idx="1">
                        <c:v>2014</c:v>
                      </c:pt>
                      <c:pt idx="2">
                        <c:v>2013</c:v>
                      </c:pt>
                      <c:pt idx="3">
                        <c:v>2012</c:v>
                      </c:pt>
                      <c:pt idx="4">
                        <c:v>2011</c:v>
                      </c:pt>
                      <c:pt idx="5">
                        <c:v>2010</c:v>
                      </c:pt>
                      <c:pt idx="6">
                        <c:v>2009</c:v>
                      </c:pt>
                      <c:pt idx="7">
                        <c:v>2008</c:v>
                      </c:pt>
                      <c:pt idx="8">
                        <c:v>2007</c:v>
                      </c:pt>
                      <c:pt idx="9">
                        <c:v>2006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Sheet1!$B$13:$K$13</c15:sqref>
                        </c15:formulaRef>
                      </c:ext>
                    </c:extLst>
                    <c:numCache>
                      <c:formatCode>General</c:formatCode>
                      <c:ptCount val="10"/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4834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t-EE"/>
          </a:p>
        </c:txPr>
        <c:crossAx val="58093952"/>
        <c:crosses val="autoZero"/>
        <c:auto val="1"/>
        <c:lblAlgn val="ctr"/>
        <c:lblOffset val="100"/>
        <c:noMultiLvlLbl val="0"/>
      </c:catAx>
      <c:valAx>
        <c:axId val="58093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t-EE"/>
          </a:p>
        </c:txPr>
        <c:crossAx val="48343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t-E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t-EE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Sheet1!$A$19</c:f>
              <c:strCache>
                <c:ptCount val="1"/>
                <c:pt idx="0">
                  <c:v>Päringud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Sheet1!$B$18:$K$18</c:f>
              <c:numCache>
                <c:formatCode>General</c:formatCode>
                <c:ptCount val="10"/>
                <c:pt idx="0">
                  <c:v>2015</c:v>
                </c:pt>
                <c:pt idx="1">
                  <c:v>2014</c:v>
                </c:pt>
                <c:pt idx="2">
                  <c:v>2013</c:v>
                </c:pt>
                <c:pt idx="3">
                  <c:v>2012</c:v>
                </c:pt>
                <c:pt idx="4">
                  <c:v>2011</c:v>
                </c:pt>
                <c:pt idx="5">
                  <c:v>2010</c:v>
                </c:pt>
                <c:pt idx="6">
                  <c:v>2009</c:v>
                </c:pt>
                <c:pt idx="7">
                  <c:v>2008</c:v>
                </c:pt>
                <c:pt idx="8">
                  <c:v>2007</c:v>
                </c:pt>
                <c:pt idx="9">
                  <c:v>2006</c:v>
                </c:pt>
              </c:numCache>
            </c:numRef>
          </c:cat>
          <c:val>
            <c:numRef>
              <c:f>Sheet1!$B$19:$K$19</c:f>
              <c:numCache>
                <c:formatCode>General</c:formatCode>
                <c:ptCount val="10"/>
                <c:pt idx="0">
                  <c:v>35347435</c:v>
                </c:pt>
                <c:pt idx="1">
                  <c:v>33262143</c:v>
                </c:pt>
                <c:pt idx="2">
                  <c:v>22893564</c:v>
                </c:pt>
                <c:pt idx="3" formatCode="#,##0">
                  <c:v>10152241</c:v>
                </c:pt>
                <c:pt idx="4" formatCode="#,##0">
                  <c:v>5788409</c:v>
                </c:pt>
                <c:pt idx="5" formatCode="#,##0">
                  <c:v>3399719</c:v>
                </c:pt>
                <c:pt idx="6" formatCode="#,##0">
                  <c:v>2198334</c:v>
                </c:pt>
                <c:pt idx="7" formatCode="#,##0">
                  <c:v>1148910</c:v>
                </c:pt>
                <c:pt idx="8" formatCode="#,##0">
                  <c:v>870942</c:v>
                </c:pt>
                <c:pt idx="9" formatCode="#,##0">
                  <c:v>860112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122240"/>
        <c:axId val="58123776"/>
      </c:lineChart>
      <c:catAx>
        <c:axId val="5812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t-EE"/>
          </a:p>
        </c:txPr>
        <c:crossAx val="58123776"/>
        <c:crosses val="autoZero"/>
        <c:auto val="1"/>
        <c:lblAlgn val="ctr"/>
        <c:lblOffset val="100"/>
        <c:noMultiLvlLbl val="0"/>
      </c:catAx>
      <c:valAx>
        <c:axId val="58123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t-EE"/>
          </a:p>
        </c:txPr>
        <c:crossAx val="58122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t-E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4AF36-E1AD-4FEF-A336-39B6FF37DCC4}" type="datetimeFigureOut">
              <a:rPr lang="et-EE" smtClean="0"/>
              <a:t>28.03.2016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C7F04-A597-4775-AB50-A1E8B552C8FC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24535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3/28/2016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dirty="0" smtClean="0"/>
              <a:t>Riigilitsentsid – võimalikud või mitte?</a:t>
            </a:r>
            <a:endParaRPr lang="et-E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t-EE" dirty="0" smtClean="0"/>
              <a:t>Marika Meltsas</a:t>
            </a:r>
          </a:p>
          <a:p>
            <a:r>
              <a:rPr lang="et-EE" dirty="0" smtClean="0"/>
              <a:t>Kääriku</a:t>
            </a:r>
          </a:p>
          <a:p>
            <a:r>
              <a:rPr lang="et-EE" dirty="0" smtClean="0"/>
              <a:t>15.03.2016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25875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EBSCO „riigilitsents“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t-EE" sz="2900" dirty="0" smtClean="0"/>
              <a:t>Alates 2002. 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2900" b="1" dirty="0" smtClean="0"/>
              <a:t>EBSCO </a:t>
            </a:r>
            <a:r>
              <a:rPr lang="et-EE" sz="2900" b="1" dirty="0" err="1" smtClean="0"/>
              <a:t>Academic</a:t>
            </a:r>
            <a:r>
              <a:rPr lang="et-EE" sz="2900" b="1" dirty="0" smtClean="0"/>
              <a:t> </a:t>
            </a:r>
            <a:r>
              <a:rPr lang="et-EE" sz="2900" b="1" dirty="0" err="1" smtClean="0"/>
              <a:t>Search</a:t>
            </a:r>
            <a:r>
              <a:rPr lang="et-EE" sz="2900" b="1" dirty="0" smtClean="0"/>
              <a:t> </a:t>
            </a:r>
            <a:r>
              <a:rPr lang="et-EE" sz="2900" b="1" dirty="0" err="1" smtClean="0"/>
              <a:t>Complete</a:t>
            </a:r>
            <a:endParaRPr lang="et-EE" sz="29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900" b="1" dirty="0" smtClean="0"/>
              <a:t>EBSCO </a:t>
            </a:r>
            <a:r>
              <a:rPr lang="et-EE" sz="2900" b="1" dirty="0" err="1" smtClean="0"/>
              <a:t>Business</a:t>
            </a:r>
            <a:r>
              <a:rPr lang="et-EE" sz="2900" b="1" dirty="0" smtClean="0"/>
              <a:t> </a:t>
            </a:r>
            <a:r>
              <a:rPr lang="et-EE" sz="2900" b="1" dirty="0" err="1"/>
              <a:t>Source</a:t>
            </a:r>
            <a:r>
              <a:rPr lang="et-EE" sz="2900" b="1" dirty="0"/>
              <a:t> </a:t>
            </a:r>
            <a:r>
              <a:rPr lang="et-EE" sz="2900" b="1" dirty="0" err="1"/>
              <a:t>Complete</a:t>
            </a:r>
            <a:endParaRPr lang="et-EE" sz="29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900" b="1" dirty="0" smtClean="0"/>
              <a:t>EBSCO </a:t>
            </a:r>
            <a:r>
              <a:rPr lang="et-EE" sz="2900" b="1" dirty="0" err="1" smtClean="0"/>
              <a:t>MasterFile</a:t>
            </a:r>
            <a:r>
              <a:rPr lang="et-EE" sz="2900" b="1" dirty="0" smtClean="0"/>
              <a:t> </a:t>
            </a:r>
            <a:r>
              <a:rPr lang="et-EE" sz="2900" b="1" dirty="0" err="1" smtClean="0"/>
              <a:t>Premier</a:t>
            </a:r>
            <a:endParaRPr lang="et-EE" sz="2900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2900" b="1" dirty="0" smtClean="0"/>
              <a:t>EBSCO </a:t>
            </a:r>
            <a:r>
              <a:rPr lang="et-EE" sz="2900" b="1" dirty="0" err="1" smtClean="0"/>
              <a:t>Health</a:t>
            </a:r>
            <a:r>
              <a:rPr lang="et-EE" sz="2900" b="1" dirty="0" smtClean="0"/>
              <a:t> </a:t>
            </a:r>
            <a:r>
              <a:rPr lang="et-EE" sz="2900" b="1" dirty="0" err="1" smtClean="0"/>
              <a:t>Source</a:t>
            </a:r>
            <a:endParaRPr lang="et-EE" sz="2900" b="1" dirty="0" smtClean="0"/>
          </a:p>
          <a:p>
            <a:pPr>
              <a:buFont typeface="Arial" panose="020B0604020202020204" pitchFamily="34" charset="0"/>
              <a:buChar char="•"/>
            </a:pPr>
            <a:endParaRPr lang="et-EE" sz="2900" dirty="0" smtClean="0"/>
          </a:p>
          <a:p>
            <a:r>
              <a:rPr lang="et-EE" sz="2900" dirty="0" smtClean="0"/>
              <a:t>Piiramatu hulk kasutajaid</a:t>
            </a:r>
            <a:endParaRPr lang="et-EE" sz="2900" dirty="0"/>
          </a:p>
          <a:p>
            <a:r>
              <a:rPr lang="et-EE" sz="2900" dirty="0" smtClean="0"/>
              <a:t>- 86 kontot</a:t>
            </a:r>
          </a:p>
          <a:p>
            <a:r>
              <a:rPr lang="et-EE" sz="2900" dirty="0" smtClean="0"/>
              <a:t>- 42 aktiivset kasutajat/asutust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3931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EBSCO „riigilitsents“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0916847"/>
              </p:ext>
            </p:extLst>
          </p:nvPr>
        </p:nvGraphicFramePr>
        <p:xfrm>
          <a:off x="1127760" y="2303463"/>
          <a:ext cx="10058081" cy="1823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371"/>
                <a:gridCol w="914371"/>
                <a:gridCol w="914371"/>
                <a:gridCol w="914371"/>
                <a:gridCol w="914371"/>
                <a:gridCol w="914371"/>
                <a:gridCol w="914371"/>
                <a:gridCol w="914371"/>
                <a:gridCol w="914371"/>
                <a:gridCol w="914371"/>
                <a:gridCol w="914371"/>
              </a:tblGrid>
              <a:tr h="607687">
                <a:tc>
                  <a:txBody>
                    <a:bodyPr/>
                    <a:lstStyle/>
                    <a:p>
                      <a:pPr algn="l" fontAlgn="b"/>
                      <a:endParaRPr lang="et-E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2006</a:t>
                      </a:r>
                    </a:p>
                  </a:txBody>
                  <a:tcPr marL="7620" marR="7620" marT="7620" marB="0" anchor="b"/>
                </a:tc>
              </a:tr>
              <a:tr h="607687">
                <a:tc>
                  <a:txBody>
                    <a:bodyPr/>
                    <a:lstStyle/>
                    <a:p>
                      <a:pPr algn="l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Päringud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35347435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33262143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22 893 564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10 152 241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5 788 409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3 399 719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2 198 334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1 148 910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870 942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860 112</a:t>
                      </a:r>
                    </a:p>
                  </a:txBody>
                  <a:tcPr marL="7620" marR="7620" marT="7620" marB="0" anchor="b"/>
                </a:tc>
              </a:tr>
              <a:tr h="607687">
                <a:tc>
                  <a:txBody>
                    <a:bodyPr/>
                    <a:lstStyle/>
                    <a:p>
                      <a:pPr algn="l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Artiklid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503228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511904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498723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446090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369951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355 003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342 372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298 076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278 446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293 657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0975108"/>
              </p:ext>
            </p:extLst>
          </p:nvPr>
        </p:nvGraphicFramePr>
        <p:xfrm>
          <a:off x="1097280" y="4325815"/>
          <a:ext cx="5010443" cy="2127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4413852"/>
              </p:ext>
            </p:extLst>
          </p:nvPr>
        </p:nvGraphicFramePr>
        <p:xfrm>
          <a:off x="5943600" y="4126524"/>
          <a:ext cx="5212080" cy="2168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3474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4400" b="1" dirty="0"/>
              <a:t>EBSCO „riigilitsents</a:t>
            </a:r>
            <a:r>
              <a:rPr lang="et-EE" sz="4400" b="1" dirty="0" smtClean="0"/>
              <a:t>“ – artiklite </a:t>
            </a:r>
            <a:r>
              <a:rPr lang="et-EE" sz="4400" b="1" dirty="0" err="1" smtClean="0"/>
              <a:t>allalaadimisi</a:t>
            </a:r>
            <a:endParaRPr lang="et-EE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t-EE" sz="32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t-EE" sz="3200" dirty="0" smtClean="0"/>
              <a:t>Ülikoolid</a:t>
            </a:r>
            <a:r>
              <a:rPr lang="et-EE" sz="3200" dirty="0"/>
              <a:t>	</a:t>
            </a:r>
            <a:r>
              <a:rPr lang="et-EE" sz="3200" dirty="0" smtClean="0"/>
              <a:t>73,3%</a:t>
            </a:r>
            <a:endParaRPr lang="et-EE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t-EE" sz="3200" dirty="0"/>
              <a:t>Rakenduslikud </a:t>
            </a:r>
            <a:r>
              <a:rPr lang="et-EE" sz="3200" dirty="0" smtClean="0"/>
              <a:t>kõrgkoolid, eraülikoolid</a:t>
            </a:r>
            <a:r>
              <a:rPr lang="et-EE" sz="3200" dirty="0"/>
              <a:t>	23%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3200" dirty="0"/>
              <a:t>Rahvusraamatukogu, rahvaraamatukogud	</a:t>
            </a:r>
            <a:r>
              <a:rPr lang="et-EE" sz="3200" dirty="0" smtClean="0"/>
              <a:t>2,1%</a:t>
            </a:r>
            <a:endParaRPr lang="et-EE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et-EE" sz="3200" dirty="0"/>
              <a:t>Haiglad	1,00%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t-EE" sz="3200" dirty="0"/>
              <a:t>Ministeeriumid, riigiasutused	</a:t>
            </a:r>
            <a:r>
              <a:rPr lang="et-EE" sz="3200" dirty="0" smtClean="0"/>
              <a:t>0,4%</a:t>
            </a:r>
            <a:endParaRPr lang="et-EE" sz="3200" dirty="0"/>
          </a:p>
        </p:txBody>
      </p:sp>
    </p:spTree>
    <p:extLst>
      <p:ext uri="{BB962C8B-B14F-4D97-AF65-F5344CB8AC3E}">
        <p14:creationId xmlns:p14="http://schemas.microsoft.com/office/powerpoint/2010/main" val="56278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Teadusraamatukogude-keskne ligipääs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b="1" dirty="0" err="1"/>
              <a:t>Teadus</a:t>
            </a:r>
            <a:r>
              <a:rPr lang="nl-NL" b="1" dirty="0"/>
              <a:t>- ja </a:t>
            </a:r>
            <a:r>
              <a:rPr lang="nl-NL" b="1" dirty="0" err="1"/>
              <a:t>arendustegevuse</a:t>
            </a:r>
            <a:r>
              <a:rPr lang="nl-NL" b="1" dirty="0"/>
              <a:t> </a:t>
            </a:r>
            <a:r>
              <a:rPr lang="nl-NL" b="1" dirty="0" err="1"/>
              <a:t>korralduse</a:t>
            </a:r>
            <a:r>
              <a:rPr lang="nl-NL" b="1" dirty="0"/>
              <a:t> </a:t>
            </a:r>
            <a:r>
              <a:rPr lang="nl-NL" b="1" dirty="0" err="1" smtClean="0"/>
              <a:t>seadus</a:t>
            </a:r>
            <a:r>
              <a:rPr lang="et-EE" b="1" dirty="0" smtClean="0"/>
              <a:t>:</a:t>
            </a:r>
          </a:p>
          <a:p>
            <a:pPr marL="0" indent="0">
              <a:buNone/>
            </a:pPr>
            <a:r>
              <a:rPr lang="et-EE" dirty="0" smtClean="0"/>
              <a:t>Teadusraamatukogu </a:t>
            </a:r>
            <a:r>
              <a:rPr lang="et-EE" dirty="0"/>
              <a:t>on avalikku teenust osutav raamatukogu, mille ülesanne on teadusinformatsiooni kogumine, säilitamine, töötlemine ja kättesaadavaks </a:t>
            </a:r>
            <a:r>
              <a:rPr lang="et-EE" dirty="0" smtClean="0"/>
              <a:t>tegemine</a:t>
            </a:r>
          </a:p>
          <a:p>
            <a:pPr marL="0" indent="0">
              <a:buNone/>
            </a:pPr>
            <a:r>
              <a:rPr lang="et-EE" dirty="0"/>
              <a:t>Teadusraamatukogu eesmärk on tagada riigi ja ühiskonna arenguks vajaliku informatsiooni kättesaadavus, soodustada teadus- ja arendustegevuse arengut, elanikkonna haridustaseme ja üldise harituse tõusu ning tõsta riigi teaduspotentsiaali</a:t>
            </a:r>
            <a:r>
              <a:rPr lang="et-EE" dirty="0" smtClean="0"/>
              <a:t>.</a:t>
            </a:r>
          </a:p>
          <a:p>
            <a:pPr marL="0" indent="0">
              <a:buNone/>
            </a:pPr>
            <a:r>
              <a:rPr lang="et-EE" dirty="0" smtClean="0"/>
              <a:t>Teadusraamatukogu </a:t>
            </a:r>
            <a:r>
              <a:rPr lang="et-EE" dirty="0"/>
              <a:t>sihtgrupp on teadus- ja arendustegevusega </a:t>
            </a:r>
            <a:r>
              <a:rPr lang="et-EE" dirty="0" err="1" smtClean="0"/>
              <a:t>tegelejad</a:t>
            </a:r>
            <a:endParaRPr lang="et-EE" dirty="0" smtClean="0"/>
          </a:p>
          <a:p>
            <a:pPr marL="0" indent="0">
              <a:buNone/>
            </a:pPr>
            <a:r>
              <a:rPr lang="et-EE" dirty="0"/>
              <a:t>HTM korraldab teadusraamatukogudele teadusinformatsiooni hankimise finantseerimist</a:t>
            </a:r>
            <a:endParaRPr lang="et-EE" dirty="0" smtClean="0"/>
          </a:p>
          <a:p>
            <a:pPr marL="0" indent="0">
              <a:buNone/>
            </a:pPr>
            <a:endParaRPr lang="et-EE" dirty="0" smtClean="0"/>
          </a:p>
          <a:p>
            <a:pPr marL="0" indent="0">
              <a:buNone/>
            </a:pP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13896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 smtClean="0"/>
              <a:t>Evalveeritud</a:t>
            </a:r>
            <a:r>
              <a:rPr lang="et-EE" dirty="0" smtClean="0"/>
              <a:t> teadusasutused</a:t>
            </a:r>
            <a:endParaRPr lang="et-EE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t-EE" dirty="0"/>
              <a:t>Cybernetica AS</a:t>
            </a:r>
          </a:p>
          <a:p>
            <a:r>
              <a:rPr lang="et-EE" dirty="0"/>
              <a:t>Eesti </a:t>
            </a:r>
            <a:r>
              <a:rPr lang="et-EE" dirty="0" err="1"/>
              <a:t>Biokeskus</a:t>
            </a:r>
            <a:endParaRPr lang="et-EE" dirty="0"/>
          </a:p>
          <a:p>
            <a:r>
              <a:rPr lang="et-EE" dirty="0"/>
              <a:t>Eesti Keele Instituut</a:t>
            </a:r>
          </a:p>
          <a:p>
            <a:r>
              <a:rPr lang="et-EE" dirty="0"/>
              <a:t>Eesti Kirjandusmuuseum</a:t>
            </a:r>
          </a:p>
          <a:p>
            <a:r>
              <a:rPr lang="et-EE" b="1" dirty="0">
                <a:solidFill>
                  <a:schemeClr val="tx1"/>
                </a:solidFill>
              </a:rPr>
              <a:t>Eesti Kunstiakadeemia</a:t>
            </a:r>
          </a:p>
          <a:p>
            <a:r>
              <a:rPr lang="et-EE" b="1" dirty="0">
                <a:solidFill>
                  <a:schemeClr val="tx1"/>
                </a:solidFill>
              </a:rPr>
              <a:t>Eesti Maaülikool</a:t>
            </a:r>
          </a:p>
          <a:p>
            <a:r>
              <a:rPr lang="et-EE" b="1" dirty="0">
                <a:solidFill>
                  <a:schemeClr val="tx1"/>
                </a:solidFill>
              </a:rPr>
              <a:t>Eesti Muusika- ja Teatriakadeemia</a:t>
            </a:r>
          </a:p>
          <a:p>
            <a:r>
              <a:rPr lang="et-EE" dirty="0"/>
              <a:t>Eesti Rahva Muuseum</a:t>
            </a:r>
          </a:p>
          <a:p>
            <a:r>
              <a:rPr lang="et-EE" dirty="0"/>
              <a:t>Estonian </a:t>
            </a:r>
            <a:r>
              <a:rPr lang="et-EE" dirty="0" err="1"/>
              <a:t>Business</a:t>
            </a:r>
            <a:r>
              <a:rPr lang="et-EE" dirty="0"/>
              <a:t> </a:t>
            </a:r>
            <a:r>
              <a:rPr lang="et-EE" dirty="0" err="1" smtClean="0"/>
              <a:t>School</a:t>
            </a:r>
            <a:endParaRPr lang="et-EE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t-EE" dirty="0"/>
              <a:t>Keemilise ja Bioloogilise Füüsika Instituut</a:t>
            </a:r>
          </a:p>
          <a:p>
            <a:r>
              <a:rPr lang="et-EE" dirty="0" err="1"/>
              <a:t>Protobios</a:t>
            </a:r>
            <a:r>
              <a:rPr lang="et-EE" dirty="0"/>
              <a:t> OÜ</a:t>
            </a:r>
          </a:p>
          <a:p>
            <a:r>
              <a:rPr lang="et-EE" b="1" dirty="0" smtClean="0">
                <a:solidFill>
                  <a:schemeClr val="tx1"/>
                </a:solidFill>
              </a:rPr>
              <a:t>Tallinna </a:t>
            </a:r>
            <a:r>
              <a:rPr lang="et-EE" b="1" dirty="0">
                <a:solidFill>
                  <a:schemeClr val="tx1"/>
                </a:solidFill>
              </a:rPr>
              <a:t>Tehnikaülikool</a:t>
            </a:r>
          </a:p>
          <a:p>
            <a:r>
              <a:rPr lang="et-EE" b="1" dirty="0">
                <a:solidFill>
                  <a:schemeClr val="tx1"/>
                </a:solidFill>
              </a:rPr>
              <a:t>Tallinna Ülikool</a:t>
            </a:r>
          </a:p>
          <a:p>
            <a:r>
              <a:rPr lang="et-EE" dirty="0"/>
              <a:t>Tartu Observatoorium</a:t>
            </a:r>
          </a:p>
          <a:p>
            <a:r>
              <a:rPr lang="et-EE" b="1" dirty="0">
                <a:solidFill>
                  <a:schemeClr val="tx1"/>
                </a:solidFill>
              </a:rPr>
              <a:t>Tartu Ülikool</a:t>
            </a:r>
          </a:p>
          <a:p>
            <a:r>
              <a:rPr lang="et-EE" dirty="0"/>
              <a:t>Tervise Arengu Instituut</a:t>
            </a:r>
          </a:p>
          <a:p>
            <a:r>
              <a:rPr lang="et-EE" dirty="0"/>
              <a:t>Tervisetehnoloogiate Arenduskeskus AS </a:t>
            </a:r>
          </a:p>
          <a:p>
            <a:r>
              <a:rPr lang="et-EE" dirty="0"/>
              <a:t>Underi ja Tuglase Kirjanduskeskus</a:t>
            </a:r>
          </a:p>
          <a:p>
            <a:r>
              <a:rPr lang="et-EE" dirty="0"/>
              <a:t>Vähiuuringute Tehnoloogia Arenduskeskus AS</a:t>
            </a:r>
          </a:p>
        </p:txBody>
      </p:sp>
    </p:spTree>
    <p:extLst>
      <p:ext uri="{BB962C8B-B14F-4D97-AF65-F5344CB8AC3E}">
        <p14:creationId xmlns:p14="http://schemas.microsoft.com/office/powerpoint/2010/main" val="221726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Autoriseeritud kasutaja</a:t>
            </a:r>
            <a:endParaRPr lang="et-EE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4105" y="1846263"/>
            <a:ext cx="7164115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1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Keskselt rahastatud andmebaasid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t-EE" sz="1800" b="1" dirty="0"/>
              <a:t>EBSCO </a:t>
            </a:r>
            <a:r>
              <a:rPr lang="et-EE" sz="1800" b="1" dirty="0" err="1"/>
              <a:t>Publishing</a:t>
            </a:r>
            <a:r>
              <a:rPr lang="et-EE" sz="1800" b="1" dirty="0"/>
              <a:t> andmebaasid</a:t>
            </a:r>
          </a:p>
          <a:p>
            <a:r>
              <a:rPr lang="et-EE" sz="1800" b="1" dirty="0" err="1" smtClean="0"/>
              <a:t>ScienceDirect</a:t>
            </a:r>
            <a:r>
              <a:rPr lang="et-EE" sz="1800" b="1" dirty="0" smtClean="0"/>
              <a:t> </a:t>
            </a:r>
            <a:endParaRPr lang="et-EE" sz="1800" b="1" dirty="0"/>
          </a:p>
          <a:p>
            <a:r>
              <a:rPr lang="et-EE" sz="1800" b="1" dirty="0" err="1"/>
              <a:t>Wiley</a:t>
            </a:r>
            <a:r>
              <a:rPr lang="et-EE" sz="1800" b="1" dirty="0"/>
              <a:t> e-ajakirjad</a:t>
            </a:r>
          </a:p>
          <a:p>
            <a:r>
              <a:rPr lang="et-EE" sz="1800" b="1" dirty="0" err="1"/>
              <a:t>Springer</a:t>
            </a:r>
            <a:r>
              <a:rPr lang="et-EE" sz="1800" b="1" dirty="0"/>
              <a:t> LINK </a:t>
            </a:r>
          </a:p>
          <a:p>
            <a:r>
              <a:rPr lang="et-EE" sz="1800" b="1" dirty="0"/>
              <a:t>Thomson Reuters Web of Science</a:t>
            </a:r>
          </a:p>
          <a:p>
            <a:r>
              <a:rPr lang="et-EE" sz="1800" b="1" dirty="0" err="1"/>
              <a:t>Nature</a:t>
            </a:r>
            <a:r>
              <a:rPr lang="et-EE" sz="1800" b="1" dirty="0"/>
              <a:t> </a:t>
            </a:r>
            <a:r>
              <a:rPr lang="et-EE" sz="1800" b="1" dirty="0" err="1"/>
              <a:t>Publishing</a:t>
            </a:r>
            <a:r>
              <a:rPr lang="et-EE" sz="1800" b="1" dirty="0"/>
              <a:t> e-ajakirjad </a:t>
            </a:r>
          </a:p>
          <a:p>
            <a:r>
              <a:rPr lang="et-EE" sz="1800" b="1" dirty="0"/>
              <a:t>IEEE </a:t>
            </a:r>
            <a:r>
              <a:rPr lang="et-EE" sz="1800" b="1" dirty="0" err="1"/>
              <a:t>Xplore</a:t>
            </a:r>
            <a:endParaRPr lang="et-EE" sz="1800" b="1" dirty="0"/>
          </a:p>
          <a:p>
            <a:r>
              <a:rPr lang="et-EE" sz="1800" b="1" dirty="0" err="1" smtClean="0"/>
              <a:t>American</a:t>
            </a:r>
            <a:r>
              <a:rPr lang="et-EE" sz="1800" b="1" dirty="0" smtClean="0"/>
              <a:t> </a:t>
            </a:r>
            <a:r>
              <a:rPr lang="et-EE" sz="1800" b="1" dirty="0" err="1"/>
              <a:t>Chemical</a:t>
            </a:r>
            <a:r>
              <a:rPr lang="et-EE" sz="1800" b="1" dirty="0"/>
              <a:t> </a:t>
            </a:r>
            <a:r>
              <a:rPr lang="et-EE" sz="1800" b="1" dirty="0" err="1" smtClean="0"/>
              <a:t>Society</a:t>
            </a:r>
            <a:r>
              <a:rPr lang="et-EE" sz="1800" b="1" dirty="0" smtClean="0"/>
              <a:t> </a:t>
            </a:r>
            <a:r>
              <a:rPr lang="et-EE" sz="1800" b="1" dirty="0"/>
              <a:t>e-ajakirjad</a:t>
            </a:r>
          </a:p>
          <a:p>
            <a:r>
              <a:rPr lang="et-EE" sz="1800" b="1" dirty="0" err="1" smtClean="0"/>
              <a:t>American</a:t>
            </a:r>
            <a:r>
              <a:rPr lang="et-EE" sz="1800" b="1" dirty="0" smtClean="0"/>
              <a:t> </a:t>
            </a:r>
            <a:r>
              <a:rPr lang="et-EE" sz="1800" b="1" dirty="0" err="1"/>
              <a:t>Physical</a:t>
            </a:r>
            <a:r>
              <a:rPr lang="et-EE" sz="1800" b="1" dirty="0"/>
              <a:t> </a:t>
            </a:r>
            <a:r>
              <a:rPr lang="et-EE" sz="1800" b="1" dirty="0" err="1"/>
              <a:t>Society</a:t>
            </a:r>
            <a:r>
              <a:rPr lang="et-EE" sz="1800" b="1" dirty="0"/>
              <a:t>,  PROLA </a:t>
            </a:r>
          </a:p>
          <a:p>
            <a:r>
              <a:rPr lang="et-EE" sz="1800" b="1" dirty="0" err="1"/>
              <a:t>American</a:t>
            </a:r>
            <a:r>
              <a:rPr lang="et-EE" sz="1800" b="1" dirty="0"/>
              <a:t> </a:t>
            </a:r>
            <a:r>
              <a:rPr lang="et-EE" sz="1800" b="1" dirty="0" err="1"/>
              <a:t>Institute</a:t>
            </a:r>
            <a:r>
              <a:rPr lang="et-EE" sz="1800" b="1" dirty="0"/>
              <a:t> of </a:t>
            </a:r>
            <a:r>
              <a:rPr lang="et-EE" sz="1800" b="1" dirty="0" err="1"/>
              <a:t>Physics</a:t>
            </a:r>
            <a:r>
              <a:rPr lang="et-EE" sz="1800" b="1" dirty="0"/>
              <a:t> e-ajakirjad</a:t>
            </a:r>
          </a:p>
          <a:p>
            <a:endParaRPr lang="et-EE" sz="1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t-EE" sz="1800" b="1" dirty="0" err="1" smtClean="0"/>
              <a:t>ebrary</a:t>
            </a:r>
            <a:r>
              <a:rPr lang="et-EE" sz="1800" b="1" dirty="0" smtClean="0"/>
              <a:t> </a:t>
            </a:r>
            <a:endParaRPr lang="et-EE" sz="1800" b="1" dirty="0"/>
          </a:p>
          <a:p>
            <a:r>
              <a:rPr lang="et-EE" sz="1800" b="1" dirty="0" err="1"/>
              <a:t>PsycArticles</a:t>
            </a:r>
            <a:endParaRPr lang="et-EE" sz="1800" b="1" dirty="0"/>
          </a:p>
          <a:p>
            <a:r>
              <a:rPr lang="et-EE" sz="1800" b="1" dirty="0" err="1" smtClean="0"/>
              <a:t>Institute</a:t>
            </a:r>
            <a:r>
              <a:rPr lang="et-EE" sz="1800" b="1" dirty="0" smtClean="0"/>
              <a:t> </a:t>
            </a:r>
            <a:r>
              <a:rPr lang="et-EE" sz="1800" b="1" dirty="0"/>
              <a:t>of </a:t>
            </a:r>
            <a:r>
              <a:rPr lang="et-EE" sz="1800" b="1" dirty="0" err="1" smtClean="0"/>
              <a:t>Physics</a:t>
            </a:r>
            <a:r>
              <a:rPr lang="et-EE" sz="1800" b="1" dirty="0" smtClean="0"/>
              <a:t> </a:t>
            </a:r>
            <a:r>
              <a:rPr lang="et-EE" sz="1800" b="1" dirty="0"/>
              <a:t>e-ajakirjad</a:t>
            </a:r>
          </a:p>
          <a:p>
            <a:r>
              <a:rPr lang="et-EE" sz="1800" b="1" dirty="0" err="1"/>
              <a:t>Royal</a:t>
            </a:r>
            <a:r>
              <a:rPr lang="et-EE" sz="1800" b="1" dirty="0"/>
              <a:t> </a:t>
            </a:r>
            <a:r>
              <a:rPr lang="et-EE" sz="1800" b="1" dirty="0" err="1"/>
              <a:t>Society</a:t>
            </a:r>
            <a:r>
              <a:rPr lang="et-EE" sz="1800" b="1" dirty="0"/>
              <a:t> of </a:t>
            </a:r>
            <a:r>
              <a:rPr lang="et-EE" sz="1800" b="1" dirty="0" err="1"/>
              <a:t>Chemistry</a:t>
            </a:r>
            <a:r>
              <a:rPr lang="et-EE" sz="1800" b="1" dirty="0"/>
              <a:t> e-ajakirjad</a:t>
            </a:r>
          </a:p>
          <a:p>
            <a:r>
              <a:rPr lang="et-EE" sz="1800" b="1" dirty="0"/>
              <a:t>Cambridge </a:t>
            </a:r>
            <a:r>
              <a:rPr lang="et-EE" sz="1800" b="1" dirty="0" err="1"/>
              <a:t>University</a:t>
            </a:r>
            <a:r>
              <a:rPr lang="et-EE" sz="1800" b="1" dirty="0"/>
              <a:t> Press </a:t>
            </a:r>
            <a:r>
              <a:rPr lang="et-EE" sz="1800" b="1" dirty="0" smtClean="0"/>
              <a:t>e-ajakirjad</a:t>
            </a:r>
          </a:p>
          <a:p>
            <a:r>
              <a:rPr lang="et-EE" sz="1800" b="1" dirty="0" smtClean="0"/>
              <a:t>Oxford </a:t>
            </a:r>
            <a:r>
              <a:rPr lang="et-EE" sz="1800" b="1" dirty="0" err="1" smtClean="0"/>
              <a:t>University</a:t>
            </a:r>
            <a:r>
              <a:rPr lang="et-EE" sz="1800" b="1" dirty="0" smtClean="0"/>
              <a:t> Press e-ajakirjad</a:t>
            </a:r>
            <a:endParaRPr lang="et-EE" sz="1800" b="1" dirty="0"/>
          </a:p>
          <a:p>
            <a:r>
              <a:rPr lang="et-EE" sz="1800" b="1" dirty="0" err="1"/>
              <a:t>Grove</a:t>
            </a:r>
            <a:r>
              <a:rPr lang="et-EE" sz="1800" b="1" dirty="0"/>
              <a:t> </a:t>
            </a:r>
            <a:r>
              <a:rPr lang="et-EE" sz="1800" b="1" dirty="0" err="1"/>
              <a:t>Music</a:t>
            </a:r>
            <a:r>
              <a:rPr lang="et-EE" sz="1800" b="1" dirty="0"/>
              <a:t>, </a:t>
            </a:r>
            <a:r>
              <a:rPr lang="et-EE" sz="1800" b="1" dirty="0" err="1"/>
              <a:t>Grove</a:t>
            </a:r>
            <a:r>
              <a:rPr lang="et-EE" sz="1800" b="1" dirty="0"/>
              <a:t> Art</a:t>
            </a:r>
          </a:p>
          <a:p>
            <a:r>
              <a:rPr lang="et-EE" sz="1800" b="1" dirty="0"/>
              <a:t>RILM /RILM</a:t>
            </a:r>
          </a:p>
          <a:p>
            <a:r>
              <a:rPr lang="et-EE" sz="1800" b="1" dirty="0" err="1" smtClean="0"/>
              <a:t>MathSciNet</a:t>
            </a:r>
            <a:endParaRPr lang="et-EE" sz="1800" b="1" dirty="0" smtClean="0"/>
          </a:p>
          <a:p>
            <a:r>
              <a:rPr lang="et-EE" sz="1800" b="1" dirty="0"/>
              <a:t>Scopus</a:t>
            </a:r>
          </a:p>
          <a:p>
            <a:endParaRPr lang="et-EE" sz="1800" dirty="0"/>
          </a:p>
        </p:txBody>
      </p:sp>
    </p:spTree>
    <p:extLst>
      <p:ext uri="{BB962C8B-B14F-4D97-AF65-F5344CB8AC3E}">
        <p14:creationId xmlns:p14="http://schemas.microsoft.com/office/powerpoint/2010/main" val="195080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Uued arengud</a:t>
            </a:r>
            <a:endParaRPr lang="et-EE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t-EE" sz="2400" dirty="0" smtClean="0"/>
          </a:p>
          <a:p>
            <a:pPr marL="0" indent="0">
              <a:buNone/>
            </a:pPr>
            <a:r>
              <a:rPr lang="et-EE" sz="2400" dirty="0" smtClean="0"/>
              <a:t>Avatud juurdepääs, s.h. </a:t>
            </a:r>
            <a:r>
              <a:rPr lang="et-EE" sz="2400" dirty="0"/>
              <a:t>r</a:t>
            </a:r>
            <a:r>
              <a:rPr lang="et-EE" sz="2400" dirty="0" smtClean="0"/>
              <a:t>essursside  ümbersuunamine</a:t>
            </a:r>
          </a:p>
          <a:p>
            <a:pPr marL="0" indent="0">
              <a:buNone/>
            </a:pPr>
            <a:endParaRPr lang="et-EE" sz="2400" dirty="0" smtClean="0"/>
          </a:p>
          <a:p>
            <a:pPr marL="0" indent="0">
              <a:buNone/>
            </a:pPr>
            <a:r>
              <a:rPr lang="et-EE" sz="2400" dirty="0" err="1" smtClean="0"/>
              <a:t>Andmerepositooriumid</a:t>
            </a:r>
            <a:endParaRPr lang="et-EE" sz="2400" dirty="0" smtClean="0"/>
          </a:p>
          <a:p>
            <a:pPr marL="0" indent="0">
              <a:buNone/>
            </a:pPr>
            <a:endParaRPr lang="et-EE" sz="2400" dirty="0" smtClean="0"/>
          </a:p>
          <a:p>
            <a:pPr marL="0" indent="0">
              <a:buNone/>
            </a:pPr>
            <a:r>
              <a:rPr lang="et-EE" sz="2400" dirty="0" err="1" smtClean="0"/>
              <a:t>Research</a:t>
            </a:r>
            <a:r>
              <a:rPr lang="et-EE" sz="2400" dirty="0" smtClean="0"/>
              <a:t> </a:t>
            </a:r>
            <a:r>
              <a:rPr lang="et-EE" sz="2400" dirty="0" err="1" smtClean="0"/>
              <a:t>Gate</a:t>
            </a:r>
            <a:r>
              <a:rPr lang="et-EE" sz="2400" dirty="0" smtClean="0"/>
              <a:t>  (artiklite jagamine teadlaselt teadlasele)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36227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2073</TotalTime>
  <Words>314</Words>
  <Application>Microsoft Office PowerPoint</Application>
  <PresentationFormat>Kohandatud</PresentationFormat>
  <Paragraphs>112</Paragraphs>
  <Slides>9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9</vt:i4>
      </vt:variant>
    </vt:vector>
  </HeadingPairs>
  <TitlesOfParts>
    <vt:vector size="10" baseType="lpstr">
      <vt:lpstr>Retrospect</vt:lpstr>
      <vt:lpstr>Riigilitsentsid – võimalikud või mitte?</vt:lpstr>
      <vt:lpstr>EBSCO „riigilitsents“</vt:lpstr>
      <vt:lpstr>EBSCO „riigilitsents“</vt:lpstr>
      <vt:lpstr>EBSCO „riigilitsents“ – artiklite allalaadimisi</vt:lpstr>
      <vt:lpstr>Teadusraamatukogude-keskne ligipääs</vt:lpstr>
      <vt:lpstr>Evalveeritud teadusasutused</vt:lpstr>
      <vt:lpstr>Autoriseeritud kasutaja</vt:lpstr>
      <vt:lpstr>Keskselt rahastatud andmebaasid</vt:lpstr>
      <vt:lpstr>Uued arengud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Teadusinformatsiooni kättesaadavus Eestis</dc:title>
  <dc:creator>Marika Meltsas</dc:creator>
  <cp:lastModifiedBy>Anneli Sepp</cp:lastModifiedBy>
  <cp:revision>47</cp:revision>
  <dcterms:created xsi:type="dcterms:W3CDTF">2015-09-21T14:43:37Z</dcterms:created>
  <dcterms:modified xsi:type="dcterms:W3CDTF">2016-03-28T11:22:01Z</dcterms:modified>
</cp:coreProperties>
</file>