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58" r:id="rId4"/>
    <p:sldId id="261" r:id="rId5"/>
    <p:sldId id="259" r:id="rId6"/>
    <p:sldId id="260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7" r:id="rId18"/>
    <p:sldId id="274" r:id="rId19"/>
    <p:sldId id="275" r:id="rId20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eskmine laad 2 – rõh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Keskmine laad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t-EE" smtClean="0"/>
              <a:t>Klõpsake laadi muutmiseks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4766A-5D2F-4886-80E0-3DE023BF89F7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0B32F-A72A-4B7A-AF96-EBAF70367B3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860327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4766A-5D2F-4886-80E0-3DE023BF89F7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0B32F-A72A-4B7A-AF96-EBAF70367B3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067820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4766A-5D2F-4886-80E0-3DE023BF89F7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0B32F-A72A-4B7A-AF96-EBAF70367B3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2121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4766A-5D2F-4886-80E0-3DE023BF89F7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0B32F-A72A-4B7A-AF96-EBAF70367B3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85663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Kuupäeva kohatäid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4766A-5D2F-4886-80E0-3DE023BF89F7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aidinumbri kohatä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0B32F-A72A-4B7A-AF96-EBAF70367B3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086333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4766A-5D2F-4886-80E0-3DE023BF89F7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0B32F-A72A-4B7A-AF96-EBAF70367B3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00456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4766A-5D2F-4886-80E0-3DE023BF89F7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3" name="Jaluse kohatäid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0B32F-A72A-4B7A-AF96-EBAF70367B3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816226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4766A-5D2F-4886-80E0-3DE023BF89F7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0B32F-A72A-4B7A-AF96-EBAF70367B3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71329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4766A-5D2F-4886-80E0-3DE023BF89F7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0B32F-A72A-4B7A-AF96-EBAF70367B3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77088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4766A-5D2F-4886-80E0-3DE023BF89F7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0B32F-A72A-4B7A-AF96-EBAF70367B3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12462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4766A-5D2F-4886-80E0-3DE023BF89F7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0B32F-A72A-4B7A-AF96-EBAF70367B3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18256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ja kohatäid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4766A-5D2F-4886-80E0-3DE023BF89F7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0B32F-A72A-4B7A-AF96-EBAF70367B3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750072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t-EE" dirty="0" smtClean="0"/>
              <a:t>Teadusandmed ja raamatukogu</a:t>
            </a:r>
            <a:endParaRPr lang="et-EE" dirty="0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t-EE" sz="2000" dirty="0" smtClean="0"/>
              <a:t>Tiiu </a:t>
            </a:r>
            <a:r>
              <a:rPr lang="et-EE" sz="2000" smtClean="0"/>
              <a:t>Tarkpea (</a:t>
            </a:r>
            <a:r>
              <a:rPr lang="et-EE" sz="2000" dirty="0"/>
              <a:t>t</a:t>
            </a:r>
            <a:r>
              <a:rPr lang="et-EE" sz="2000" smtClean="0"/>
              <a:t>eadusandmete </a:t>
            </a:r>
            <a:r>
              <a:rPr lang="et-EE" sz="2000" dirty="0" smtClean="0"/>
              <a:t>peaspetsialist)</a:t>
            </a:r>
            <a:endParaRPr lang="et-EE" sz="2000" dirty="0" smtClean="0"/>
          </a:p>
          <a:p>
            <a:r>
              <a:rPr lang="et-EE" sz="2000" dirty="0" smtClean="0"/>
              <a:t>21. okt. 2014</a:t>
            </a:r>
          </a:p>
          <a:p>
            <a:r>
              <a:rPr lang="et-EE" sz="2000" dirty="0" smtClean="0"/>
              <a:t>Open Access’i nädal 2014</a:t>
            </a:r>
            <a:endParaRPr lang="et-EE" sz="2000" dirty="0"/>
          </a:p>
        </p:txBody>
      </p:sp>
    </p:spTree>
    <p:extLst>
      <p:ext uri="{BB962C8B-B14F-4D97-AF65-F5344CB8AC3E}">
        <p14:creationId xmlns:p14="http://schemas.microsoft.com/office/powerpoint/2010/main" val="24685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Teadusandmed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Teadusandmed on andmed, mis on kogutud või loodud uurimistöö käigus, et neid analüüsida ning saada uusi originaalseid teadustulemusi</a:t>
            </a:r>
          </a:p>
          <a:p>
            <a:r>
              <a:rPr lang="et-EE" dirty="0" smtClean="0"/>
              <a:t>Näiteks: arvandmed, tekstid, laborimärkmed, testid, küsimustikud, video-, audio-, pildi-materjal, kirjad, mudelid, programmid, algoritmid, näidised, uurimismeetodid...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22669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b="1" dirty="0" smtClean="0"/>
              <a:t>Teaduse avaandmed ehk </a:t>
            </a:r>
            <a:r>
              <a:rPr lang="et-EE" b="1" i="1" dirty="0" err="1" smtClean="0"/>
              <a:t>open</a:t>
            </a:r>
            <a:r>
              <a:rPr lang="et-EE" b="1" i="1" dirty="0" smtClean="0"/>
              <a:t> </a:t>
            </a:r>
            <a:r>
              <a:rPr lang="et-EE" b="1" i="1" dirty="0" err="1" smtClean="0"/>
              <a:t>data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t-EE" b="1" dirty="0"/>
              <a:t>T</a:t>
            </a:r>
            <a:r>
              <a:rPr lang="et-EE" b="1" dirty="0" smtClean="0"/>
              <a:t>eadustöö </a:t>
            </a:r>
            <a:r>
              <a:rPr lang="et-EE" b="1" dirty="0"/>
              <a:t>käigus kogutud andmed, mis tehakse internetis avatud juurdepääsuga </a:t>
            </a:r>
            <a:r>
              <a:rPr lang="et-EE" b="1" dirty="0" smtClean="0"/>
              <a:t>kättesaadavaks </a:t>
            </a:r>
            <a:endParaRPr lang="et-EE" dirty="0" smtClean="0"/>
          </a:p>
          <a:p>
            <a:r>
              <a:rPr lang="et-EE" dirty="0" smtClean="0"/>
              <a:t>Teaduse avaandmeid võib piiranguteta alla laadida, jagada ja teadustöös kasutada</a:t>
            </a:r>
          </a:p>
          <a:p>
            <a:r>
              <a:rPr lang="et-EE" dirty="0" smtClean="0"/>
              <a:t>Nõudeks teaduse </a:t>
            </a:r>
            <a:r>
              <a:rPr lang="et-EE" dirty="0"/>
              <a:t>avaandmete kasutamisel on korrektne viitamine </a:t>
            </a:r>
            <a:r>
              <a:rPr lang="et-EE" dirty="0" smtClean="0"/>
              <a:t>autorile</a:t>
            </a:r>
          </a:p>
          <a:p>
            <a:pPr marL="0" indent="0">
              <a:buNone/>
            </a:pPr>
            <a:r>
              <a:rPr lang="et-EE" b="1" dirty="0" smtClean="0"/>
              <a:t>Teadustöö </a:t>
            </a:r>
            <a:r>
              <a:rPr lang="et-EE" b="1" dirty="0"/>
              <a:t>tulemustele avatud juurdepääsu </a:t>
            </a:r>
            <a:r>
              <a:rPr lang="et-EE" b="1" dirty="0" smtClean="0"/>
              <a:t>andmine on oluline</a:t>
            </a:r>
            <a:r>
              <a:rPr lang="et-EE" dirty="0" smtClean="0"/>
              <a:t>, </a:t>
            </a:r>
            <a:r>
              <a:rPr lang="et-EE" dirty="0"/>
              <a:t>sest see: </a:t>
            </a:r>
          </a:p>
          <a:p>
            <a:r>
              <a:rPr lang="et-EE" dirty="0"/>
              <a:t>tagab riigi rahade mõistliku kasutamise, </a:t>
            </a:r>
            <a:r>
              <a:rPr lang="et-EE" dirty="0" smtClean="0"/>
              <a:t>väldib </a:t>
            </a:r>
            <a:r>
              <a:rPr lang="et-EE" dirty="0"/>
              <a:t>korduvate uuringute </a:t>
            </a:r>
            <a:r>
              <a:rPr lang="et-EE" dirty="0" smtClean="0"/>
              <a:t>toetamist ja teostamist</a:t>
            </a:r>
            <a:endParaRPr lang="et-EE" dirty="0"/>
          </a:p>
          <a:p>
            <a:r>
              <a:rPr lang="et-EE" dirty="0"/>
              <a:t>suurendab koostööd erinevate teadusvaldkondade </a:t>
            </a:r>
            <a:r>
              <a:rPr lang="et-EE" dirty="0" smtClean="0"/>
              <a:t>vahel</a:t>
            </a:r>
            <a:endParaRPr lang="et-EE" dirty="0"/>
          </a:p>
          <a:p>
            <a:r>
              <a:rPr lang="et-EE" dirty="0"/>
              <a:t>soodustab rahvusvahelist </a:t>
            </a:r>
            <a:r>
              <a:rPr lang="et-EE" dirty="0" smtClean="0"/>
              <a:t>koostööd</a:t>
            </a:r>
            <a:endParaRPr lang="et-EE" dirty="0"/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18428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404664"/>
            <a:ext cx="7239000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71600" y="6453336"/>
            <a:ext cx="72728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1000" dirty="0" smtClean="0"/>
              <a:t>Allikas: http://www.swets.com/research-data-management-infographic#.VETF7vl_uqZ</a:t>
            </a:r>
            <a:endParaRPr lang="et-EE" sz="1000" dirty="0"/>
          </a:p>
        </p:txBody>
      </p:sp>
      <p:sp>
        <p:nvSpPr>
          <p:cNvPr id="2" name="TextBox 1"/>
          <p:cNvSpPr txBox="1"/>
          <p:nvPr/>
        </p:nvSpPr>
        <p:spPr>
          <a:xfrm>
            <a:off x="971600" y="4653136"/>
            <a:ext cx="7219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400" dirty="0" smtClean="0"/>
              <a:t>70% teadlastest hoiab andmeid oma tööarvutis või allüksuse andmekandjal</a:t>
            </a:r>
          </a:p>
          <a:p>
            <a:r>
              <a:rPr lang="et-EE" sz="2400" dirty="0" smtClean="0"/>
              <a:t>75% teadlastest ei ole kindlaks määranud, kus ja kui kaua andmeid säilitada (</a:t>
            </a:r>
            <a:r>
              <a:rPr lang="et-EE" sz="2400" dirty="0" err="1" smtClean="0"/>
              <a:t>ETag</a:t>
            </a:r>
            <a:r>
              <a:rPr lang="et-EE" sz="2400" dirty="0" smtClean="0"/>
              <a:t> uuring, Viktor Muuli 2014)</a:t>
            </a:r>
            <a:endParaRPr lang="et-EE" sz="2400" dirty="0"/>
          </a:p>
        </p:txBody>
      </p:sp>
    </p:spTree>
    <p:extLst>
      <p:ext uri="{BB962C8B-B14F-4D97-AF65-F5344CB8AC3E}">
        <p14:creationId xmlns:p14="http://schemas.microsoft.com/office/powerpoint/2010/main" val="111292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260649"/>
            <a:ext cx="8136904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1600" y="6453336"/>
            <a:ext cx="72728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1000" dirty="0" smtClean="0"/>
              <a:t>Allikas: http://www.swets.com/research-data-management-infographic#.VETF7vl_uqZ</a:t>
            </a:r>
            <a:endParaRPr lang="et-EE" sz="1000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3089705"/>
            <a:ext cx="2376263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t-EE" dirty="0" smtClean="0"/>
              <a:t>Väldib korduvaid katsed ja uuringuid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47759" y="3096508"/>
            <a:ext cx="2304256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t-EE" dirty="0" smtClean="0"/>
              <a:t>Teadlane saab kogu töö eest tunnustust</a:t>
            </a:r>
            <a:endParaRPr lang="et-EE" dirty="0"/>
          </a:p>
        </p:txBody>
      </p:sp>
      <p:sp>
        <p:nvSpPr>
          <p:cNvPr id="5" name="TextBox 4"/>
          <p:cNvSpPr txBox="1"/>
          <p:nvPr/>
        </p:nvSpPr>
        <p:spPr>
          <a:xfrm>
            <a:off x="5940152" y="3084922"/>
            <a:ext cx="2304256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t-EE" dirty="0" smtClean="0"/>
              <a:t>Vastab OD põhimõtetele</a:t>
            </a:r>
            <a:endParaRPr lang="et-EE" dirty="0"/>
          </a:p>
        </p:txBody>
      </p:sp>
      <p:sp>
        <p:nvSpPr>
          <p:cNvPr id="7" name="TextBox 6"/>
          <p:cNvSpPr txBox="1"/>
          <p:nvPr/>
        </p:nvSpPr>
        <p:spPr>
          <a:xfrm>
            <a:off x="827583" y="5229200"/>
            <a:ext cx="2376263" cy="92333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t-EE" dirty="0" smtClean="0"/>
              <a:t>Aitab kaasa uutele tõlgendustele ja avastustele</a:t>
            </a:r>
            <a:endParaRPr lang="et-EE" dirty="0"/>
          </a:p>
        </p:txBody>
      </p:sp>
      <p:sp>
        <p:nvSpPr>
          <p:cNvPr id="8" name="TextBox 7"/>
          <p:cNvSpPr txBox="1"/>
          <p:nvPr/>
        </p:nvSpPr>
        <p:spPr>
          <a:xfrm>
            <a:off x="3447759" y="5229200"/>
            <a:ext cx="2304256" cy="92333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t-EE" dirty="0" smtClean="0"/>
              <a:t>Vastab rahastajate nõudmistele: OA on kohustuslik</a:t>
            </a:r>
            <a:endParaRPr lang="et-EE" dirty="0"/>
          </a:p>
        </p:txBody>
      </p:sp>
      <p:sp>
        <p:nvSpPr>
          <p:cNvPr id="9" name="TextBox 8"/>
          <p:cNvSpPr txBox="1"/>
          <p:nvPr/>
        </p:nvSpPr>
        <p:spPr>
          <a:xfrm>
            <a:off x="5940152" y="5229200"/>
            <a:ext cx="2304256" cy="92333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t-EE" dirty="0" smtClean="0"/>
              <a:t>Näitab, mille alusel on teadusartikkel kirjutatud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56856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6453336"/>
            <a:ext cx="72728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1000" dirty="0" smtClean="0"/>
              <a:t>Allikas: http://www.swets.com/research-data-management-infographic#.VETF7vl_uqZ</a:t>
            </a:r>
            <a:endParaRPr lang="et-EE" sz="1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38" y="0"/>
            <a:ext cx="7172325" cy="6453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771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Probleemid, hirmud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Intellektuaalomandi õigus</a:t>
            </a:r>
          </a:p>
          <a:p>
            <a:r>
              <a:rPr lang="et-EE" dirty="0" smtClean="0"/>
              <a:t>Andmekaitseseadus</a:t>
            </a:r>
          </a:p>
          <a:p>
            <a:r>
              <a:rPr lang="et-EE" dirty="0" smtClean="0"/>
              <a:t>Ärihuvid</a:t>
            </a:r>
          </a:p>
          <a:p>
            <a:r>
              <a:rPr lang="et-EE" dirty="0" smtClean="0"/>
              <a:t>Andmete varastamine</a:t>
            </a:r>
          </a:p>
          <a:p>
            <a:r>
              <a:rPr lang="et-EE" dirty="0" smtClean="0"/>
              <a:t>Andmete väärtõlgendus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60376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Muutused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Mentaliteedimuutus</a:t>
            </a:r>
          </a:p>
          <a:p>
            <a:r>
              <a:rPr lang="et-EE" dirty="0" smtClean="0"/>
              <a:t>Põlvkondade vahetus</a:t>
            </a:r>
          </a:p>
          <a:p>
            <a:r>
              <a:rPr lang="et-EE" dirty="0" smtClean="0"/>
              <a:t>Rahastamistingimuste muutus</a:t>
            </a:r>
          </a:p>
          <a:p>
            <a:r>
              <a:rPr lang="et-EE" dirty="0" smtClean="0"/>
              <a:t>Tehniline infrastruktuur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40007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Vajalik raamistik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Riigis kehtivad seadused</a:t>
            </a:r>
          </a:p>
          <a:p>
            <a:r>
              <a:rPr lang="et-EE" dirty="0" smtClean="0"/>
              <a:t>Teaduse rahastajate nõudmised</a:t>
            </a:r>
          </a:p>
          <a:p>
            <a:r>
              <a:rPr lang="et-EE" dirty="0" smtClean="0"/>
              <a:t>Riiklik teaduspoliitika (HTM, </a:t>
            </a:r>
            <a:r>
              <a:rPr lang="et-EE" dirty="0" err="1" smtClean="0"/>
              <a:t>ETag</a:t>
            </a:r>
            <a:r>
              <a:rPr lang="et-EE" dirty="0" smtClean="0"/>
              <a:t>)</a:t>
            </a:r>
          </a:p>
          <a:p>
            <a:r>
              <a:rPr lang="et-EE" dirty="0" smtClean="0"/>
              <a:t>Institutsionaalne poliitika (TÜ)</a:t>
            </a:r>
          </a:p>
          <a:p>
            <a:r>
              <a:rPr lang="et-EE" dirty="0" smtClean="0"/>
              <a:t>Standardid</a:t>
            </a:r>
          </a:p>
          <a:p>
            <a:r>
              <a:rPr lang="et-EE" dirty="0" smtClean="0"/>
              <a:t>Teekaart</a:t>
            </a:r>
          </a:p>
          <a:p>
            <a:r>
              <a:rPr lang="et-EE" dirty="0" smtClean="0"/>
              <a:t>Vastutusalad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92134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8" y="90488"/>
            <a:ext cx="6829425" cy="667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al 1"/>
          <p:cNvSpPr/>
          <p:nvPr/>
        </p:nvSpPr>
        <p:spPr>
          <a:xfrm>
            <a:off x="3779912" y="2852936"/>
            <a:ext cx="158417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t-EE" b="1" dirty="0" smtClean="0">
                <a:solidFill>
                  <a:schemeClr val="tx1"/>
                </a:solidFill>
              </a:rPr>
              <a:t>Raamatu-kogu</a:t>
            </a:r>
          </a:p>
          <a:p>
            <a:pPr algn="ctr"/>
            <a:r>
              <a:rPr lang="et-EE" sz="2800" b="1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" name="Ovaal 2"/>
          <p:cNvSpPr/>
          <p:nvPr/>
        </p:nvSpPr>
        <p:spPr>
          <a:xfrm>
            <a:off x="1731756" y="1988840"/>
            <a:ext cx="288032" cy="31318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337" y="692696"/>
            <a:ext cx="311150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145432"/>
            <a:ext cx="311150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581128"/>
            <a:ext cx="311150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157192"/>
            <a:ext cx="311150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419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Teadusandmete haldamine (RDM)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RDM hõlmab teenuseid ja tehnilist infrastruktuuri, mis toetab andmehaldust kogu andmete elutsükli jooksul</a:t>
            </a:r>
          </a:p>
          <a:p>
            <a:r>
              <a:rPr lang="et-EE" dirty="0" smtClean="0"/>
              <a:t>Planeerimine, korraldamine, turvalisus, dokumenteerimine, jagamine, arhiveerimine, avaldamine</a:t>
            </a:r>
          </a:p>
          <a:p>
            <a:r>
              <a:rPr lang="et-EE" dirty="0" smtClean="0"/>
              <a:t>Koostöö: teadusosakond, IT-teenistus, raamatukogu </a:t>
            </a:r>
            <a:r>
              <a:rPr lang="et-EE" i="1" dirty="0" smtClean="0"/>
              <a:t>(</a:t>
            </a:r>
            <a:r>
              <a:rPr lang="et-EE" i="1" dirty="0" err="1" smtClean="0"/>
              <a:t>liaison</a:t>
            </a:r>
            <a:r>
              <a:rPr lang="et-EE" i="1" dirty="0" smtClean="0"/>
              <a:t>)</a:t>
            </a:r>
            <a:endParaRPr lang="et-EE" i="1" dirty="0"/>
          </a:p>
        </p:txBody>
      </p:sp>
    </p:spTree>
    <p:extLst>
      <p:ext uri="{BB962C8B-B14F-4D97-AF65-F5344CB8AC3E}">
        <p14:creationId xmlns:p14="http://schemas.microsoft.com/office/powerpoint/2010/main" val="403155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Ligipääs andmetele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Andmekeskused, </a:t>
            </a:r>
            <a:r>
              <a:rPr lang="et-EE" dirty="0" err="1" smtClean="0"/>
              <a:t>repositooriumid</a:t>
            </a:r>
            <a:r>
              <a:rPr lang="et-EE" dirty="0" smtClean="0"/>
              <a:t>, </a:t>
            </a:r>
          </a:p>
          <a:p>
            <a:r>
              <a:rPr lang="et-EE" dirty="0" smtClean="0"/>
              <a:t>Kuidas on andmed organiseeritud </a:t>
            </a:r>
          </a:p>
          <a:p>
            <a:r>
              <a:rPr lang="et-EE" dirty="0" smtClean="0"/>
              <a:t>Autoriõiguse küsimused</a:t>
            </a:r>
          </a:p>
          <a:p>
            <a:r>
              <a:rPr lang="et-EE" dirty="0" smtClean="0"/>
              <a:t>Litsentsid</a:t>
            </a:r>
          </a:p>
          <a:p>
            <a:r>
              <a:rPr lang="et-EE" dirty="0" smtClean="0"/>
              <a:t>Andmehaldustehnikad ja -vahendid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84605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RDM edendamine ja toetamine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t-EE" dirty="0" smtClean="0"/>
              <a:t>Rahastajate nõudmised</a:t>
            </a:r>
          </a:p>
          <a:p>
            <a:r>
              <a:rPr lang="et-EE" dirty="0" smtClean="0"/>
              <a:t>Andmehaldusplaanid</a:t>
            </a:r>
          </a:p>
          <a:p>
            <a:r>
              <a:rPr lang="et-EE" dirty="0" smtClean="0"/>
              <a:t>Standardid, metaandmed, sõnastikud</a:t>
            </a:r>
          </a:p>
          <a:p>
            <a:r>
              <a:rPr lang="et-EE" dirty="0" smtClean="0"/>
              <a:t>Parimad praktikad ja töövood</a:t>
            </a:r>
          </a:p>
          <a:p>
            <a:r>
              <a:rPr lang="et-EE" dirty="0" smtClean="0"/>
              <a:t>Andmestruktuurid, -tüübid ja -formaadid</a:t>
            </a:r>
          </a:p>
          <a:p>
            <a:r>
              <a:rPr lang="et-EE" dirty="0" smtClean="0"/>
              <a:t>Andmete avaldamise nõuded ajakirjades</a:t>
            </a:r>
          </a:p>
          <a:p>
            <a:r>
              <a:rPr lang="et-EE" dirty="0" smtClean="0"/>
              <a:t>Andmete jagamise võimalused, OA, IPR</a:t>
            </a:r>
          </a:p>
          <a:p>
            <a:r>
              <a:rPr lang="et-EE" dirty="0" smtClean="0"/>
              <a:t>Andmete auditeerimise ja hindamise vahendid</a:t>
            </a:r>
          </a:p>
          <a:p>
            <a:endParaRPr lang="et-EE" dirty="0" smtClean="0"/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27587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Kollektsioonide haldamine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Andmehulkade valik ja hindamine</a:t>
            </a:r>
          </a:p>
          <a:p>
            <a:r>
              <a:rPr lang="et-EE" dirty="0" smtClean="0"/>
              <a:t>Metaandmed: standardid, formaadid, ontoloogiad, identifikaatorid, tsiteerimine</a:t>
            </a:r>
          </a:p>
          <a:p>
            <a:r>
              <a:rPr lang="et-EE" dirty="0" smtClean="0"/>
              <a:t>Andmeotsivahendid</a:t>
            </a:r>
          </a:p>
          <a:p>
            <a:r>
              <a:rPr lang="et-EE" dirty="0" smtClean="0"/>
              <a:t>Andmete linkimine ja integreerimine</a:t>
            </a:r>
          </a:p>
          <a:p>
            <a:r>
              <a:rPr lang="et-EE" dirty="0" smtClean="0"/>
              <a:t>Andmete säilitamine</a:t>
            </a:r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50238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Koolitamine 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t-EE" dirty="0" smtClean="0"/>
              <a:t>OA ja OD propageerimine</a:t>
            </a:r>
          </a:p>
          <a:p>
            <a:r>
              <a:rPr lang="et-EE" dirty="0" smtClean="0"/>
              <a:t>Teadlaste ja doktorantide koolitamine</a:t>
            </a:r>
          </a:p>
          <a:p>
            <a:r>
              <a:rPr lang="et-EE" dirty="0" smtClean="0"/>
              <a:t>Nõustamine</a:t>
            </a:r>
          </a:p>
          <a:p>
            <a:r>
              <a:rPr lang="et-EE" dirty="0" smtClean="0"/>
              <a:t>Teaduskommunikatsioon</a:t>
            </a:r>
          </a:p>
          <a:p>
            <a:r>
              <a:rPr lang="et-EE" dirty="0" smtClean="0"/>
              <a:t>Akadeemiline kirjutamine</a:t>
            </a:r>
            <a:endParaRPr lang="et-EE" i="1" dirty="0" smtClean="0"/>
          </a:p>
          <a:p>
            <a:r>
              <a:rPr lang="et-EE" dirty="0" err="1" smtClean="0"/>
              <a:t>Bibliomeetria</a:t>
            </a:r>
            <a:endParaRPr lang="et-EE" dirty="0" smtClean="0"/>
          </a:p>
          <a:p>
            <a:r>
              <a:rPr lang="et-EE" i="1" dirty="0" err="1" smtClean="0"/>
              <a:t>Impact</a:t>
            </a:r>
            <a:endParaRPr lang="et-EE" i="1" dirty="0" smtClean="0"/>
          </a:p>
          <a:p>
            <a:pPr marL="0" indent="0">
              <a:buNone/>
            </a:pPr>
            <a:endParaRPr lang="et-EE" i="1" dirty="0"/>
          </a:p>
        </p:txBody>
      </p:sp>
    </p:spTree>
    <p:extLst>
      <p:ext uri="{BB962C8B-B14F-4D97-AF65-F5344CB8AC3E}">
        <p14:creationId xmlns:p14="http://schemas.microsoft.com/office/powerpoint/2010/main" val="868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Ametinimetused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t-EE" dirty="0" err="1" smtClean="0"/>
              <a:t>Data</a:t>
            </a:r>
            <a:r>
              <a:rPr lang="et-EE" dirty="0" smtClean="0"/>
              <a:t> </a:t>
            </a:r>
            <a:r>
              <a:rPr lang="et-EE" dirty="0" err="1"/>
              <a:t>L</a:t>
            </a:r>
            <a:r>
              <a:rPr lang="et-EE" dirty="0" err="1" smtClean="0"/>
              <a:t>ibrarian</a:t>
            </a:r>
            <a:endParaRPr lang="et-EE" dirty="0" smtClean="0"/>
          </a:p>
          <a:p>
            <a:r>
              <a:rPr lang="et-EE" dirty="0" err="1" smtClean="0"/>
              <a:t>Liaison</a:t>
            </a:r>
            <a:r>
              <a:rPr lang="et-EE" dirty="0" smtClean="0"/>
              <a:t> </a:t>
            </a:r>
            <a:r>
              <a:rPr lang="et-EE" dirty="0" err="1" smtClean="0"/>
              <a:t>Officer</a:t>
            </a:r>
            <a:endParaRPr lang="et-EE" dirty="0" smtClean="0"/>
          </a:p>
          <a:p>
            <a:r>
              <a:rPr lang="et-EE" dirty="0" err="1" smtClean="0"/>
              <a:t>Research</a:t>
            </a:r>
            <a:r>
              <a:rPr lang="et-EE" dirty="0" smtClean="0"/>
              <a:t> </a:t>
            </a:r>
            <a:r>
              <a:rPr lang="et-EE" dirty="0" err="1" smtClean="0"/>
              <a:t>Data</a:t>
            </a:r>
            <a:r>
              <a:rPr lang="et-EE" dirty="0" smtClean="0"/>
              <a:t> </a:t>
            </a:r>
            <a:r>
              <a:rPr lang="et-EE" dirty="0" err="1" smtClean="0"/>
              <a:t>Support</a:t>
            </a:r>
            <a:r>
              <a:rPr lang="et-EE" dirty="0" smtClean="0"/>
              <a:t> </a:t>
            </a:r>
            <a:r>
              <a:rPr lang="et-EE" dirty="0" err="1" smtClean="0"/>
              <a:t>Officer</a:t>
            </a:r>
            <a:endParaRPr lang="et-EE" dirty="0" smtClean="0"/>
          </a:p>
          <a:p>
            <a:r>
              <a:rPr lang="et-EE" dirty="0" err="1" smtClean="0"/>
              <a:t>Data</a:t>
            </a:r>
            <a:r>
              <a:rPr lang="et-EE" dirty="0" smtClean="0"/>
              <a:t> </a:t>
            </a:r>
            <a:r>
              <a:rPr lang="et-EE" dirty="0" err="1" smtClean="0"/>
              <a:t>Management</a:t>
            </a:r>
            <a:r>
              <a:rPr lang="et-EE" dirty="0" smtClean="0"/>
              <a:t> </a:t>
            </a:r>
            <a:r>
              <a:rPr lang="et-EE" dirty="0" err="1" smtClean="0"/>
              <a:t>Planning</a:t>
            </a:r>
            <a:r>
              <a:rPr lang="et-EE" dirty="0" smtClean="0"/>
              <a:t> </a:t>
            </a:r>
            <a:r>
              <a:rPr lang="et-EE" dirty="0" err="1" smtClean="0"/>
              <a:t>Consulatant</a:t>
            </a:r>
            <a:endParaRPr lang="et-EE" dirty="0" smtClean="0"/>
          </a:p>
          <a:p>
            <a:r>
              <a:rPr lang="et-EE" dirty="0" smtClean="0"/>
              <a:t>RDM </a:t>
            </a:r>
            <a:r>
              <a:rPr lang="et-EE" dirty="0"/>
              <a:t>S</a:t>
            </a:r>
            <a:r>
              <a:rPr lang="et-EE" dirty="0" smtClean="0"/>
              <a:t>ervice </a:t>
            </a:r>
            <a:r>
              <a:rPr lang="et-EE" dirty="0" err="1"/>
              <a:t>D</a:t>
            </a:r>
            <a:r>
              <a:rPr lang="et-EE" dirty="0" err="1" smtClean="0"/>
              <a:t>eveloper</a:t>
            </a:r>
            <a:endParaRPr lang="et-EE" dirty="0" smtClean="0"/>
          </a:p>
          <a:p>
            <a:r>
              <a:rPr lang="et-EE" dirty="0" err="1" smtClean="0"/>
              <a:t>Digital</a:t>
            </a:r>
            <a:r>
              <a:rPr lang="et-EE" dirty="0" smtClean="0"/>
              <a:t> </a:t>
            </a:r>
            <a:r>
              <a:rPr lang="et-EE" dirty="0" err="1" smtClean="0"/>
              <a:t>Research</a:t>
            </a:r>
            <a:r>
              <a:rPr lang="et-EE" dirty="0" smtClean="0"/>
              <a:t> </a:t>
            </a:r>
            <a:r>
              <a:rPr lang="et-EE" dirty="0" err="1" smtClean="0"/>
              <a:t>Librarian</a:t>
            </a:r>
            <a:endParaRPr lang="et-EE" dirty="0" smtClean="0"/>
          </a:p>
          <a:p>
            <a:r>
              <a:rPr lang="et-EE" dirty="0" smtClean="0"/>
              <a:t>RDM </a:t>
            </a:r>
            <a:r>
              <a:rPr lang="et-EE" dirty="0" err="1" smtClean="0"/>
              <a:t>Coordinator</a:t>
            </a:r>
            <a:endParaRPr lang="et-EE" dirty="0" smtClean="0"/>
          </a:p>
          <a:p>
            <a:r>
              <a:rPr lang="et-EE" dirty="0" smtClean="0"/>
              <a:t>RDM </a:t>
            </a:r>
            <a:r>
              <a:rPr lang="et-EE" dirty="0"/>
              <a:t>S</a:t>
            </a:r>
            <a:r>
              <a:rPr lang="et-EE" dirty="0" smtClean="0"/>
              <a:t>ervice </a:t>
            </a:r>
            <a:r>
              <a:rPr lang="et-EE" dirty="0"/>
              <a:t>M</a:t>
            </a:r>
            <a:r>
              <a:rPr lang="et-EE" dirty="0" smtClean="0"/>
              <a:t>anager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33854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 smtClean="0"/>
              <a:t>Data</a:t>
            </a:r>
            <a:r>
              <a:rPr lang="et-EE" dirty="0" smtClean="0"/>
              <a:t> </a:t>
            </a:r>
            <a:r>
              <a:rPr lang="et-EE" dirty="0" err="1" smtClean="0"/>
              <a:t>Scientist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Teadlane!</a:t>
            </a:r>
          </a:p>
          <a:p>
            <a:r>
              <a:rPr lang="et-EE" dirty="0" smtClean="0"/>
              <a:t>Eesmärk: luua andmete põhjal uut teadmust</a:t>
            </a:r>
          </a:p>
          <a:p>
            <a:r>
              <a:rPr lang="et-EE" dirty="0" smtClean="0"/>
              <a:t>Teadmised: </a:t>
            </a:r>
            <a:r>
              <a:rPr lang="et-EE" dirty="0" err="1" smtClean="0"/>
              <a:t>mat</a:t>
            </a:r>
            <a:r>
              <a:rPr lang="et-EE" dirty="0" smtClean="0"/>
              <a:t>. statistika, IT</a:t>
            </a:r>
          </a:p>
          <a:p>
            <a:r>
              <a:rPr lang="et-EE" dirty="0" smtClean="0"/>
              <a:t>Oskused: leida ja interpreteerida andmeid, luua mudeleid, visualiseerida andmeid</a:t>
            </a:r>
          </a:p>
          <a:p>
            <a:r>
              <a:rPr lang="et-EE" dirty="0" err="1" smtClean="0"/>
              <a:t>Big</a:t>
            </a:r>
            <a:r>
              <a:rPr lang="et-EE" dirty="0" smtClean="0"/>
              <a:t> </a:t>
            </a:r>
            <a:r>
              <a:rPr lang="et-EE" dirty="0" err="1" smtClean="0"/>
              <a:t>data</a:t>
            </a:r>
            <a:r>
              <a:rPr lang="et-EE" dirty="0" smtClean="0"/>
              <a:t>, TDM</a:t>
            </a:r>
          </a:p>
          <a:p>
            <a:r>
              <a:rPr lang="et-EE" dirty="0" smtClean="0"/>
              <a:t>Uurimisgrupi liige, koostöö raamatukoguga</a:t>
            </a:r>
          </a:p>
          <a:p>
            <a:endParaRPr lang="et-EE" dirty="0" smtClean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23099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Mida me oskame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t-EE" dirty="0" smtClean="0"/>
              <a:t>Koostöö teaduskondadega</a:t>
            </a:r>
          </a:p>
          <a:p>
            <a:r>
              <a:rPr lang="et-EE" dirty="0" smtClean="0"/>
              <a:t>Infopädevuse koolitus</a:t>
            </a:r>
          </a:p>
          <a:p>
            <a:r>
              <a:rPr lang="et-EE" dirty="0" smtClean="0"/>
              <a:t>OA liider</a:t>
            </a:r>
          </a:p>
          <a:p>
            <a:r>
              <a:rPr lang="et-EE" dirty="0" smtClean="0"/>
              <a:t>Teatmeteenistus</a:t>
            </a:r>
          </a:p>
          <a:p>
            <a:r>
              <a:rPr lang="et-EE" dirty="0" smtClean="0"/>
              <a:t>Metaandmete loomine</a:t>
            </a:r>
          </a:p>
          <a:p>
            <a:r>
              <a:rPr lang="et-EE" dirty="0" err="1" smtClean="0"/>
              <a:t>Repositoorium</a:t>
            </a:r>
            <a:endParaRPr lang="et-EE" dirty="0" smtClean="0"/>
          </a:p>
          <a:p>
            <a:r>
              <a:rPr lang="et-EE" dirty="0" smtClean="0"/>
              <a:t>Osalemine projektides: </a:t>
            </a:r>
            <a:r>
              <a:rPr lang="et-EE" dirty="0" err="1" smtClean="0"/>
              <a:t>DataCite</a:t>
            </a:r>
            <a:r>
              <a:rPr lang="et-EE" dirty="0" smtClean="0"/>
              <a:t>, </a:t>
            </a:r>
            <a:r>
              <a:rPr lang="et-EE" dirty="0" err="1" smtClean="0"/>
              <a:t>OpenAire</a:t>
            </a:r>
            <a:r>
              <a:rPr lang="et-EE" dirty="0" smtClean="0"/>
              <a:t>, Europeana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96858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Mida peab õppima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Ühistegevus teadlaste ja </a:t>
            </a:r>
            <a:r>
              <a:rPr lang="et-EE" dirty="0" err="1" smtClean="0"/>
              <a:t>ETag-</a:t>
            </a:r>
            <a:r>
              <a:rPr lang="et-EE" i="1" dirty="0" err="1" smtClean="0"/>
              <a:t>iga</a:t>
            </a:r>
            <a:endParaRPr lang="et-EE" i="1" dirty="0" smtClean="0"/>
          </a:p>
          <a:p>
            <a:r>
              <a:rPr lang="et-EE" dirty="0" smtClean="0"/>
              <a:t>Teaduse rahastamine, rahastajate nõuded</a:t>
            </a:r>
          </a:p>
          <a:p>
            <a:r>
              <a:rPr lang="et-EE" dirty="0" smtClean="0"/>
              <a:t>Intellektuaalomandi kaitse, andmekaitse</a:t>
            </a:r>
          </a:p>
          <a:p>
            <a:r>
              <a:rPr lang="et-EE" dirty="0" smtClean="0"/>
              <a:t>Projektid</a:t>
            </a:r>
          </a:p>
          <a:p>
            <a:r>
              <a:rPr lang="et-EE" dirty="0" smtClean="0"/>
              <a:t>Andmehaldusplaani koostamine</a:t>
            </a:r>
          </a:p>
          <a:p>
            <a:r>
              <a:rPr lang="et-EE" dirty="0" smtClean="0"/>
              <a:t>Andmete arhiveerimine, publitseerimine</a:t>
            </a:r>
          </a:p>
          <a:p>
            <a:r>
              <a:rPr lang="et-EE" dirty="0" smtClean="0"/>
              <a:t>Terminoloogia</a:t>
            </a:r>
          </a:p>
          <a:p>
            <a:endParaRPr lang="et-EE" dirty="0" smtClean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07658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459</Words>
  <Application>Microsoft Office PowerPoint</Application>
  <PresentationFormat>On-screen Show (4:3)</PresentationFormat>
  <Paragraphs>112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Tarkvarakomplekti Office kujundus</vt:lpstr>
      <vt:lpstr>Teadusandmed ja raamatukogu</vt:lpstr>
      <vt:lpstr>Teadusandmed</vt:lpstr>
      <vt:lpstr>Teaduse avaandmed ehk open data</vt:lpstr>
      <vt:lpstr>PowerPoint Presentation</vt:lpstr>
      <vt:lpstr>PowerPoint Presentation</vt:lpstr>
      <vt:lpstr>PowerPoint Presentation</vt:lpstr>
      <vt:lpstr>Probleemid, hirmud</vt:lpstr>
      <vt:lpstr>Muutused</vt:lpstr>
      <vt:lpstr>Vajalik raamistik</vt:lpstr>
      <vt:lpstr>PowerPoint Presentation</vt:lpstr>
      <vt:lpstr>Teadusandmete haldamine (RDM)</vt:lpstr>
      <vt:lpstr>Ligipääs andmetele</vt:lpstr>
      <vt:lpstr>RDM edendamine ja toetamine</vt:lpstr>
      <vt:lpstr>Kollektsioonide haldamine</vt:lpstr>
      <vt:lpstr>Koolitamine </vt:lpstr>
      <vt:lpstr>Ametinimetused</vt:lpstr>
      <vt:lpstr>Data Scientist</vt:lpstr>
      <vt:lpstr>Mida me oskame</vt:lpstr>
      <vt:lpstr>Mida peab õppima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teadusandmed</dc:title>
  <dc:creator>Tiiu Tarkpea</dc:creator>
  <cp:lastModifiedBy>Liisi Tõnisson</cp:lastModifiedBy>
  <cp:revision>50</cp:revision>
  <dcterms:created xsi:type="dcterms:W3CDTF">2014-10-20T08:14:48Z</dcterms:created>
  <dcterms:modified xsi:type="dcterms:W3CDTF">2014-11-06T10:36:15Z</dcterms:modified>
</cp:coreProperties>
</file>