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0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iiur\Documents\Tallinna%20linna%20tr&#252;kikoda\Ettekande%20diagrammi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Sheet1!$B$16</c:f>
              <c:strCache>
                <c:ptCount val="1"/>
                <c:pt idx="0">
                  <c:v>Säilinud trükised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Sheet1!$C$15:$D$15</c:f>
              <c:strCache>
                <c:ptCount val="2"/>
                <c:pt idx="0">
                  <c:v>1634-1710</c:v>
                </c:pt>
                <c:pt idx="1">
                  <c:v>1711-1828</c:v>
                </c:pt>
              </c:strCache>
            </c:strRef>
          </c:cat>
          <c:val>
            <c:numRef>
              <c:f>Sheet1!$C$16:$D$16</c:f>
              <c:numCache>
                <c:formatCode>General</c:formatCode>
                <c:ptCount val="2"/>
                <c:pt idx="0">
                  <c:v>992</c:v>
                </c:pt>
                <c:pt idx="1">
                  <c:v>1136</c:v>
                </c:pt>
              </c:numCache>
            </c:numRef>
          </c:val>
        </c:ser>
        <c:ser>
          <c:idx val="1"/>
          <c:order val="1"/>
          <c:tx>
            <c:strRef>
              <c:f>Sheet1!$B$17</c:f>
              <c:strCache>
                <c:ptCount val="1"/>
                <c:pt idx="0">
                  <c:v>Leidumuseta trükised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Sheet1!$C$15:$D$15</c:f>
              <c:strCache>
                <c:ptCount val="2"/>
                <c:pt idx="0">
                  <c:v>1634-1710</c:v>
                </c:pt>
                <c:pt idx="1">
                  <c:v>1711-1828</c:v>
                </c:pt>
              </c:strCache>
            </c:strRef>
          </c:cat>
          <c:val>
            <c:numRef>
              <c:f>Sheet1!$C$17:$D$17</c:f>
              <c:numCache>
                <c:formatCode>General</c:formatCode>
                <c:ptCount val="2"/>
                <c:pt idx="0">
                  <c:v>52</c:v>
                </c:pt>
                <c:pt idx="1">
                  <c:v>134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60569384"/>
        <c:axId val="160569768"/>
        <c:axId val="0"/>
      </c:bar3DChart>
      <c:catAx>
        <c:axId val="1605693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0569768"/>
        <c:crosses val="autoZero"/>
        <c:auto val="1"/>
        <c:lblAlgn val="ctr"/>
        <c:lblOffset val="100"/>
        <c:noMultiLvlLbl val="0"/>
      </c:catAx>
      <c:valAx>
        <c:axId val="160569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6056938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Sheet1!$D$3:$D$9</c:f>
              <c:strCache>
                <c:ptCount val="7"/>
                <c:pt idx="0">
                  <c:v>saksa keel</c:v>
                </c:pt>
                <c:pt idx="1">
                  <c:v>eesti keel</c:v>
                </c:pt>
                <c:pt idx="2">
                  <c:v>ladina keel</c:v>
                </c:pt>
                <c:pt idx="3">
                  <c:v>rootsi keel</c:v>
                </c:pt>
                <c:pt idx="4">
                  <c:v>soome keel</c:v>
                </c:pt>
                <c:pt idx="5">
                  <c:v>prantsuse keel</c:v>
                </c:pt>
                <c:pt idx="6">
                  <c:v>muu</c:v>
                </c:pt>
              </c:strCache>
            </c:strRef>
          </c:cat>
          <c:val>
            <c:numRef>
              <c:f>Sheet1!$G$3:$G$9</c:f>
              <c:numCache>
                <c:formatCode>General</c:formatCode>
                <c:ptCount val="7"/>
                <c:pt idx="0">
                  <c:v>1471</c:v>
                </c:pt>
                <c:pt idx="1">
                  <c:v>403</c:v>
                </c:pt>
                <c:pt idx="2">
                  <c:v>359</c:v>
                </c:pt>
                <c:pt idx="3">
                  <c:v>65</c:v>
                </c:pt>
                <c:pt idx="4">
                  <c:v>8</c:v>
                </c:pt>
                <c:pt idx="5">
                  <c:v>5</c:v>
                </c:pt>
                <c:pt idx="6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t-EE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Sheet1!$E$2</c:f>
              <c:strCache>
                <c:ptCount val="1"/>
                <c:pt idx="0">
                  <c:v>kuni 1710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Sheet1!$D$3:$D$5</c:f>
              <c:strCache>
                <c:ptCount val="3"/>
                <c:pt idx="0">
                  <c:v>saksa keel</c:v>
                </c:pt>
                <c:pt idx="1">
                  <c:v>eesti keel</c:v>
                </c:pt>
                <c:pt idx="2">
                  <c:v>ladina keel</c:v>
                </c:pt>
              </c:strCache>
            </c:strRef>
          </c:cat>
          <c:val>
            <c:numRef>
              <c:f>Sheet1!$E$3:$E$5</c:f>
              <c:numCache>
                <c:formatCode>General</c:formatCode>
                <c:ptCount val="3"/>
                <c:pt idx="0">
                  <c:v>630</c:v>
                </c:pt>
                <c:pt idx="1">
                  <c:v>56</c:v>
                </c:pt>
                <c:pt idx="2">
                  <c:v>320</c:v>
                </c:pt>
              </c:numCache>
            </c:numRef>
          </c:val>
        </c:ser>
        <c:ser>
          <c:idx val="1"/>
          <c:order val="1"/>
          <c:tx>
            <c:strRef>
              <c:f>Sheet1!$F$2</c:f>
              <c:strCache>
                <c:ptCount val="1"/>
                <c:pt idx="0">
                  <c:v>1711-1828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Sheet1!$D$3:$D$5</c:f>
              <c:strCache>
                <c:ptCount val="3"/>
                <c:pt idx="0">
                  <c:v>saksa keel</c:v>
                </c:pt>
                <c:pt idx="1">
                  <c:v>eesti keel</c:v>
                </c:pt>
                <c:pt idx="2">
                  <c:v>ladina keel</c:v>
                </c:pt>
              </c:strCache>
            </c:strRef>
          </c:cat>
          <c:val>
            <c:numRef>
              <c:f>Sheet1!$F$3:$F$5</c:f>
              <c:numCache>
                <c:formatCode>General</c:formatCode>
                <c:ptCount val="3"/>
                <c:pt idx="0">
                  <c:v>841</c:v>
                </c:pt>
                <c:pt idx="1">
                  <c:v>347</c:v>
                </c:pt>
                <c:pt idx="2">
                  <c:v>39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60671136"/>
        <c:axId val="160675616"/>
        <c:axId val="0"/>
      </c:bar3DChart>
      <c:catAx>
        <c:axId val="1606711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0675616"/>
        <c:crosses val="autoZero"/>
        <c:auto val="1"/>
        <c:lblAlgn val="ctr"/>
        <c:lblOffset val="100"/>
        <c:noMultiLvlLbl val="0"/>
      </c:catAx>
      <c:valAx>
        <c:axId val="1606756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6067113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Sheet2!$J$2</c:f>
              <c:strCache>
                <c:ptCount val="1"/>
                <c:pt idx="0">
                  <c:v>1634-1710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Sheet2!$H$3:$I$11</c:f>
              <c:strCache>
                <c:ptCount val="9"/>
                <c:pt idx="0">
                  <c:v>juhuluule</c:v>
                </c:pt>
                <c:pt idx="1">
                  <c:v>juhutrükised</c:v>
                </c:pt>
                <c:pt idx="2">
                  <c:v>juriidiline</c:v>
                </c:pt>
                <c:pt idx="3">
                  <c:v>TLG</c:v>
                </c:pt>
                <c:pt idx="4">
                  <c:v>kalendrid</c:v>
                </c:pt>
                <c:pt idx="5">
                  <c:v>kirikuraamatud</c:v>
                </c:pt>
                <c:pt idx="6">
                  <c:v>ilukirjandus ja muu</c:v>
                </c:pt>
                <c:pt idx="7">
                  <c:v>vaimulikud teosed</c:v>
                </c:pt>
                <c:pt idx="8">
                  <c:v>õpikud</c:v>
                </c:pt>
              </c:strCache>
            </c:strRef>
          </c:cat>
          <c:val>
            <c:numRef>
              <c:f>Sheet2!$J$3:$J$11</c:f>
              <c:numCache>
                <c:formatCode>General</c:formatCode>
                <c:ptCount val="9"/>
                <c:pt idx="0">
                  <c:v>337</c:v>
                </c:pt>
                <c:pt idx="1">
                  <c:v>150</c:v>
                </c:pt>
                <c:pt idx="2">
                  <c:v>277</c:v>
                </c:pt>
                <c:pt idx="3">
                  <c:v>134</c:v>
                </c:pt>
                <c:pt idx="4">
                  <c:v>10</c:v>
                </c:pt>
                <c:pt idx="5">
                  <c:v>56</c:v>
                </c:pt>
                <c:pt idx="6">
                  <c:v>32</c:v>
                </c:pt>
                <c:pt idx="7">
                  <c:v>23</c:v>
                </c:pt>
                <c:pt idx="8">
                  <c:v>25</c:v>
                </c:pt>
              </c:numCache>
            </c:numRef>
          </c:val>
        </c:ser>
        <c:ser>
          <c:idx val="1"/>
          <c:order val="1"/>
          <c:tx>
            <c:strRef>
              <c:f>Sheet2!$K$2</c:f>
              <c:strCache>
                <c:ptCount val="1"/>
                <c:pt idx="0">
                  <c:v>1711-1828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Sheet2!$H$3:$I$11</c:f>
              <c:strCache>
                <c:ptCount val="9"/>
                <c:pt idx="0">
                  <c:v>juhuluule</c:v>
                </c:pt>
                <c:pt idx="1">
                  <c:v>juhutrükised</c:v>
                </c:pt>
                <c:pt idx="2">
                  <c:v>juriidiline</c:v>
                </c:pt>
                <c:pt idx="3">
                  <c:v>TLG</c:v>
                </c:pt>
                <c:pt idx="4">
                  <c:v>kalendrid</c:v>
                </c:pt>
                <c:pt idx="5">
                  <c:v>kirikuraamatud</c:v>
                </c:pt>
                <c:pt idx="6">
                  <c:v>ilukirjandus ja muu</c:v>
                </c:pt>
                <c:pt idx="7">
                  <c:v>vaimulikud teosed</c:v>
                </c:pt>
                <c:pt idx="8">
                  <c:v>õpikud</c:v>
                </c:pt>
              </c:strCache>
            </c:strRef>
          </c:cat>
          <c:val>
            <c:numRef>
              <c:f>Sheet2!$K$3:$K$11</c:f>
              <c:numCache>
                <c:formatCode>General</c:formatCode>
                <c:ptCount val="9"/>
                <c:pt idx="0">
                  <c:v>151</c:v>
                </c:pt>
                <c:pt idx="1">
                  <c:v>285</c:v>
                </c:pt>
                <c:pt idx="2">
                  <c:v>69</c:v>
                </c:pt>
                <c:pt idx="3">
                  <c:v>133</c:v>
                </c:pt>
                <c:pt idx="4">
                  <c:v>230</c:v>
                </c:pt>
                <c:pt idx="5">
                  <c:v>182</c:v>
                </c:pt>
                <c:pt idx="6">
                  <c:v>130</c:v>
                </c:pt>
                <c:pt idx="7">
                  <c:v>54</c:v>
                </c:pt>
                <c:pt idx="8">
                  <c:v>43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60726336"/>
        <c:axId val="160731328"/>
        <c:axId val="0"/>
      </c:bar3DChart>
      <c:catAx>
        <c:axId val="1607263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0731328"/>
        <c:crosses val="autoZero"/>
        <c:auto val="1"/>
        <c:lblAlgn val="ctr"/>
        <c:lblOffset val="100"/>
        <c:noMultiLvlLbl val="0"/>
      </c:catAx>
      <c:valAx>
        <c:axId val="160731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6072633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cat>
            <c:strRef>
              <c:f>Sheet2!$D$37:$D$42</c:f>
              <c:strCache>
                <c:ptCount val="6"/>
                <c:pt idx="0">
                  <c:v>1 eks.; 1371</c:v>
                </c:pt>
                <c:pt idx="1">
                  <c:v>2 eks.; 348</c:v>
                </c:pt>
                <c:pt idx="2">
                  <c:v>3 eks.; 164</c:v>
                </c:pt>
                <c:pt idx="3">
                  <c:v>4 eks.; 78</c:v>
                </c:pt>
                <c:pt idx="4">
                  <c:v>5 eks.; 51</c:v>
                </c:pt>
                <c:pt idx="5">
                  <c:v>6 eks.; 38</c:v>
                </c:pt>
              </c:strCache>
            </c:strRef>
          </c:cat>
          <c:val>
            <c:numRef>
              <c:f>Sheet2!$G$37:$G$42</c:f>
              <c:numCache>
                <c:formatCode>General</c:formatCode>
                <c:ptCount val="6"/>
                <c:pt idx="0">
                  <c:v>1371</c:v>
                </c:pt>
                <c:pt idx="1">
                  <c:v>348</c:v>
                </c:pt>
                <c:pt idx="2">
                  <c:v>164</c:v>
                </c:pt>
                <c:pt idx="3">
                  <c:v>78</c:v>
                </c:pt>
                <c:pt idx="4">
                  <c:v>51</c:v>
                </c:pt>
                <c:pt idx="5">
                  <c:v>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Sheet3!$I$2</c:f>
              <c:strCache>
                <c:ptCount val="1"/>
                <c:pt idx="0">
                  <c:v>Nimetused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Sheet3!$E$3:$E$9</c:f>
              <c:strCache>
                <c:ptCount val="7"/>
                <c:pt idx="0">
                  <c:v>TLÜ AR</c:v>
                </c:pt>
                <c:pt idx="1">
                  <c:v>EKM AR</c:v>
                </c:pt>
                <c:pt idx="2">
                  <c:v>ERA</c:v>
                </c:pt>
                <c:pt idx="3">
                  <c:v>TLA</c:v>
                </c:pt>
                <c:pt idx="4">
                  <c:v>RR</c:v>
                </c:pt>
                <c:pt idx="5">
                  <c:v>TÜR</c:v>
                </c:pt>
                <c:pt idx="6">
                  <c:v>ERAKOGUD</c:v>
                </c:pt>
              </c:strCache>
            </c:strRef>
          </c:cat>
          <c:val>
            <c:numRef>
              <c:f>Sheet3!$I$3:$I$9</c:f>
              <c:numCache>
                <c:formatCode>General</c:formatCode>
                <c:ptCount val="7"/>
                <c:pt idx="0">
                  <c:v>876</c:v>
                </c:pt>
                <c:pt idx="1">
                  <c:v>408</c:v>
                </c:pt>
                <c:pt idx="2">
                  <c:v>367</c:v>
                </c:pt>
                <c:pt idx="3">
                  <c:v>308</c:v>
                </c:pt>
                <c:pt idx="4">
                  <c:v>215</c:v>
                </c:pt>
                <c:pt idx="5">
                  <c:v>206</c:v>
                </c:pt>
                <c:pt idx="6">
                  <c:v>111</c:v>
                </c:pt>
              </c:numCache>
            </c:numRef>
          </c:val>
        </c:ser>
        <c:ser>
          <c:idx val="1"/>
          <c:order val="1"/>
          <c:tx>
            <c:strRef>
              <c:f>Sheet3!$J$2</c:f>
              <c:strCache>
                <c:ptCount val="1"/>
                <c:pt idx="0">
                  <c:v>Eksemplarid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Sheet3!$E$3:$E$9</c:f>
              <c:strCache>
                <c:ptCount val="7"/>
                <c:pt idx="0">
                  <c:v>TLÜ AR</c:v>
                </c:pt>
                <c:pt idx="1">
                  <c:v>EKM AR</c:v>
                </c:pt>
                <c:pt idx="2">
                  <c:v>ERA</c:v>
                </c:pt>
                <c:pt idx="3">
                  <c:v>TLA</c:v>
                </c:pt>
                <c:pt idx="4">
                  <c:v>RR</c:v>
                </c:pt>
                <c:pt idx="5">
                  <c:v>TÜR</c:v>
                </c:pt>
                <c:pt idx="6">
                  <c:v>ERAKOGUD</c:v>
                </c:pt>
              </c:strCache>
            </c:strRef>
          </c:cat>
          <c:val>
            <c:numRef>
              <c:f>Sheet3!$J$3:$J$9</c:f>
              <c:numCache>
                <c:formatCode>General</c:formatCode>
                <c:ptCount val="7"/>
                <c:pt idx="0">
                  <c:v>999</c:v>
                </c:pt>
                <c:pt idx="1">
                  <c:v>704</c:v>
                </c:pt>
                <c:pt idx="2">
                  <c:v>367</c:v>
                </c:pt>
                <c:pt idx="3">
                  <c:v>309</c:v>
                </c:pt>
                <c:pt idx="4">
                  <c:v>425</c:v>
                </c:pt>
                <c:pt idx="5">
                  <c:v>225</c:v>
                </c:pt>
                <c:pt idx="6">
                  <c:v>111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60860816"/>
        <c:axId val="160861200"/>
        <c:axId val="0"/>
      </c:bar3DChart>
      <c:catAx>
        <c:axId val="1608608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0861200"/>
        <c:crosses val="autoZero"/>
        <c:auto val="1"/>
        <c:lblAlgn val="ctr"/>
        <c:lblOffset val="100"/>
        <c:noMultiLvlLbl val="0"/>
      </c:catAx>
      <c:valAx>
        <c:axId val="1608612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6086081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Sheet2!$K$65</c:f>
              <c:strCache>
                <c:ptCount val="1"/>
                <c:pt idx="0">
                  <c:v>Trükiste arv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Sheet2!$J$66:$J$77</c:f>
              <c:strCache>
                <c:ptCount val="12"/>
                <c:pt idx="0">
                  <c:v>Rootsi</c:v>
                </c:pt>
                <c:pt idx="1">
                  <c:v>Venemaa</c:v>
                </c:pt>
                <c:pt idx="2">
                  <c:v>Läti</c:v>
                </c:pt>
                <c:pt idx="3">
                  <c:v>Saksamaa</c:v>
                </c:pt>
                <c:pt idx="4">
                  <c:v>Soome</c:v>
                </c:pt>
                <c:pt idx="5">
                  <c:v>Taani</c:v>
                </c:pt>
                <c:pt idx="6">
                  <c:v>Suurbritannia</c:v>
                </c:pt>
                <c:pt idx="7">
                  <c:v>Leedu</c:v>
                </c:pt>
                <c:pt idx="8">
                  <c:v>Poola</c:v>
                </c:pt>
                <c:pt idx="9">
                  <c:v>USA</c:v>
                </c:pt>
                <c:pt idx="10">
                  <c:v>Holland</c:v>
                </c:pt>
                <c:pt idx="11">
                  <c:v>Austria</c:v>
                </c:pt>
              </c:strCache>
            </c:strRef>
          </c:cat>
          <c:val>
            <c:numRef>
              <c:f>Sheet2!$K$66:$K$77</c:f>
              <c:numCache>
                <c:formatCode>General</c:formatCode>
                <c:ptCount val="12"/>
                <c:pt idx="0">
                  <c:v>343</c:v>
                </c:pt>
                <c:pt idx="1">
                  <c:v>213</c:v>
                </c:pt>
                <c:pt idx="2">
                  <c:v>186</c:v>
                </c:pt>
                <c:pt idx="3">
                  <c:v>175</c:v>
                </c:pt>
                <c:pt idx="4">
                  <c:v>130</c:v>
                </c:pt>
                <c:pt idx="5">
                  <c:v>49</c:v>
                </c:pt>
                <c:pt idx="6">
                  <c:v>19</c:v>
                </c:pt>
                <c:pt idx="7">
                  <c:v>12</c:v>
                </c:pt>
                <c:pt idx="8">
                  <c:v>5</c:v>
                </c:pt>
                <c:pt idx="9">
                  <c:v>4</c:v>
                </c:pt>
                <c:pt idx="10">
                  <c:v>3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59975936"/>
        <c:axId val="159976328"/>
        <c:axId val="0"/>
      </c:bar3DChart>
      <c:catAx>
        <c:axId val="1599759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59976328"/>
        <c:crosses val="autoZero"/>
        <c:auto val="1"/>
        <c:lblAlgn val="ctr"/>
        <c:lblOffset val="100"/>
        <c:noMultiLvlLbl val="0"/>
      </c:catAx>
      <c:valAx>
        <c:axId val="1599763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5997593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Sheet3!$F$27</c:f>
              <c:strCache>
                <c:ptCount val="1"/>
                <c:pt idx="0">
                  <c:v>Trükiste arv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Sheet3!$E$28:$E$35</c:f>
              <c:strCache>
                <c:ptCount val="8"/>
                <c:pt idx="0">
                  <c:v>Uppsala ÜR</c:v>
                </c:pt>
                <c:pt idx="1">
                  <c:v>Venemaa RR</c:v>
                </c:pt>
                <c:pt idx="2">
                  <c:v>Stockholmi KR</c:v>
                </c:pt>
                <c:pt idx="3">
                  <c:v>Soome RR</c:v>
                </c:pt>
                <c:pt idx="4">
                  <c:v>Läti ÜAR</c:v>
                </c:pt>
                <c:pt idx="5">
                  <c:v>Läti RR</c:v>
                </c:pt>
                <c:pt idx="6">
                  <c:v>Kopenhaageni KR</c:v>
                </c:pt>
                <c:pt idx="7">
                  <c:v>Göttingeni ÜR</c:v>
                </c:pt>
              </c:strCache>
            </c:strRef>
          </c:cat>
          <c:val>
            <c:numRef>
              <c:f>Sheet3!$F$28:$F$35</c:f>
              <c:numCache>
                <c:formatCode>General</c:formatCode>
                <c:ptCount val="8"/>
                <c:pt idx="0">
                  <c:v>141</c:v>
                </c:pt>
                <c:pt idx="1">
                  <c:v>133</c:v>
                </c:pt>
                <c:pt idx="2">
                  <c:v>129</c:v>
                </c:pt>
                <c:pt idx="3">
                  <c:v>100</c:v>
                </c:pt>
                <c:pt idx="4">
                  <c:v>98</c:v>
                </c:pt>
                <c:pt idx="5">
                  <c:v>78</c:v>
                </c:pt>
                <c:pt idx="6">
                  <c:v>49</c:v>
                </c:pt>
                <c:pt idx="7">
                  <c:v>46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59977112"/>
        <c:axId val="159977504"/>
        <c:axId val="0"/>
      </c:bar3DChart>
      <c:catAx>
        <c:axId val="1599771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59977504"/>
        <c:crosses val="autoZero"/>
        <c:auto val="1"/>
        <c:lblAlgn val="ctr"/>
        <c:lblOffset val="100"/>
        <c:noMultiLvlLbl val="0"/>
      </c:catAx>
      <c:valAx>
        <c:axId val="1599775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5997711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58638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5736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88009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65620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45734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82544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72672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36048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3152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231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03294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30E33-9491-482C-8908-53452A07A965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A2572-2609-4899-8114-4D97595A991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68432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lu.ee/e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lu.ee/et" TargetMode="Externa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lu.ee/et" TargetMode="Externa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lu.ee/et" TargetMode="Externa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lu.ee/et" TargetMode="Externa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lu.ee/et" TargetMode="Externa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lu.ee/et" TargetMode="Externa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lu.ee/et" TargetMode="Externa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lu.ee/et" TargetMode="Externa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lu.ee/et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lu.ee/et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t-EE" sz="3200" b="1" dirty="0" smtClean="0">
                <a:solidFill>
                  <a:srgbClr val="002060"/>
                </a:solidFill>
              </a:rPr>
              <a:t>TALLINNA LINNA JA GÜMNAASIUMI TRÜKIKOJA (1634-1828) TRÜKISTE LEIDUMUS EESTI JA TEISTE MAADE MÄLUASUTUSTES</a:t>
            </a:r>
            <a:br>
              <a:rPr lang="et-EE" sz="3200" b="1" dirty="0" smtClean="0">
                <a:solidFill>
                  <a:srgbClr val="002060"/>
                </a:solidFill>
              </a:rPr>
            </a:br>
            <a:endParaRPr lang="et-EE" sz="3200" b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t-EE" sz="2800" dirty="0" err="1" smtClean="0"/>
              <a:t>Helje-Laine</a:t>
            </a:r>
            <a:r>
              <a:rPr lang="et-EE" sz="2800" dirty="0" smtClean="0"/>
              <a:t> </a:t>
            </a:r>
            <a:r>
              <a:rPr lang="et-EE" sz="2800" dirty="0" err="1" smtClean="0"/>
              <a:t>Kannik</a:t>
            </a:r>
            <a:endParaRPr lang="et-EE" sz="2800" dirty="0" smtClean="0"/>
          </a:p>
          <a:p>
            <a:r>
              <a:rPr lang="et-EE" sz="2800" dirty="0" smtClean="0"/>
              <a:t>Tiiu </a:t>
            </a:r>
            <a:r>
              <a:rPr lang="et-EE" sz="2800" dirty="0" err="1" smtClean="0"/>
              <a:t>Reimo</a:t>
            </a:r>
            <a:endParaRPr lang="et-EE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5517232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F. </a:t>
            </a:r>
            <a:r>
              <a:rPr lang="et-EE" dirty="0" err="1" smtClean="0"/>
              <a:t>Puksoo</a:t>
            </a:r>
            <a:r>
              <a:rPr lang="et-EE" dirty="0" smtClean="0"/>
              <a:t> päev  Tartu Ülikooli Raamatukogus 2015</a:t>
            </a:r>
            <a:endParaRPr lang="et-EE" dirty="0"/>
          </a:p>
        </p:txBody>
      </p:sp>
      <p:pic>
        <p:nvPicPr>
          <p:cNvPr id="5" name="Picture 6" descr="Tallinna Ülikoo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11561" y="5885176"/>
            <a:ext cx="2448271" cy="38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715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2273"/>
            <a:ext cx="7992888" cy="62211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9632" y="6343404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smtClean="0"/>
              <a:t>Tallinna linna ja gümnaasiumi trükikoja asutamisleping 14.09.1633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862134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sz="3600" b="1" dirty="0" smtClean="0">
                <a:solidFill>
                  <a:srgbClr val="002060"/>
                </a:solidFill>
              </a:rPr>
              <a:t>TEADAOLEVATE TRÜKISTE NIMETUSTE ARV</a:t>
            </a:r>
            <a:endParaRPr lang="et-EE" sz="3600" b="1" dirty="0">
              <a:solidFill>
                <a:srgbClr val="002060"/>
              </a:solidFill>
            </a:endParaRPr>
          </a:p>
        </p:txBody>
      </p:sp>
      <p:pic>
        <p:nvPicPr>
          <p:cNvPr id="5" name="Picture 6" descr="Tallinna Ülikoo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68976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600" b="1" dirty="0" smtClean="0">
                <a:solidFill>
                  <a:srgbClr val="002060"/>
                </a:solidFill>
              </a:rPr>
              <a:t>TRÜKISTE KEELELINE JAGUNEMINE</a:t>
            </a:r>
            <a:endParaRPr lang="et-EE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6" descr="Tallinna Ülikoo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635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sz="3600" b="1" dirty="0" smtClean="0">
                <a:solidFill>
                  <a:srgbClr val="002060"/>
                </a:solidFill>
              </a:rPr>
              <a:t>SAKSA-, EESTI- JA LADINAKEELSED TRÜKISED 1634-1828</a:t>
            </a:r>
            <a:endParaRPr lang="et-EE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6" descr="Tallinna Ülikoo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593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600" b="1" dirty="0" smtClean="0">
                <a:solidFill>
                  <a:srgbClr val="002060"/>
                </a:solidFill>
              </a:rPr>
              <a:t>TRÜKISTE TEMAATILINE JAGUNEMINE</a:t>
            </a:r>
            <a:endParaRPr lang="et-EE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6" descr="Tallinna Ülikoo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908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600" b="1" dirty="0" smtClean="0">
                <a:solidFill>
                  <a:srgbClr val="002060"/>
                </a:solidFill>
              </a:rPr>
              <a:t>TRÜKISTE EKSEMPLAARSUS</a:t>
            </a:r>
            <a:endParaRPr lang="et-EE" sz="3600" b="1" dirty="0">
              <a:solidFill>
                <a:srgbClr val="002060"/>
              </a:solidFill>
            </a:endParaRPr>
          </a:p>
        </p:txBody>
      </p:sp>
      <p:pic>
        <p:nvPicPr>
          <p:cNvPr id="4" name="Picture 6" descr="Tallinna Ülikoo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6823656"/>
              </p:ext>
            </p:extLst>
          </p:nvPr>
        </p:nvGraphicFramePr>
        <p:xfrm>
          <a:off x="467544" y="1268760"/>
          <a:ext cx="8219256" cy="48574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816164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Piib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423" y="404664"/>
            <a:ext cx="8773649" cy="5761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1600" y="6381328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Teadaolevalt suurima säilinud eksemplaride arvuga raamat  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796212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8229600" cy="1143000"/>
          </a:xfrm>
        </p:spPr>
        <p:txBody>
          <a:bodyPr>
            <a:noAutofit/>
          </a:bodyPr>
          <a:lstStyle/>
          <a:p>
            <a:r>
              <a:rPr lang="et-EE" sz="3200" b="1" dirty="0" smtClean="0">
                <a:solidFill>
                  <a:srgbClr val="002060"/>
                </a:solidFill>
              </a:rPr>
              <a:t>TRÜKISTE LEIDUMUS EESTI MÄLUASUTUSTES</a:t>
            </a:r>
            <a:endParaRPr lang="et-EE" sz="3600" b="1" dirty="0">
              <a:solidFill>
                <a:srgbClr val="002060"/>
              </a:solidFill>
            </a:endParaRPr>
          </a:p>
        </p:txBody>
      </p:sp>
      <p:pic>
        <p:nvPicPr>
          <p:cNvPr id="4" name="Picture 6" descr="Tallinna Ülikoo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99336"/>
            <a:ext cx="1728193" cy="27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27411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200" b="1" dirty="0" smtClean="0">
                <a:solidFill>
                  <a:srgbClr val="002060"/>
                </a:solidFill>
              </a:rPr>
              <a:t>TRÜKISTE LEIDUMUS TEISTES RIIKIDES</a:t>
            </a:r>
            <a:endParaRPr lang="et-EE" sz="32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6" descr="Tallinna Ülikoo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191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t-EE" sz="3600" b="1" dirty="0" smtClean="0">
                <a:solidFill>
                  <a:srgbClr val="002060"/>
                </a:solidFill>
              </a:rPr>
              <a:t>SUURIM LEIDUMUS VÄLISRAAMATUKOGUDES</a:t>
            </a:r>
            <a:endParaRPr lang="et-EE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658031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6" descr="Tallinna Ülikoo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600" b="1" dirty="0" smtClean="0">
                <a:solidFill>
                  <a:srgbClr val="002060"/>
                </a:solidFill>
              </a:rPr>
              <a:t>KOKKUVÕTTEKS</a:t>
            </a:r>
            <a:endParaRPr lang="et-EE" sz="36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t-EE" dirty="0" smtClean="0"/>
              <a:t>Kõigi väljaannete olemasolu, autoreid, pealkirju ning ilmumisandmeid ei õnnestu välja selgitada</a:t>
            </a:r>
          </a:p>
          <a:p>
            <a:pPr algn="just"/>
            <a:r>
              <a:rPr lang="et-EE" dirty="0" smtClean="0"/>
              <a:t>Säilinud ja teadaolevate trükiste põhjal ei saa teha üldistusi trükitoodangu aastase mahu kohta</a:t>
            </a:r>
          </a:p>
          <a:p>
            <a:pPr algn="just"/>
            <a:r>
              <a:rPr lang="et-EE" dirty="0" smtClean="0"/>
              <a:t>Ladina keele osatähtsuse kiire langus ning huvi eestikeelsete raamatute väljaandmise vastu</a:t>
            </a:r>
          </a:p>
          <a:p>
            <a:pPr algn="just"/>
            <a:r>
              <a:rPr lang="et-EE" dirty="0" smtClean="0"/>
              <a:t>Tallinna 17. ja 18. sajandi trükised on enamasti väga haruldased ning suur osa neist asub mäluasutustes väljaspool Eestit</a:t>
            </a:r>
            <a:endParaRPr lang="et-EE" dirty="0"/>
          </a:p>
        </p:txBody>
      </p:sp>
      <p:pic>
        <p:nvPicPr>
          <p:cNvPr id="4" name="Picture 6" descr="Tallinna Ülikoo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621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361" y="592116"/>
            <a:ext cx="6652023" cy="46466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39752" y="5589240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2800" b="1" dirty="0" smtClean="0">
                <a:solidFill>
                  <a:srgbClr val="002060"/>
                </a:solidFill>
              </a:rPr>
              <a:t>TÄNAN KUULAMAST!</a:t>
            </a:r>
            <a:endParaRPr lang="et-EE" sz="2800" b="1" dirty="0">
              <a:solidFill>
                <a:srgbClr val="002060"/>
              </a:solidFill>
            </a:endParaRPr>
          </a:p>
        </p:txBody>
      </p:sp>
      <p:pic>
        <p:nvPicPr>
          <p:cNvPr id="6" name="Picture 6" descr="Tallinna Ülikoo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3567" y="5965088"/>
            <a:ext cx="1944217" cy="30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874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131</Words>
  <Application>Microsoft Office PowerPoint</Application>
  <PresentationFormat>On-screen Show (4:3)</PresentationFormat>
  <Paragraphs>20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TALLINNA LINNA JA GÜMNAASIUMI TRÜKIKOJA (1634-1828) TRÜKISTE LEIDUMUS EESTI JA TEISTE MAADE MÄLUASUTUSTES </vt:lpstr>
      <vt:lpstr>PowerPoint Presentation</vt:lpstr>
      <vt:lpstr>TEADAOLEVATE TRÜKISTE NIMETUSTE ARV</vt:lpstr>
      <vt:lpstr>TRÜKISTE KEELELINE JAGUNEMINE</vt:lpstr>
      <vt:lpstr>SAKSA-, EESTI- JA LADINAKEELSED TRÜKISED 1634-1828</vt:lpstr>
      <vt:lpstr>TRÜKISTE TEMAATILINE JAGUNEMINE</vt:lpstr>
      <vt:lpstr>TRÜKISTE EKSEMPLAARSUS</vt:lpstr>
      <vt:lpstr>PowerPoint Presentation</vt:lpstr>
      <vt:lpstr>TRÜKISTE LEIDUMUS EESTI MÄLUASUTUSTES</vt:lpstr>
      <vt:lpstr>TRÜKISTE LEIDUMUS TEISTES RIIKIDES</vt:lpstr>
      <vt:lpstr>SUURIM LEIDUMUS VÄLISRAAMATUKOGUDES</vt:lpstr>
      <vt:lpstr>KOKKUVÕTTEKS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TALLINNA LINNA JA GÜMNAASIUMI TRÜKIKOJA (1634-1828) TRÜKISTE LEIDUMUS EESTI JA TEISTE MAADE MÄLUASUTUSTES</dc:title>
  <dc:creator>Helje-Laine Kannik, Tiiu Reimo</dc:creator>
  <cp:lastModifiedBy>Helje</cp:lastModifiedBy>
  <cp:revision>15</cp:revision>
  <dcterms:created xsi:type="dcterms:W3CDTF">2015-01-20T22:46:43Z</dcterms:created>
  <dcterms:modified xsi:type="dcterms:W3CDTF">2015-01-22T08:36:16Z</dcterms:modified>
</cp:coreProperties>
</file>