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87" r:id="rId4"/>
    <p:sldId id="258" r:id="rId5"/>
    <p:sldId id="282" r:id="rId6"/>
    <p:sldId id="283" r:id="rId7"/>
    <p:sldId id="268" r:id="rId8"/>
    <p:sldId id="274" r:id="rId9"/>
    <p:sldId id="272" r:id="rId10"/>
    <p:sldId id="269" r:id="rId11"/>
    <p:sldId id="285" r:id="rId12"/>
    <p:sldId id="288" r:id="rId13"/>
    <p:sldId id="289" r:id="rId14"/>
    <p:sldId id="284" r:id="rId15"/>
    <p:sldId id="280" r:id="rId16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6270" autoAdjust="0"/>
  </p:normalViewPr>
  <p:slideViewPr>
    <p:cSldViewPr>
      <p:cViewPr varScale="1">
        <p:scale>
          <a:sx n="70" d="100"/>
          <a:sy n="70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rr-e7240-3\P&#245;hiline\Users\Raivo\Desktop\Ise\DigiKult\Anal&#252;&#252;sid\K&#252;sitlus_2012\Kogused_0705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en-US" sz="2800" dirty="0" err="1" smtClean="0"/>
              <a:t>Digiteeritud</a:t>
            </a:r>
            <a:r>
              <a:rPr lang="en-US" sz="2800" dirty="0" smtClean="0"/>
              <a:t> </a:t>
            </a:r>
            <a:r>
              <a:rPr lang="et-EE" sz="2800" dirty="0" smtClean="0"/>
              <a:t>ainese osakaal </a:t>
            </a:r>
            <a:r>
              <a:rPr lang="en-US" sz="2800" dirty="0" smtClean="0"/>
              <a:t>201</a:t>
            </a:r>
            <a:r>
              <a:rPr lang="et-EE" sz="2800" dirty="0" smtClean="0"/>
              <a:t>4</a:t>
            </a:r>
            <a:r>
              <a:rPr lang="en-US" sz="2800" dirty="0" smtClean="0"/>
              <a:t> </a:t>
            </a:r>
            <a:r>
              <a:rPr lang="en-US" sz="2800" dirty="0" err="1"/>
              <a:t>aasta</a:t>
            </a:r>
            <a:r>
              <a:rPr lang="en-US" sz="2800" dirty="0"/>
              <a:t> </a:t>
            </a:r>
            <a:r>
              <a:rPr lang="en-US" sz="2800" dirty="0" err="1" smtClean="0"/>
              <a:t>lõpus</a:t>
            </a:r>
            <a:r>
              <a:rPr lang="et-EE" sz="2800" dirty="0" smtClean="0"/>
              <a:t> </a:t>
            </a:r>
            <a:r>
              <a:rPr lang="et-EE" sz="2000" dirty="0" smtClean="0"/>
              <a:t>(</a:t>
            </a:r>
            <a:r>
              <a:rPr lang="et-EE" sz="2000" b="1" i="0" u="none" strike="noStrike" baseline="0" dirty="0" smtClean="0">
                <a:effectLst/>
              </a:rPr>
              <a:t>hinnanguline)</a:t>
            </a:r>
            <a:endParaRPr lang="en-US" sz="2000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'Kõik kokku'!$A$10</c:f>
              <c:strCache>
                <c:ptCount val="1"/>
                <c:pt idx="0">
                  <c:v>Digiteeritud 2012 aasta lõpuks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cat>
            <c:strRef>
              <c:f>'Kõik kokku'!$B$9:$K$9</c:f>
              <c:strCache>
                <c:ptCount val="10"/>
                <c:pt idx="0">
                  <c:v>Fotod</c:v>
                </c:pt>
                <c:pt idx="1">
                  <c:v>Arhivaal</c:v>
                </c:pt>
                <c:pt idx="2">
                  <c:v>Trükis</c:v>
                </c:pt>
                <c:pt idx="3">
                  <c:v>Esemekogud</c:v>
                </c:pt>
                <c:pt idx="4">
                  <c:v>Audio</c:v>
                </c:pt>
                <c:pt idx="5">
                  <c:v>Video</c:v>
                </c:pt>
                <c:pt idx="6">
                  <c:v>Film</c:v>
                </c:pt>
                <c:pt idx="7">
                  <c:v>Kaart</c:v>
                </c:pt>
                <c:pt idx="8">
                  <c:v>Kunst</c:v>
                </c:pt>
                <c:pt idx="9">
                  <c:v>Muu</c:v>
                </c:pt>
              </c:strCache>
            </c:strRef>
          </c:cat>
          <c:val>
            <c:numRef>
              <c:f>'Kõik kokku'!$B$10:$K$10</c:f>
              <c:numCache>
                <c:formatCode>0.00</c:formatCode>
                <c:ptCount val="10"/>
                <c:pt idx="0">
                  <c:v>2.2927598803259133</c:v>
                </c:pt>
                <c:pt idx="1">
                  <c:v>1.6298129290207402</c:v>
                </c:pt>
                <c:pt idx="2">
                  <c:v>2.1212121212121211</c:v>
                </c:pt>
                <c:pt idx="3">
                  <c:v>19.888363815553909</c:v>
                </c:pt>
                <c:pt idx="4">
                  <c:v>28.317975667998098</c:v>
                </c:pt>
                <c:pt idx="5">
                  <c:v>10.792433887786068</c:v>
                </c:pt>
                <c:pt idx="6">
                  <c:v>3.1217574868510507</c:v>
                </c:pt>
                <c:pt idx="7">
                  <c:v>12.79463735398059</c:v>
                </c:pt>
                <c:pt idx="8">
                  <c:v>12.460700639368333</c:v>
                </c:pt>
                <c:pt idx="9">
                  <c:v>19.060722018025277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0863616"/>
        <c:axId val="40862080"/>
        <c:axId val="0"/>
      </c:bar3DChart>
      <c:valAx>
        <c:axId val="40862080"/>
        <c:scaling>
          <c:orientation val="minMax"/>
        </c:scaling>
        <c:delete val="0"/>
        <c:axPos val="b"/>
        <c:majorGridlines/>
        <c:numFmt formatCode="0.00" sourceLinked="1"/>
        <c:majorTickMark val="out"/>
        <c:minorTickMark val="none"/>
        <c:tickLblPos val="nextTo"/>
        <c:crossAx val="40863616"/>
        <c:crosses val="autoZero"/>
        <c:crossBetween val="between"/>
      </c:valAx>
      <c:catAx>
        <c:axId val="4086361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t-EE"/>
          </a:p>
        </c:txPr>
        <c:crossAx val="40862080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FBBB0-FB45-4068-995F-275B909B0722}" type="datetimeFigureOut">
              <a:rPr lang="et-EE" smtClean="0"/>
              <a:t>27.02.2015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A394B-362D-42D6-A217-4E5588AB53B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8208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t-EE" smtClean="0"/>
          </a:p>
        </p:txBody>
      </p:sp>
      <p:sp>
        <p:nvSpPr>
          <p:cNvPr id="47108" name="Header Placeholder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altLang="et-EE" smtClean="0">
              <a:latin typeface="Calibri" pitchFamily="34" charset="0"/>
            </a:endParaRPr>
          </a:p>
        </p:txBody>
      </p:sp>
      <p:sp>
        <p:nvSpPr>
          <p:cNvPr id="4710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549C0B-AA1D-44F4-9415-FBA6FDD76C96}" type="slidenum">
              <a:rPr lang="en-GB" altLang="et-EE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t-EE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3363-803A-4E48-B87E-F0972C345E42}" type="datetime1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811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4D79D-0E28-49A9-80E2-6A55381394A3}" type="datetime1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7901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1623C-1937-4B64-8489-0AD0BA9D245A}" type="datetime1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5440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8D5C-F799-4D79-AECD-8F15B8688AF0}" type="datetime1">
              <a:rPr lang="et-EE" smtClean="0"/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3000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3E99C-0805-40C0-997C-0CE75E0ADD77}" type="datetime1">
              <a:rPr lang="et-EE" smtClean="0"/>
              <a:t>3.03.2015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5610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89550-6945-41A0-9E57-BDD3188C3911}" type="datetime1">
              <a:rPr lang="et-EE" smtClean="0"/>
              <a:t>3.03.2015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5739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8FA3-DF79-4FC8-AA82-A718E35847CF}" type="datetime1">
              <a:rPr lang="et-EE" smtClean="0"/>
              <a:t>3.03.2015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5513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0CE3E-AFA6-43B8-8D96-CDDC829C4A98}" type="datetime1">
              <a:rPr lang="et-EE" smtClean="0"/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726820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646C-8CB7-4F05-849C-734406B6C7BC}" type="datetime1">
              <a:rPr lang="et-EE" smtClean="0"/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28262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AEA9-9E42-45E0-B57C-E03611C2B82B}" type="datetime1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1822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1418-3B82-4FCB-A5BD-EF76FE821AF4}" type="datetime1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94300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23097-DEF2-435A-AF99-8F90924F3A57}" type="datetime1">
              <a:rPr lang="et-EE" smtClean="0"/>
              <a:t>3.03.2015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47BFF-4E61-4415-8EB5-76E6ED1B050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97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i-FI" dirty="0"/>
              <a:t>Kultuuripärandi digiteerimise rakenduskava </a:t>
            </a:r>
            <a:r>
              <a:rPr lang="fi-FI" dirty="0" smtClean="0"/>
              <a:t>2015-2020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>H</a:t>
            </a:r>
            <a:r>
              <a:rPr lang="fi-FI" dirty="0" smtClean="0"/>
              <a:t>etkeseis </a:t>
            </a:r>
            <a:r>
              <a:rPr lang="fi-FI" dirty="0"/>
              <a:t>ja plaanid</a:t>
            </a:r>
            <a:endParaRPr lang="et-E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84712"/>
            <a:ext cx="6400800" cy="1752600"/>
          </a:xfrm>
        </p:spPr>
        <p:txBody>
          <a:bodyPr/>
          <a:lstStyle/>
          <a:p>
            <a:r>
              <a:rPr lang="et-EE" dirty="0" smtClean="0"/>
              <a:t>Raivo Ruusalepp</a:t>
            </a:r>
          </a:p>
          <a:p>
            <a:r>
              <a:rPr lang="et-EE" dirty="0" smtClean="0"/>
              <a:t>DKN töörühma liige</a:t>
            </a:r>
            <a:endParaRPr lang="et-EE" dirty="0" smtClean="0"/>
          </a:p>
          <a:p>
            <a:r>
              <a:rPr lang="et-EE" dirty="0" smtClean="0"/>
              <a:t>3.03.2015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435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t-EE" smtClean="0"/>
              <a:t>Kultuuripärand ≈ </a:t>
            </a:r>
            <a:r>
              <a:rPr lang="et-EE" dirty="0" smtClean="0"/>
              <a:t>mets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1026" name="Picture 2" descr="http://www.geo.ut.ee/~raivo/img/m_me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674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26" y="1518606"/>
            <a:ext cx="7405702" cy="5554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02" y="1154831"/>
            <a:ext cx="8117160" cy="57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9868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Valdkondlikud tegevuskavad -&gt; roadmap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5"/>
            <a:ext cx="8229600" cy="2160239"/>
          </a:xfrm>
        </p:spPr>
        <p:txBody>
          <a:bodyPr numCol="2">
            <a:normAutofit/>
          </a:bodyPr>
          <a:lstStyle/>
          <a:p>
            <a:r>
              <a:rPr lang="et-EE" dirty="0" smtClean="0"/>
              <a:t>Dokumendipärand</a:t>
            </a:r>
          </a:p>
          <a:p>
            <a:r>
              <a:rPr lang="et-EE" dirty="0" smtClean="0"/>
              <a:t>Esemepärand</a:t>
            </a:r>
          </a:p>
          <a:p>
            <a:r>
              <a:rPr lang="et-EE" dirty="0" smtClean="0"/>
              <a:t>Filmipärand</a:t>
            </a:r>
          </a:p>
          <a:p>
            <a:r>
              <a:rPr lang="et-EE" dirty="0" smtClean="0"/>
              <a:t>Fotopärand</a:t>
            </a:r>
          </a:p>
          <a:p>
            <a:r>
              <a:rPr lang="et-EE" dirty="0" smtClean="0"/>
              <a:t>Kunstipärand</a:t>
            </a:r>
          </a:p>
          <a:p>
            <a:r>
              <a:rPr lang="et-EE" dirty="0" smtClean="0"/>
              <a:t>Trükipärand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3429000"/>
            <a:ext cx="87484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3200" dirty="0"/>
              <a:t>Detsembris 2014 said kokku üheks tekstiks „Kultuuripärandi digimise rakenduskava 2015-2020</a:t>
            </a:r>
            <a:r>
              <a:rPr lang="et-EE" sz="3200" dirty="0" smtClean="0"/>
              <a:t>“ (91 lk)</a:t>
            </a:r>
          </a:p>
          <a:p>
            <a:endParaRPr lang="et-EE" sz="3200" dirty="0"/>
          </a:p>
          <a:p>
            <a:r>
              <a:rPr lang="et-EE" sz="3200" dirty="0" smtClean="0"/>
              <a:t>Valmimas lühikokkuvõte, millega Kultuuri-ministeerium saab teisi ministeeriume kaasata</a:t>
            </a:r>
            <a:endParaRPr lang="et-EE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688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Eesti kultuurilugu = 900M klikki / klõpsu</a:t>
            </a:r>
            <a:endParaRPr lang="et-EE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1336501"/>
              </p:ext>
            </p:extLst>
          </p:nvPr>
        </p:nvGraphicFramePr>
        <p:xfrm>
          <a:off x="251520" y="1412776"/>
          <a:ext cx="8424936" cy="542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1030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>
            <a:noAutofit/>
          </a:bodyPr>
          <a:lstStyle/>
          <a:p>
            <a:r>
              <a:rPr lang="et-EE" sz="4100" dirty="0" smtClean="0"/>
              <a:t>Digiteerimise </a:t>
            </a:r>
            <a:r>
              <a:rPr lang="et-EE" sz="4100" dirty="0" smtClean="0"/>
              <a:t>tegevuskava kokkuvõtlikult</a:t>
            </a:r>
            <a:endParaRPr lang="et-EE" sz="4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141168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Digitaalselt saab kättesaadavaks </a:t>
            </a:r>
            <a:r>
              <a:rPr lang="et-EE" b="1" dirty="0" smtClean="0"/>
              <a:t>kolmandik</a:t>
            </a:r>
            <a:r>
              <a:rPr lang="et-EE" dirty="0" smtClean="0"/>
              <a:t> eesti kultuuripärandist</a:t>
            </a:r>
          </a:p>
          <a:p>
            <a:r>
              <a:rPr lang="et-EE" dirty="0" smtClean="0"/>
              <a:t>Avaandmetena saab kättesaadavaks info </a:t>
            </a:r>
            <a:r>
              <a:rPr lang="et-EE" b="1" dirty="0" smtClean="0"/>
              <a:t>1,3 </a:t>
            </a:r>
            <a:r>
              <a:rPr lang="et-EE" b="1" dirty="0" smtClean="0"/>
              <a:t>miljoni</a:t>
            </a:r>
            <a:r>
              <a:rPr lang="et-EE" dirty="0" smtClean="0"/>
              <a:t> pärandi objekti kohta</a:t>
            </a:r>
          </a:p>
          <a:p>
            <a:r>
              <a:rPr lang="et-EE" dirty="0" smtClean="0"/>
              <a:t>Koostöös partneritega lisame kultuuripärandi passiivse tarbimise võimalustele </a:t>
            </a:r>
            <a:r>
              <a:rPr lang="et-EE" b="1" dirty="0" smtClean="0"/>
              <a:t>aktiivse</a:t>
            </a:r>
            <a:r>
              <a:rPr lang="et-EE" dirty="0" smtClean="0"/>
              <a:t> taaskasutuse ja töötlemise võimalused</a:t>
            </a:r>
          </a:p>
          <a:p>
            <a:r>
              <a:rPr lang="et-EE" dirty="0" smtClean="0"/>
              <a:t>Lahendame loodud digitaalse pärandi arhiveerimise ja pikaajalise säilitamise </a:t>
            </a:r>
            <a:r>
              <a:rPr lang="et-EE" b="1" dirty="0" smtClean="0"/>
              <a:t>konsolideeritud</a:t>
            </a:r>
            <a:r>
              <a:rPr lang="et-EE" dirty="0" smtClean="0"/>
              <a:t> </a:t>
            </a:r>
            <a:r>
              <a:rPr lang="et-EE" dirty="0" smtClean="0"/>
              <a:t>teenustena</a:t>
            </a:r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7395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820472" cy="69691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t-EE" sz="3200" dirty="0" err="1" smtClean="0">
                <a:solidFill>
                  <a:srgbClr val="00B0F0"/>
                </a:solidFill>
              </a:rPr>
              <a:t>Digiteeritud</a:t>
            </a:r>
            <a:r>
              <a:rPr lang="et-EE" sz="3200" dirty="0" smtClean="0">
                <a:solidFill>
                  <a:srgbClr val="00B0F0"/>
                </a:solidFill>
              </a:rPr>
              <a:t> </a:t>
            </a:r>
            <a:r>
              <a:rPr lang="et-EE" sz="3200" dirty="0">
                <a:solidFill>
                  <a:srgbClr val="00B0F0"/>
                </a:solidFill>
              </a:rPr>
              <a:t>mahud </a:t>
            </a:r>
            <a:r>
              <a:rPr lang="et-EE" sz="3200" dirty="0" smtClean="0">
                <a:solidFill>
                  <a:srgbClr val="00B0F0"/>
                </a:solidFill>
              </a:rPr>
              <a:t>praegu ja </a:t>
            </a:r>
            <a:r>
              <a:rPr lang="et-EE" sz="3200" dirty="0">
                <a:solidFill>
                  <a:srgbClr val="00B0F0"/>
                </a:solidFill>
              </a:rPr>
              <a:t>eesmärgid </a:t>
            </a:r>
            <a:r>
              <a:rPr lang="et-EE" sz="3200" dirty="0" smtClean="0">
                <a:solidFill>
                  <a:srgbClr val="00B0F0"/>
                </a:solidFill>
              </a:rPr>
              <a:t>kuni </a:t>
            </a:r>
            <a:r>
              <a:rPr lang="et-EE" sz="3200" dirty="0">
                <a:solidFill>
                  <a:srgbClr val="00B0F0"/>
                </a:solidFill>
              </a:rPr>
              <a:t>2020</a:t>
            </a:r>
            <a:endParaRPr lang="en-GB" sz="3200" dirty="0">
              <a:solidFill>
                <a:srgbClr val="00B0F0"/>
              </a:solidFill>
            </a:endParaRPr>
          </a:p>
        </p:txBody>
      </p:sp>
      <p:graphicFrame>
        <p:nvGraphicFramePr>
          <p:cNvPr id="819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9763828"/>
              </p:ext>
            </p:extLst>
          </p:nvPr>
        </p:nvGraphicFramePr>
        <p:xfrm>
          <a:off x="0" y="1711326"/>
          <a:ext cx="9252519" cy="504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4" imgW="9443522" imgH="5041829" progId="Excel.Chart.8">
                  <p:embed/>
                </p:oleObj>
              </mc:Choice>
              <mc:Fallback>
                <p:oleObj r:id="rId4" imgW="9443522" imgH="5041829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11326"/>
                        <a:ext cx="9252519" cy="504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457200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t-EE" dirty="0" smtClean="0"/>
              <a:t>Digiteerimise </a:t>
            </a:r>
            <a:r>
              <a:rPr lang="et-EE" dirty="0" smtClean="0"/>
              <a:t>kava kokkuvõtlikult</a:t>
            </a:r>
            <a:endParaRPr lang="et-EE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6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576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 smtClean="0"/>
              <a:t>Mida </a:t>
            </a:r>
            <a:r>
              <a:rPr lang="et-EE" dirty="0" smtClean="0"/>
              <a:t>rakenduskava raames ära teeme</a:t>
            </a:r>
            <a:r>
              <a:rPr lang="et-EE" dirty="0" smtClean="0"/>
              <a:t>?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t-EE" dirty="0" smtClean="0"/>
              <a:t>Loome kriitilise massi digitaalset sisu kultuuripärandi valdkondades, et tuua uued kasutajad, s.h. andmekaeve, pärandini</a:t>
            </a:r>
          </a:p>
          <a:p>
            <a:pPr lvl="1"/>
            <a:r>
              <a:rPr lang="et-EE" dirty="0" smtClean="0"/>
              <a:t>Kogu eesti teaduskirjandus</a:t>
            </a:r>
          </a:p>
          <a:p>
            <a:pPr lvl="1"/>
            <a:r>
              <a:rPr lang="et-EE" dirty="0" smtClean="0"/>
              <a:t>Ärkamisaja ja omariikluse sünni dokumendid</a:t>
            </a:r>
          </a:p>
          <a:p>
            <a:pPr lvl="1"/>
            <a:r>
              <a:rPr lang="et-EE" dirty="0" smtClean="0"/>
              <a:t>80% filmipärandist</a:t>
            </a:r>
          </a:p>
          <a:p>
            <a:pPr lvl="1"/>
            <a:r>
              <a:rPr lang="et-EE" dirty="0" smtClean="0"/>
              <a:t>Läbilõige kogu eesti kunstiajaloost</a:t>
            </a:r>
          </a:p>
          <a:p>
            <a:pPr lvl="1"/>
            <a:r>
              <a:rPr lang="et-EE" dirty="0" smtClean="0"/>
              <a:t>Pool eesti fotopärandist</a:t>
            </a:r>
          </a:p>
          <a:p>
            <a:pPr lvl="1"/>
            <a:r>
              <a:rPr lang="et-EE" dirty="0" smtClean="0"/>
              <a:t>Kolmandik Eesti muuseumide esemetest</a:t>
            </a:r>
          </a:p>
          <a:p>
            <a:pPr lvl="1"/>
            <a:endParaRPr lang="et-EE" dirty="0" smtClean="0"/>
          </a:p>
          <a:p>
            <a:pPr lvl="1"/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7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8690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et-EE" dirty="0"/>
              <a:t>Mida </a:t>
            </a:r>
            <a:r>
              <a:rPr lang="et-EE" dirty="0" smtClean="0"/>
              <a:t>rakenduskava raames ära teeme</a:t>
            </a:r>
            <a:r>
              <a:rPr lang="et-EE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r>
              <a:rPr lang="et-EE" dirty="0" smtClean="0"/>
              <a:t>Ühendame digiteeritud kollektsioonid sihtrühmi teenindavate keskkondadega</a:t>
            </a:r>
          </a:p>
          <a:p>
            <a:pPr lvl="1"/>
            <a:r>
              <a:rPr lang="et-EE" dirty="0" smtClean="0"/>
              <a:t>Hariduspilv</a:t>
            </a:r>
          </a:p>
          <a:p>
            <a:pPr lvl="1"/>
            <a:r>
              <a:rPr lang="et-EE" dirty="0" smtClean="0"/>
              <a:t>e-Varamu </a:t>
            </a:r>
            <a:r>
              <a:rPr lang="et-EE" dirty="0" smtClean="0"/>
              <a:t>jt. portaalid</a:t>
            </a:r>
            <a:endParaRPr lang="et-EE" dirty="0" smtClean="0"/>
          </a:p>
          <a:p>
            <a:pPr lvl="1"/>
            <a:r>
              <a:rPr lang="et-EE" dirty="0"/>
              <a:t>Europeana </a:t>
            </a:r>
            <a:endParaRPr lang="et-EE" dirty="0" smtClean="0"/>
          </a:p>
          <a:p>
            <a:pPr lvl="1"/>
            <a:r>
              <a:rPr lang="et-EE" dirty="0" smtClean="0"/>
              <a:t>Andmekaeve </a:t>
            </a:r>
            <a:r>
              <a:rPr lang="et-EE" dirty="0" smtClean="0"/>
              <a:t>lahendused teadustöö eesmärgil</a:t>
            </a:r>
            <a:endParaRPr lang="et-EE" dirty="0" smtClean="0"/>
          </a:p>
          <a:p>
            <a:pPr lvl="1"/>
            <a:r>
              <a:rPr lang="et-EE" dirty="0" smtClean="0"/>
              <a:t>Linkandmete lahendused</a:t>
            </a:r>
          </a:p>
          <a:p>
            <a:r>
              <a:rPr lang="et-EE" dirty="0" smtClean="0"/>
              <a:t>Loome uusi kasutusvõimalusi</a:t>
            </a:r>
            <a:endParaRPr lang="et-EE" dirty="0" smtClean="0"/>
          </a:p>
          <a:p>
            <a:pPr lvl="1"/>
            <a:r>
              <a:rPr lang="et-EE" dirty="0" smtClean="0"/>
              <a:t>Ärilahendused, e-teenused, tasulised teenused</a:t>
            </a:r>
            <a:endParaRPr lang="et-EE" dirty="0" smtClean="0"/>
          </a:p>
          <a:p>
            <a:pPr lvl="1"/>
            <a:r>
              <a:rPr lang="et-EE" dirty="0" smtClean="0"/>
              <a:t>Teenusettevõtete väärtusahelatesse </a:t>
            </a:r>
            <a:r>
              <a:rPr lang="et-EE" dirty="0" smtClean="0"/>
              <a:t>sisenemine</a:t>
            </a:r>
          </a:p>
          <a:p>
            <a:pPr lvl="1"/>
            <a:r>
              <a:rPr lang="et-EE" dirty="0" smtClean="0"/>
              <a:t>Litsentside </a:t>
            </a:r>
            <a:r>
              <a:rPr lang="et-EE" dirty="0" smtClean="0"/>
              <a:t>ostmise võimalused</a:t>
            </a:r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8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8871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507288" cy="5184576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Toome info taaskasutusse lisaks valdkondlikele standarditele ka avaandmetena</a:t>
            </a:r>
          </a:p>
          <a:p>
            <a:pPr lvl="1"/>
            <a:r>
              <a:rPr lang="et-EE" dirty="0" smtClean="0"/>
              <a:t>Valdkondade kesksed portaalid (AIS, MuIS, DIGAR, jt.) omavad või saavad avaandmete publitseerimise </a:t>
            </a:r>
            <a:r>
              <a:rPr lang="et-EE" dirty="0" smtClean="0"/>
              <a:t>liidese ja linkandmete suutlikkuse</a:t>
            </a:r>
          </a:p>
          <a:p>
            <a:r>
              <a:rPr lang="et-EE" dirty="0"/>
              <a:t>Vähendame autoriõigustega seotud piirangute mõju digiteeritud sisu kasutamisele:</a:t>
            </a:r>
          </a:p>
          <a:p>
            <a:pPr lvl="1"/>
            <a:r>
              <a:rPr lang="et-EE" dirty="0"/>
              <a:t>Ostame vabakasutuse õigused autoritelt välja</a:t>
            </a:r>
          </a:p>
          <a:p>
            <a:pPr lvl="1"/>
            <a:r>
              <a:rPr lang="et-EE" dirty="0"/>
              <a:t>Loome riskifonde autoritasude maksmiseks tagant järgi</a:t>
            </a:r>
          </a:p>
          <a:p>
            <a:pPr lvl="1"/>
            <a:r>
              <a:rPr lang="et-EE" dirty="0"/>
              <a:t>Propageerime </a:t>
            </a:r>
            <a:r>
              <a:rPr lang="et-EE" dirty="0" smtClean="0"/>
              <a:t>vabakasutust</a:t>
            </a:r>
            <a:endParaRPr lang="et-EE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88640"/>
            <a:ext cx="83632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t-EE" smtClean="0"/>
              <a:t>Mida rakenduskava raames ära teeme?</a:t>
            </a:r>
            <a:endParaRPr lang="et-E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9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8573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Korraldame loodud digisisu arhiveerimise ja pikaajalise säilitamise kuluefektiivsete kesksete lahenduste abil:</a:t>
            </a:r>
          </a:p>
          <a:p>
            <a:pPr lvl="1"/>
            <a:r>
              <a:rPr lang="et-EE" dirty="0" smtClean="0"/>
              <a:t>MuIS digihoidla</a:t>
            </a:r>
          </a:p>
          <a:p>
            <a:pPr lvl="1"/>
            <a:r>
              <a:rPr lang="et-EE" dirty="0" smtClean="0"/>
              <a:t>Rahvustrükise digitaalarhiiv Digar</a:t>
            </a:r>
          </a:p>
          <a:p>
            <a:pPr lvl="1"/>
            <a:r>
              <a:rPr lang="et-EE" dirty="0" smtClean="0"/>
              <a:t>Rahvusarhiivi digitaalarhiiv</a:t>
            </a:r>
          </a:p>
          <a:p>
            <a:pPr lvl="1"/>
            <a:r>
              <a:rPr lang="et-EE" dirty="0" smtClean="0"/>
              <a:t>ERR</a:t>
            </a:r>
          </a:p>
          <a:p>
            <a:pPr lvl="1"/>
            <a:r>
              <a:rPr lang="et-EE" dirty="0" smtClean="0"/>
              <a:t>....</a:t>
            </a:r>
            <a:endParaRPr lang="et-EE" dirty="0" smtClean="0"/>
          </a:p>
          <a:p>
            <a:pPr marL="457200" lvl="1" indent="0">
              <a:buNone/>
            </a:pPr>
            <a:endParaRPr lang="et-EE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et-EE" dirty="0"/>
              <a:t>Mida </a:t>
            </a:r>
            <a:r>
              <a:rPr lang="et-EE" dirty="0" smtClean="0"/>
              <a:t>rakenduskava raames ära teeme</a:t>
            </a:r>
            <a:r>
              <a:rPr lang="et-EE" dirty="0"/>
              <a:t>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10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3358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dirty="0" smtClean="0"/>
              <a:t>Mis </a:t>
            </a:r>
            <a:r>
              <a:rPr lang="et-EE" dirty="0" smtClean="0"/>
              <a:t>see kõik maksma läheb? 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69160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Konserveerimine ja ettevalmistus </a:t>
            </a:r>
            <a:r>
              <a:rPr lang="et-EE" dirty="0" smtClean="0"/>
              <a:t>– 1,68M €</a:t>
            </a:r>
            <a:endParaRPr lang="et-EE" dirty="0" smtClean="0"/>
          </a:p>
          <a:p>
            <a:r>
              <a:rPr lang="et-EE" dirty="0" smtClean="0"/>
              <a:t>Digiteerimine – </a:t>
            </a:r>
            <a:r>
              <a:rPr lang="et-EE" dirty="0" smtClean="0"/>
              <a:t>5,43M €</a:t>
            </a:r>
            <a:endParaRPr lang="et-EE" dirty="0" smtClean="0"/>
          </a:p>
          <a:p>
            <a:r>
              <a:rPr lang="et-EE" dirty="0" smtClean="0"/>
              <a:t>Kirjeldamine </a:t>
            </a:r>
            <a:r>
              <a:rPr lang="et-EE" dirty="0" smtClean="0"/>
              <a:t>– 1,27M €</a:t>
            </a:r>
            <a:endParaRPr lang="et-EE" dirty="0" smtClean="0"/>
          </a:p>
          <a:p>
            <a:r>
              <a:rPr lang="et-EE" dirty="0" smtClean="0"/>
              <a:t>Järeltöötlus </a:t>
            </a:r>
            <a:r>
              <a:rPr lang="et-EE" dirty="0" smtClean="0"/>
              <a:t>– 827K €</a:t>
            </a:r>
            <a:endParaRPr lang="et-EE" dirty="0" smtClean="0"/>
          </a:p>
          <a:p>
            <a:r>
              <a:rPr lang="et-EE" dirty="0" smtClean="0"/>
              <a:t>Arhiveerimine – 275K €</a:t>
            </a:r>
            <a:endParaRPr lang="et-EE" dirty="0" smtClean="0"/>
          </a:p>
          <a:p>
            <a:endParaRPr lang="et-EE" sz="1900" dirty="0"/>
          </a:p>
          <a:p>
            <a:r>
              <a:rPr lang="et-EE" dirty="0" smtClean="0"/>
              <a:t>Kettaruum/magnetlindid – 876K €</a:t>
            </a:r>
            <a:endParaRPr lang="et-EE" dirty="0" smtClean="0"/>
          </a:p>
          <a:p>
            <a:r>
              <a:rPr lang="et-EE" dirty="0"/>
              <a:t>Arhiivide tarkvaraarendus – </a:t>
            </a:r>
            <a:r>
              <a:rPr lang="et-EE" dirty="0" smtClean="0"/>
              <a:t>450K €</a:t>
            </a:r>
            <a:endParaRPr lang="et-EE" dirty="0"/>
          </a:p>
          <a:p>
            <a:endParaRPr lang="et-EE" sz="1900" dirty="0"/>
          </a:p>
          <a:p>
            <a:r>
              <a:rPr lang="et-EE" dirty="0" smtClean="0"/>
              <a:t>Projektijuhtimine – </a:t>
            </a:r>
            <a:r>
              <a:rPr lang="et-EE" dirty="0" smtClean="0"/>
              <a:t>762K €</a:t>
            </a:r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11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573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Kust selline raha leida?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smtClean="0"/>
              <a:t>SF Meede 12</a:t>
            </a:r>
            <a:r>
              <a:rPr lang="et-EE" dirty="0"/>
              <a:t>: </a:t>
            </a:r>
            <a:r>
              <a:rPr lang="et-EE" dirty="0" smtClean="0"/>
              <a:t>Haldusvõimekus</a:t>
            </a:r>
          </a:p>
          <a:p>
            <a:pPr marL="0" indent="0">
              <a:buNone/>
            </a:pPr>
            <a:r>
              <a:rPr lang="fi-FI" dirty="0"/>
              <a:t>12.3 Avalike teenuste pakkumise </a:t>
            </a:r>
            <a:r>
              <a:rPr lang="fi-FI" dirty="0" smtClean="0"/>
              <a:t>arendamine</a:t>
            </a:r>
            <a:endParaRPr lang="et-EE" dirty="0" smtClean="0"/>
          </a:p>
          <a:p>
            <a:pPr marL="0" indent="0">
              <a:buNone/>
            </a:pPr>
            <a:r>
              <a:rPr lang="fi-FI" dirty="0" smtClean="0"/>
              <a:t>12.3.2 </a:t>
            </a:r>
            <a:r>
              <a:rPr lang="fi-FI" dirty="0"/>
              <a:t>Avalike teenuste koosvõime </a:t>
            </a:r>
            <a:r>
              <a:rPr lang="fi-FI" dirty="0" smtClean="0"/>
              <a:t>loomine</a:t>
            </a: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Rakendusasutus: MKM</a:t>
            </a:r>
          </a:p>
          <a:p>
            <a:pPr marL="0" indent="0">
              <a:buNone/>
            </a:pPr>
            <a:r>
              <a:rPr lang="et-EE" dirty="0" smtClean="0"/>
              <a:t>Rakendusüksus: RIA</a:t>
            </a:r>
          </a:p>
          <a:p>
            <a:pPr marL="0" indent="0">
              <a:buNone/>
            </a:pPr>
            <a:r>
              <a:rPr lang="et-EE" dirty="0" smtClean="0"/>
              <a:t>SF vahendeid: 3M €</a:t>
            </a:r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12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93493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Kuidas raha kätte saada?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t-EE" dirty="0" smtClean="0"/>
              <a:t>MKM kuulutab välja taotlusvoorud</a:t>
            </a:r>
          </a:p>
          <a:p>
            <a:pPr lvl="1"/>
            <a:r>
              <a:rPr lang="et-EE" dirty="0" smtClean="0"/>
              <a:t>Võimalik, et esimesed juba sellel kuul</a:t>
            </a:r>
          </a:p>
          <a:p>
            <a:r>
              <a:rPr lang="et-EE" dirty="0" smtClean="0"/>
              <a:t>Kokku lepitud asutus esitab taotluse, millega digiteeritakse mitme asutuse kogusid</a:t>
            </a:r>
          </a:p>
          <a:p>
            <a:r>
              <a:rPr lang="et-EE" dirty="0"/>
              <a:t>Saab taotleda projektijuhi töötasu</a:t>
            </a:r>
          </a:p>
          <a:p>
            <a:r>
              <a:rPr lang="et-EE" dirty="0"/>
              <a:t>Ülejäänud tegevused tuleb sisse osta hangetega</a:t>
            </a:r>
          </a:p>
          <a:p>
            <a:r>
              <a:rPr lang="et-EE" dirty="0" smtClean="0"/>
              <a:t>Abikõlblikud tegevused ja hangete arv on vaja ette kokku leppida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13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47971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Kokkuvõte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Oma jõududega kuluks mäluasutustel sama koguse kultuuripärandi </a:t>
            </a:r>
            <a:r>
              <a:rPr lang="et-EE" dirty="0" err="1" smtClean="0"/>
              <a:t>digiteerimiseks</a:t>
            </a:r>
            <a:r>
              <a:rPr lang="et-EE" dirty="0" smtClean="0"/>
              <a:t> keskmiselt ca </a:t>
            </a:r>
            <a:r>
              <a:rPr lang="et-EE" b="1" dirty="0" smtClean="0"/>
              <a:t>20 aastat </a:t>
            </a:r>
            <a:r>
              <a:rPr lang="et-EE" dirty="0" smtClean="0"/>
              <a:t>(filmi puhul 50 aastat)</a:t>
            </a:r>
          </a:p>
          <a:p>
            <a:r>
              <a:rPr lang="et-EE" dirty="0" smtClean="0"/>
              <a:t>Selle ajaga on osa sellest pärandist </a:t>
            </a:r>
            <a:r>
              <a:rPr lang="et-EE" b="1" dirty="0" smtClean="0"/>
              <a:t>hävinud</a:t>
            </a:r>
            <a:r>
              <a:rPr lang="et-EE" dirty="0" smtClean="0"/>
              <a:t> või </a:t>
            </a:r>
            <a:r>
              <a:rPr lang="et-EE" dirty="0" smtClean="0"/>
              <a:t>kasutuskõlbmatu</a:t>
            </a:r>
          </a:p>
          <a:p>
            <a:endParaRPr lang="et-EE" sz="2000" dirty="0"/>
          </a:p>
          <a:p>
            <a:r>
              <a:rPr lang="et-EE" dirty="0" smtClean="0"/>
              <a:t>SF vahendeid kõigi rakenduskava plaanide jaoks ei jätku</a:t>
            </a:r>
          </a:p>
          <a:p>
            <a:r>
              <a:rPr lang="et-EE" dirty="0" smtClean="0"/>
              <a:t>Olgem leidlikud teiste rahastusallikate leidmisel!</a:t>
            </a:r>
            <a:endParaRPr lang="et-E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14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777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t-EE" sz="4000" dirty="0" smtClean="0"/>
              <a:t>Tule </a:t>
            </a:r>
            <a:r>
              <a:rPr lang="et-EE" sz="4000" dirty="0" smtClean="0"/>
              <a:t>metsa!</a:t>
            </a:r>
            <a:endParaRPr lang="et-EE" sz="4000" dirty="0" smtClean="0"/>
          </a:p>
          <a:p>
            <a:pPr marL="0" indent="0" algn="ctr">
              <a:buNone/>
            </a:pPr>
            <a:endParaRPr lang="et-EE" sz="4000" dirty="0"/>
          </a:p>
          <a:p>
            <a:pPr marL="0" indent="0" algn="ctr">
              <a:buNone/>
            </a:pPr>
            <a:r>
              <a:rPr lang="et-EE" dirty="0" smtClean="0"/>
              <a:t>ehk</a:t>
            </a:r>
          </a:p>
          <a:p>
            <a:pPr marL="0" indent="0" algn="ctr">
              <a:buNone/>
            </a:pPr>
            <a:endParaRPr lang="et-EE" sz="4000" dirty="0" smtClean="0"/>
          </a:p>
          <a:p>
            <a:pPr marL="0" indent="0" algn="ctr">
              <a:buNone/>
            </a:pPr>
            <a:r>
              <a:rPr lang="et-EE" sz="4000" dirty="0" smtClean="0"/>
              <a:t>Hakka aktiivseks kultuuri kasutajaks!</a:t>
            </a:r>
            <a:endParaRPr lang="et-EE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47BFF-4E61-4415-8EB5-76E6ED1B0503}" type="slidenum">
              <a:rPr lang="et-EE" smtClean="0"/>
              <a:t>15</a:t>
            </a:fld>
            <a:endParaRPr lang="et-EE"/>
          </a:p>
        </p:txBody>
      </p:sp>
      <p:pic>
        <p:nvPicPr>
          <p:cNvPr id="2050" name="Picture 2" descr="Utro v sosnovom les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828646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7504" y="6300028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/>
              <a:t>http://</a:t>
            </a:r>
            <a:r>
              <a:rPr lang="et-EE" dirty="0" smtClean="0"/>
              <a:t>en.wikipedia.org/wiki/Morning_in_a_Pine_Forest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12104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8552</TotalTime>
  <Words>472</Words>
  <Application>Microsoft Office PowerPoint</Application>
  <PresentationFormat>On-screen Show (4:3)</PresentationFormat>
  <Paragraphs>109</Paragraphs>
  <Slides>15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Office Theme</vt:lpstr>
      <vt:lpstr>Microsoft Excel Chart</vt:lpstr>
      <vt:lpstr>Kultuuripärandi digiteerimise rakenduskava 2015-2020 Hetkeseis ja plaanid</vt:lpstr>
      <vt:lpstr>Kultuuripärand ≈ mets</vt:lpstr>
      <vt:lpstr>Valdkondlikud tegevuskavad -&gt; roadmap</vt:lpstr>
      <vt:lpstr>Eesti kultuurilugu = 900M klikki / klõpsu</vt:lpstr>
      <vt:lpstr>Digiteerimise tegevuskava kokkuvõtlikult</vt:lpstr>
      <vt:lpstr>Digiteeritud mahud praegu ja eesmärgid kuni 2020</vt:lpstr>
      <vt:lpstr>Mida rakenduskava raames ära teeme?</vt:lpstr>
      <vt:lpstr>Mida rakenduskava raames ära teeme?</vt:lpstr>
      <vt:lpstr>PowerPoint Presentation</vt:lpstr>
      <vt:lpstr>Mida rakenduskava raames ära teeme?</vt:lpstr>
      <vt:lpstr>Mis see kõik maksma läheb? </vt:lpstr>
      <vt:lpstr>Kust selline raha leida?</vt:lpstr>
      <vt:lpstr>Kuidas raha kätte saada?</vt:lpstr>
      <vt:lpstr>Kokkuvõte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Kultuuripärandi digiteerimine 2015-2020</dc:title>
  <dc:creator>Raivo Ruusalepp</dc:creator>
  <cp:lastModifiedBy>Raivo</cp:lastModifiedBy>
  <cp:revision>47</cp:revision>
  <dcterms:created xsi:type="dcterms:W3CDTF">2015-02-11T07:00:44Z</dcterms:created>
  <dcterms:modified xsi:type="dcterms:W3CDTF">2015-03-03T13:36:06Z</dcterms:modified>
</cp:coreProperties>
</file>