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0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 b="def" i="def"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lumOff val="-13575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114395"/>
              <a:lumOff val="-24975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E1E0DA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3">
              <a:hueOff val="362282"/>
              <a:satOff val="31803"/>
              <a:lumOff val="-18242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 Light"/>
          <a:ea typeface="Helvetica Neue Light"/>
          <a:cs typeface="Helvetica Neue Light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 b="def" i="def"/>
      <a:tcStyle>
        <a:tcBdr/>
        <a:fill>
          <a:solidFill>
            <a:srgbClr val="EDEADD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9BA00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DADBDA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-146070"/>
              <a:satOff val="-10048"/>
              <a:lumOff val="-30626"/>
            </a:schemeClr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B5B5C1"/>
          </a:solidFill>
        </a:fill>
      </a:tcStyle>
    </a:wholeTbl>
    <a:band2H>
      <a:tcTxStyle b="def" i="def"/>
      <a:tcStyle>
        <a:tcBdr/>
        <a:fill>
          <a:solidFill>
            <a:srgbClr val="9A9AA5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85F"/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/>
          <p:nvPr>
            <p:ph type="title"/>
          </p:nvPr>
        </p:nvSpPr>
        <p:spPr>
          <a:xfrm>
            <a:off x="1778000" y="2298700"/>
            <a:ext cx="20828000" cy="4648200"/>
          </a:xfrm>
          <a:prstGeom prst="rect">
            <a:avLst/>
          </a:prstGeom>
        </p:spPr>
        <p:txBody>
          <a:bodyPr anchor="b"/>
          <a:lstStyle/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sz="quarter" idx="1"/>
          </p:nvPr>
        </p:nvSpPr>
        <p:spPr>
          <a:xfrm>
            <a:off x="1778000" y="7073900"/>
            <a:ext cx="20828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13"/>
          </p:nvPr>
        </p:nvSpPr>
        <p:spPr>
          <a:xfrm>
            <a:off x="3124200" y="-38100"/>
            <a:ext cx="18135600" cy="1209669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itle Text"/>
          <p:cNvSpPr txBox="1"/>
          <p:nvPr>
            <p:ph type="title"/>
          </p:nvPr>
        </p:nvSpPr>
        <p:spPr>
          <a:xfrm>
            <a:off x="635000" y="9512300"/>
            <a:ext cx="23114000" cy="2006600"/>
          </a:xfrm>
          <a:prstGeom prst="rect">
            <a:avLst/>
          </a:prstGeom>
        </p:spPr>
        <p:txBody>
          <a:bodyPr anchor="b"/>
          <a:lstStyle/>
          <a:p>
            <a:pPr/>
            <a:r>
              <a:t>Title Text</a:t>
            </a:r>
          </a:p>
        </p:txBody>
      </p:sp>
      <p:sp>
        <p:nvSpPr>
          <p:cNvPr id="22" name="Body Level One…"/>
          <p:cNvSpPr txBox="1"/>
          <p:nvPr>
            <p:ph type="body" sz="quarter" idx="1"/>
          </p:nvPr>
        </p:nvSpPr>
        <p:spPr>
          <a:xfrm>
            <a:off x="635000" y="11442700"/>
            <a:ext cx="23114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- Cen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/>
          <p:nvPr>
            <p:ph type="title"/>
          </p:nvPr>
        </p:nvSpPr>
        <p:spPr>
          <a:xfrm>
            <a:off x="1778000" y="4533900"/>
            <a:ext cx="20828000" cy="46482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/>
          <p:nvPr>
            <p:ph type="pic" idx="13"/>
          </p:nvPr>
        </p:nvSpPr>
        <p:spPr>
          <a:xfrm>
            <a:off x="7950200" y="1104900"/>
            <a:ext cx="17259302" cy="115062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itle Text"/>
          <p:cNvSpPr txBox="1"/>
          <p:nvPr>
            <p:ph type="title"/>
          </p:nvPr>
        </p:nvSpPr>
        <p:spPr>
          <a:xfrm>
            <a:off x="1651000" y="952500"/>
            <a:ext cx="10223500" cy="5549900"/>
          </a:xfrm>
          <a:prstGeom prst="rect">
            <a:avLst/>
          </a:prstGeom>
        </p:spPr>
        <p:txBody>
          <a:bodyPr anchor="b"/>
          <a:lstStyle>
            <a:lvl1pPr>
              <a:defRPr sz="8400"/>
            </a:lvl1pPr>
          </a:lstStyle>
          <a:p>
            <a:pPr/>
            <a:r>
              <a:t>Title Text</a:t>
            </a:r>
          </a:p>
        </p:txBody>
      </p:sp>
      <p:sp>
        <p:nvSpPr>
          <p:cNvPr id="40" name="Body Level One…"/>
          <p:cNvSpPr txBox="1"/>
          <p:nvPr>
            <p:ph type="body" sz="quarter" idx="1"/>
          </p:nvPr>
        </p:nvSpPr>
        <p:spPr>
          <a:xfrm>
            <a:off x="1651000" y="6527800"/>
            <a:ext cx="10223500" cy="57277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7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defRPr sz="4800"/>
            </a:lvl1pPr>
            <a:lvl2pPr>
              <a:defRPr sz="4800"/>
            </a:lvl2pPr>
            <a:lvl3pPr>
              <a:defRPr sz="4800"/>
            </a:lvl3pPr>
            <a:lvl4pPr>
              <a:defRPr sz="4800"/>
            </a:lvl4pPr>
            <a:lvl5pPr>
              <a:defRPr sz="4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/>
          <p:nvPr>
            <p:ph type="pic" sz="half" idx="13"/>
          </p:nvPr>
        </p:nvSpPr>
        <p:spPr>
          <a:xfrm>
            <a:off x="10960100" y="3149600"/>
            <a:ext cx="13944600" cy="92964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67" name="Body Level One…"/>
          <p:cNvSpPr txBox="1"/>
          <p:nvPr>
            <p:ph type="body" sz="half" idx="1"/>
          </p:nvPr>
        </p:nvSpPr>
        <p:spPr>
          <a:xfrm>
            <a:off x="1689100" y="3149600"/>
            <a:ext cx="10223500" cy="9296400"/>
          </a:xfrm>
          <a:prstGeom prst="rect">
            <a:avLst/>
          </a:prstGeom>
        </p:spPr>
        <p:txBody>
          <a:bodyPr/>
          <a:lstStyle>
            <a:lvl1pPr marL="558800" indent="-558800">
              <a:spcBef>
                <a:spcPts val="4500"/>
              </a:spcBef>
              <a:defRPr sz="3800"/>
            </a:lvl1pPr>
            <a:lvl2pPr marL="1117600" indent="-558800">
              <a:spcBef>
                <a:spcPts val="4500"/>
              </a:spcBef>
              <a:defRPr sz="3800"/>
            </a:lvl2pPr>
            <a:lvl3pPr marL="1676400" indent="-558800">
              <a:spcBef>
                <a:spcPts val="4500"/>
              </a:spcBef>
              <a:defRPr sz="3800"/>
            </a:lvl3pPr>
            <a:lvl4pPr marL="2235200" indent="-558800">
              <a:spcBef>
                <a:spcPts val="4500"/>
              </a:spcBef>
              <a:defRPr sz="3800"/>
            </a:lvl4pPr>
            <a:lvl5pPr marL="2794000" indent="-558800">
              <a:spcBef>
                <a:spcPts val="4500"/>
              </a:spcBef>
              <a:defRPr sz="3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/>
          <p:nvPr>
            <p:ph type="body" idx="1"/>
          </p:nvPr>
        </p:nvSpPr>
        <p:spPr>
          <a:xfrm>
            <a:off x="1689100" y="1778000"/>
            <a:ext cx="21005800" cy="10160000"/>
          </a:xfrm>
          <a:prstGeom prst="rect">
            <a:avLst/>
          </a:prstGeom>
        </p:spPr>
        <p:txBody>
          <a:bodyPr/>
          <a:lstStyle>
            <a:lvl1pPr>
              <a:defRPr sz="4800"/>
            </a:lvl1pPr>
            <a:lvl2pPr>
              <a:defRPr sz="4800"/>
            </a:lvl2pPr>
            <a:lvl3pPr>
              <a:defRPr sz="4800"/>
            </a:lvl3pPr>
            <a:lvl4pPr>
              <a:defRPr sz="4800"/>
            </a:lvl4pPr>
            <a:lvl5pPr>
              <a:defRPr sz="4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/>
          <p:nvPr>
            <p:ph type="pic" sz="quarter" idx="13"/>
          </p:nvPr>
        </p:nvSpPr>
        <p:spPr>
          <a:xfrm>
            <a:off x="15681340" y="7035800"/>
            <a:ext cx="8396678" cy="56007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"/>
          <p:cNvSpPr/>
          <p:nvPr>
            <p:ph type="pic" sz="quarter" idx="14"/>
          </p:nvPr>
        </p:nvSpPr>
        <p:spPr>
          <a:xfrm>
            <a:off x="15290800" y="1130300"/>
            <a:ext cx="8331200" cy="5554134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age"/>
          <p:cNvSpPr/>
          <p:nvPr>
            <p:ph type="pic" idx="15"/>
          </p:nvPr>
        </p:nvSpPr>
        <p:spPr>
          <a:xfrm>
            <a:off x="-304800" y="1130300"/>
            <a:ext cx="17202150" cy="114681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/>
          <p:nvPr>
            <p:ph type="body" sz="quarter" idx="13"/>
          </p:nvPr>
        </p:nvSpPr>
        <p:spPr>
          <a:xfrm>
            <a:off x="2387600" y="8953500"/>
            <a:ext cx="19621500" cy="585521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i="1" sz="3200"/>
            </a:lvl1pPr>
          </a:lstStyle>
          <a:p>
            <a:pPr/>
            <a:r>
              <a:t>–Johnny Appleseed</a:t>
            </a:r>
          </a:p>
        </p:txBody>
      </p:sp>
      <p:sp>
        <p:nvSpPr>
          <p:cNvPr id="94" name="“Type a quote here.”"/>
          <p:cNvSpPr txBox="1"/>
          <p:nvPr>
            <p:ph type="body" sz="quarter" idx="14"/>
          </p:nvPr>
        </p:nvSpPr>
        <p:spPr>
          <a:xfrm>
            <a:off x="2387600" y="6076950"/>
            <a:ext cx="19621500" cy="8255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48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“Type a quote here.” </a:t>
            </a:r>
          </a:p>
        </p:txBody>
      </p:sp>
      <p:sp>
        <p:nvSpPr>
          <p:cNvPr id="9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/>
          <p:nvPr>
            <p:ph type="pic" idx="13"/>
          </p:nvPr>
        </p:nvSpPr>
        <p:spPr>
          <a:xfrm>
            <a:off x="0" y="0"/>
            <a:ext cx="24384000" cy="1626446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1689100" y="355600"/>
            <a:ext cx="21005800" cy="228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1689100" y="3149600"/>
            <a:ext cx="21005800" cy="9296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11959031" y="13081000"/>
            <a:ext cx="453238" cy="46105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b="0" sz="24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200" u="none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63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52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127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52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90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52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254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52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317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52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381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52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444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52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508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52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571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b="0" baseline="0" cap="none" i="0" spc="0" strike="noStrike" sz="52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tif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tif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tif"/><Relationship Id="rId3" Type="http://schemas.openxmlformats.org/officeDocument/2006/relationships/image" Target="../media/image4.tif"/><Relationship Id="rId4" Type="http://schemas.openxmlformats.org/officeDocument/2006/relationships/image" Target="../media/image5.pn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pn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pn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pn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pn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mailto:allan.zirk@ut.ee" TargetMode="Externa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Integrations in modern biodiversity platform"/>
          <p:cNvSpPr txBox="1"/>
          <p:nvPr>
            <p:ph type="ctrTitle"/>
          </p:nvPr>
        </p:nvSpPr>
        <p:spPr>
          <a:xfrm>
            <a:off x="1778000" y="1790700"/>
            <a:ext cx="20828000" cy="4648200"/>
          </a:xfrm>
          <a:prstGeom prst="rect">
            <a:avLst/>
          </a:prstGeom>
        </p:spPr>
        <p:txBody>
          <a:bodyPr/>
          <a:lstStyle>
            <a:lvl1pPr algn="l">
              <a:defRPr sz="10000">
                <a:solidFill>
                  <a:srgbClr val="98CC99"/>
                </a:solidFill>
                <a:latin typeface="Open Sans Extrabold"/>
                <a:ea typeface="Open Sans Extrabold"/>
                <a:cs typeface="Open Sans Extrabold"/>
                <a:sym typeface="Open Sans Extrabold"/>
              </a:defRPr>
            </a:lvl1pPr>
          </a:lstStyle>
          <a:p>
            <a:pPr/>
            <a:r>
              <a:t>Integrations in modern biodiversity platform</a:t>
            </a:r>
          </a:p>
        </p:txBody>
      </p:sp>
      <p:sp>
        <p:nvSpPr>
          <p:cNvPr id="120" name="Open Access – Plans and Choices, 6 November, Tartu"/>
          <p:cNvSpPr txBox="1"/>
          <p:nvPr>
            <p:ph type="subTitle" sz="quarter" idx="1"/>
          </p:nvPr>
        </p:nvSpPr>
        <p:spPr>
          <a:xfrm>
            <a:off x="1778000" y="6946900"/>
            <a:ext cx="20828000" cy="1587500"/>
          </a:xfrm>
          <a:prstGeom prst="rect">
            <a:avLst/>
          </a:prstGeom>
        </p:spPr>
        <p:txBody>
          <a:bodyPr/>
          <a:lstStyle>
            <a:lvl1pPr algn="l">
              <a:defRPr b="1"/>
            </a:lvl1pPr>
          </a:lstStyle>
          <a:p>
            <a:pPr/>
            <a:r>
              <a:t>Open Access – Plans and Choices, 6 November, Tartu</a:t>
            </a:r>
          </a:p>
        </p:txBody>
      </p:sp>
      <p:sp>
        <p:nvSpPr>
          <p:cNvPr id="121" name="Allan Zirk, University of Tartu, Estonia"/>
          <p:cNvSpPr txBox="1"/>
          <p:nvPr/>
        </p:nvSpPr>
        <p:spPr>
          <a:xfrm>
            <a:off x="1778000" y="10223500"/>
            <a:ext cx="20828000" cy="1587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algn="l">
              <a:defRPr sz="4400">
                <a:solidFill>
                  <a:srgbClr val="98CC99"/>
                </a:solidFill>
              </a:defRPr>
            </a:lvl1pPr>
          </a:lstStyle>
          <a:p>
            <a:pPr/>
            <a:r>
              <a:t>Allan Zirk, University of Tartu, Estonia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utoF statistics…"/>
          <p:cNvSpPr txBox="1"/>
          <p:nvPr>
            <p:ph type="subTitle" sz="half" idx="1"/>
          </p:nvPr>
        </p:nvSpPr>
        <p:spPr>
          <a:xfrm>
            <a:off x="1674415" y="1357510"/>
            <a:ext cx="7576146" cy="10772479"/>
          </a:xfrm>
          <a:prstGeom prst="rect">
            <a:avLst/>
          </a:prstGeom>
        </p:spPr>
        <p:txBody>
          <a:bodyPr/>
          <a:lstStyle/>
          <a:p>
            <a:pPr algn="l" defTabSz="701675">
              <a:defRPr b="1" sz="6290">
                <a:latin typeface="Open Sans"/>
                <a:ea typeface="Open Sans"/>
                <a:cs typeface="Open Sans"/>
                <a:sym typeface="Open Sans"/>
              </a:defRPr>
            </a:pPr>
            <a:r>
              <a:t>PlutoF statistics</a:t>
            </a:r>
          </a:p>
          <a:p>
            <a:pPr algn="l" defTabSz="701675">
              <a:defRPr b="1" sz="4590">
                <a:latin typeface="Open Sans"/>
                <a:ea typeface="Open Sans"/>
                <a:cs typeface="Open Sans"/>
                <a:sym typeface="Open Sans"/>
              </a:defRPr>
            </a:pPr>
            <a:endParaRPr b="0" sz="3740"/>
          </a:p>
          <a:p>
            <a:pPr algn="l" defTabSz="701675">
              <a:defRPr b="1" sz="3740">
                <a:latin typeface="Open Sans"/>
                <a:ea typeface="Open Sans"/>
                <a:cs typeface="Open Sans"/>
                <a:sym typeface="Open Sans"/>
              </a:defRPr>
            </a:pPr>
            <a:r>
              <a:rPr b="0"/>
              <a:t>Public release </a:t>
            </a:r>
            <a:r>
              <a:t>2005</a:t>
            </a:r>
            <a:r>
              <a:rPr b="0"/>
              <a:t>.</a:t>
            </a:r>
            <a:endParaRPr b="0"/>
          </a:p>
          <a:p>
            <a:pPr algn="l" defTabSz="701675">
              <a:defRPr b="1" sz="3740">
                <a:latin typeface="Open Sans"/>
                <a:ea typeface="Open Sans"/>
                <a:cs typeface="Open Sans"/>
                <a:sym typeface="Open Sans"/>
              </a:defRPr>
            </a:pPr>
            <a:endParaRPr b="0"/>
          </a:p>
          <a:p>
            <a:pPr algn="l" defTabSz="701675">
              <a:defRPr b="1" sz="3740">
                <a:latin typeface="Open Sans"/>
                <a:ea typeface="Open Sans"/>
                <a:cs typeface="Open Sans"/>
                <a:sym typeface="Open Sans"/>
              </a:defRPr>
            </a:pPr>
            <a:r>
              <a:rPr b="0"/>
              <a:t>Number of registered users </a:t>
            </a:r>
            <a:r>
              <a:t>5300</a:t>
            </a:r>
            <a:r>
              <a:rPr b="0"/>
              <a:t>.</a:t>
            </a:r>
            <a:br>
              <a:rPr b="0"/>
            </a:br>
            <a:br>
              <a:rPr b="0"/>
            </a:br>
            <a:r>
              <a:rPr b="0"/>
              <a:t>Over </a:t>
            </a:r>
            <a:r>
              <a:t>7 million</a:t>
            </a:r>
            <a:r>
              <a:rPr b="0"/>
              <a:t> occurrence records managed.</a:t>
            </a:r>
            <a:br>
              <a:rPr b="0"/>
            </a:br>
            <a:endParaRPr b="0"/>
          </a:p>
          <a:p>
            <a:pPr algn="l" defTabSz="701675">
              <a:defRPr b="1" sz="3740">
                <a:latin typeface="Open Sans"/>
                <a:ea typeface="Open Sans"/>
                <a:cs typeface="Open Sans"/>
                <a:sym typeface="Open Sans"/>
              </a:defRPr>
            </a:pPr>
            <a:r>
              <a:rPr b="0"/>
              <a:t>Usage: every day ~</a:t>
            </a:r>
            <a:r>
              <a:t>150</a:t>
            </a:r>
            <a:r>
              <a:rPr b="0"/>
              <a:t> people &amp; every month ~</a:t>
            </a:r>
            <a:r>
              <a:t>1000</a:t>
            </a:r>
            <a:r>
              <a:rPr b="0"/>
              <a:t> people work with data.</a:t>
            </a:r>
            <a:br>
              <a:rPr b="0"/>
            </a:br>
            <a:endParaRPr b="0"/>
          </a:p>
          <a:p>
            <a:pPr algn="l" defTabSz="701675">
              <a:defRPr b="1" sz="3740">
                <a:latin typeface="Open Sans"/>
                <a:ea typeface="Open Sans"/>
                <a:cs typeface="Open Sans"/>
                <a:sym typeface="Open Sans"/>
              </a:defRPr>
            </a:pPr>
            <a:r>
              <a:rPr b="0"/>
              <a:t>Users from over </a:t>
            </a:r>
            <a:r>
              <a:t>100</a:t>
            </a:r>
            <a:r>
              <a:rPr b="0"/>
              <a:t> countries, ~</a:t>
            </a:r>
            <a:r>
              <a:t>30%</a:t>
            </a:r>
            <a:r>
              <a:rPr b="0"/>
              <a:t> outside Estonia.</a:t>
            </a:r>
          </a:p>
        </p:txBody>
      </p:sp>
      <p:pic>
        <p:nvPicPr>
          <p:cNvPr id="124" name="MDSIsGVwSKFxLM3h51Tpc1H1UGMChrc4H60rWwwogy-KqXFagtG5mJYQ7Oc7IMIN83-rP61_IJHKhoYA_gtVraQcIH_AxJU0841L3Qzh7BrTQGpVGCOwRpktXT-4LHeGoVcbxOaQhqU.png" descr="MDSIsGVwSKFxLM3h51Tpc1H1UGMChrc4H60rWwwogy-KqXFagtG5mJYQ7Oc7IMIN83-rP61_IJHKhoYA_gtVraQcIH_AxJU0841L3Qzh7BrTQGpVGCOwRpktXT-4LHeGoVcbxOaQhqU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261993" y="1148512"/>
            <a:ext cx="14902414" cy="1141897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Who uses PlutoF…"/>
          <p:cNvSpPr txBox="1"/>
          <p:nvPr>
            <p:ph type="subTitle" sz="half" idx="1"/>
          </p:nvPr>
        </p:nvSpPr>
        <p:spPr>
          <a:xfrm>
            <a:off x="1674415" y="1357510"/>
            <a:ext cx="7576146" cy="10772479"/>
          </a:xfrm>
          <a:prstGeom prst="rect">
            <a:avLst/>
          </a:prstGeom>
        </p:spPr>
        <p:txBody>
          <a:bodyPr/>
          <a:lstStyle/>
          <a:p>
            <a:pPr algn="l">
              <a:defRPr b="1">
                <a:latin typeface="Open Sans"/>
                <a:ea typeface="Open Sans"/>
                <a:cs typeface="Open Sans"/>
                <a:sym typeface="Open Sans"/>
              </a:defRPr>
            </a:pPr>
            <a:r>
              <a:rPr sz="6500"/>
              <a:t>Who uses </a:t>
            </a:r>
            <a:r>
              <a:rPr sz="6400"/>
              <a:t>PlutoF</a:t>
            </a:r>
            <a:endParaRPr sz="6400"/>
          </a:p>
          <a:p>
            <a:pPr algn="l">
              <a:defRPr b="1">
                <a:latin typeface="Open Sans"/>
                <a:ea typeface="Open Sans"/>
                <a:cs typeface="Open Sans"/>
                <a:sym typeface="Open Sans"/>
              </a:defRPr>
            </a:pPr>
            <a:br/>
            <a:r>
              <a:rPr b="0" sz="4400"/>
              <a:t>Scientists, Students, Governmental Officials</a:t>
            </a:r>
            <a:endParaRPr b="0" sz="4400"/>
          </a:p>
          <a:p>
            <a:pPr algn="l">
              <a:defRPr b="1" sz="4400">
                <a:latin typeface="Open Sans"/>
                <a:ea typeface="Open Sans"/>
                <a:cs typeface="Open Sans"/>
                <a:sym typeface="Open Sans"/>
              </a:defRPr>
            </a:pPr>
            <a:br>
              <a:rPr b="0"/>
            </a:br>
            <a:r>
              <a:rPr b="0"/>
              <a:t>Museums &amp; Scientific institutions</a:t>
            </a:r>
            <a:endParaRPr b="0"/>
          </a:p>
          <a:p>
            <a:pPr algn="l">
              <a:defRPr b="1" sz="4400">
                <a:latin typeface="Open Sans"/>
                <a:ea typeface="Open Sans"/>
                <a:cs typeface="Open Sans"/>
                <a:sym typeface="Open Sans"/>
              </a:defRPr>
            </a:pPr>
            <a:br>
              <a:rPr b="0"/>
            </a:br>
            <a:r>
              <a:rPr b="0"/>
              <a:t>Communities</a:t>
            </a:r>
            <a:endParaRPr b="0"/>
          </a:p>
          <a:p>
            <a:pPr algn="l">
              <a:defRPr b="1" sz="4400">
                <a:latin typeface="Open Sans"/>
                <a:ea typeface="Open Sans"/>
                <a:cs typeface="Open Sans"/>
                <a:sym typeface="Open Sans"/>
              </a:defRPr>
            </a:pPr>
            <a:br>
              <a:rPr b="0"/>
            </a:br>
            <a:r>
              <a:rPr b="0"/>
              <a:t>Citizen Science, Ecological, Taxonomical, </a:t>
            </a:r>
            <a:endParaRPr b="0"/>
          </a:p>
          <a:p>
            <a:pPr algn="l">
              <a:defRPr sz="4400">
                <a:latin typeface="Calibri"/>
                <a:ea typeface="Calibri"/>
                <a:cs typeface="Calibri"/>
                <a:sym typeface="Calibri"/>
              </a:defRPr>
            </a:pPr>
            <a:r>
              <a:t>Monitoring, etc. Projects</a:t>
            </a:r>
          </a:p>
        </p:txBody>
      </p:sp>
      <p:pic>
        <p:nvPicPr>
          <p:cNvPr id="127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690684" y="3112570"/>
            <a:ext cx="14007516" cy="7262359"/>
          </a:xfrm>
          <a:prstGeom prst="rect">
            <a:avLst/>
          </a:prstGeom>
          <a:ln w="12700">
            <a:miter lim="400000"/>
          </a:ln>
          <a:effectLst>
            <a:outerShdw sx="100000" sy="100000" kx="0" ky="0" algn="b" rotWithShape="0" blurRad="444500" dist="38100" dir="5400000">
              <a:srgbClr val="000000">
                <a:alpha val="49886"/>
              </a:srgbClr>
            </a:outerShdw>
          </a:effectLst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What Data types are managed?…"/>
          <p:cNvSpPr txBox="1"/>
          <p:nvPr>
            <p:ph type="subTitle" sz="half" idx="1"/>
          </p:nvPr>
        </p:nvSpPr>
        <p:spPr>
          <a:xfrm>
            <a:off x="1674415" y="1357510"/>
            <a:ext cx="11389222" cy="11000980"/>
          </a:xfrm>
          <a:prstGeom prst="rect">
            <a:avLst/>
          </a:prstGeom>
        </p:spPr>
        <p:txBody>
          <a:bodyPr/>
          <a:lstStyle/>
          <a:p>
            <a:pPr algn="l" defTabSz="808990">
              <a:defRPr b="1" sz="6370">
                <a:latin typeface="Open Sans"/>
                <a:ea typeface="Open Sans"/>
                <a:cs typeface="Open Sans"/>
                <a:sym typeface="Open Sans"/>
              </a:defRPr>
            </a:pPr>
            <a:r>
              <a:t>What Data types are managed?</a:t>
            </a:r>
          </a:p>
          <a:p>
            <a:pPr algn="l" defTabSz="808990">
              <a:defRPr b="1" sz="4214">
                <a:latin typeface="Open Sans"/>
                <a:ea typeface="Open Sans"/>
                <a:cs typeface="Open Sans"/>
                <a:sym typeface="Open Sans"/>
              </a:defRPr>
            </a:pPr>
            <a:endParaRPr b="0">
              <a:latin typeface="Open Sans Semibold"/>
              <a:ea typeface="Open Sans Semibold"/>
              <a:cs typeface="Open Sans Semibold"/>
              <a:sym typeface="Open Sans Semibold"/>
            </a:endParaRPr>
          </a:p>
          <a:p>
            <a:pPr algn="l" defTabSz="348488">
              <a:defRPr sz="4214">
                <a:latin typeface="Open Sans"/>
                <a:ea typeface="Open Sans"/>
                <a:cs typeface="Open Sans"/>
                <a:sym typeface="Open Sans"/>
              </a:defRPr>
            </a:pPr>
            <a:r>
              <a:t>Taxon Occurrences</a:t>
            </a:r>
            <a:br/>
            <a:br/>
            <a:r>
              <a:t>Classifications, Taxa, Traits</a:t>
            </a:r>
          </a:p>
          <a:p>
            <a:pPr algn="l" defTabSz="348488">
              <a:defRPr sz="4214">
                <a:latin typeface="Open Sans"/>
                <a:ea typeface="Open Sans"/>
                <a:cs typeface="Open Sans"/>
                <a:sym typeface="Open Sans"/>
              </a:defRPr>
            </a:pPr>
          </a:p>
          <a:p>
            <a:pPr algn="l" defTabSz="348488">
              <a:defRPr sz="4214">
                <a:latin typeface="Open Sans"/>
                <a:ea typeface="Open Sans"/>
                <a:cs typeface="Open Sans"/>
                <a:sym typeface="Open Sans"/>
              </a:defRPr>
            </a:pPr>
            <a:r>
              <a:t>Projects, Studies, Expeditions, Organisations</a:t>
            </a:r>
          </a:p>
          <a:p>
            <a:pPr algn="l" defTabSz="348488">
              <a:defRPr sz="4214">
                <a:latin typeface="Open Sans"/>
                <a:ea typeface="Open Sans"/>
                <a:cs typeface="Open Sans"/>
                <a:sym typeface="Open Sans"/>
              </a:defRPr>
            </a:pPr>
          </a:p>
          <a:p>
            <a:pPr algn="l" defTabSz="348488">
              <a:defRPr sz="4214">
                <a:latin typeface="Open Sans"/>
                <a:ea typeface="Open Sans"/>
                <a:cs typeface="Open Sans"/>
                <a:sym typeface="Open Sans"/>
              </a:defRPr>
            </a:pPr>
            <a:r>
              <a:t>Experiments, PCR, DNA</a:t>
            </a:r>
            <a:br/>
            <a:br/>
            <a:r>
              <a:t>Persons, Keywords, Sampling Areas</a:t>
            </a:r>
            <a:br/>
            <a:br/>
            <a:r>
              <a:t>Images, Videos, Sounds, References</a:t>
            </a:r>
          </a:p>
        </p:txBody>
      </p:sp>
      <p:pic>
        <p:nvPicPr>
          <p:cNvPr id="130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4980336" y="1846049"/>
            <a:ext cx="7954575" cy="10023902"/>
          </a:xfrm>
          <a:prstGeom prst="rect">
            <a:avLst/>
          </a:prstGeom>
          <a:ln w="12700">
            <a:miter lim="400000"/>
          </a:ln>
          <a:effectLst>
            <a:outerShdw sx="100000" sy="100000" kx="0" ky="0" algn="b" rotWithShape="0" blurRad="520700" dist="39352" dir="5400000">
              <a:srgbClr val="000000">
                <a:alpha val="40867"/>
              </a:srgbClr>
            </a:outerShdw>
          </a:effectLst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Identity providers…"/>
          <p:cNvSpPr txBox="1"/>
          <p:nvPr>
            <p:ph type="subTitle" sz="half" idx="1"/>
          </p:nvPr>
        </p:nvSpPr>
        <p:spPr>
          <a:xfrm>
            <a:off x="1674415" y="1357510"/>
            <a:ext cx="8680253" cy="10769800"/>
          </a:xfrm>
          <a:prstGeom prst="rect">
            <a:avLst/>
          </a:prstGeom>
        </p:spPr>
        <p:txBody>
          <a:bodyPr/>
          <a:lstStyle/>
          <a:p>
            <a:pPr algn="l">
              <a:defRPr b="1" sz="6200">
                <a:latin typeface="Open Sans"/>
                <a:ea typeface="Open Sans"/>
                <a:cs typeface="Open Sans"/>
                <a:sym typeface="Open Sans"/>
              </a:defRPr>
            </a:pPr>
            <a:r>
              <a:t>Identity providers</a:t>
            </a:r>
          </a:p>
          <a:p>
            <a:pPr algn="l">
              <a:defRPr sz="4300">
                <a:latin typeface="Open Sans"/>
                <a:ea typeface="Open Sans"/>
                <a:cs typeface="Open Sans"/>
                <a:sym typeface="Open Sans"/>
              </a:defRPr>
            </a:pPr>
          </a:p>
          <a:p>
            <a:pPr algn="l">
              <a:defRPr sz="4600">
                <a:latin typeface="Open Sans"/>
                <a:ea typeface="Open Sans"/>
                <a:cs typeface="Open Sans"/>
                <a:sym typeface="Open Sans"/>
              </a:defRPr>
            </a:pPr>
            <a:r>
              <a:t>Sign up</a:t>
            </a:r>
            <a:br/>
            <a:br/>
            <a:r>
              <a:t>Link existing account</a:t>
            </a:r>
            <a:br/>
            <a:br/>
          </a:p>
        </p:txBody>
      </p:sp>
      <p:pic>
        <p:nvPicPr>
          <p:cNvPr id="133" name="Image" descr="Image"/>
          <p:cNvPicPr>
            <a:picLocks noChangeAspect="1"/>
          </p:cNvPicPr>
          <p:nvPr/>
        </p:nvPicPr>
        <p:blipFill>
          <a:blip r:embed="rId2">
            <a:extLst/>
          </a:blip>
          <a:srcRect l="0" t="0" r="0" b="7662"/>
          <a:stretch>
            <a:fillRect/>
          </a:stretch>
        </p:blipFill>
        <p:spPr>
          <a:xfrm>
            <a:off x="11164006" y="2529994"/>
            <a:ext cx="11685369" cy="7387403"/>
          </a:xfrm>
          <a:prstGeom prst="rect">
            <a:avLst/>
          </a:prstGeom>
          <a:ln w="12700">
            <a:miter lim="400000"/>
          </a:ln>
          <a:effectLst>
            <a:outerShdw sx="100000" sy="100000" kx="0" ky="0" algn="b" rotWithShape="0" blurRad="444500" dist="38100" dir="5400000">
              <a:srgbClr val="000000">
                <a:alpha val="66026"/>
              </a:srgbClr>
            </a:outerShdw>
          </a:effectLst>
        </p:spPr>
      </p:pic>
      <p:pic>
        <p:nvPicPr>
          <p:cNvPr id="134" name="Image" descr="Image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1075557" y="10847173"/>
            <a:ext cx="11862089" cy="234812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Import tools"/>
          <p:cNvSpPr txBox="1"/>
          <p:nvPr>
            <p:ph type="subTitle" sz="half" idx="1"/>
          </p:nvPr>
        </p:nvSpPr>
        <p:spPr>
          <a:xfrm>
            <a:off x="1674415" y="1268610"/>
            <a:ext cx="7507785" cy="10769800"/>
          </a:xfrm>
          <a:prstGeom prst="rect">
            <a:avLst/>
          </a:prstGeom>
        </p:spPr>
        <p:txBody>
          <a:bodyPr/>
          <a:lstStyle>
            <a:lvl1pPr algn="l">
              <a:defRPr b="1" sz="6500"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/>
            <a:r>
              <a:t>Import tools</a:t>
            </a:r>
          </a:p>
        </p:txBody>
      </p:sp>
      <p:pic>
        <p:nvPicPr>
          <p:cNvPr id="137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544363" y="1398918"/>
            <a:ext cx="13829674" cy="10918164"/>
          </a:xfrm>
          <a:prstGeom prst="rect">
            <a:avLst/>
          </a:prstGeom>
          <a:ln w="12700">
            <a:miter lim="400000"/>
          </a:ln>
          <a:effectLst>
            <a:outerShdw sx="100000" sy="100000" kx="0" ky="0" algn="b" rotWithShape="0" blurRad="444500" dist="38100" dir="5400000">
              <a:srgbClr val="000000">
                <a:alpha val="66026"/>
              </a:srgbClr>
            </a:outerShdw>
          </a:effectLst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Mobile data gathering tools"/>
          <p:cNvSpPr txBox="1"/>
          <p:nvPr>
            <p:ph type="subTitle" sz="half" idx="1"/>
          </p:nvPr>
        </p:nvSpPr>
        <p:spPr>
          <a:xfrm>
            <a:off x="1674415" y="1319410"/>
            <a:ext cx="7507785" cy="10769800"/>
          </a:xfrm>
          <a:prstGeom prst="rect">
            <a:avLst/>
          </a:prstGeom>
        </p:spPr>
        <p:txBody>
          <a:bodyPr/>
          <a:lstStyle>
            <a:lvl1pPr algn="l">
              <a:defRPr b="1" sz="6500"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/>
            <a:r>
              <a:t>Mobile data gathering tools</a:t>
            </a:r>
          </a:p>
        </p:txBody>
      </p:sp>
      <p:pic>
        <p:nvPicPr>
          <p:cNvPr id="140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7608033" y="286073"/>
            <a:ext cx="6389133" cy="13143854"/>
          </a:xfrm>
          <a:prstGeom prst="rect">
            <a:avLst/>
          </a:prstGeom>
          <a:ln w="12700">
            <a:miter lim="400000"/>
          </a:ln>
        </p:spPr>
      </p:pic>
      <p:pic>
        <p:nvPicPr>
          <p:cNvPr id="141" name="Image" descr="Image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0584505" y="319923"/>
            <a:ext cx="6434023" cy="13076154"/>
          </a:xfrm>
          <a:prstGeom prst="rect">
            <a:avLst/>
          </a:prstGeom>
          <a:ln w="12700">
            <a:miter lim="400000"/>
          </a:ln>
        </p:spPr>
      </p:pic>
      <p:pic>
        <p:nvPicPr>
          <p:cNvPr id="142" name="Image" descr="Image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97041" y="8515389"/>
            <a:ext cx="9365918" cy="4000423"/>
          </a:xfrm>
          <a:prstGeom prst="rect">
            <a:avLst/>
          </a:prstGeom>
          <a:ln w="12700">
            <a:miter lim="400000"/>
          </a:ln>
          <a:effectLst>
            <a:outerShdw sx="100000" sy="100000" kx="0" ky="0" algn="b" rotWithShape="0" blurRad="444500" dist="38100" dir="5400000">
              <a:srgbClr val="000000">
                <a:alpha val="66026"/>
              </a:srgbClr>
            </a:outerShdw>
          </a:effectLst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Publishing solutions…"/>
          <p:cNvSpPr txBox="1"/>
          <p:nvPr>
            <p:ph type="subTitle" sz="half" idx="1"/>
          </p:nvPr>
        </p:nvSpPr>
        <p:spPr>
          <a:xfrm>
            <a:off x="1674415" y="1268610"/>
            <a:ext cx="8535790" cy="10769800"/>
          </a:xfrm>
          <a:prstGeom prst="rect">
            <a:avLst/>
          </a:prstGeom>
        </p:spPr>
        <p:txBody>
          <a:bodyPr/>
          <a:lstStyle/>
          <a:p>
            <a:pPr algn="l">
              <a:defRPr b="1" sz="6500">
                <a:latin typeface="Open Sans"/>
                <a:ea typeface="Open Sans"/>
                <a:cs typeface="Open Sans"/>
                <a:sym typeface="Open Sans"/>
              </a:defRPr>
            </a:pPr>
            <a:r>
              <a:t>Publishing solutions</a:t>
            </a:r>
          </a:p>
          <a:p>
            <a:pPr algn="l">
              <a:defRPr b="1" sz="6500">
                <a:latin typeface="Open Sans"/>
                <a:ea typeface="Open Sans"/>
                <a:cs typeface="Open Sans"/>
                <a:sym typeface="Open Sans"/>
              </a:defRPr>
            </a:pPr>
          </a:p>
          <a:p>
            <a:pPr algn="l">
              <a:defRPr sz="4600">
                <a:latin typeface="Open Sans"/>
                <a:ea typeface="Open Sans"/>
                <a:cs typeface="Open Sans"/>
                <a:sym typeface="Open Sans"/>
              </a:defRPr>
            </a:pPr>
            <a:r>
              <a:t>GBIF</a:t>
            </a:r>
          </a:p>
          <a:p>
            <a:pPr algn="l">
              <a:defRPr sz="4600">
                <a:latin typeface="Open Sans"/>
                <a:ea typeface="Open Sans"/>
                <a:cs typeface="Open Sans"/>
                <a:sym typeface="Open Sans"/>
              </a:defRPr>
            </a:pPr>
          </a:p>
          <a:p>
            <a:pPr algn="l">
              <a:defRPr sz="4600">
                <a:latin typeface="Open Sans"/>
                <a:ea typeface="Open Sans"/>
                <a:cs typeface="Open Sans"/>
                <a:sym typeface="Open Sans"/>
              </a:defRPr>
            </a:pPr>
            <a:r>
              <a:t>DataCite</a:t>
            </a:r>
          </a:p>
          <a:p>
            <a:pPr algn="l">
              <a:defRPr sz="4600">
                <a:latin typeface="Open Sans"/>
                <a:ea typeface="Open Sans"/>
                <a:cs typeface="Open Sans"/>
                <a:sym typeface="Open Sans"/>
              </a:defRPr>
            </a:pPr>
          </a:p>
          <a:p>
            <a:pPr algn="l">
              <a:defRPr sz="4600">
                <a:latin typeface="Open Sans"/>
                <a:ea typeface="Open Sans"/>
                <a:cs typeface="Open Sans"/>
                <a:sym typeface="Open Sans"/>
              </a:defRPr>
            </a:pPr>
            <a:r>
              <a:t>Pensoft</a:t>
            </a:r>
            <a:br/>
            <a:br/>
            <a:r>
              <a:t>GenBank</a:t>
            </a:r>
          </a:p>
        </p:txBody>
      </p:sp>
      <p:pic>
        <p:nvPicPr>
          <p:cNvPr id="145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391900" y="3059226"/>
            <a:ext cx="11487857" cy="7597548"/>
          </a:xfrm>
          <a:prstGeom prst="rect">
            <a:avLst/>
          </a:prstGeom>
          <a:ln w="12700">
            <a:miter lim="400000"/>
          </a:ln>
          <a:effectLst>
            <a:outerShdw sx="100000" sy="100000" kx="0" ky="0" algn="b" rotWithShape="0" blurRad="444500" dist="38100" dir="5400000">
              <a:srgbClr val="000000">
                <a:alpha val="66026"/>
              </a:srgbClr>
            </a:outerShdw>
          </a:effectLst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BIF Dataset management"/>
          <p:cNvSpPr txBox="1"/>
          <p:nvPr>
            <p:ph type="subTitle" sz="half" idx="1"/>
          </p:nvPr>
        </p:nvSpPr>
        <p:spPr>
          <a:xfrm>
            <a:off x="1674415" y="1357510"/>
            <a:ext cx="7680128" cy="10769800"/>
          </a:xfrm>
          <a:prstGeom prst="rect">
            <a:avLst/>
          </a:prstGeom>
        </p:spPr>
        <p:txBody>
          <a:bodyPr/>
          <a:lstStyle>
            <a:lvl1pPr algn="l">
              <a:defRPr b="1" sz="6500"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/>
            <a:r>
              <a:t>GBIF Dataset management</a:t>
            </a:r>
          </a:p>
        </p:txBody>
      </p:sp>
      <p:pic>
        <p:nvPicPr>
          <p:cNvPr id="148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786075" y="1398944"/>
            <a:ext cx="13803450" cy="10918112"/>
          </a:xfrm>
          <a:prstGeom prst="rect">
            <a:avLst/>
          </a:prstGeom>
          <a:ln w="12700">
            <a:miter lim="400000"/>
          </a:ln>
          <a:effectLst>
            <a:outerShdw sx="100000" sy="100000" kx="0" ky="0" algn="b" rotWithShape="0" blurRad="444500" dist="38100" dir="5400000">
              <a:srgbClr val="000000">
                <a:alpha val="66026"/>
              </a:srgbClr>
            </a:outerShdw>
          </a:effectLst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Published dataset in GBIF"/>
          <p:cNvSpPr txBox="1"/>
          <p:nvPr>
            <p:ph type="subTitle" sz="half" idx="1"/>
          </p:nvPr>
        </p:nvSpPr>
        <p:spPr>
          <a:xfrm>
            <a:off x="1674415" y="1357510"/>
            <a:ext cx="7779346" cy="10769800"/>
          </a:xfrm>
          <a:prstGeom prst="rect">
            <a:avLst/>
          </a:prstGeom>
        </p:spPr>
        <p:txBody>
          <a:bodyPr/>
          <a:lstStyle>
            <a:lvl1pPr algn="l">
              <a:defRPr b="1" sz="5800"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/>
            <a:r>
              <a:t>Published dataset in GBIF</a:t>
            </a:r>
          </a:p>
        </p:txBody>
      </p:sp>
      <p:pic>
        <p:nvPicPr>
          <p:cNvPr id="151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822623" y="1393453"/>
            <a:ext cx="13831954" cy="10929094"/>
          </a:xfrm>
          <a:prstGeom prst="rect">
            <a:avLst/>
          </a:prstGeom>
          <a:ln w="12700">
            <a:miter lim="400000"/>
          </a:ln>
          <a:effectLst>
            <a:outerShdw sx="100000" sy="100000" kx="0" ky="0" algn="b" rotWithShape="0" blurRad="444500" dist="38100" dir="5400000">
              <a:srgbClr val="000000">
                <a:alpha val="66026"/>
              </a:srgbClr>
            </a:outerShdw>
          </a:effectLst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Exports/Downloads…"/>
          <p:cNvSpPr txBox="1"/>
          <p:nvPr>
            <p:ph type="subTitle" sz="half" idx="1"/>
          </p:nvPr>
        </p:nvSpPr>
        <p:spPr>
          <a:xfrm>
            <a:off x="1674415" y="1357510"/>
            <a:ext cx="8066287" cy="10769800"/>
          </a:xfrm>
          <a:prstGeom prst="rect">
            <a:avLst/>
          </a:prstGeom>
        </p:spPr>
        <p:txBody>
          <a:bodyPr/>
          <a:lstStyle/>
          <a:p>
            <a:pPr algn="l">
              <a:defRPr b="1" sz="6300">
                <a:latin typeface="Open Sans"/>
                <a:ea typeface="Open Sans"/>
                <a:cs typeface="Open Sans"/>
                <a:sym typeface="Open Sans"/>
              </a:defRPr>
            </a:pPr>
            <a:r>
              <a:t>Exports/Downloads</a:t>
            </a:r>
          </a:p>
          <a:p>
            <a:pPr algn="l">
              <a:defRPr b="1">
                <a:latin typeface="Open Sans"/>
                <a:ea typeface="Open Sans"/>
                <a:cs typeface="Open Sans"/>
                <a:sym typeface="Open Sans"/>
              </a:defRPr>
            </a:pPr>
          </a:p>
          <a:p>
            <a:pPr algn="l">
              <a:defRPr sz="4300">
                <a:latin typeface="Open Sans"/>
                <a:ea typeface="Open Sans"/>
                <a:cs typeface="Open Sans"/>
                <a:sym typeface="Open Sans"/>
              </a:defRPr>
            </a:pPr>
            <a:r>
              <a:t>Different formats</a:t>
            </a:r>
          </a:p>
          <a:p>
            <a:pPr algn="l">
              <a:defRPr sz="4300">
                <a:latin typeface="Open Sans"/>
                <a:ea typeface="Open Sans"/>
                <a:cs typeface="Open Sans"/>
                <a:sym typeface="Open Sans"/>
              </a:defRPr>
            </a:pPr>
          </a:p>
          <a:p>
            <a:pPr algn="l">
              <a:defRPr sz="4300">
                <a:latin typeface="Open Sans"/>
                <a:ea typeface="Open Sans"/>
                <a:cs typeface="Open Sans"/>
                <a:sym typeface="Open Sans"/>
              </a:defRPr>
            </a:pPr>
            <a:r>
              <a:t>Reports</a:t>
            </a:r>
          </a:p>
          <a:p>
            <a:pPr algn="l">
              <a:defRPr b="1" sz="4300">
                <a:latin typeface="Open Sans"/>
                <a:ea typeface="Open Sans"/>
                <a:cs typeface="Open Sans"/>
                <a:sym typeface="Open Sans"/>
              </a:defRPr>
            </a:pPr>
          </a:p>
          <a:p>
            <a:pPr algn="l">
              <a:defRPr sz="4300">
                <a:latin typeface="Open Sans"/>
                <a:ea typeface="Open Sans"/>
                <a:cs typeface="Open Sans"/>
                <a:sym typeface="Open Sans"/>
              </a:defRPr>
            </a:pPr>
            <a:r>
              <a:t>Visualisations</a:t>
            </a:r>
          </a:p>
        </p:txBody>
      </p:sp>
      <p:pic>
        <p:nvPicPr>
          <p:cNvPr id="154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064750" y="3134393"/>
            <a:ext cx="13564159" cy="7216034"/>
          </a:xfrm>
          <a:prstGeom prst="rect">
            <a:avLst/>
          </a:prstGeom>
          <a:ln w="12700">
            <a:miter lim="400000"/>
          </a:ln>
          <a:effectLst>
            <a:outerShdw sx="100000" sy="100000" kx="0" ky="0" algn="b" rotWithShape="0" blurRad="444500" dist="38100" dir="5400000">
              <a:srgbClr val="000000">
                <a:alpha val="66026"/>
              </a:srgbClr>
            </a:outerShdw>
          </a:effectLst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Public portals/sharing…"/>
          <p:cNvSpPr txBox="1"/>
          <p:nvPr>
            <p:ph type="subTitle" sz="half" idx="1"/>
          </p:nvPr>
        </p:nvSpPr>
        <p:spPr>
          <a:xfrm>
            <a:off x="1674415" y="1357510"/>
            <a:ext cx="8680253" cy="10769800"/>
          </a:xfrm>
          <a:prstGeom prst="rect">
            <a:avLst/>
          </a:prstGeom>
        </p:spPr>
        <p:txBody>
          <a:bodyPr/>
          <a:lstStyle/>
          <a:p>
            <a:pPr algn="l">
              <a:defRPr b="1" sz="6100">
                <a:latin typeface="Open Sans"/>
                <a:ea typeface="Open Sans"/>
                <a:cs typeface="Open Sans"/>
                <a:sym typeface="Open Sans"/>
              </a:defRPr>
            </a:pPr>
            <a:r>
              <a:t>Public portals/sharing</a:t>
            </a:r>
          </a:p>
          <a:p>
            <a:pPr algn="l">
              <a:defRPr b="1">
                <a:latin typeface="Open Sans"/>
                <a:ea typeface="Open Sans"/>
                <a:cs typeface="Open Sans"/>
                <a:sym typeface="Open Sans"/>
              </a:defRPr>
            </a:pPr>
          </a:p>
          <a:p>
            <a:pPr algn="l">
              <a:defRPr sz="4600">
                <a:latin typeface="Open Sans"/>
                <a:ea typeface="Open Sans"/>
                <a:cs typeface="Open Sans"/>
                <a:sym typeface="Open Sans"/>
              </a:defRPr>
            </a:pPr>
            <a:r>
              <a:t>eElurikkus (national portal)</a:t>
            </a:r>
            <a:br/>
            <a:br/>
            <a:r>
              <a:t>UNITE (commuity services)</a:t>
            </a:r>
            <a:br/>
            <a:br/>
            <a:r>
              <a:t>EELIS (Nature Conservation Registry)</a:t>
            </a:r>
          </a:p>
        </p:txBody>
      </p:sp>
      <p:pic>
        <p:nvPicPr>
          <p:cNvPr id="157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109378" y="1428539"/>
            <a:ext cx="12557072" cy="10858922"/>
          </a:xfrm>
          <a:prstGeom prst="rect">
            <a:avLst/>
          </a:prstGeom>
          <a:ln w="12700">
            <a:miter lim="400000"/>
          </a:ln>
          <a:effectLst>
            <a:outerShdw sx="100000" sy="100000" kx="0" ky="0" algn="b" rotWithShape="0" blurRad="444500" dist="38100" dir="5400000">
              <a:srgbClr val="000000">
                <a:alpha val="66026"/>
              </a:srgbClr>
            </a:outerShdw>
          </a:effectLst>
        </p:spPr>
      </p:pic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UNITE web services"/>
          <p:cNvSpPr txBox="1"/>
          <p:nvPr>
            <p:ph type="subTitle" sz="half" idx="1"/>
          </p:nvPr>
        </p:nvSpPr>
        <p:spPr>
          <a:xfrm>
            <a:off x="1674415" y="1357510"/>
            <a:ext cx="8680253" cy="10769800"/>
          </a:xfrm>
          <a:prstGeom prst="rect">
            <a:avLst/>
          </a:prstGeom>
        </p:spPr>
        <p:txBody>
          <a:bodyPr/>
          <a:lstStyle/>
          <a:p>
            <a:pPr algn="l">
              <a:defRPr b="1" sz="6200">
                <a:latin typeface="Open Sans"/>
                <a:ea typeface="Open Sans"/>
                <a:cs typeface="Open Sans"/>
                <a:sym typeface="Open Sans"/>
              </a:defRPr>
            </a:pPr>
            <a:r>
              <a:t>UNITE web services</a:t>
            </a:r>
          </a:p>
          <a:p>
            <a:pPr algn="l">
              <a:defRPr sz="4300">
                <a:latin typeface="Open Sans"/>
                <a:ea typeface="Open Sans"/>
                <a:cs typeface="Open Sans"/>
                <a:sym typeface="Open Sans"/>
              </a:defRPr>
            </a:pPr>
            <a:br/>
          </a:p>
        </p:txBody>
      </p:sp>
      <p:pic>
        <p:nvPicPr>
          <p:cNvPr id="160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695609" y="1923860"/>
            <a:ext cx="13996241" cy="9893680"/>
          </a:xfrm>
          <a:prstGeom prst="rect">
            <a:avLst/>
          </a:prstGeom>
          <a:ln w="12700">
            <a:miter lim="400000"/>
          </a:ln>
          <a:effectLst>
            <a:outerShdw sx="100000" sy="100000" kx="0" ky="0" algn="b" rotWithShape="0" blurRad="444500" dist="38100" dir="5400000">
              <a:srgbClr val="000000">
                <a:alpha val="66026"/>
              </a:srgbClr>
            </a:outerShdw>
          </a:effectLst>
        </p:spPr>
      </p:pic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Thank you!"/>
          <p:cNvSpPr txBox="1"/>
          <p:nvPr>
            <p:ph type="ctrTitle"/>
          </p:nvPr>
        </p:nvSpPr>
        <p:spPr>
          <a:xfrm>
            <a:off x="1574800" y="1257300"/>
            <a:ext cx="20828000" cy="4648200"/>
          </a:xfrm>
          <a:prstGeom prst="rect">
            <a:avLst/>
          </a:prstGeom>
        </p:spPr>
        <p:txBody>
          <a:bodyPr/>
          <a:lstStyle>
            <a:lvl1pPr algn="l">
              <a:defRPr sz="10000">
                <a:solidFill>
                  <a:srgbClr val="98CC99"/>
                </a:solidFill>
                <a:latin typeface="Open Sans Extrabold"/>
                <a:ea typeface="Open Sans Extrabold"/>
                <a:cs typeface="Open Sans Extrabold"/>
                <a:sym typeface="Open Sans Extrabold"/>
              </a:defRPr>
            </a:lvl1pPr>
          </a:lstStyle>
          <a:p>
            <a:pPr/>
            <a:r>
              <a:t>Thank you!</a:t>
            </a:r>
          </a:p>
        </p:txBody>
      </p:sp>
      <p:sp>
        <p:nvSpPr>
          <p:cNvPr id="163" name="allan.zirk@ut.ee"/>
          <p:cNvSpPr txBox="1"/>
          <p:nvPr>
            <p:ph type="subTitle" sz="quarter" idx="1"/>
          </p:nvPr>
        </p:nvSpPr>
        <p:spPr>
          <a:xfrm>
            <a:off x="1778000" y="7277100"/>
            <a:ext cx="20828000" cy="1587500"/>
          </a:xfrm>
          <a:prstGeom prst="rect">
            <a:avLst/>
          </a:prstGeom>
        </p:spPr>
        <p:txBody>
          <a:bodyPr/>
          <a:lstStyle>
            <a:lvl1pPr algn="l">
              <a:defRPr b="1" u="sng">
                <a:hlinkClick r:id="rId2" invalidUrl="" action="" tgtFrame="" tooltip="" history="1" highlightClick="0" endSnd="0"/>
              </a:defRPr>
            </a:lvl1pPr>
          </a:lstStyle>
          <a:p>
            <a:pPr>
              <a:defRPr u="none"/>
            </a:pPr>
            <a:r>
              <a:rPr u="sng">
                <a:hlinkClick r:id="rId2" invalidUrl="" action="" tgtFrame="" tooltip="" history="1" highlightClick="0" endSnd="0"/>
              </a:rPr>
              <a:t>allan.zirk@ut.ee</a:t>
            </a:r>
          </a:p>
        </p:txBody>
      </p:sp>
      <p:sp>
        <p:nvSpPr>
          <p:cNvPr id="164" name="@AllanZirk"/>
          <p:cNvSpPr txBox="1"/>
          <p:nvPr/>
        </p:nvSpPr>
        <p:spPr>
          <a:xfrm>
            <a:off x="1778000" y="8801100"/>
            <a:ext cx="20828000" cy="1587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algn="l">
              <a:defRPr sz="4400"/>
            </a:lvl1pPr>
          </a:lstStyle>
          <a:p>
            <a:pPr/>
            <a:r>
              <a:t>@AllanZirk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ctr" upright="0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30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ctr" upright="0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30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