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56" r:id="rId3"/>
    <p:sldId id="263" r:id="rId4"/>
    <p:sldId id="269" r:id="rId5"/>
    <p:sldId id="264" r:id="rId6"/>
    <p:sldId id="258" r:id="rId7"/>
    <p:sldId id="270" r:id="rId8"/>
    <p:sldId id="265" r:id="rId9"/>
    <p:sldId id="266" r:id="rId10"/>
    <p:sldId id="267" r:id="rId11"/>
    <p:sldId id="260" r:id="rId12"/>
    <p:sldId id="268" r:id="rId13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74"/>
    <a:srgbClr val="203F8C"/>
    <a:srgbClr val="4D4D4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3" autoAdjust="0"/>
    <p:restoredTop sz="94643" autoAdjust="0"/>
  </p:normalViewPr>
  <p:slideViewPr>
    <p:cSldViewPr>
      <p:cViewPr>
        <p:scale>
          <a:sx n="100" d="100"/>
          <a:sy n="100" d="100"/>
        </p:scale>
        <p:origin x="-294" y="-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127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C858352-0AA1-4571-83F7-A29B5B98BE84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427241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t-EE" noProof="0" smtClean="0"/>
              <a:t>Click to edit Master text styles</a:t>
            </a:r>
          </a:p>
          <a:p>
            <a:pPr lvl="1"/>
            <a:r>
              <a:rPr lang="et-EE" noProof="0" smtClean="0"/>
              <a:t>Second level</a:t>
            </a:r>
          </a:p>
          <a:p>
            <a:pPr lvl="2"/>
            <a:r>
              <a:rPr lang="et-EE" noProof="0" smtClean="0"/>
              <a:t>Third level</a:t>
            </a:r>
          </a:p>
          <a:p>
            <a:pPr lvl="3"/>
            <a:r>
              <a:rPr lang="et-EE" noProof="0" smtClean="0"/>
              <a:t>Fourth level</a:t>
            </a:r>
          </a:p>
          <a:p>
            <a:pPr lvl="4"/>
            <a:r>
              <a:rPr lang="et-EE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923B028-B284-4F5F-A225-C680F26E89B1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4092071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t-EE" altLang="et-EE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68B37E4-28A4-4C90-9B25-59DD206BAFF1}" type="slidenum">
              <a:rPr lang="et-EE" altLang="et-EE" sz="1200" smtClean="0"/>
              <a:pPr eaLnBrk="1" hangingPunct="1"/>
              <a:t>2</a:t>
            </a:fld>
            <a:endParaRPr lang="et-EE" altLang="et-EE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A3476-0961-4C3B-9051-066F51F39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040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90FC4-E760-4133-A93C-238782E1CB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362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F91C9-E6D8-43CE-B9D7-7DF31A0390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801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AC3A8-C85E-41B2-A62B-7AD873A422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95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1974D-19D1-4B47-B275-996D8455F0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6078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ABA45-B601-4A89-A788-85BC45FE97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254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20F80-7835-4181-9949-3C262B1FB02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878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3CB21-8FDC-493A-94DE-AB7C5A96565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71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58081-C466-41A9-ADDD-57026AC4399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813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0C015-763A-4371-985A-13C2BBC4B8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284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DE602-51CB-4CFF-A8A4-2880B75F7D6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50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9" descr="ut_pp_uus1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Master text styles</a:t>
            </a:r>
          </a:p>
          <a:p>
            <a:pPr lvl="1"/>
            <a:r>
              <a:rPr lang="en-GB" altLang="et-EE" smtClean="0"/>
              <a:t>Second level</a:t>
            </a:r>
          </a:p>
          <a:p>
            <a:pPr lvl="2"/>
            <a:r>
              <a:rPr lang="en-GB" altLang="et-EE" smtClean="0"/>
              <a:t>Third level</a:t>
            </a:r>
          </a:p>
          <a:p>
            <a:pPr lvl="3"/>
            <a:r>
              <a:rPr lang="en-GB" altLang="et-EE" smtClean="0"/>
              <a:t>Fourth level</a:t>
            </a:r>
          </a:p>
          <a:p>
            <a:pPr lvl="4"/>
            <a:r>
              <a:rPr lang="en-GB" altLang="et-EE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fld id="{537F5311-C310-4414-80E4-909348857C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4D4D4D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4D4D4D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4D4D4D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lblogdemisssesther.blogspot.com/2015/03/we-are-little-scientists-4th-grade.html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pectrum.ieee.org/tech-talk/computing/software/rethinking-databases-for-an-avalanche-of-genetic-data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hariduskeskus.ee/opiobjektid/autode_ajalugu_ja_ehitus/?%DCLDEHITUS" TargetMode="External"/><Relationship Id="rId3" Type="http://schemas.openxmlformats.org/officeDocument/2006/relationships/image" Target="../media/image4.png"/><Relationship Id="rId7" Type="http://schemas.openxmlformats.org/officeDocument/2006/relationships/hyperlink" Target="http://ghr.nlm.nih.gov/handbook/basics/dna" TargetMode="External"/><Relationship Id="rId2" Type="http://schemas.openxmlformats.org/officeDocument/2006/relationships/hyperlink" Target="http://www.ed.ac.uk/schools-departments/information-services/services/research-support/data-library/data-repository/definition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10" Type="http://schemas.openxmlformats.org/officeDocument/2006/relationships/hyperlink" Target="http://maaleht.delfi.ee/news/maamajandus/uudised/loomahaiguste-diagnoosimine-koondub-tartusse?id=66246188" TargetMode="External"/><Relationship Id="rId4" Type="http://schemas.openxmlformats.org/officeDocument/2006/relationships/image" Target="../media/image5.png"/><Relationship Id="rId9" Type="http://schemas.openxmlformats.org/officeDocument/2006/relationships/hyperlink" Target="http://www.matemaatika.edu.ee/sisu/0031/index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onservancy.org/the-library-matrix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uttv.ee/naita?id=20633&amp;keel=e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uttv.ee/fotod#prettyPhoto[8922]/46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i.org/" TargetMode="External"/><Relationship Id="rId7" Type="http://schemas.openxmlformats.org/officeDocument/2006/relationships/image" Target="../media/image13.png"/><Relationship Id="rId2" Type="http://schemas.openxmlformats.org/officeDocument/2006/relationships/hyperlink" Target="https://www.datacite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http://datacite.ut.ee/en/index.php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datadoi.ut.ee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sisu.ut.ee/rdm_course1/avaleht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hreonline.com/2014/03/28/an-eye-to-the-future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5"/>
          <p:cNvSpPr txBox="1">
            <a:spLocks/>
          </p:cNvSpPr>
          <p:nvPr/>
        </p:nvSpPr>
        <p:spPr bwMode="auto">
          <a:xfrm>
            <a:off x="1042988" y="2063750"/>
            <a:ext cx="7772400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t-EE" sz="4400" b="1" kern="0" dirty="0">
                <a:solidFill>
                  <a:srgbClr val="203F8C"/>
                </a:solidFill>
                <a:latin typeface="+mj-lt"/>
                <a:ea typeface="+mj-ea"/>
                <a:cs typeface="+mj-cs"/>
              </a:rPr>
              <a:t>New Perspectives in the University of Tartu Library</a:t>
            </a:r>
          </a:p>
        </p:txBody>
      </p:sp>
      <p:sp>
        <p:nvSpPr>
          <p:cNvPr id="9" name="Subtitle 6"/>
          <p:cNvSpPr txBox="1">
            <a:spLocks/>
          </p:cNvSpPr>
          <p:nvPr/>
        </p:nvSpPr>
        <p:spPr bwMode="auto">
          <a:xfrm>
            <a:off x="2414588" y="4824413"/>
            <a:ext cx="64008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r">
              <a:spcBef>
                <a:spcPct val="20000"/>
              </a:spcBef>
              <a:defRPr/>
            </a:pPr>
            <a:endParaRPr lang="et-EE" sz="3200" b="1" kern="0" dirty="0">
              <a:solidFill>
                <a:srgbClr val="4D4D4D"/>
              </a:solidFill>
              <a:latin typeface="+mn-lt"/>
            </a:endParaRPr>
          </a:p>
          <a:p>
            <a:pPr marL="342900" indent="-342900" algn="r">
              <a:spcBef>
                <a:spcPct val="20000"/>
              </a:spcBef>
              <a:defRPr/>
            </a:pPr>
            <a:r>
              <a:rPr lang="et-EE" sz="2000" kern="0" dirty="0">
                <a:solidFill>
                  <a:srgbClr val="004974"/>
                </a:solidFill>
                <a:latin typeface="+mn-lt"/>
              </a:rPr>
              <a:t>Lilian</a:t>
            </a:r>
            <a:r>
              <a:rPr lang="et-EE" sz="2000" kern="0" dirty="0">
                <a:solidFill>
                  <a:srgbClr val="203F8C"/>
                </a:solidFill>
                <a:latin typeface="+mn-lt"/>
              </a:rPr>
              <a:t> Neerut</a:t>
            </a:r>
          </a:p>
          <a:p>
            <a:pPr marL="342900" indent="-342900" algn="r">
              <a:spcBef>
                <a:spcPct val="20000"/>
              </a:spcBef>
              <a:defRPr/>
            </a:pPr>
            <a:r>
              <a:rPr lang="et-EE" sz="1800" kern="0" dirty="0">
                <a:solidFill>
                  <a:srgbClr val="203F8C"/>
                </a:solidFill>
                <a:latin typeface="+mn-lt"/>
              </a:rPr>
              <a:t>Data Librarian</a:t>
            </a:r>
          </a:p>
          <a:p>
            <a:pPr marL="342900" indent="-342900" algn="r">
              <a:spcBef>
                <a:spcPct val="20000"/>
              </a:spcBef>
              <a:defRPr/>
            </a:pPr>
            <a:r>
              <a:rPr lang="et-EE" sz="1800" kern="0" dirty="0">
                <a:solidFill>
                  <a:srgbClr val="203F8C"/>
                </a:solidFill>
                <a:latin typeface="+mn-lt"/>
              </a:rPr>
              <a:t>Department of Subject Librarians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62188" y="4248150"/>
            <a:ext cx="5545137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t-EE" sz="2000">
                <a:solidFill>
                  <a:srgbClr val="203F8C"/>
                </a:solidFill>
                <a:latin typeface="+mj-lt"/>
              </a:rPr>
              <a:t>University of </a:t>
            </a:r>
            <a:r>
              <a:rPr lang="et-EE" sz="2000" dirty="0">
                <a:solidFill>
                  <a:srgbClr val="203F8C"/>
                </a:solidFill>
                <a:latin typeface="+mj-lt"/>
              </a:rPr>
              <a:t>Granada</a:t>
            </a:r>
          </a:p>
          <a:p>
            <a:pPr algn="ctr">
              <a:defRPr/>
            </a:pPr>
            <a:r>
              <a:rPr lang="et-EE" sz="2000" dirty="0">
                <a:solidFill>
                  <a:srgbClr val="203F8C"/>
                </a:solidFill>
                <a:latin typeface="+mj-lt"/>
              </a:rPr>
              <a:t>Staff Mobility Week 18.-22.05.2015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t-EE" altLang="et-EE" b="0" smtClean="0"/>
              <a:t>Background</a:t>
            </a:r>
          </a:p>
        </p:txBody>
      </p:sp>
      <p:pic>
        <p:nvPicPr>
          <p:cNvPr id="3075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9075" y="1981200"/>
            <a:ext cx="6165850" cy="4114800"/>
          </a:xfrm>
        </p:spPr>
      </p:pic>
      <p:sp>
        <p:nvSpPr>
          <p:cNvPr id="3076" name="TextBox 8"/>
          <p:cNvSpPr txBox="1">
            <a:spLocks noChangeArrowheads="1"/>
          </p:cNvSpPr>
          <p:nvPr/>
        </p:nvSpPr>
        <p:spPr bwMode="auto">
          <a:xfrm>
            <a:off x="1331913" y="6381750"/>
            <a:ext cx="67691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1000">
                <a:hlinkClick r:id="rId4"/>
              </a:rPr>
              <a:t>Internet resource</a:t>
            </a:r>
            <a:endParaRPr lang="et-EE" altLang="et-EE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Background</a:t>
            </a:r>
          </a:p>
        </p:txBody>
      </p:sp>
      <p:pic>
        <p:nvPicPr>
          <p:cNvPr id="409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28800" y="1981200"/>
            <a:ext cx="5486400" cy="4114800"/>
          </a:xfrm>
        </p:spPr>
      </p:pic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1835150" y="6223000"/>
            <a:ext cx="54737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1000"/>
              <a:t>Photo credit: Getty Images, </a:t>
            </a:r>
            <a:r>
              <a:rPr lang="et-EE" altLang="et-EE" sz="1000">
                <a:hlinkClick r:id="rId3"/>
              </a:rPr>
              <a:t>Internet resource</a:t>
            </a:r>
            <a:endParaRPr lang="et-EE" altLang="et-EE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Research Data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t-EE" sz="2400" b="1" smtClean="0">
                <a:hlinkClick r:id="rId2"/>
              </a:rPr>
              <a:t>Research data</a:t>
            </a:r>
            <a:r>
              <a:rPr lang="en-US" altLang="et-EE" sz="2400" smtClean="0">
                <a:hlinkClick r:id="rId2"/>
              </a:rPr>
              <a:t> </a:t>
            </a:r>
            <a:r>
              <a:rPr lang="en-US" altLang="et-EE" sz="2400" smtClean="0"/>
              <a:t>is that which is collected, observed, or created in a digital form, for purposes of analysing to produce original research results</a:t>
            </a:r>
            <a:r>
              <a:rPr lang="en-US" altLang="et-EE" sz="2800" smtClean="0"/>
              <a:t>.</a:t>
            </a:r>
          </a:p>
          <a:p>
            <a:r>
              <a:rPr lang="et-EE" altLang="et-EE" sz="1800" smtClean="0"/>
              <a:t>Documents (text, Word)		</a:t>
            </a:r>
          </a:p>
          <a:p>
            <a:r>
              <a:rPr lang="et-EE" altLang="et-EE" sz="1800" smtClean="0"/>
              <a:t>Spreadsheets</a:t>
            </a:r>
          </a:p>
          <a:p>
            <a:r>
              <a:rPr lang="et-EE" altLang="et-EE" sz="1800" smtClean="0"/>
              <a:t>Laboratory notebooks </a:t>
            </a:r>
          </a:p>
          <a:p>
            <a:r>
              <a:rPr lang="et-EE" altLang="et-EE" sz="1800" smtClean="0"/>
              <a:t>Questionnaires</a:t>
            </a:r>
          </a:p>
          <a:p>
            <a:r>
              <a:rPr lang="et-EE" altLang="et-EE" sz="1800" smtClean="0"/>
              <a:t>Video</a:t>
            </a:r>
          </a:p>
          <a:p>
            <a:r>
              <a:rPr lang="et-EE" altLang="et-EE" sz="1800" smtClean="0"/>
              <a:t>Audio</a:t>
            </a:r>
          </a:p>
          <a:p>
            <a:r>
              <a:rPr lang="et-EE" altLang="et-EE" sz="1800" smtClean="0"/>
              <a:t>Models</a:t>
            </a:r>
          </a:p>
          <a:p>
            <a:r>
              <a:rPr lang="et-EE" altLang="et-EE" sz="1800" smtClean="0"/>
              <a:t>.....</a:t>
            </a:r>
          </a:p>
        </p:txBody>
      </p:sp>
      <p:pic>
        <p:nvPicPr>
          <p:cNvPr id="512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3230563"/>
            <a:ext cx="1909762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308350"/>
            <a:ext cx="1008062" cy="187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5084763"/>
            <a:ext cx="1728788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775" y="4117975"/>
            <a:ext cx="151130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Box 8"/>
          <p:cNvSpPr txBox="1">
            <a:spLocks noChangeArrowheads="1"/>
          </p:cNvSpPr>
          <p:nvPr/>
        </p:nvSpPr>
        <p:spPr bwMode="auto">
          <a:xfrm>
            <a:off x="4029075" y="5233988"/>
            <a:ext cx="936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800">
                <a:hlinkClick r:id="rId7"/>
              </a:rPr>
              <a:t>Internet resource</a:t>
            </a:r>
            <a:endParaRPr lang="et-EE" altLang="et-EE" sz="800"/>
          </a:p>
        </p:txBody>
      </p:sp>
      <p:sp>
        <p:nvSpPr>
          <p:cNvPr id="5129" name="TextBox 9"/>
          <p:cNvSpPr txBox="1">
            <a:spLocks noChangeArrowheads="1"/>
          </p:cNvSpPr>
          <p:nvPr/>
        </p:nvSpPr>
        <p:spPr bwMode="auto">
          <a:xfrm>
            <a:off x="5580063" y="6300788"/>
            <a:ext cx="10795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800">
                <a:hlinkClick r:id="rId8"/>
              </a:rPr>
              <a:t>Internet resource</a:t>
            </a:r>
            <a:endParaRPr lang="et-EE" altLang="et-EE" sz="800"/>
          </a:p>
        </p:txBody>
      </p:sp>
      <p:sp>
        <p:nvSpPr>
          <p:cNvPr id="5130" name="TextBox 10"/>
          <p:cNvSpPr txBox="1">
            <a:spLocks noChangeArrowheads="1"/>
          </p:cNvSpPr>
          <p:nvPr/>
        </p:nvSpPr>
        <p:spPr bwMode="auto">
          <a:xfrm>
            <a:off x="7086600" y="6315075"/>
            <a:ext cx="17287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800">
                <a:hlinkClick r:id="rId9"/>
              </a:rPr>
              <a:t>Internet resource</a:t>
            </a:r>
            <a:endParaRPr lang="et-EE" altLang="et-EE" sz="800"/>
          </a:p>
        </p:txBody>
      </p:sp>
      <p:sp>
        <p:nvSpPr>
          <p:cNvPr id="5131" name="TextBox 11"/>
          <p:cNvSpPr txBox="1">
            <a:spLocks noChangeArrowheads="1"/>
          </p:cNvSpPr>
          <p:nvPr/>
        </p:nvSpPr>
        <p:spPr bwMode="auto">
          <a:xfrm>
            <a:off x="7086600" y="4592638"/>
            <a:ext cx="16621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800">
                <a:hlinkClick r:id="rId10"/>
              </a:rPr>
              <a:t>Photo credit: Karin Kaljuläte</a:t>
            </a:r>
            <a:endParaRPr lang="et-EE" altLang="et-EE" sz="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Library</a:t>
            </a:r>
          </a:p>
        </p:txBody>
      </p:sp>
      <p:pic>
        <p:nvPicPr>
          <p:cNvPr id="614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411413" y="1700213"/>
            <a:ext cx="4248150" cy="4537075"/>
          </a:xfrm>
        </p:spPr>
      </p:pic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2411413" y="6237288"/>
            <a:ext cx="4321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1000"/>
              <a:t>Photo credit: David Fearon, </a:t>
            </a:r>
            <a:r>
              <a:rPr lang="et-EE" altLang="et-EE" sz="1000">
                <a:hlinkClick r:id="rId3"/>
              </a:rPr>
              <a:t>Internet resource</a:t>
            </a:r>
            <a:endParaRPr lang="et-EE" altLang="et-EE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685800" y="765175"/>
            <a:ext cx="7772400" cy="987425"/>
          </a:xfrm>
        </p:spPr>
        <p:txBody>
          <a:bodyPr/>
          <a:lstStyle/>
          <a:p>
            <a:r>
              <a:rPr lang="et-EE" altLang="et-EE" b="0" smtClean="0"/>
              <a:t/>
            </a:r>
            <a:br>
              <a:rPr lang="et-EE" altLang="et-EE" b="0" smtClean="0"/>
            </a:br>
            <a:r>
              <a:rPr lang="et-EE" altLang="et-EE" b="0" smtClean="0"/>
              <a:t>Research Data Management</a:t>
            </a:r>
            <a:r>
              <a:rPr lang="en-US" altLang="et-EE" b="0" smtClean="0"/>
              <a:t/>
            </a:r>
            <a:br>
              <a:rPr lang="en-US" altLang="et-EE" b="0" smtClean="0"/>
            </a:br>
            <a:endParaRPr lang="et-EE" altLang="et-EE" b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>
              <a:defRPr/>
            </a:pPr>
            <a:r>
              <a:rPr lang="et-EE" dirty="0" smtClean="0">
                <a:solidFill>
                  <a:schemeClr val="tx1"/>
                </a:solidFill>
              </a:rPr>
              <a:t>Data librarians</a:t>
            </a:r>
          </a:p>
          <a:p>
            <a:pPr>
              <a:defRPr/>
            </a:pPr>
            <a:r>
              <a:rPr lang="et-EE" dirty="0" smtClean="0">
                <a:solidFill>
                  <a:schemeClr val="tx1"/>
                </a:solidFill>
              </a:rPr>
              <a:t>RDM services</a:t>
            </a:r>
          </a:p>
          <a:p>
            <a:pPr>
              <a:defRPr/>
            </a:pPr>
            <a:endParaRPr lang="et-EE" dirty="0" smtClean="0"/>
          </a:p>
          <a:p>
            <a:pPr marL="0" indent="0">
              <a:buFontTx/>
              <a:buNone/>
              <a:defRPr/>
            </a:pPr>
            <a:endParaRPr lang="et-EE" dirty="0"/>
          </a:p>
        </p:txBody>
      </p:sp>
      <p:pic>
        <p:nvPicPr>
          <p:cNvPr id="717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141663"/>
            <a:ext cx="6121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Open Access</a:t>
            </a:r>
          </a:p>
        </p:txBody>
      </p:sp>
      <p:sp>
        <p:nvSpPr>
          <p:cNvPr id="8195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>
                <a:solidFill>
                  <a:schemeClr val="tx1"/>
                </a:solidFill>
              </a:rPr>
              <a:t>Open Access week 2014 – seminar and workshop </a:t>
            </a:r>
          </a:p>
          <a:p>
            <a:endParaRPr lang="et-EE" altLang="et-EE" smtClean="0"/>
          </a:p>
          <a:p>
            <a:r>
              <a:rPr lang="et-EE" altLang="et-EE" sz="2000" smtClean="0">
                <a:hlinkClick r:id="rId2"/>
              </a:rPr>
              <a:t>Link to seminar</a:t>
            </a:r>
            <a:endParaRPr lang="et-EE" altLang="et-EE" sz="2000" smtClean="0"/>
          </a:p>
          <a:p>
            <a:endParaRPr lang="et-EE" altLang="et-EE" smtClean="0"/>
          </a:p>
        </p:txBody>
      </p:sp>
      <p:pic>
        <p:nvPicPr>
          <p:cNvPr id="819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16338"/>
            <a:ext cx="4392612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Box 4"/>
          <p:cNvSpPr txBox="1">
            <a:spLocks noChangeArrowheads="1"/>
          </p:cNvSpPr>
          <p:nvPr/>
        </p:nvSpPr>
        <p:spPr bwMode="auto">
          <a:xfrm>
            <a:off x="4500563" y="6492875"/>
            <a:ext cx="49688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1000"/>
              <a:t>Photo credit: Andres Tennus/Tartu Ülikool</a:t>
            </a:r>
            <a:r>
              <a:rPr lang="et-EE" altLang="et-EE" sz="1000">
                <a:hlinkClick r:id="rId4"/>
              </a:rPr>
              <a:t>, Internet resource</a:t>
            </a:r>
            <a:endParaRPr lang="et-EE" altLang="et-EE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DataCite and DOI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44675"/>
            <a:ext cx="7772400" cy="4251325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t-EE" sz="28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et-EE" sz="2800" dirty="0" smtClean="0">
                <a:solidFill>
                  <a:schemeClr val="tx1"/>
                </a:solidFill>
              </a:rPr>
              <a:t>University </a:t>
            </a:r>
            <a:r>
              <a:rPr lang="et-EE" sz="2800" dirty="0">
                <a:solidFill>
                  <a:schemeClr val="tx1"/>
                </a:solidFill>
              </a:rPr>
              <a:t>of Tartu joined </a:t>
            </a:r>
            <a:r>
              <a:rPr lang="et-EE" sz="2800" dirty="0">
                <a:solidFill>
                  <a:schemeClr val="tx1"/>
                </a:solidFill>
                <a:hlinkClick r:id="rId2"/>
              </a:rPr>
              <a:t>DataCite</a:t>
            </a:r>
            <a:r>
              <a:rPr lang="et-EE" sz="2800" dirty="0">
                <a:solidFill>
                  <a:schemeClr val="tx1"/>
                </a:solidFill>
              </a:rPr>
              <a:t> </a:t>
            </a:r>
            <a:r>
              <a:rPr lang="et-EE" sz="2800" dirty="0" smtClean="0">
                <a:solidFill>
                  <a:schemeClr val="tx1"/>
                </a:solidFill>
              </a:rPr>
              <a:t>- 2014</a:t>
            </a:r>
          </a:p>
          <a:p>
            <a:pPr>
              <a:defRPr/>
            </a:pPr>
            <a:r>
              <a:rPr lang="et-EE" sz="2800" dirty="0">
                <a:solidFill>
                  <a:schemeClr val="tx1"/>
                </a:solidFill>
                <a:hlinkClick r:id="rId3"/>
              </a:rPr>
              <a:t>DOI</a:t>
            </a:r>
            <a:r>
              <a:rPr lang="et-EE" sz="2800" dirty="0">
                <a:solidFill>
                  <a:schemeClr val="tx1"/>
                </a:solidFill>
              </a:rPr>
              <a:t> </a:t>
            </a:r>
            <a:r>
              <a:rPr lang="et-EE" sz="2800" dirty="0" smtClean="0">
                <a:solidFill>
                  <a:schemeClr val="tx1"/>
                </a:solidFill>
              </a:rPr>
              <a:t>– digital object identifier (first </a:t>
            </a:r>
            <a:r>
              <a:rPr lang="et-EE" sz="2800" dirty="0">
                <a:solidFill>
                  <a:schemeClr val="tx1"/>
                </a:solidFill>
              </a:rPr>
              <a:t>100 DOIs registred in October 2014</a:t>
            </a:r>
            <a:r>
              <a:rPr lang="et-EE" sz="2800" dirty="0" smtClean="0">
                <a:solidFill>
                  <a:schemeClr val="tx1"/>
                </a:solidFill>
              </a:rPr>
              <a:t>)</a:t>
            </a:r>
          </a:p>
          <a:p>
            <a:pPr>
              <a:defRPr/>
            </a:pPr>
            <a:r>
              <a:rPr lang="et-EE" sz="2800" dirty="0">
                <a:solidFill>
                  <a:schemeClr val="tx1"/>
                </a:solidFill>
              </a:rPr>
              <a:t>DataCite Eesti </a:t>
            </a:r>
            <a:r>
              <a:rPr lang="et-EE" sz="2800" dirty="0" smtClean="0">
                <a:solidFill>
                  <a:schemeClr val="tx1"/>
                </a:solidFill>
              </a:rPr>
              <a:t>Consortium - 2015</a:t>
            </a:r>
          </a:p>
          <a:p>
            <a:pPr marL="0" indent="0">
              <a:buFontTx/>
              <a:buNone/>
              <a:defRPr/>
            </a:pPr>
            <a:endParaRPr lang="et-EE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et-EE" dirty="0"/>
          </a:p>
          <a:p>
            <a:pPr>
              <a:defRPr/>
            </a:pPr>
            <a:endParaRPr lang="et-EE" dirty="0" smtClean="0"/>
          </a:p>
          <a:p>
            <a:pPr>
              <a:defRPr/>
            </a:pPr>
            <a:endParaRPr lang="et-EE" dirty="0"/>
          </a:p>
          <a:p>
            <a:pPr>
              <a:defRPr/>
            </a:pPr>
            <a:endParaRPr lang="et-EE" dirty="0" smtClean="0"/>
          </a:p>
          <a:p>
            <a:pPr>
              <a:defRPr/>
            </a:pPr>
            <a:endParaRPr lang="et-EE" dirty="0"/>
          </a:p>
        </p:txBody>
      </p:sp>
      <p:pic>
        <p:nvPicPr>
          <p:cNvPr id="9220" name="Picture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652963"/>
            <a:ext cx="7488238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981075"/>
            <a:ext cx="1582738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04900"/>
            <a:ext cx="135255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Data Repository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685800" y="1700213"/>
            <a:ext cx="7772400" cy="4395787"/>
          </a:xfrm>
        </p:spPr>
        <p:txBody>
          <a:bodyPr/>
          <a:lstStyle/>
          <a:p>
            <a:r>
              <a:rPr lang="en-US" altLang="et-EE" smtClean="0"/>
              <a:t>Datadoi/DSpace repository of Tartu University </a:t>
            </a:r>
            <a:endParaRPr lang="et-EE" altLang="et-EE" smtClean="0">
              <a:solidFill>
                <a:schemeClr val="tx1"/>
              </a:solidFill>
              <a:hlinkClick r:id="rId2"/>
            </a:endParaRPr>
          </a:p>
          <a:p>
            <a:endParaRPr lang="et-EE" altLang="et-EE" smtClean="0">
              <a:solidFill>
                <a:schemeClr val="tx1"/>
              </a:solidFill>
              <a:hlinkClick r:id="rId2"/>
            </a:endParaRPr>
          </a:p>
          <a:p>
            <a:endParaRPr lang="et-EE" altLang="et-EE" smtClean="0">
              <a:solidFill>
                <a:schemeClr val="tx1"/>
              </a:solidFill>
              <a:hlinkClick r:id="rId2"/>
            </a:endParaRPr>
          </a:p>
          <a:p>
            <a:r>
              <a:rPr lang="et-EE" altLang="et-EE" smtClean="0">
                <a:solidFill>
                  <a:schemeClr val="tx1"/>
                </a:solidFill>
                <a:hlinkClick r:id="rId2"/>
              </a:rPr>
              <a:t>datadoi.ut.ee</a:t>
            </a:r>
            <a:r>
              <a:rPr lang="et-EE" altLang="et-EE" smtClean="0">
                <a:solidFill>
                  <a:schemeClr val="tx1"/>
                </a:solidFill>
              </a:rPr>
              <a:t> </a:t>
            </a:r>
          </a:p>
          <a:p>
            <a:endParaRPr lang="et-EE" altLang="et-EE" smtClean="0">
              <a:solidFill>
                <a:schemeClr val="tx1"/>
              </a:solidFill>
            </a:endParaRPr>
          </a:p>
          <a:p>
            <a:endParaRPr lang="et-EE" altLang="et-EE" smtClean="0">
              <a:solidFill>
                <a:schemeClr val="tx1"/>
              </a:solidFill>
            </a:endParaRPr>
          </a:p>
        </p:txBody>
      </p:sp>
      <p:pic>
        <p:nvPicPr>
          <p:cNvPr id="1024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492375"/>
            <a:ext cx="5087938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Teaching Materials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t-EE" altLang="et-EE" sz="2800" smtClean="0"/>
              <a:t>Information literacy course contains data topic</a:t>
            </a:r>
          </a:p>
          <a:p>
            <a:pPr marL="0" indent="0">
              <a:buFontTx/>
              <a:buNone/>
            </a:pPr>
            <a:endParaRPr lang="et-EE" altLang="et-EE" smtClean="0"/>
          </a:p>
        </p:txBody>
      </p:sp>
      <p:pic>
        <p:nvPicPr>
          <p:cNvPr id="11268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565400"/>
            <a:ext cx="8280400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b="0" smtClean="0"/>
              <a:t>Next Steps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z="2800" smtClean="0"/>
              <a:t>RDM policy</a:t>
            </a:r>
          </a:p>
          <a:p>
            <a:r>
              <a:rPr lang="et-EE" altLang="et-EE" sz="2800" smtClean="0"/>
              <a:t>Open Access week seminar</a:t>
            </a:r>
          </a:p>
          <a:p>
            <a:r>
              <a:rPr lang="et-EE" altLang="et-EE" sz="2800" smtClean="0"/>
              <a:t>RDM e-course</a:t>
            </a:r>
          </a:p>
          <a:p>
            <a:r>
              <a:rPr lang="et-EE" altLang="et-EE" sz="2800" smtClean="0"/>
              <a:t>Data management plan</a:t>
            </a:r>
          </a:p>
          <a:p>
            <a:r>
              <a:rPr lang="et-EE" altLang="et-EE" sz="2800" smtClean="0"/>
              <a:t>Providing support</a:t>
            </a:r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3429000"/>
            <a:ext cx="3529012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Box 2"/>
          <p:cNvSpPr txBox="1">
            <a:spLocks noChangeArrowheads="1"/>
          </p:cNvSpPr>
          <p:nvPr/>
        </p:nvSpPr>
        <p:spPr bwMode="auto">
          <a:xfrm>
            <a:off x="4814888" y="6237288"/>
            <a:ext cx="43195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t-EE" altLang="et-EE" sz="1000">
                <a:hlinkClick r:id="rId3"/>
              </a:rPr>
              <a:t>Internet resource</a:t>
            </a:r>
            <a:endParaRPr lang="et-EE" altLang="et-EE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altLang="et-EE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684213" y="1916113"/>
            <a:ext cx="7772400" cy="4114800"/>
          </a:xfrm>
        </p:spPr>
        <p:txBody>
          <a:bodyPr/>
          <a:lstStyle/>
          <a:p>
            <a:pPr marL="0" indent="0" algn="ctr">
              <a:buFontTx/>
              <a:buNone/>
            </a:pPr>
            <a:endParaRPr lang="et-EE" altLang="et-EE" sz="4400" smtClean="0">
              <a:solidFill>
                <a:schemeClr val="tx1"/>
              </a:solidFill>
            </a:endParaRPr>
          </a:p>
          <a:p>
            <a:pPr marL="0" indent="0" algn="ctr">
              <a:buFontTx/>
              <a:buNone/>
            </a:pPr>
            <a:r>
              <a:rPr lang="et-EE" altLang="et-EE" sz="4400" smtClean="0">
                <a:solidFill>
                  <a:schemeClr val="tx1"/>
                </a:solidFill>
              </a:rPr>
              <a:t>Thank you!</a:t>
            </a:r>
          </a:p>
          <a:p>
            <a:pPr marL="0" indent="0" algn="ctr">
              <a:buFontTx/>
              <a:buNone/>
            </a:pPr>
            <a:endParaRPr lang="et-EE" altLang="et-EE" sz="4400" smtClean="0">
              <a:solidFill>
                <a:schemeClr val="tx1"/>
              </a:solidFill>
            </a:endParaRPr>
          </a:p>
          <a:p>
            <a:pPr marL="0" indent="0" algn="ctr">
              <a:buFontTx/>
              <a:buNone/>
            </a:pPr>
            <a:r>
              <a:rPr lang="et-EE" altLang="et-EE" sz="4400" smtClean="0">
                <a:solidFill>
                  <a:srgbClr val="004974"/>
                </a:solidFill>
              </a:rPr>
              <a:t>lilian.neerut@ut.ee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0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99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CAFF"/>
      </a:accent5>
      <a:accent6>
        <a:srgbClr val="2D2DB9"/>
      </a:accent6>
      <a:hlink>
        <a:srgbClr val="003399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4C74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99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CAFF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1099</TotalTime>
  <Words>185</Words>
  <Application>Microsoft Office PowerPoint</Application>
  <PresentationFormat>Ekraaniseanss (4:3)</PresentationFormat>
  <Paragraphs>63</Paragraphs>
  <Slides>12</Slides>
  <Notes>1</Notes>
  <HiddenSlides>0</HiddenSlides>
  <MMClips>0</MMClips>
  <ScaleCrop>false</ScaleCrop>
  <HeadingPairs>
    <vt:vector size="6" baseType="variant">
      <vt:variant>
        <vt:lpstr>Kasutatud fondid</vt:lpstr>
      </vt:variant>
      <vt:variant>
        <vt:i4>2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12</vt:i4>
      </vt:variant>
    </vt:vector>
  </HeadingPairs>
  <TitlesOfParts>
    <vt:vector size="15" baseType="lpstr">
      <vt:lpstr>Times New Roman</vt:lpstr>
      <vt:lpstr>Arial</vt:lpstr>
      <vt:lpstr>Default Design</vt:lpstr>
      <vt:lpstr>PowerPointi esitlus</vt:lpstr>
      <vt:lpstr>Background</vt:lpstr>
      <vt:lpstr>Background</vt:lpstr>
      <vt:lpstr>Research Data</vt:lpstr>
      <vt:lpstr>Library</vt:lpstr>
      <vt:lpstr> Research Data Management </vt:lpstr>
      <vt:lpstr>Open Access</vt:lpstr>
      <vt:lpstr>DataCite and DOI</vt:lpstr>
      <vt:lpstr>Data Repository</vt:lpstr>
      <vt:lpstr>Teaching Materials</vt:lpstr>
      <vt:lpstr>Next Steps</vt:lpstr>
      <vt:lpstr>PowerPointi esitlus</vt:lpstr>
    </vt:vector>
  </TitlesOfParts>
  <Company>TÜ multimeediakeskus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Pealkiri</dc:title>
  <dc:creator>Peeter</dc:creator>
  <cp:lastModifiedBy>Anneli Sepp</cp:lastModifiedBy>
  <cp:revision>102</cp:revision>
  <dcterms:created xsi:type="dcterms:W3CDTF">2003-06-18T12:09:05Z</dcterms:created>
  <dcterms:modified xsi:type="dcterms:W3CDTF">2015-05-27T13:35:25Z</dcterms:modified>
</cp:coreProperties>
</file>