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2" r:id="rId3"/>
    <p:sldId id="292" r:id="rId4"/>
    <p:sldId id="267" r:id="rId5"/>
    <p:sldId id="287" r:id="rId6"/>
    <p:sldId id="289" r:id="rId7"/>
    <p:sldId id="288" r:id="rId8"/>
    <p:sldId id="294" r:id="rId9"/>
    <p:sldId id="293" r:id="rId10"/>
    <p:sldId id="273" r:id="rId11"/>
    <p:sldId id="298" r:id="rId12"/>
    <p:sldId id="297" r:id="rId13"/>
    <p:sldId id="295" r:id="rId14"/>
    <p:sldId id="272" r:id="rId15"/>
    <p:sldId id="280" r:id="rId16"/>
    <p:sldId id="279" r:id="rId17"/>
    <p:sldId id="276" r:id="rId18"/>
    <p:sldId id="290" r:id="rId19"/>
    <p:sldId id="291" r:id="rId20"/>
    <p:sldId id="284" r:id="rId21"/>
  </p:sldIdLst>
  <p:sldSz cx="9144000" cy="6858000" type="screen4x3"/>
  <p:notesSz cx="6648450" cy="98504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75" autoAdjust="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65916" y="0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67E3-64B1-4302-BFD9-4281AD43C56D}" type="datetimeFigureOut">
              <a:rPr lang="et-EE" smtClean="0"/>
              <a:pPr/>
              <a:t>12.03.2014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65916" y="9356206"/>
            <a:ext cx="2880995" cy="4925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59C504-835B-49C3-8AB9-4D46FCDA7FC8}" type="slidenum">
              <a:rPr lang="et-EE" smtClean="0"/>
              <a:pPr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336844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t-E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5916" y="0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t-EE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62013" y="738188"/>
            <a:ext cx="4924425" cy="36941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4845" y="4678958"/>
            <a:ext cx="5318760" cy="443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/>
              <a:t>Click to edit Master text styles</a:t>
            </a:r>
          </a:p>
          <a:p>
            <a:pPr lvl="1"/>
            <a:r>
              <a:rPr lang="en-US" altLang="et-EE" smtClean="0"/>
              <a:t>Second level</a:t>
            </a:r>
          </a:p>
          <a:p>
            <a:pPr lvl="2"/>
            <a:r>
              <a:rPr lang="en-US" altLang="et-EE" smtClean="0"/>
              <a:t>Third level</a:t>
            </a:r>
          </a:p>
          <a:p>
            <a:pPr lvl="3"/>
            <a:r>
              <a:rPr lang="en-US" altLang="et-EE" smtClean="0"/>
              <a:t>Fourth level</a:t>
            </a:r>
          </a:p>
          <a:p>
            <a:pPr lvl="4"/>
            <a:r>
              <a:rPr lang="en-US" altLang="et-EE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56206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t-E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5916" y="9356206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F31A148-9F96-464C-B150-6170B6278CF6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21875723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FD52E-E68C-4D81-A495-59A0F2D1D308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4116031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511CC8-DCB7-4D84-B8A7-4C35F5A16281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2903247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7464C-E1DB-4DCD-A139-DA227B554D76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3864811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3E3F5-861F-460A-9101-775E6F0352BF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2076120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5ED93-87ED-4592-B346-285EB83665B1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39943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522BB-7898-4E58-9FBD-FA70B765900F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2962140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275B4-7D21-4215-9C08-64DEA4DBF280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311196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0887B-E3FE-48C1-9882-05D333C6A920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630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32263-F703-4ABA-930B-4403E26F5C98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920093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0080D-195B-4126-9454-80DA19BF9FAF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59594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C72F6E-8F97-4A41-8AF2-077CA986C017}" type="slidenum">
              <a:rPr lang="en-US" altLang="et-EE"/>
              <a:pPr/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080843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/>
              <a:t>Click to edit Master text styles</a:t>
            </a:r>
          </a:p>
          <a:p>
            <a:pPr lvl="1"/>
            <a:r>
              <a:rPr lang="en-US" altLang="et-EE" smtClean="0"/>
              <a:t>Second level</a:t>
            </a:r>
          </a:p>
          <a:p>
            <a:pPr lvl="2"/>
            <a:r>
              <a:rPr lang="en-US" altLang="et-EE" smtClean="0"/>
              <a:t>Third level</a:t>
            </a:r>
          </a:p>
          <a:p>
            <a:pPr lvl="3"/>
            <a:r>
              <a:rPr lang="en-US" altLang="et-EE" smtClean="0"/>
              <a:t>Fourth level</a:t>
            </a:r>
          </a:p>
          <a:p>
            <a:pPr lvl="4"/>
            <a:r>
              <a:rPr lang="en-US" altLang="et-EE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t-E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t-E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B696AE-D8B9-402A-8ED8-24FA249C1967}" type="slidenum">
              <a:rPr lang="en-US" altLang="et-EE"/>
              <a:pPr/>
              <a:t>‹#›</a:t>
            </a:fld>
            <a:endParaRPr lang="en-US" alt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galerii.kirmus.ee/biblioserver/" TargetMode="External"/><Relationship Id="rId2" Type="http://schemas.openxmlformats.org/officeDocument/2006/relationships/hyperlink" Target="http://ise.elnet.e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digar.e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412875"/>
            <a:ext cx="7772400" cy="1470025"/>
          </a:xfrm>
        </p:spPr>
        <p:txBody>
          <a:bodyPr/>
          <a:lstStyle/>
          <a:p>
            <a:r>
              <a:rPr lang="et-EE" altLang="et-EE" sz="4800" dirty="0" smtClean="0">
                <a:solidFill>
                  <a:srgbClr val="006699"/>
                </a:solidFill>
              </a:rPr>
              <a:t>Digitaalsed Eesti ajalehed </a:t>
            </a:r>
            <a:endParaRPr lang="et-EE" altLang="et-EE" sz="4800" dirty="0">
              <a:solidFill>
                <a:srgbClr val="0066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6992"/>
            <a:ext cx="6400800" cy="2281808"/>
          </a:xfrm>
        </p:spPr>
        <p:txBody>
          <a:bodyPr/>
          <a:lstStyle/>
          <a:p>
            <a:r>
              <a:rPr lang="et-EE" altLang="et-EE" dirty="0" smtClean="0"/>
              <a:t>	</a:t>
            </a:r>
          </a:p>
          <a:p>
            <a:r>
              <a:rPr lang="et-EE" altLang="et-EE" dirty="0" smtClean="0"/>
              <a:t>Külli Solo</a:t>
            </a:r>
          </a:p>
          <a:p>
            <a:pPr algn="r"/>
            <a:r>
              <a:rPr lang="et-EE" altLang="et-EE" dirty="0" smtClean="0"/>
              <a:t>Eesti Rahvusraamatukogu</a:t>
            </a:r>
          </a:p>
          <a:p>
            <a:pPr algn="r"/>
            <a:endParaRPr lang="et-EE" altLang="et-EE" dirty="0"/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940425" y="6308725"/>
            <a:ext cx="2879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79388" y="115888"/>
            <a:ext cx="27364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2771800" y="80856"/>
            <a:ext cx="511241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2060" name="Picture 12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Täna on meil...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marL="0" indent="0">
              <a:buNone/>
            </a:pPr>
            <a:r>
              <a:rPr lang="et-EE" altLang="et-EE" sz="2800" dirty="0" smtClean="0"/>
              <a:t>Digiteeritud Eesti ajalehed 1821-1944 </a:t>
            </a:r>
            <a:r>
              <a:rPr lang="et-EE" altLang="et-EE" sz="2800" i="1" u="sng" dirty="0" smtClean="0">
                <a:solidFill>
                  <a:srgbClr val="00B0F0"/>
                </a:solidFill>
              </a:rPr>
              <a:t>dea.nlib.ee</a:t>
            </a:r>
            <a:endParaRPr lang="et-EE" altLang="et-EE" sz="2800" i="1" u="sng" dirty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fi-FI" altLang="et-EE" sz="2400" dirty="0" smtClean="0">
                <a:solidFill>
                  <a:srgbClr val="00B0F0"/>
                </a:solidFill>
              </a:rPr>
              <a:t>Eesti </a:t>
            </a:r>
            <a:r>
              <a:rPr lang="fi-FI" altLang="et-EE" sz="2400" dirty="0">
                <a:solidFill>
                  <a:srgbClr val="00B0F0"/>
                </a:solidFill>
              </a:rPr>
              <a:t>Kirjandusmuuseumi </a:t>
            </a:r>
            <a:r>
              <a:rPr lang="fi-FI" altLang="et-EE" sz="2400" dirty="0" smtClean="0">
                <a:solidFill>
                  <a:srgbClr val="00B0F0"/>
                </a:solidFill>
              </a:rPr>
              <a:t>Arhiivraamatukogu</a:t>
            </a:r>
            <a:r>
              <a:rPr lang="et-EE" altLang="et-EE" sz="2400" dirty="0" smtClean="0">
                <a:solidFill>
                  <a:srgbClr val="00B0F0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fi-FI" altLang="et-EE" sz="2400" dirty="0" smtClean="0">
                <a:solidFill>
                  <a:srgbClr val="00B0F0"/>
                </a:solidFill>
              </a:rPr>
              <a:t>Tallinna Ülikooli</a:t>
            </a:r>
            <a:r>
              <a:rPr lang="et-EE" altLang="et-EE" sz="2400" dirty="0" smtClean="0">
                <a:solidFill>
                  <a:srgbClr val="00B0F0"/>
                </a:solidFill>
              </a:rPr>
              <a:t> </a:t>
            </a:r>
            <a:r>
              <a:rPr lang="fi-FI" altLang="et-EE" sz="2400" dirty="0" smtClean="0">
                <a:solidFill>
                  <a:srgbClr val="00B0F0"/>
                </a:solidFill>
              </a:rPr>
              <a:t>Akadeemiline</a:t>
            </a:r>
            <a:r>
              <a:rPr lang="et-EE" altLang="et-EE" sz="2400" dirty="0" smtClean="0">
                <a:solidFill>
                  <a:srgbClr val="00B0F0"/>
                </a:solidFill>
              </a:rPr>
              <a:t> </a:t>
            </a:r>
            <a:r>
              <a:rPr lang="fi-FI" altLang="et-EE" sz="2400" dirty="0" smtClean="0">
                <a:solidFill>
                  <a:srgbClr val="00B0F0"/>
                </a:solidFill>
              </a:rPr>
              <a:t>Raamatukogu</a:t>
            </a:r>
            <a:r>
              <a:rPr lang="et-EE" altLang="et-EE" sz="2400" dirty="0" smtClean="0">
                <a:solidFill>
                  <a:srgbClr val="00B0F0"/>
                </a:solidFill>
              </a:rPr>
              <a:t>, </a:t>
            </a:r>
          </a:p>
          <a:p>
            <a:pPr marL="0" indent="0" algn="ctr">
              <a:buNone/>
            </a:pPr>
            <a:r>
              <a:rPr lang="fi-FI" altLang="et-EE" sz="2400" dirty="0" smtClean="0">
                <a:solidFill>
                  <a:srgbClr val="00B0F0"/>
                </a:solidFill>
              </a:rPr>
              <a:t>Eesti</a:t>
            </a:r>
            <a:r>
              <a:rPr lang="et-EE" altLang="et-EE" sz="2400" dirty="0" smtClean="0">
                <a:solidFill>
                  <a:srgbClr val="00B0F0"/>
                </a:solidFill>
              </a:rPr>
              <a:t> R</a:t>
            </a:r>
            <a:r>
              <a:rPr lang="fi-FI" altLang="et-EE" sz="2400" dirty="0" smtClean="0">
                <a:solidFill>
                  <a:srgbClr val="00B0F0"/>
                </a:solidFill>
              </a:rPr>
              <a:t>ahvusraamatukogu </a:t>
            </a:r>
            <a:endParaRPr lang="et-EE" altLang="et-EE" sz="2400" u="sng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t-EE" altLang="et-EE" sz="2800" dirty="0" smtClean="0"/>
              <a:t>Eesti artiklite andmebaas ISE </a:t>
            </a:r>
            <a:r>
              <a:rPr lang="et-EE" altLang="et-EE" sz="2800" i="1" dirty="0" smtClean="0">
                <a:hlinkClick r:id="rId2"/>
              </a:rPr>
              <a:t>ise.elnet.ee</a:t>
            </a:r>
            <a:r>
              <a:rPr lang="et-EE" altLang="et-EE" sz="2800" i="1" dirty="0" smtClean="0"/>
              <a:t> </a:t>
            </a:r>
            <a:endParaRPr lang="et-EE" altLang="et-EE" sz="2800" i="1" dirty="0"/>
          </a:p>
          <a:p>
            <a:pPr marL="0" indent="0" algn="ctr">
              <a:buNone/>
            </a:pPr>
            <a:r>
              <a:rPr lang="et-EE" altLang="et-EE" sz="2400" dirty="0" smtClean="0">
                <a:solidFill>
                  <a:srgbClr val="00B0F0"/>
                </a:solidFill>
              </a:rPr>
              <a:t>ELNET Konsortsium</a:t>
            </a:r>
          </a:p>
          <a:p>
            <a:pPr marL="0" indent="0">
              <a:buNone/>
            </a:pPr>
            <a:r>
              <a:rPr lang="et-EE" altLang="et-EE" sz="2800" dirty="0" smtClean="0"/>
              <a:t>Eesti </a:t>
            </a:r>
            <a:r>
              <a:rPr lang="et-EE" altLang="et-EE" sz="2800" dirty="0"/>
              <a:t>ajakirjanduse analüütiline </a:t>
            </a:r>
            <a:r>
              <a:rPr lang="et-EE" altLang="et-EE" sz="2800" dirty="0" smtClean="0"/>
              <a:t>bibliograafia</a:t>
            </a:r>
          </a:p>
          <a:p>
            <a:pPr marL="0" indent="0" algn="r">
              <a:buNone/>
            </a:pPr>
            <a:r>
              <a:rPr lang="et-EE" altLang="et-EE" sz="2800" i="1" dirty="0" smtClean="0"/>
              <a:t> </a:t>
            </a:r>
            <a:r>
              <a:rPr lang="et-EE" altLang="et-EE" sz="2800" i="1" dirty="0" smtClean="0">
                <a:hlinkClick r:id="rId3"/>
              </a:rPr>
              <a:t>galerii.kirmus.ee/biblioserver</a:t>
            </a:r>
            <a:r>
              <a:rPr lang="et-EE" altLang="et-EE" sz="2800" dirty="0" smtClean="0">
                <a:hlinkClick r:id="rId3"/>
              </a:rPr>
              <a:t>/</a:t>
            </a:r>
            <a:r>
              <a:rPr lang="et-EE" altLang="et-EE" sz="2800" dirty="0" smtClean="0"/>
              <a:t> </a:t>
            </a:r>
          </a:p>
          <a:p>
            <a:pPr marL="0" indent="0" algn="ctr">
              <a:buNone/>
            </a:pPr>
            <a:r>
              <a:rPr lang="et-EE" altLang="et-EE" sz="2400" dirty="0" smtClean="0">
                <a:solidFill>
                  <a:srgbClr val="00B0F0"/>
                </a:solidFill>
              </a:rPr>
              <a:t>Eesti Kirjandusmuuseumi Arhiivraamatukogu</a:t>
            </a:r>
            <a:endParaRPr lang="et-EE" altLang="et-EE" sz="24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>
                <a:solidFill>
                  <a:srgbClr val="969696"/>
                </a:solidFill>
              </a:rPr>
              <a:t>5. </a:t>
            </a:r>
            <a:r>
              <a:rPr lang="et-EE" altLang="et-EE" sz="1400" dirty="0" smtClean="0">
                <a:solidFill>
                  <a:srgbClr val="969696"/>
                </a:solidFill>
              </a:rPr>
              <a:t>märts </a:t>
            </a:r>
            <a:r>
              <a:rPr lang="et-EE" altLang="et-EE" sz="1400" dirty="0">
                <a:solidFill>
                  <a:srgbClr val="969696"/>
                </a:solidFill>
              </a:rPr>
              <a:t>2014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67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t-EE" altLang="et-EE" sz="2800" dirty="0">
                <a:solidFill>
                  <a:srgbClr val="006699"/>
                </a:solidFill>
              </a:rPr>
              <a:t>Europeana Newspapers</a:t>
            </a:r>
            <a:br>
              <a:rPr lang="et-EE" altLang="et-EE" sz="2800" dirty="0">
                <a:solidFill>
                  <a:srgbClr val="006699"/>
                </a:solidFill>
              </a:rPr>
            </a:br>
            <a:r>
              <a:rPr lang="et-EE" altLang="et-EE" sz="2800" dirty="0" smtClean="0">
                <a:solidFill>
                  <a:srgbClr val="006699"/>
                </a:solidFill>
              </a:rPr>
              <a:t>www.europeana-newspapers.eu</a:t>
            </a:r>
            <a:r>
              <a:rPr lang="et-EE" altLang="et-EE" sz="2800" dirty="0">
                <a:solidFill>
                  <a:srgbClr val="006699"/>
                </a:solidFill>
              </a:rPr>
              <a:t>/</a:t>
            </a:r>
            <a:endParaRPr lang="et-EE" sz="28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42840"/>
            <a:ext cx="6984776" cy="5525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113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2674640" cy="1944638"/>
          </a:xfrm>
        </p:spPr>
        <p:txBody>
          <a:bodyPr/>
          <a:lstStyle/>
          <a:p>
            <a:r>
              <a:rPr lang="et-EE" altLang="et-EE" sz="2800" dirty="0" smtClean="0">
                <a:solidFill>
                  <a:srgbClr val="006699"/>
                </a:solidFill>
              </a:rPr>
              <a:t>digitaalarhiivis DIGAR</a:t>
            </a:r>
            <a:br>
              <a:rPr lang="et-EE" altLang="et-EE" sz="2800" dirty="0" smtClean="0">
                <a:solidFill>
                  <a:srgbClr val="006699"/>
                </a:solidFill>
              </a:rPr>
            </a:br>
            <a:r>
              <a:rPr lang="et-EE" altLang="et-EE" sz="2800" dirty="0" smtClean="0">
                <a:solidFill>
                  <a:srgbClr val="006699"/>
                </a:solidFill>
                <a:hlinkClick r:id="rId2"/>
              </a:rPr>
              <a:t>www.digar.ee</a:t>
            </a:r>
            <a:r>
              <a:rPr lang="et-EE" altLang="et-EE" sz="2800" dirty="0" smtClean="0">
                <a:solidFill>
                  <a:srgbClr val="006699"/>
                </a:solidFill>
              </a:rPr>
              <a:t> </a:t>
            </a:r>
            <a:endParaRPr lang="et-EE" altLang="et-EE" sz="2800" dirty="0">
              <a:solidFill>
                <a:srgbClr val="006699"/>
              </a:solidFill>
            </a:endParaRPr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3528" y="2276872"/>
            <a:ext cx="2952328" cy="336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endParaRPr lang="et-EE" altLang="et-EE" sz="2800" kern="0" dirty="0" smtClean="0">
              <a:solidFill>
                <a:srgbClr val="000000"/>
              </a:solidFill>
              <a:latin typeface="Arial"/>
            </a:endParaRPr>
          </a:p>
          <a:p>
            <a:pPr lvl="0" algn="ctr">
              <a:spcBef>
                <a:spcPct val="20000"/>
              </a:spcBef>
            </a:pPr>
            <a:r>
              <a:rPr lang="et-EE" altLang="et-EE" sz="2800" kern="0" dirty="0" smtClean="0">
                <a:solidFill>
                  <a:srgbClr val="000000"/>
                </a:solidFill>
                <a:latin typeface="Arial"/>
              </a:rPr>
              <a:t>Eesti </a:t>
            </a:r>
            <a:r>
              <a:rPr lang="et-EE" altLang="et-EE" sz="2800" kern="0" dirty="0">
                <a:solidFill>
                  <a:srgbClr val="000000"/>
                </a:solidFill>
                <a:latin typeface="Arial"/>
              </a:rPr>
              <a:t>ajalehtede trükieelsed </a:t>
            </a:r>
            <a:r>
              <a:rPr lang="et-EE" altLang="et-EE" sz="2800" kern="0" dirty="0" smtClean="0">
                <a:solidFill>
                  <a:srgbClr val="000000"/>
                </a:solidFill>
                <a:latin typeface="Arial"/>
              </a:rPr>
              <a:t>failid</a:t>
            </a:r>
          </a:p>
          <a:p>
            <a:pPr lvl="0" algn="ctr">
              <a:spcBef>
                <a:spcPct val="20000"/>
              </a:spcBef>
            </a:pPr>
            <a:endParaRPr lang="et-EE" altLang="et-EE" sz="2800" kern="0" dirty="0" smtClean="0">
              <a:solidFill>
                <a:srgbClr val="000000"/>
              </a:solidFill>
              <a:latin typeface="Arial"/>
            </a:endParaRPr>
          </a:p>
          <a:p>
            <a:pPr lvl="0" algn="ctr">
              <a:spcBef>
                <a:spcPct val="20000"/>
              </a:spcBef>
            </a:pPr>
            <a:r>
              <a:rPr lang="et-EE" altLang="et-EE" sz="2800" kern="0" dirty="0" smtClean="0">
                <a:solidFill>
                  <a:srgbClr val="000000"/>
                </a:solidFill>
                <a:latin typeface="Arial"/>
              </a:rPr>
              <a:t>Tärgituvastatud ajaloolised ajalehed</a:t>
            </a:r>
            <a:endParaRPr lang="et-EE" altLang="et-EE" sz="2800" kern="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777" y="440682"/>
            <a:ext cx="4806107" cy="5679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865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Eesmärk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marL="0" indent="0" algn="ctr">
              <a:buNone/>
            </a:pPr>
            <a:r>
              <a:rPr lang="et-EE" altLang="et-EE" sz="2800" dirty="0" smtClean="0"/>
              <a:t>Kõik </a:t>
            </a:r>
            <a:r>
              <a:rPr lang="et-EE" altLang="et-EE" sz="2800" dirty="0"/>
              <a:t>Eesti </a:t>
            </a:r>
            <a:r>
              <a:rPr lang="et-EE" altLang="et-EE" sz="2800" dirty="0" smtClean="0"/>
              <a:t>ajalehed</a:t>
            </a:r>
          </a:p>
          <a:p>
            <a:pPr marL="0" indent="0" algn="ctr">
              <a:buNone/>
            </a:pPr>
            <a:r>
              <a:rPr lang="et-EE" altLang="et-EE" sz="2800" dirty="0"/>
              <a:t>d</a:t>
            </a:r>
            <a:r>
              <a:rPr lang="et-EE" altLang="et-EE" sz="2800" dirty="0" smtClean="0"/>
              <a:t>igiteeritud </a:t>
            </a:r>
            <a:r>
              <a:rPr lang="et-EE" altLang="et-EE" sz="2800" dirty="0"/>
              <a:t>ja digitaalselt </a:t>
            </a:r>
            <a:r>
              <a:rPr lang="et-EE" altLang="et-EE" sz="2800" dirty="0" smtClean="0"/>
              <a:t>sündinud</a:t>
            </a:r>
          </a:p>
          <a:p>
            <a:pPr marL="0" indent="0" algn="ctr">
              <a:buNone/>
            </a:pPr>
            <a:r>
              <a:rPr lang="et-EE" altLang="et-EE" sz="2800" dirty="0"/>
              <a:t>a</a:t>
            </a:r>
            <a:r>
              <a:rPr lang="et-EE" altLang="et-EE" sz="2800" dirty="0" smtClean="0"/>
              <a:t>lates </a:t>
            </a:r>
            <a:r>
              <a:rPr lang="et-EE" altLang="et-EE" sz="2800" dirty="0"/>
              <a:t>aastast </a:t>
            </a:r>
            <a:r>
              <a:rPr lang="et-EE" altLang="et-EE" sz="2800" dirty="0" smtClean="0"/>
              <a:t>1821</a:t>
            </a:r>
          </a:p>
          <a:p>
            <a:pPr marL="0" indent="0" algn="ctr">
              <a:buNone/>
            </a:pPr>
            <a:endParaRPr lang="et-EE" altLang="et-EE" sz="2800" dirty="0"/>
          </a:p>
          <a:p>
            <a:pPr marL="0" indent="0" algn="ctr">
              <a:buNone/>
            </a:pPr>
            <a:r>
              <a:rPr lang="et-EE" altLang="et-EE" sz="2800" dirty="0"/>
              <a:t>t</a:t>
            </a:r>
            <a:r>
              <a:rPr lang="et-EE" altLang="et-EE" sz="2800" dirty="0" smtClean="0"/>
              <a:t>äistekstandmebaasi</a:t>
            </a:r>
          </a:p>
          <a:p>
            <a:pPr marL="0" indent="0" algn="ctr">
              <a:buNone/>
            </a:pPr>
            <a:r>
              <a:rPr lang="et-EE" altLang="et-EE" b="1" dirty="0" smtClean="0">
                <a:solidFill>
                  <a:srgbClr val="0070C0"/>
                </a:solidFill>
                <a:latin typeface="+mj-lt"/>
                <a:cs typeface="Sakkal Majalla" panose="02000000000000000000" pitchFamily="2" charset="-78"/>
              </a:rPr>
              <a:t>Digitaalsed Eesti ajalehed</a:t>
            </a:r>
            <a:endParaRPr lang="et-EE" altLang="et-EE" b="1" dirty="0">
              <a:solidFill>
                <a:srgbClr val="0070C0"/>
              </a:solidFill>
              <a:latin typeface="+mj-lt"/>
              <a:cs typeface="Sakkal Majalla" panose="02000000000000000000" pitchFamily="2" charset="-78"/>
            </a:endParaRPr>
          </a:p>
          <a:p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3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Töötlustarkvara docWorks Pro</a:t>
            </a:r>
            <a:endParaRPr lang="et-EE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4765119"/>
            <a:ext cx="784887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t-EE" sz="2800" dirty="0" smtClean="0"/>
          </a:p>
          <a:p>
            <a:r>
              <a:rPr lang="et-EE" sz="2800" dirty="0" smtClean="0"/>
              <a:t>Väljund: 	METS-ALTO </a:t>
            </a:r>
          </a:p>
          <a:p>
            <a:r>
              <a:rPr lang="et-EE" sz="2800" dirty="0"/>
              <a:t>	</a:t>
            </a:r>
            <a:r>
              <a:rPr lang="et-EE" sz="2800" dirty="0" smtClean="0"/>
              <a:t>	jpeg2000</a:t>
            </a:r>
          </a:p>
          <a:p>
            <a:r>
              <a:rPr lang="et-EE" sz="2800" dirty="0" smtClean="0"/>
              <a:t>		streamlined </a:t>
            </a:r>
            <a:r>
              <a:rPr lang="et-EE" sz="2800" dirty="0"/>
              <a:t>pdf </a:t>
            </a:r>
            <a:r>
              <a:rPr lang="et-EE" sz="2800" dirty="0" smtClean="0"/>
              <a:t>with bookmarks</a:t>
            </a:r>
            <a:endParaRPr lang="et-EE" dirty="0"/>
          </a:p>
          <a:p>
            <a:endParaRPr lang="et-E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4" y="893936"/>
            <a:ext cx="7487033" cy="419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947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t-EE" sz="3200" dirty="0" smtClean="0">
                <a:solidFill>
                  <a:srgbClr val="0070C0"/>
                </a:solidFill>
              </a:rPr>
              <a:t>Kasutajaliidese </a:t>
            </a:r>
            <a:r>
              <a:rPr lang="sv-SE" sz="3200" dirty="0" smtClean="0">
                <a:solidFill>
                  <a:srgbClr val="0070C0"/>
                </a:solidFill>
              </a:rPr>
              <a:t>tarkvara Veridian</a:t>
            </a:r>
            <a:endParaRPr lang="et-EE" sz="3200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97325"/>
            <a:ext cx="5995990" cy="535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24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t-EE" altLang="et-EE" sz="2800" dirty="0">
                <a:solidFill>
                  <a:srgbClr val="006699"/>
                </a:solidFill>
              </a:rPr>
              <a:t>Digitaalsed Eesti </a:t>
            </a:r>
            <a:r>
              <a:rPr lang="et-EE" altLang="et-EE" sz="2800" dirty="0" smtClean="0">
                <a:solidFill>
                  <a:srgbClr val="006699"/>
                </a:solidFill>
              </a:rPr>
              <a:t>ajalehed</a:t>
            </a:r>
            <a:endParaRPr lang="et-EE" sz="2800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827703"/>
            <a:ext cx="8748466" cy="306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1097655"/>
            <a:ext cx="8748466" cy="5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09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/>
          <a:lstStyle/>
          <a:p>
            <a:r>
              <a:rPr lang="et-EE" altLang="et-EE" sz="2800" dirty="0">
                <a:solidFill>
                  <a:srgbClr val="006699"/>
                </a:solidFill>
              </a:rPr>
              <a:t>Digitaalsed Eesti ajalehed – </a:t>
            </a:r>
            <a:r>
              <a:rPr lang="et-EE" altLang="et-EE" sz="2800" dirty="0" smtClean="0">
                <a:solidFill>
                  <a:srgbClr val="006699"/>
                </a:solidFill>
              </a:rPr>
              <a:t>otsitulemus</a:t>
            </a:r>
            <a:endParaRPr lang="et-EE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851374"/>
            <a:ext cx="5546378" cy="600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72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394"/>
            <a:ext cx="8229600" cy="649288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Missugune on lisaväärtus?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marL="0" indent="0">
              <a:buNone/>
            </a:pPr>
            <a:r>
              <a:rPr lang="et-EE" altLang="et-EE" sz="2800" dirty="0" smtClean="0"/>
              <a:t>Unikaalne kogum </a:t>
            </a:r>
          </a:p>
          <a:p>
            <a:pPr marL="0" indent="0">
              <a:buNone/>
            </a:pPr>
            <a:r>
              <a:rPr lang="et-EE" altLang="et-EE" sz="2800" dirty="0" smtClean="0"/>
              <a:t>	Indekseerimine</a:t>
            </a:r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r>
              <a:rPr lang="et-EE" altLang="et-EE" sz="2800" dirty="0"/>
              <a:t>	Detailne otsingu võimalus</a:t>
            </a:r>
          </a:p>
          <a:p>
            <a:pPr marL="0" indent="0">
              <a:buNone/>
            </a:pPr>
            <a:r>
              <a:rPr lang="et-EE" altLang="et-EE" sz="2800" dirty="0" smtClean="0"/>
              <a:t>			Täistekst + metaandmed </a:t>
            </a:r>
          </a:p>
          <a:p>
            <a:pPr marL="0" indent="0">
              <a:buNone/>
            </a:pPr>
            <a:r>
              <a:rPr lang="et-EE" altLang="et-EE" sz="2800" dirty="0" smtClean="0"/>
              <a:t>					Rikastatud pdf</a:t>
            </a:r>
            <a:endParaRPr lang="et-EE" altLang="et-EE" sz="2800" dirty="0"/>
          </a:p>
          <a:p>
            <a:pPr marL="0" indent="0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dirty="0"/>
          </a:p>
          <a:p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03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386608" cy="1858218"/>
          </a:xfrm>
        </p:spPr>
        <p:txBody>
          <a:bodyPr/>
          <a:lstStyle/>
          <a:p>
            <a:r>
              <a:rPr lang="et-EE" sz="2800" dirty="0" smtClean="0">
                <a:solidFill>
                  <a:srgbClr val="006699"/>
                </a:solidFill>
              </a:rPr>
              <a:t>Metaandmed</a:t>
            </a:r>
            <a:br>
              <a:rPr lang="et-EE" sz="2800" dirty="0" smtClean="0">
                <a:solidFill>
                  <a:srgbClr val="006699"/>
                </a:solidFill>
              </a:rPr>
            </a:br>
            <a:r>
              <a:rPr lang="et-EE" sz="2800" dirty="0" smtClean="0">
                <a:solidFill>
                  <a:srgbClr val="006699"/>
                </a:solidFill>
              </a:rPr>
              <a:t>ja täistekst</a:t>
            </a:r>
            <a:endParaRPr lang="et-EE" sz="28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5417393" cy="2357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349750"/>
            <a:ext cx="7848872" cy="4447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600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796136" y="274638"/>
            <a:ext cx="2890664" cy="2290266"/>
          </a:xfrm>
        </p:spPr>
        <p:txBody>
          <a:bodyPr/>
          <a:lstStyle/>
          <a:p>
            <a:r>
              <a:rPr lang="et-EE" sz="3200" dirty="0" smtClean="0">
                <a:solidFill>
                  <a:srgbClr val="006699"/>
                </a:solidFill>
              </a:rPr>
              <a:t>Metaandmed</a:t>
            </a:r>
            <a:br>
              <a:rPr lang="et-EE" sz="3200" dirty="0" smtClean="0">
                <a:solidFill>
                  <a:srgbClr val="006699"/>
                </a:solidFill>
              </a:rPr>
            </a:br>
            <a:r>
              <a:rPr lang="et-EE" sz="3200" dirty="0" smtClean="0">
                <a:solidFill>
                  <a:srgbClr val="006699"/>
                </a:solidFill>
              </a:rPr>
              <a:t>alati kättesaadavad</a:t>
            </a:r>
            <a:endParaRPr lang="et-EE" sz="3200" dirty="0">
              <a:solidFill>
                <a:srgbClr val="006699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5013548" cy="4464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861048"/>
            <a:ext cx="65913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95536" y="1052736"/>
            <a:ext cx="5328592" cy="72008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7" name="Rectangle 6"/>
          <p:cNvSpPr/>
          <p:nvPr/>
        </p:nvSpPr>
        <p:spPr>
          <a:xfrm>
            <a:off x="2555776" y="5157192"/>
            <a:ext cx="2736304" cy="4320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6110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3394720" cy="2003822"/>
          </a:xfrm>
        </p:spPr>
        <p:txBody>
          <a:bodyPr/>
          <a:lstStyle/>
          <a:p>
            <a:r>
              <a:rPr lang="et-EE" sz="2800" b="0" dirty="0" smtClean="0">
                <a:solidFill>
                  <a:srgbClr val="006699"/>
                </a:solidFill>
              </a:rPr>
              <a:t>Erinevad võimalused otsingut piirata </a:t>
            </a:r>
            <a:br>
              <a:rPr lang="et-EE" sz="2800" b="0" dirty="0" smtClean="0">
                <a:solidFill>
                  <a:srgbClr val="006699"/>
                </a:solidFill>
              </a:rPr>
            </a:br>
            <a:endParaRPr lang="et-EE" sz="2800" b="0" dirty="0">
              <a:solidFill>
                <a:srgbClr val="006699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8064" y="251024"/>
            <a:ext cx="2160240" cy="6480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t-EE" dirty="0" smtClean="0"/>
          </a:p>
          <a:p>
            <a:endParaRPr lang="et-EE" sz="2400" dirty="0" smtClean="0"/>
          </a:p>
          <a:p>
            <a:r>
              <a:rPr lang="et-EE" sz="2400" dirty="0"/>
              <a:t>Rubriik</a:t>
            </a:r>
          </a:p>
          <a:p>
            <a:endParaRPr lang="et-EE" sz="2400" dirty="0" smtClean="0"/>
          </a:p>
          <a:p>
            <a:endParaRPr lang="et-EE" sz="2400" dirty="0" smtClean="0"/>
          </a:p>
          <a:p>
            <a:r>
              <a:rPr lang="et-EE" sz="2400" dirty="0" smtClean="0"/>
              <a:t>Autoriregister</a:t>
            </a:r>
          </a:p>
          <a:p>
            <a:endParaRPr lang="et-EE" sz="2400" dirty="0" smtClean="0"/>
          </a:p>
          <a:p>
            <a:endParaRPr lang="et-EE" sz="2400" dirty="0"/>
          </a:p>
          <a:p>
            <a:endParaRPr lang="et-EE" sz="2400" dirty="0" smtClean="0"/>
          </a:p>
          <a:p>
            <a:endParaRPr lang="et-EE" sz="2400" dirty="0"/>
          </a:p>
          <a:p>
            <a:r>
              <a:rPr lang="et-EE" sz="2400" dirty="0" smtClean="0"/>
              <a:t>Artiklipikkus</a:t>
            </a:r>
          </a:p>
        </p:txBody>
      </p:sp>
      <p:sp>
        <p:nvSpPr>
          <p:cNvPr id="2" name="Rectangle 1"/>
          <p:cNvSpPr/>
          <p:nvPr/>
        </p:nvSpPr>
        <p:spPr>
          <a:xfrm>
            <a:off x="5148064" y="5805264"/>
            <a:ext cx="864096" cy="8640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" name="Rectangle 2"/>
          <p:cNvSpPr/>
          <p:nvPr/>
        </p:nvSpPr>
        <p:spPr>
          <a:xfrm>
            <a:off x="5148064" y="3429000"/>
            <a:ext cx="864096" cy="136815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843808" y="3717032"/>
            <a:ext cx="1944216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843808" y="5949280"/>
            <a:ext cx="1944216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1979712" y="1988840"/>
            <a:ext cx="2808312" cy="432048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847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394"/>
            <a:ext cx="8229600" cy="649288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Rikastatud pdf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marL="0" indent="0" algn="ctr">
              <a:buNone/>
            </a:pPr>
            <a:endParaRPr lang="et-EE" altLang="et-EE" sz="2800" dirty="0" smtClean="0"/>
          </a:p>
          <a:p>
            <a:pPr marL="0" indent="0" algn="ctr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dirty="0"/>
          </a:p>
          <a:p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24" y="1052736"/>
            <a:ext cx="744855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803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394"/>
            <a:ext cx="8229600" cy="534334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???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67744" y="3789040"/>
            <a:ext cx="2674640" cy="1892815"/>
          </a:xfrm>
        </p:spPr>
        <p:txBody>
          <a:bodyPr/>
          <a:lstStyle/>
          <a:p>
            <a:pPr marL="0" indent="0" algn="ctr">
              <a:buNone/>
            </a:pPr>
            <a:r>
              <a:rPr lang="et-EE" altLang="et-EE" sz="2800" dirty="0" smtClean="0"/>
              <a:t>Kas piirduda</a:t>
            </a:r>
          </a:p>
          <a:p>
            <a:pPr marL="0" indent="0" algn="ctr">
              <a:buNone/>
            </a:pPr>
            <a:r>
              <a:rPr lang="et-EE" altLang="et-EE" sz="2800" dirty="0" smtClean="0"/>
              <a:t>automaatse töötlusega?</a:t>
            </a:r>
            <a:endParaRPr lang="et-EE" altLang="et-EE" sz="2800" dirty="0"/>
          </a:p>
          <a:p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>
              <a:solidFill>
                <a:srgbClr val="000000"/>
              </a:solidFill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rgbClr val="808080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>
              <a:solidFill>
                <a:srgbClr val="000000"/>
              </a:solidFill>
            </a:endParaRPr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48064" y="2132856"/>
            <a:ext cx="262603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t-EE" sz="2800" dirty="0" smtClean="0"/>
              <a:t>Kas parandada</a:t>
            </a:r>
          </a:p>
          <a:p>
            <a:pPr algn="ctr"/>
            <a:r>
              <a:rPr lang="et-EE" sz="2800" dirty="0"/>
              <a:t>a</a:t>
            </a:r>
            <a:r>
              <a:rPr lang="et-EE" sz="2800" dirty="0" smtClean="0"/>
              <a:t>utomaatse </a:t>
            </a:r>
          </a:p>
          <a:p>
            <a:pPr algn="ctr"/>
            <a:r>
              <a:rPr lang="et-EE" sz="2800" dirty="0" smtClean="0"/>
              <a:t>töötluse </a:t>
            </a:r>
          </a:p>
          <a:p>
            <a:pPr algn="ctr"/>
            <a:r>
              <a:rPr lang="et-EE" sz="2800" dirty="0" smtClean="0"/>
              <a:t>tulemust ?</a:t>
            </a:r>
            <a:endParaRPr lang="et-EE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6588224" y="4797152"/>
            <a:ext cx="2232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dirty="0" smtClean="0"/>
              <a:t>Mil määral parandada ?</a:t>
            </a:r>
            <a:endParaRPr lang="et-EE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827584" y="1484784"/>
            <a:ext cx="26642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2800" dirty="0" smtClean="0"/>
              <a:t>Kas koondada erinevate andmekogude erinevad failid</a:t>
            </a:r>
            <a:r>
              <a:rPr lang="et-EE" sz="2400" dirty="0" smtClean="0"/>
              <a:t>?</a:t>
            </a:r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226968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394"/>
            <a:ext cx="8229600" cy="822366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Digiteeritud </a:t>
            </a:r>
            <a:r>
              <a:rPr lang="et-EE" altLang="et-EE" sz="3200" dirty="0">
                <a:solidFill>
                  <a:srgbClr val="006699"/>
                </a:solidFill>
              </a:rPr>
              <a:t>ajalooline </a:t>
            </a:r>
            <a:r>
              <a:rPr lang="et-EE" altLang="et-EE" sz="3200" dirty="0" smtClean="0">
                <a:solidFill>
                  <a:srgbClr val="006699"/>
                </a:solidFill>
              </a:rPr>
              <a:t>ajaleht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7715200" cy="4537075"/>
          </a:xfrm>
        </p:spPr>
        <p:txBody>
          <a:bodyPr/>
          <a:lstStyle/>
          <a:p>
            <a:pPr marL="0" indent="0">
              <a:buNone/>
            </a:pPr>
            <a:endParaRPr lang="et-EE" altLang="et-EE" sz="2800" dirty="0" smtClean="0"/>
          </a:p>
          <a:p>
            <a:pPr marL="0" indent="0">
              <a:buNone/>
            </a:pPr>
            <a:r>
              <a:rPr lang="et-EE" altLang="et-EE" sz="2800" dirty="0" smtClean="0"/>
              <a:t>			Pildifailid</a:t>
            </a:r>
          </a:p>
          <a:p>
            <a:pPr marL="0" indent="0">
              <a:buNone/>
            </a:pPr>
            <a:endParaRPr lang="et-EE" altLang="et-EE" sz="2800" dirty="0" smtClean="0"/>
          </a:p>
          <a:p>
            <a:pPr marL="0" indent="0">
              <a:buNone/>
            </a:pPr>
            <a:r>
              <a:rPr lang="et-EE" altLang="et-EE" sz="2800" dirty="0" smtClean="0"/>
              <a:t>	Artiklipõhine töötlus (docWorks)</a:t>
            </a:r>
          </a:p>
          <a:p>
            <a:pPr marL="0" indent="0">
              <a:buNone/>
            </a:pPr>
            <a:r>
              <a:rPr lang="et-EE" altLang="et-EE" sz="2800" dirty="0" smtClean="0"/>
              <a:t>		</a:t>
            </a:r>
          </a:p>
          <a:p>
            <a:pPr marL="0" indent="0">
              <a:buNone/>
            </a:pPr>
            <a:r>
              <a:rPr lang="et-EE" altLang="et-EE" sz="2800" dirty="0" smtClean="0"/>
              <a:t>			Leheküljepõhine tuvastus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</a:t>
            </a:r>
          </a:p>
          <a:p>
            <a:pPr marL="0" indent="0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dirty="0"/>
          </a:p>
          <a:p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68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6394"/>
            <a:ext cx="8229600" cy="649288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6699"/>
                </a:solidFill>
              </a:rPr>
              <a:t>Ajalehe trükieelne fail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2674640" cy="4537075"/>
          </a:xfrm>
        </p:spPr>
        <p:txBody>
          <a:bodyPr/>
          <a:lstStyle/>
          <a:p>
            <a:pPr marL="0" indent="0">
              <a:buNone/>
            </a:pPr>
            <a:endParaRPr lang="et-EE" altLang="et-EE" sz="2800" i="1" dirty="0" smtClean="0"/>
          </a:p>
          <a:p>
            <a:pPr marL="0" indent="0">
              <a:buNone/>
            </a:pPr>
            <a:r>
              <a:rPr lang="et-EE" altLang="et-EE" sz="2800" dirty="0" smtClean="0"/>
              <a:t>Digitaalselt sündinud ajaleht ehk ajalehe trükieelne fail töödeldud artiklipõhiselt</a:t>
            </a:r>
          </a:p>
          <a:p>
            <a:pPr marL="0" indent="0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dirty="0"/>
          </a:p>
          <a:p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11960" y="2132856"/>
            <a:ext cx="40703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dirty="0" smtClean="0"/>
              <a:t>Pealkirjade, autorite ja tekstiplokkide </a:t>
            </a:r>
          </a:p>
          <a:p>
            <a:r>
              <a:rPr lang="et-EE" dirty="0"/>
              <a:t>m</a:t>
            </a:r>
            <a:r>
              <a:rPr lang="et-EE" dirty="0" smtClean="0"/>
              <a:t>ääratluse parandamine</a:t>
            </a:r>
          </a:p>
          <a:p>
            <a:endParaRPr lang="et-EE" dirty="0" smtClean="0"/>
          </a:p>
          <a:p>
            <a:r>
              <a:rPr lang="et-EE" dirty="0" smtClean="0"/>
              <a:t>Ajalehe struktuurielementide </a:t>
            </a:r>
          </a:p>
          <a:p>
            <a:r>
              <a:rPr lang="et-EE" dirty="0" smtClean="0"/>
              <a:t>korrastamine</a:t>
            </a:r>
          </a:p>
          <a:p>
            <a:endParaRPr lang="et-EE" dirty="0" smtClean="0"/>
          </a:p>
          <a:p>
            <a:r>
              <a:rPr lang="et-EE" dirty="0" smtClean="0"/>
              <a:t>OCR tärgituvastuse tulemuse kontroll:</a:t>
            </a:r>
          </a:p>
          <a:p>
            <a:r>
              <a:rPr lang="et-EE" dirty="0" smtClean="0"/>
              <a:t>autorid ja pealkirjad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22803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0070C0"/>
                </a:solidFill>
              </a:rPr>
              <a:t>Automaatse töötluse tulemus</a:t>
            </a:r>
            <a:endParaRPr lang="et-EE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4" y="1196752"/>
            <a:ext cx="8114264" cy="5378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997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et-EE" dirty="0" smtClean="0">
                <a:solidFill>
                  <a:srgbClr val="006699"/>
                </a:solidFill>
              </a:rPr>
              <a:t>Parandatud tulemus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8226599" cy="545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42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680"/>
            <a:ext cx="8229600" cy="1224558"/>
          </a:xfrm>
        </p:spPr>
        <p:txBody>
          <a:bodyPr/>
          <a:lstStyle/>
          <a:p>
            <a:r>
              <a:rPr lang="et-EE" altLang="et-EE" sz="3200" dirty="0" smtClean="0">
                <a:solidFill>
                  <a:srgbClr val="0070C0"/>
                </a:solidFill>
              </a:rPr>
              <a:t>Digitaalsed </a:t>
            </a:r>
            <a:r>
              <a:rPr lang="et-EE" altLang="et-EE" sz="3200" dirty="0">
                <a:solidFill>
                  <a:srgbClr val="0070C0"/>
                </a:solidFill>
              </a:rPr>
              <a:t>Eesti ajalehed </a:t>
            </a:r>
            <a:br>
              <a:rPr lang="et-EE" altLang="et-EE" sz="3200" dirty="0">
                <a:solidFill>
                  <a:srgbClr val="0070C0"/>
                </a:solidFill>
              </a:rPr>
            </a:br>
            <a:r>
              <a:rPr lang="et-EE" altLang="et-EE" sz="3200" dirty="0" smtClean="0">
                <a:solidFill>
                  <a:srgbClr val="006699"/>
                </a:solidFill>
              </a:rPr>
              <a:t>Avalikult kättesaadav september 2014</a:t>
            </a:r>
            <a:endParaRPr lang="et-EE" altLang="et-EE" sz="3200" dirty="0">
              <a:solidFill>
                <a:srgbClr val="006699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88840"/>
            <a:ext cx="8229600" cy="3528391"/>
          </a:xfrm>
        </p:spPr>
        <p:txBody>
          <a:bodyPr/>
          <a:lstStyle/>
          <a:p>
            <a:pPr marL="0" indent="0" algn="ctr">
              <a:buNone/>
            </a:pPr>
            <a:r>
              <a:rPr lang="et-EE" altLang="et-EE" sz="2800" b="1" dirty="0" smtClean="0"/>
              <a:t>Eesti ajalehed alates 1. jaanuar 2014</a:t>
            </a:r>
          </a:p>
          <a:p>
            <a:pPr marL="0" indent="0" algn="ctr">
              <a:buNone/>
            </a:pPr>
            <a:r>
              <a:rPr lang="et-EE" altLang="et-EE" sz="2800" i="1" smtClean="0"/>
              <a:t>35 nimetust, trükieelsed failid</a:t>
            </a:r>
            <a:endParaRPr lang="et-EE" altLang="et-EE" sz="2800" i="1" dirty="0" smtClean="0"/>
          </a:p>
          <a:p>
            <a:pPr marL="0" indent="0" algn="ctr">
              <a:buNone/>
            </a:pPr>
            <a:endParaRPr lang="et-EE" altLang="et-EE" sz="2800" b="1" dirty="0" smtClean="0"/>
          </a:p>
          <a:p>
            <a:pPr marL="0" indent="0" algn="ctr">
              <a:buNone/>
            </a:pPr>
            <a:r>
              <a:rPr lang="et-EE" altLang="et-EE" sz="2800" b="1" dirty="0" smtClean="0"/>
              <a:t>Digiteeritud Eesti ajaloolised ajalehed </a:t>
            </a:r>
          </a:p>
          <a:p>
            <a:pPr marL="0" indent="0" algn="ctr">
              <a:buNone/>
            </a:pPr>
            <a:r>
              <a:rPr lang="et-EE" altLang="et-EE" sz="2800" i="1" dirty="0" smtClean="0"/>
              <a:t>projekt Europeana Newspapers tulem:</a:t>
            </a:r>
          </a:p>
          <a:p>
            <a:pPr marL="0" indent="0" algn="ctr">
              <a:buNone/>
            </a:pPr>
            <a:r>
              <a:rPr lang="et-EE" altLang="et-EE" sz="2800" i="1" dirty="0" smtClean="0"/>
              <a:t>leheküljetasand 100 000 lk</a:t>
            </a:r>
          </a:p>
          <a:p>
            <a:pPr marL="0" indent="0" algn="ctr">
              <a:buNone/>
            </a:pPr>
            <a:r>
              <a:rPr lang="et-EE" altLang="et-EE" sz="2800" i="1" dirty="0" smtClean="0"/>
              <a:t>docWorks töötlus 350 000 lk </a:t>
            </a:r>
          </a:p>
          <a:p>
            <a:pPr marL="0" indent="0">
              <a:buNone/>
            </a:pPr>
            <a:endParaRPr lang="et-EE" altLang="et-EE" sz="2800" dirty="0"/>
          </a:p>
          <a:p>
            <a:pPr marL="0" indent="0">
              <a:buNone/>
            </a:pPr>
            <a:r>
              <a:rPr lang="et-EE" altLang="et-EE" sz="2800" dirty="0" smtClean="0"/>
              <a:t>				</a:t>
            </a:r>
            <a:endParaRPr lang="et-EE" altLang="et-EE" sz="2800" dirty="0"/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092825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11863" y="6308725"/>
            <a:ext cx="28082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www.rahvusraamatukogu.ee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2376388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5. märts 2014</a:t>
            </a:r>
          </a:p>
          <a:p>
            <a:pPr>
              <a:spcBef>
                <a:spcPct val="50000"/>
              </a:spcBef>
            </a:pPr>
            <a:endParaRPr lang="et-EE" altLang="et-EE" sz="1400" dirty="0">
              <a:solidFill>
                <a:srgbClr val="969696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915816" y="115888"/>
            <a:ext cx="51844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t-EE" altLang="et-EE" sz="1400" dirty="0" smtClean="0">
                <a:solidFill>
                  <a:srgbClr val="969696"/>
                </a:solidFill>
              </a:rPr>
              <a:t>Digitaalsed Eesti ajalehed</a:t>
            </a:r>
            <a:endParaRPr lang="en-US" altLang="et-EE" sz="1400" dirty="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82" name="Picture 10" descr="Rr-logo10-ho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26163"/>
            <a:ext cx="3384550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3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R_slaidipohi11">
  <a:themeElements>
    <a:clrScheme name="RR_slaidipohi1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R_slaidipohi1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R_slaidipohi1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slaidipohi1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slaidipohi1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slaidipohi1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slaidipohi1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slaidipohi1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slaidipohi1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slaidipohi1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slaidipohi1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slaidipohi1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slaidipohi1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slaidipohi1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RR_slaidipohi11</Template>
  <TotalTime>1488</TotalTime>
  <Words>274</Words>
  <Application>Microsoft Office PowerPoint</Application>
  <PresentationFormat>Ekraaniseanss (4:3)</PresentationFormat>
  <Paragraphs>168</Paragraphs>
  <Slides>20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20</vt:i4>
      </vt:variant>
    </vt:vector>
  </HeadingPairs>
  <TitlesOfParts>
    <vt:vector size="21" baseType="lpstr">
      <vt:lpstr>RR_slaidipohi11</vt:lpstr>
      <vt:lpstr>Digitaalsed Eesti ajalehed </vt:lpstr>
      <vt:lpstr>Täna on meil...</vt:lpstr>
      <vt:lpstr>Europeana Newspapers www.europeana-newspapers.eu/</vt:lpstr>
      <vt:lpstr>digitaalarhiivis DIGAR www.digar.ee </vt:lpstr>
      <vt:lpstr>Eesmärk</vt:lpstr>
      <vt:lpstr>Töötlustarkvara docWorks Pro</vt:lpstr>
      <vt:lpstr>Kasutajaliidese tarkvara Veridian</vt:lpstr>
      <vt:lpstr>Digitaalsed Eesti ajalehed</vt:lpstr>
      <vt:lpstr>Digitaalsed Eesti ajalehed – otsitulemus</vt:lpstr>
      <vt:lpstr>Missugune on lisaväärtus?</vt:lpstr>
      <vt:lpstr>Metaandmed ja täistekst</vt:lpstr>
      <vt:lpstr>Metaandmed alati kättesaadavad</vt:lpstr>
      <vt:lpstr>Erinevad võimalused otsingut piirata  </vt:lpstr>
      <vt:lpstr>Rikastatud pdf</vt:lpstr>
      <vt:lpstr>???</vt:lpstr>
      <vt:lpstr>Digiteeritud ajalooline ajaleht</vt:lpstr>
      <vt:lpstr>Ajalehe trükieelne fail</vt:lpstr>
      <vt:lpstr>Automaatse töötluse tulemus</vt:lpstr>
      <vt:lpstr>Parandatud tulemus</vt:lpstr>
      <vt:lpstr>Digitaalsed Eesti ajalehed  Avalikult kättesaadav september 2014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Digitaalsed Eesti ajalehed</dc:title>
  <dc:creator>kasutaja</dc:creator>
  <cp:lastModifiedBy>Anneli Sepp</cp:lastModifiedBy>
  <cp:revision>79</cp:revision>
  <cp:lastPrinted>2014-02-28T11:49:31Z</cp:lastPrinted>
  <dcterms:created xsi:type="dcterms:W3CDTF">2014-01-30T07:13:09Z</dcterms:created>
  <dcterms:modified xsi:type="dcterms:W3CDTF">2014-03-12T14:55:26Z</dcterms:modified>
</cp:coreProperties>
</file>