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2"/>
  </p:notesMasterIdLst>
  <p:sldIdLst>
    <p:sldId id="257" r:id="rId2"/>
    <p:sldId id="258" r:id="rId3"/>
    <p:sldId id="348" r:id="rId4"/>
    <p:sldId id="349" r:id="rId5"/>
    <p:sldId id="350" r:id="rId6"/>
    <p:sldId id="351" r:id="rId7"/>
    <p:sldId id="352" r:id="rId8"/>
    <p:sldId id="354" r:id="rId9"/>
    <p:sldId id="359" r:id="rId10"/>
    <p:sldId id="357" r:id="rId11"/>
    <p:sldId id="360" r:id="rId12"/>
    <p:sldId id="361" r:id="rId13"/>
    <p:sldId id="362" r:id="rId14"/>
    <p:sldId id="272" r:id="rId15"/>
    <p:sldId id="364" r:id="rId16"/>
    <p:sldId id="365" r:id="rId17"/>
    <p:sldId id="319" r:id="rId18"/>
    <p:sldId id="265" r:id="rId19"/>
    <p:sldId id="366" r:id="rId20"/>
    <p:sldId id="345" r:id="rId21"/>
  </p:sldIdLst>
  <p:sldSz cx="9144000" cy="6858000" type="screen4x3"/>
  <p:notesSz cx="6858000" cy="9144000"/>
  <p:defaultTextStyle>
    <a:defPPr>
      <a:defRPr lang="en-GB"/>
    </a:defPPr>
    <a:lvl1pPr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00"/>
    <a:srgbClr val="808080"/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t-EE" altLang="et-EE" smtClean="0"/>
          </a:p>
        </p:txBody>
      </p:sp>
    </p:spTree>
    <p:extLst>
      <p:ext uri="{BB962C8B-B14F-4D97-AF65-F5344CB8AC3E}">
        <p14:creationId xmlns:p14="http://schemas.microsoft.com/office/powerpoint/2010/main" val="36562125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t-EE" altLang="et-E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</p:spPr>
      </p:sp>
      <p:sp>
        <p:nvSpPr>
          <p:cNvPr id="11267" name="Rectangle 3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t-EE" altLang="et-E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</p:spPr>
      </p:sp>
      <p:sp>
        <p:nvSpPr>
          <p:cNvPr id="151555" name="Rectangle 3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t-EE" altLang="et-E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</p:spPr>
      </p:sp>
      <p:sp>
        <p:nvSpPr>
          <p:cNvPr id="26627" name="Rectangle 3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t-EE" altLang="et-E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li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Alapealkiri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t-EE" smtClean="0"/>
              <a:t>Klõpsake laadi muutmiseks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43DE016-C12C-4050-8D37-91F3CDEFFA46}" type="slidenum">
              <a:rPr lang="en-GB" altLang="et-EE"/>
              <a:pPr/>
              <a:t>‹#›</a:t>
            </a:fld>
            <a:endParaRPr lang="en-GB" altLang="et-EE"/>
          </a:p>
        </p:txBody>
      </p:sp>
    </p:spTree>
    <p:extLst>
      <p:ext uri="{BB962C8B-B14F-4D97-AF65-F5344CB8AC3E}">
        <p14:creationId xmlns:p14="http://schemas.microsoft.com/office/powerpoint/2010/main" val="2183712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itel j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874B39C-0412-4E01-B103-6C9628947CAF}" type="slidenum">
              <a:rPr lang="en-GB" altLang="et-EE"/>
              <a:pPr/>
              <a:t>‹#›</a:t>
            </a:fld>
            <a:endParaRPr lang="en-GB" altLang="et-EE"/>
          </a:p>
        </p:txBody>
      </p:sp>
    </p:spTree>
    <p:extLst>
      <p:ext uri="{BB962C8B-B14F-4D97-AF65-F5344CB8AC3E}">
        <p14:creationId xmlns:p14="http://schemas.microsoft.com/office/powerpoint/2010/main" val="3826237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Jaotise pä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4" name="Kuupäeva kohatäid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D6EBFA9-4EFC-4E53-A324-25F4780FF7A7}" type="slidenum">
              <a:rPr lang="en-GB" altLang="et-EE"/>
              <a:pPr/>
              <a:t>‹#›</a:t>
            </a:fld>
            <a:endParaRPr lang="en-GB" altLang="et-EE"/>
          </a:p>
        </p:txBody>
      </p:sp>
    </p:spTree>
    <p:extLst>
      <p:ext uri="{BB962C8B-B14F-4D97-AF65-F5344CB8AC3E}">
        <p14:creationId xmlns:p14="http://schemas.microsoft.com/office/powerpoint/2010/main" val="2942407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Kuupäeva kohatäid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F80529C-30C7-4385-99F6-B4425A238D03}" type="slidenum">
              <a:rPr lang="en-GB" altLang="et-EE"/>
              <a:pPr/>
              <a:t>‹#›</a:t>
            </a:fld>
            <a:endParaRPr lang="en-GB" altLang="et-EE"/>
          </a:p>
        </p:txBody>
      </p:sp>
    </p:spTree>
    <p:extLst>
      <p:ext uri="{BB962C8B-B14F-4D97-AF65-F5344CB8AC3E}">
        <p14:creationId xmlns:p14="http://schemas.microsoft.com/office/powerpoint/2010/main" val="3871188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õrdl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Teksti kohatäid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6" name="Sisu kohatäid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7" name="Kuupäeva kohatäid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8" name="Jaluse kohatäid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9" name="Slaidinumbri kohatäid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17624E3-B829-4ACF-BADA-089D811C35EA}" type="slidenum">
              <a:rPr lang="en-GB" altLang="et-EE"/>
              <a:pPr/>
              <a:t>‹#›</a:t>
            </a:fld>
            <a:endParaRPr lang="en-GB" altLang="et-EE"/>
          </a:p>
        </p:txBody>
      </p:sp>
    </p:spTree>
    <p:extLst>
      <p:ext uri="{BB962C8B-B14F-4D97-AF65-F5344CB8AC3E}">
        <p14:creationId xmlns:p14="http://schemas.microsoft.com/office/powerpoint/2010/main" val="804131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inult pealkir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Kuupäeva kohatäid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4" name="Jaluse kohatäid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5" name="Slaidinumbri kohatäid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456FACA-EA96-4EEA-9E7A-B82C8534F534}" type="slidenum">
              <a:rPr lang="en-GB" altLang="et-EE"/>
              <a:pPr/>
              <a:t>‹#›</a:t>
            </a:fld>
            <a:endParaRPr lang="en-GB" altLang="et-EE"/>
          </a:p>
        </p:txBody>
      </p:sp>
    </p:spTree>
    <p:extLst>
      <p:ext uri="{BB962C8B-B14F-4D97-AF65-F5344CB8AC3E}">
        <p14:creationId xmlns:p14="http://schemas.microsoft.com/office/powerpoint/2010/main" val="543094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üh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uupäeva kohatäid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3" name="Jaluse kohatäid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4" name="Slaidinumbri kohatäid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415DC85-39C2-42C8-B39A-2D7EA304F08B}" type="slidenum">
              <a:rPr lang="en-GB" altLang="et-EE"/>
              <a:pPr/>
              <a:t>‹#›</a:t>
            </a:fld>
            <a:endParaRPr lang="en-GB" altLang="et-EE"/>
          </a:p>
        </p:txBody>
      </p:sp>
    </p:spTree>
    <p:extLst>
      <p:ext uri="{BB962C8B-B14F-4D97-AF65-F5344CB8AC3E}">
        <p14:creationId xmlns:p14="http://schemas.microsoft.com/office/powerpoint/2010/main" val="863670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Pealdiseg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5" name="Kuupäeva kohatäid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53069C9-E75E-4652-8006-07ECADA00C9B}" type="slidenum">
              <a:rPr lang="en-GB" altLang="et-EE"/>
              <a:pPr/>
              <a:t>‹#›</a:t>
            </a:fld>
            <a:endParaRPr lang="en-GB" altLang="et-EE"/>
          </a:p>
        </p:txBody>
      </p:sp>
    </p:spTree>
    <p:extLst>
      <p:ext uri="{BB962C8B-B14F-4D97-AF65-F5344CB8AC3E}">
        <p14:creationId xmlns:p14="http://schemas.microsoft.com/office/powerpoint/2010/main" val="3165465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ldiallkirjaga p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Pildi kohatäi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t-EE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5" name="Kuupäeva kohatäid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6EB4519-7E97-402A-BE4A-38A71CEDF935}" type="slidenum">
              <a:rPr lang="en-GB" altLang="et-EE"/>
              <a:pPr/>
              <a:t>‹#›</a:t>
            </a:fld>
            <a:endParaRPr lang="en-GB" altLang="et-EE"/>
          </a:p>
        </p:txBody>
      </p:sp>
    </p:spTree>
    <p:extLst>
      <p:ext uri="{BB962C8B-B14F-4D97-AF65-F5344CB8AC3E}">
        <p14:creationId xmlns:p14="http://schemas.microsoft.com/office/powerpoint/2010/main" val="1033938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itel ja vertikaal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A0FF5CC-6D57-41A1-848B-EB8B841591D2}" type="slidenum">
              <a:rPr lang="en-GB" altLang="et-EE"/>
              <a:pPr/>
              <a:t>‹#›</a:t>
            </a:fld>
            <a:endParaRPr lang="en-GB" altLang="et-EE"/>
          </a:p>
        </p:txBody>
      </p:sp>
    </p:spTree>
    <p:extLst>
      <p:ext uri="{BB962C8B-B14F-4D97-AF65-F5344CB8AC3E}">
        <p14:creationId xmlns:p14="http://schemas.microsoft.com/office/powerpoint/2010/main" val="12231647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altiitel j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altiitel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905F0EB-579C-4395-89FB-FDF5EBCB6A3F}" type="slidenum">
              <a:rPr lang="en-GB" altLang="et-EE"/>
              <a:pPr/>
              <a:t>‹#›</a:t>
            </a:fld>
            <a:endParaRPr lang="en-GB" altLang="et-EE"/>
          </a:p>
        </p:txBody>
      </p:sp>
    </p:spTree>
    <p:extLst>
      <p:ext uri="{BB962C8B-B14F-4D97-AF65-F5344CB8AC3E}">
        <p14:creationId xmlns:p14="http://schemas.microsoft.com/office/powerpoint/2010/main" val="39243795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itel ja 4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 sz="quarter"/>
          </p:nvPr>
        </p:nvSpPr>
        <p:spPr>
          <a:xfrm>
            <a:off x="457200" y="128588"/>
            <a:ext cx="8228013" cy="1433512"/>
          </a:xfrm>
        </p:spPr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85988"/>
          </a:xfrm>
        </p:spPr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Sisu kohatäide 3"/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8600" cy="2185988"/>
          </a:xfrm>
        </p:spPr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Sisu kohatäide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7013" cy="2185987"/>
          </a:xfrm>
        </p:spPr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6" name="Sisu kohatäide 5"/>
          <p:cNvSpPr>
            <a:spLocks noGrp="1"/>
          </p:cNvSpPr>
          <p:nvPr>
            <p:ph sz="quarter" idx="4"/>
          </p:nvPr>
        </p:nvSpPr>
        <p:spPr>
          <a:xfrm>
            <a:off x="4646613" y="3938588"/>
            <a:ext cx="4038600" cy="2185987"/>
          </a:xfrm>
        </p:spPr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7" name="Kuupäeva kohatäide 6"/>
          <p:cNvSpPr>
            <a:spLocks noGrp="1"/>
          </p:cNvSpPr>
          <p:nvPr>
            <p:ph type="dt" idx="10"/>
          </p:nvPr>
        </p:nvSpPr>
        <p:spPr>
          <a:xfrm>
            <a:off x="457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8" name="Jaluse kohatäide 7"/>
          <p:cNvSpPr>
            <a:spLocks noGrp="1"/>
          </p:cNvSpPr>
          <p:nvPr>
            <p:ph type="ftr" idx="11"/>
          </p:nvPr>
        </p:nvSpPr>
        <p:spPr>
          <a:xfrm>
            <a:off x="3124200" y="6245225"/>
            <a:ext cx="2894013" cy="474663"/>
          </a:xfrm>
        </p:spPr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9" name="Slaidinumbri kohatäide 8"/>
          <p:cNvSpPr>
            <a:spLocks noGrp="1"/>
          </p:cNvSpPr>
          <p:nvPr>
            <p:ph type="sldNum" idx="12"/>
          </p:nvPr>
        </p:nvSpPr>
        <p:spPr>
          <a:xfrm>
            <a:off x="6553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fld id="{D6D6EDDF-F398-4B3D-8EAF-1066EFBB4D64}" type="slidenum">
              <a:rPr lang="en-GB" altLang="et-EE"/>
              <a:pPr/>
              <a:t>‹#›</a:t>
            </a:fld>
            <a:endParaRPr lang="en-GB" altLang="et-EE"/>
          </a:p>
        </p:txBody>
      </p:sp>
    </p:spTree>
    <p:extLst>
      <p:ext uri="{BB962C8B-B14F-4D97-AF65-F5344CB8AC3E}">
        <p14:creationId xmlns:p14="http://schemas.microsoft.com/office/powerpoint/2010/main" val="26291328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itel, tekst j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8013" cy="1433512"/>
          </a:xfrm>
        </p:spPr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Kuupäeva kohatäide 4"/>
          <p:cNvSpPr>
            <a:spLocks noGrp="1"/>
          </p:cNvSpPr>
          <p:nvPr>
            <p:ph type="dt" idx="10"/>
          </p:nvPr>
        </p:nvSpPr>
        <p:spPr>
          <a:xfrm>
            <a:off x="457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idx="11"/>
          </p:nvPr>
        </p:nvSpPr>
        <p:spPr>
          <a:xfrm>
            <a:off x="3124200" y="6245225"/>
            <a:ext cx="2894013" cy="474663"/>
          </a:xfrm>
        </p:spPr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idx="12"/>
          </p:nvPr>
        </p:nvSpPr>
        <p:spPr>
          <a:xfrm>
            <a:off x="6553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fld id="{232214F1-6BA2-4816-B3F1-59004A815524}" type="slidenum">
              <a:rPr lang="en-GB" altLang="et-EE"/>
              <a:pPr/>
              <a:t>‹#›</a:t>
            </a:fld>
            <a:endParaRPr lang="en-GB" altLang="et-EE"/>
          </a:p>
        </p:txBody>
      </p:sp>
    </p:spTree>
    <p:extLst>
      <p:ext uri="{BB962C8B-B14F-4D97-AF65-F5344CB8AC3E}">
        <p14:creationId xmlns:p14="http://schemas.microsoft.com/office/powerpoint/2010/main" val="40642333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itel ja 2 sisu teksti pe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8013" cy="1433512"/>
          </a:xfrm>
        </p:spPr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85988"/>
          </a:xfrm>
        </p:spPr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Sisu kohatäide 3"/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8600" cy="2185988"/>
          </a:xfrm>
        </p:spPr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Teksti kohatäide 4"/>
          <p:cNvSpPr>
            <a:spLocks noGrp="1"/>
          </p:cNvSpPr>
          <p:nvPr>
            <p:ph type="body" sz="half" idx="3"/>
          </p:nvPr>
        </p:nvSpPr>
        <p:spPr>
          <a:xfrm>
            <a:off x="457200" y="3938588"/>
            <a:ext cx="8228013" cy="2185987"/>
          </a:xfrm>
        </p:spPr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6" name="Kuupäeva kohatäide 5"/>
          <p:cNvSpPr>
            <a:spLocks noGrp="1"/>
          </p:cNvSpPr>
          <p:nvPr>
            <p:ph type="dt" idx="10"/>
          </p:nvPr>
        </p:nvSpPr>
        <p:spPr>
          <a:xfrm>
            <a:off x="457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7" name="Jaluse kohatäide 6"/>
          <p:cNvSpPr>
            <a:spLocks noGrp="1"/>
          </p:cNvSpPr>
          <p:nvPr>
            <p:ph type="ftr" idx="11"/>
          </p:nvPr>
        </p:nvSpPr>
        <p:spPr>
          <a:xfrm>
            <a:off x="3124200" y="6245225"/>
            <a:ext cx="2894013" cy="474663"/>
          </a:xfrm>
        </p:spPr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8" name="Slaidinumbri kohatäide 7"/>
          <p:cNvSpPr>
            <a:spLocks noGrp="1"/>
          </p:cNvSpPr>
          <p:nvPr>
            <p:ph type="sldNum" idx="12"/>
          </p:nvPr>
        </p:nvSpPr>
        <p:spPr>
          <a:xfrm>
            <a:off x="6553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fld id="{783AC303-69A3-4980-95F4-C202AEFDAAD8}" type="slidenum">
              <a:rPr lang="en-GB" altLang="et-EE"/>
              <a:pPr/>
              <a:t>‹#›</a:t>
            </a:fld>
            <a:endParaRPr lang="en-GB" altLang="et-EE"/>
          </a:p>
        </p:txBody>
      </p:sp>
    </p:spTree>
    <p:extLst>
      <p:ext uri="{BB962C8B-B14F-4D97-AF65-F5344CB8AC3E}">
        <p14:creationId xmlns:p14="http://schemas.microsoft.com/office/powerpoint/2010/main" val="20402614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iitel ja tekst sisu pe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8013" cy="1433512"/>
          </a:xfrm>
        </p:spPr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8013" cy="2185988"/>
          </a:xfrm>
        </p:spPr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8013" cy="2185987"/>
          </a:xfrm>
        </p:spPr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Kuupäeva kohatäide 4"/>
          <p:cNvSpPr>
            <a:spLocks noGrp="1"/>
          </p:cNvSpPr>
          <p:nvPr>
            <p:ph type="dt" idx="10"/>
          </p:nvPr>
        </p:nvSpPr>
        <p:spPr>
          <a:xfrm>
            <a:off x="457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idx="11"/>
          </p:nvPr>
        </p:nvSpPr>
        <p:spPr>
          <a:xfrm>
            <a:off x="3124200" y="6245225"/>
            <a:ext cx="2894013" cy="474663"/>
          </a:xfrm>
        </p:spPr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idx="12"/>
          </p:nvPr>
        </p:nvSpPr>
        <p:spPr>
          <a:xfrm>
            <a:off x="6553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fld id="{A1D2DC99-7AD1-463B-A530-0C59C830D04D}" type="slidenum">
              <a:rPr lang="en-GB" altLang="et-EE"/>
              <a:pPr/>
              <a:t>‹#›</a:t>
            </a:fld>
            <a:endParaRPr lang="en-GB" altLang="et-EE"/>
          </a:p>
        </p:txBody>
      </p:sp>
    </p:spTree>
    <p:extLst>
      <p:ext uri="{BB962C8B-B14F-4D97-AF65-F5344CB8AC3E}">
        <p14:creationId xmlns:p14="http://schemas.microsoft.com/office/powerpoint/2010/main" val="7301960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itel ja sisu teksti pe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8013" cy="1433512"/>
          </a:xfrm>
        </p:spPr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8013" cy="2185988"/>
          </a:xfrm>
        </p:spPr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8013" cy="2185987"/>
          </a:xfrm>
        </p:spPr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Kuupäeva kohatäide 4"/>
          <p:cNvSpPr>
            <a:spLocks noGrp="1"/>
          </p:cNvSpPr>
          <p:nvPr>
            <p:ph type="dt" idx="10"/>
          </p:nvPr>
        </p:nvSpPr>
        <p:spPr>
          <a:xfrm>
            <a:off x="457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idx="11"/>
          </p:nvPr>
        </p:nvSpPr>
        <p:spPr>
          <a:xfrm>
            <a:off x="3124200" y="6245225"/>
            <a:ext cx="2894013" cy="474663"/>
          </a:xfrm>
        </p:spPr>
        <p:txBody>
          <a:bodyPr/>
          <a:lstStyle>
            <a:lvl1pPr>
              <a:defRPr/>
            </a:lvl1pPr>
          </a:lstStyle>
          <a:p>
            <a:endParaRPr lang="en-GB" alt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idx="12"/>
          </p:nvPr>
        </p:nvSpPr>
        <p:spPr>
          <a:xfrm>
            <a:off x="6553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fld id="{8961098B-E9D3-430D-B83F-DE17079B3F5C}" type="slidenum">
              <a:rPr lang="en-GB" altLang="et-EE"/>
              <a:pPr/>
              <a:t>‹#›</a:t>
            </a:fld>
            <a:endParaRPr lang="en-GB" altLang="et-EE"/>
          </a:p>
        </p:txBody>
      </p:sp>
    </p:spTree>
    <p:extLst>
      <p:ext uri="{BB962C8B-B14F-4D97-AF65-F5344CB8AC3E}">
        <p14:creationId xmlns:p14="http://schemas.microsoft.com/office/powerpoint/2010/main" val="14946848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t-EE" smtClean="0"/>
              <a:t>Klõpsa tiitli tekstivormingu redigeerimiseks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t-EE" smtClean="0"/>
              <a:t>Klõpsa liigenduse tekstivormingu redigeerimiseks</a:t>
            </a:r>
          </a:p>
          <a:p>
            <a:pPr lvl="1"/>
            <a:r>
              <a:rPr lang="en-GB" altLang="et-EE" smtClean="0"/>
              <a:t>Teine liigendustase</a:t>
            </a:r>
          </a:p>
          <a:p>
            <a:pPr lvl="2"/>
            <a:r>
              <a:rPr lang="en-GB" altLang="et-EE" smtClean="0"/>
              <a:t>Kolmas liigendustase</a:t>
            </a:r>
          </a:p>
          <a:p>
            <a:pPr lvl="3"/>
            <a:r>
              <a:rPr lang="en-GB" altLang="et-EE" smtClean="0"/>
              <a:t>Neljas liigendustase</a:t>
            </a:r>
          </a:p>
          <a:p>
            <a:pPr lvl="4"/>
            <a:r>
              <a:rPr lang="en-GB" altLang="et-EE" smtClean="0"/>
              <a:t>Viies liigendustase</a:t>
            </a:r>
          </a:p>
          <a:p>
            <a:pPr lvl="4"/>
            <a:r>
              <a:rPr lang="en-GB" altLang="et-EE" smtClean="0"/>
              <a:t>Kuues liigendustase</a:t>
            </a:r>
          </a:p>
          <a:p>
            <a:pPr lvl="4"/>
            <a:r>
              <a:rPr lang="en-GB" altLang="et-EE" smtClean="0"/>
              <a:t>Seitsmes liigendustase</a:t>
            </a:r>
          </a:p>
          <a:p>
            <a:pPr lvl="4"/>
            <a:r>
              <a:rPr lang="en-GB" altLang="et-EE" smtClean="0"/>
              <a:t>Kaheksas liigendustase</a:t>
            </a:r>
          </a:p>
          <a:p>
            <a:pPr lvl="4"/>
            <a:r>
              <a:rPr lang="en-GB" altLang="et-EE" smtClean="0"/>
              <a:t>Üheksas liigendustase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132013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</a:defRPr>
            </a:lvl1pPr>
          </a:lstStyle>
          <a:p>
            <a:endParaRPr lang="en-GB" altLang="et-EE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94013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</a:defRPr>
            </a:lvl1pPr>
          </a:lstStyle>
          <a:p>
            <a:endParaRPr lang="en-GB" altLang="et-E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</a:defRPr>
            </a:lvl1pPr>
          </a:lstStyle>
          <a:p>
            <a:fld id="{BEED492F-7F28-4C3A-A252-69C96D812DB6}" type="slidenum">
              <a:rPr lang="en-GB" altLang="et-EE"/>
              <a:pPr/>
              <a:t>‹#›</a:t>
            </a:fld>
            <a:endParaRPr lang="en-GB" altLang="et-E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</a:defRPr>
      </a:lvl2pPr>
      <a:lvl3pPr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</a:defRPr>
      </a:lvl3pPr>
      <a:lvl4pPr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</a:defRPr>
      </a:lvl4pPr>
      <a:lvl5pPr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</a:defRPr>
      </a:lvl5pPr>
      <a:lvl6pPr marL="457200"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</a:defRPr>
      </a:lvl6pPr>
      <a:lvl7pPr marL="914400"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</a:defRPr>
      </a:lvl7pPr>
      <a:lvl8pPr marL="1371600"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</a:defRPr>
      </a:lvl8pPr>
      <a:lvl9pPr marL="1828800"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</a:defRPr>
      </a:lvl9pPr>
    </p:titleStyle>
    <p:bodyStyle>
      <a:lvl1pPr marL="341313" indent="-341313" algn="l" defTabSz="449263" rtl="0" fontAlgn="base">
        <a:lnSpc>
          <a:spcPct val="93000"/>
        </a:lnSpc>
        <a:spcBef>
          <a:spcPts val="8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1363" indent="-284163" algn="l" defTabSz="449263" rtl="0" fontAlgn="base">
        <a:lnSpc>
          <a:spcPct val="93000"/>
        </a:lnSpc>
        <a:spcBef>
          <a:spcPts val="7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800">
          <a:solidFill>
            <a:srgbClr val="000000"/>
          </a:solidFill>
          <a:latin typeface="+mn-lt"/>
        </a:defRPr>
      </a:lvl2pPr>
      <a:lvl3pPr marL="1143000" indent="-228600" algn="l" defTabSz="449263" rtl="0" fontAlgn="base">
        <a:lnSpc>
          <a:spcPct val="93000"/>
        </a:lnSpc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2400">
          <a:solidFill>
            <a:srgbClr val="000000"/>
          </a:solidFill>
          <a:latin typeface="+mn-lt"/>
        </a:defRPr>
      </a:lvl3pPr>
      <a:lvl4pPr marL="16002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000">
          <a:solidFill>
            <a:srgbClr val="000000"/>
          </a:solidFill>
          <a:latin typeface="+mn-lt"/>
        </a:defRPr>
      </a:lvl4pPr>
      <a:lvl5pPr marL="20574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</a:defRPr>
      </a:lvl5pPr>
      <a:lvl6pPr marL="25146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</a:defRPr>
      </a:lvl6pPr>
      <a:lvl7pPr marL="29718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</a:defRPr>
      </a:lvl7pPr>
      <a:lvl8pPr marL="34290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</a:defRPr>
      </a:lvl8pPr>
      <a:lvl9pPr marL="38862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a.ee/et/sailitamine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1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2.emf"/><Relationship Id="rId4" Type="http://schemas.openxmlformats.org/officeDocument/2006/relationships/oleObject" Target="../embeddings/oleObject2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6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11188" y="4797425"/>
            <a:ext cx="7993062" cy="1511300"/>
          </a:xfrm>
        </p:spPr>
        <p:txBody>
          <a:bodyPr/>
          <a:lstStyle/>
          <a:p>
            <a:endParaRPr lang="et-EE" altLang="et-EE" sz="2400"/>
          </a:p>
          <a:p>
            <a:r>
              <a:rPr lang="et-EE" altLang="et-EE" sz="2800" b="1">
                <a:solidFill>
                  <a:schemeClr val="folHlink"/>
                </a:solidFill>
              </a:rPr>
              <a:t>Mäluasutuste talveseminar, 04.03.2014</a:t>
            </a:r>
          </a:p>
          <a:p>
            <a:r>
              <a:rPr lang="et-EE" altLang="et-EE" sz="2800" b="1">
                <a:solidFill>
                  <a:schemeClr val="bg1"/>
                </a:solidFill>
              </a:rPr>
              <a:t>Ruth Tiidor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250825" y="1412875"/>
            <a:ext cx="8642350" cy="2808288"/>
          </a:xfrm>
        </p:spPr>
        <p:txBody>
          <a:bodyPr/>
          <a:lstStyle/>
          <a:p>
            <a:r>
              <a:rPr lang="et-EE" altLang="et-EE" sz="4000" b="1">
                <a:solidFill>
                  <a:schemeClr val="bg1"/>
                </a:solidFill>
              </a:rPr>
              <a:t>SÄILITAMISEST RAHVUSARHIIVIS</a:t>
            </a:r>
            <a:r>
              <a:rPr lang="et-EE" altLang="et-EE" sz="4000" b="1">
                <a:solidFill>
                  <a:schemeClr val="folHlink"/>
                </a:solidFill>
              </a:rPr>
              <a:t/>
            </a:r>
            <a:br>
              <a:rPr lang="et-EE" altLang="et-EE" sz="4000" b="1">
                <a:solidFill>
                  <a:schemeClr val="folHlink"/>
                </a:solidFill>
              </a:rPr>
            </a:br>
            <a:r>
              <a:rPr lang="et-EE" altLang="et-EE" sz="4000" b="1">
                <a:solidFill>
                  <a:schemeClr val="tx1"/>
                </a:solidFill>
              </a:rPr>
              <a:t/>
            </a:r>
            <a:br>
              <a:rPr lang="et-EE" altLang="et-EE" sz="4000" b="1">
                <a:solidFill>
                  <a:schemeClr val="tx1"/>
                </a:solidFill>
              </a:rPr>
            </a:br>
            <a:r>
              <a:rPr lang="et-EE" altLang="et-EE" sz="3600" b="1">
                <a:solidFill>
                  <a:schemeClr val="tx1"/>
                </a:solidFill>
              </a:rPr>
              <a:t>Kuidas kaob tolm </a:t>
            </a:r>
            <a:br>
              <a:rPr lang="et-EE" altLang="et-EE" sz="3600" b="1">
                <a:solidFill>
                  <a:schemeClr val="tx1"/>
                </a:solidFill>
              </a:rPr>
            </a:br>
            <a:r>
              <a:rPr lang="et-EE" altLang="et-EE" sz="3600" b="1">
                <a:solidFill>
                  <a:schemeClr val="tx1"/>
                </a:solidFill>
              </a:rPr>
              <a:t>ja palju kulub raha?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28588"/>
            <a:ext cx="8228013" cy="852487"/>
          </a:xfrm>
        </p:spPr>
        <p:txBody>
          <a:bodyPr/>
          <a:lstStyle/>
          <a:p>
            <a:pPr algn="l"/>
            <a:r>
              <a:rPr lang="et-EE" altLang="et-EE" sz="3200" b="1">
                <a:solidFill>
                  <a:schemeClr val="bg1"/>
                </a:solidFill>
              </a:rPr>
              <a:t>Hooned</a:t>
            </a:r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341438"/>
            <a:ext cx="8228013" cy="4967287"/>
          </a:xfrm>
        </p:spPr>
        <p:txBody>
          <a:bodyPr/>
          <a:lstStyle/>
          <a:p>
            <a:pPr>
              <a:buFont typeface="Arial" charset="0"/>
              <a:buNone/>
            </a:pPr>
            <a:endParaRPr lang="et-EE" altLang="et-EE"/>
          </a:p>
          <a:p>
            <a:endParaRPr lang="et-EE" altLang="et-EE"/>
          </a:p>
        </p:txBody>
      </p:sp>
      <p:pic>
        <p:nvPicPr>
          <p:cNvPr id="10249" name="Picture 8" descr="map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981075"/>
            <a:ext cx="8496300" cy="5543550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250" name="Oval 22"/>
          <p:cNvSpPr>
            <a:spLocks noChangeArrowheads="1"/>
          </p:cNvSpPr>
          <p:nvPr/>
        </p:nvSpPr>
        <p:spPr bwMode="auto">
          <a:xfrm>
            <a:off x="2771775" y="2852738"/>
            <a:ext cx="217488" cy="215900"/>
          </a:xfrm>
          <a:prstGeom prst="ellipse">
            <a:avLst/>
          </a:prstGeom>
          <a:solidFill>
            <a:srgbClr val="FF00FF"/>
          </a:solidFill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rgbClr val="000000"/>
                </a:solidFill>
                <a:latin typeface="Arial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Arial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Arial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Arial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Arial" charset="0"/>
              </a:defRPr>
            </a:lvl5pPr>
            <a:lvl6pPr marL="25146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6pPr>
            <a:lvl7pPr marL="29718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7pPr>
            <a:lvl8pPr marL="34290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8pPr>
            <a:lvl9pPr marL="38862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defTabSz="914400">
              <a:lnSpc>
                <a:spcPct val="100000"/>
              </a:lnSpc>
              <a:buClrTx/>
              <a:buSzTx/>
              <a:buFontTx/>
              <a:buNone/>
            </a:pPr>
            <a:endParaRPr lang="et-EE" altLang="et-EE">
              <a:solidFill>
                <a:schemeClr val="tx1"/>
              </a:solidFill>
            </a:endParaRPr>
          </a:p>
        </p:txBody>
      </p:sp>
      <p:sp>
        <p:nvSpPr>
          <p:cNvPr id="10251" name="Oval 19"/>
          <p:cNvSpPr>
            <a:spLocks noChangeArrowheads="1"/>
          </p:cNvSpPr>
          <p:nvPr/>
        </p:nvSpPr>
        <p:spPr bwMode="auto">
          <a:xfrm>
            <a:off x="1403350" y="4437063"/>
            <a:ext cx="217488" cy="215900"/>
          </a:xfrm>
          <a:prstGeom prst="ellipse">
            <a:avLst/>
          </a:prstGeom>
          <a:solidFill>
            <a:srgbClr val="FF00FF"/>
          </a:solidFill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rgbClr val="000000"/>
                </a:solidFill>
                <a:latin typeface="Arial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Arial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Arial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Arial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Arial" charset="0"/>
              </a:defRPr>
            </a:lvl5pPr>
            <a:lvl6pPr marL="25146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6pPr>
            <a:lvl7pPr marL="29718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7pPr>
            <a:lvl8pPr marL="34290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8pPr>
            <a:lvl9pPr marL="38862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defTabSz="914400">
              <a:lnSpc>
                <a:spcPct val="100000"/>
              </a:lnSpc>
              <a:buClrTx/>
              <a:buSzTx/>
              <a:buFontTx/>
              <a:buNone/>
            </a:pPr>
            <a:endParaRPr lang="et-EE" altLang="et-EE">
              <a:solidFill>
                <a:schemeClr val="tx1"/>
              </a:solidFill>
            </a:endParaRPr>
          </a:p>
        </p:txBody>
      </p:sp>
      <p:sp>
        <p:nvSpPr>
          <p:cNvPr id="10252" name="Oval 21"/>
          <p:cNvSpPr>
            <a:spLocks noChangeArrowheads="1"/>
          </p:cNvSpPr>
          <p:nvPr/>
        </p:nvSpPr>
        <p:spPr bwMode="auto">
          <a:xfrm>
            <a:off x="5795963" y="5516563"/>
            <a:ext cx="217487" cy="215900"/>
          </a:xfrm>
          <a:prstGeom prst="ellipse">
            <a:avLst/>
          </a:prstGeom>
          <a:solidFill>
            <a:srgbClr val="FF00FF"/>
          </a:solidFill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rgbClr val="000000"/>
                </a:solidFill>
                <a:latin typeface="Arial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Arial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Arial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Arial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Arial" charset="0"/>
              </a:defRPr>
            </a:lvl5pPr>
            <a:lvl6pPr marL="25146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6pPr>
            <a:lvl7pPr marL="29718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7pPr>
            <a:lvl8pPr marL="34290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8pPr>
            <a:lvl9pPr marL="38862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defTabSz="914400">
              <a:lnSpc>
                <a:spcPct val="100000"/>
              </a:lnSpc>
              <a:buClrTx/>
              <a:buSzTx/>
              <a:buFontTx/>
              <a:buNone/>
            </a:pPr>
            <a:endParaRPr lang="et-EE" altLang="et-EE">
              <a:solidFill>
                <a:schemeClr val="tx1"/>
              </a:solidFill>
            </a:endParaRPr>
          </a:p>
        </p:txBody>
      </p:sp>
      <p:sp>
        <p:nvSpPr>
          <p:cNvPr id="10253" name="Oval 21"/>
          <p:cNvSpPr>
            <a:spLocks noChangeArrowheads="1"/>
          </p:cNvSpPr>
          <p:nvPr/>
        </p:nvSpPr>
        <p:spPr bwMode="auto">
          <a:xfrm>
            <a:off x="6011863" y="2205038"/>
            <a:ext cx="217487" cy="215900"/>
          </a:xfrm>
          <a:prstGeom prst="ellipse">
            <a:avLst/>
          </a:prstGeom>
          <a:solidFill>
            <a:srgbClr val="FF00FF"/>
          </a:solidFill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rgbClr val="000000"/>
                </a:solidFill>
                <a:latin typeface="Arial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Arial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Arial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Arial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Arial" charset="0"/>
              </a:defRPr>
            </a:lvl5pPr>
            <a:lvl6pPr marL="25146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6pPr>
            <a:lvl7pPr marL="29718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7pPr>
            <a:lvl8pPr marL="34290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8pPr>
            <a:lvl9pPr marL="38862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defTabSz="914400">
              <a:lnSpc>
                <a:spcPct val="100000"/>
              </a:lnSpc>
              <a:buClrTx/>
              <a:buSzTx/>
              <a:buFontTx/>
              <a:buNone/>
            </a:pPr>
            <a:endParaRPr lang="et-EE" altLang="et-EE">
              <a:solidFill>
                <a:schemeClr val="tx1"/>
              </a:solidFill>
            </a:endParaRPr>
          </a:p>
        </p:txBody>
      </p:sp>
      <p:sp>
        <p:nvSpPr>
          <p:cNvPr id="10254" name="Oval 17"/>
          <p:cNvSpPr>
            <a:spLocks noChangeArrowheads="1"/>
          </p:cNvSpPr>
          <p:nvPr/>
        </p:nvSpPr>
        <p:spPr bwMode="auto">
          <a:xfrm>
            <a:off x="6372225" y="4221163"/>
            <a:ext cx="288925" cy="287337"/>
          </a:xfrm>
          <a:prstGeom prst="ellipse">
            <a:avLst/>
          </a:prstGeom>
          <a:solidFill>
            <a:srgbClr val="336600"/>
          </a:solidFill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rgbClr val="000000"/>
                </a:solidFill>
                <a:latin typeface="Arial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Arial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Arial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Arial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Arial" charset="0"/>
              </a:defRPr>
            </a:lvl5pPr>
            <a:lvl6pPr marL="25146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6pPr>
            <a:lvl7pPr marL="29718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7pPr>
            <a:lvl8pPr marL="34290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8pPr>
            <a:lvl9pPr marL="38862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defTabSz="914400">
              <a:lnSpc>
                <a:spcPct val="100000"/>
              </a:lnSpc>
              <a:buClrTx/>
              <a:buSzTx/>
              <a:buFontTx/>
              <a:buNone/>
            </a:pPr>
            <a:endParaRPr lang="et-EE" altLang="et-EE">
              <a:solidFill>
                <a:schemeClr val="tx1"/>
              </a:solidFill>
            </a:endParaRPr>
          </a:p>
        </p:txBody>
      </p:sp>
      <p:sp>
        <p:nvSpPr>
          <p:cNvPr id="10255" name="Oval 17"/>
          <p:cNvSpPr>
            <a:spLocks noChangeArrowheads="1"/>
          </p:cNvSpPr>
          <p:nvPr/>
        </p:nvSpPr>
        <p:spPr bwMode="auto">
          <a:xfrm>
            <a:off x="6516688" y="4149725"/>
            <a:ext cx="288925" cy="287338"/>
          </a:xfrm>
          <a:prstGeom prst="ellipse">
            <a:avLst/>
          </a:prstGeom>
          <a:solidFill>
            <a:srgbClr val="336600"/>
          </a:solidFill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rgbClr val="000000"/>
                </a:solidFill>
                <a:latin typeface="Arial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Arial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Arial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Arial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Arial" charset="0"/>
              </a:defRPr>
            </a:lvl5pPr>
            <a:lvl6pPr marL="25146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6pPr>
            <a:lvl7pPr marL="29718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7pPr>
            <a:lvl8pPr marL="34290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8pPr>
            <a:lvl9pPr marL="38862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defTabSz="914400">
              <a:lnSpc>
                <a:spcPct val="100000"/>
              </a:lnSpc>
              <a:buClrTx/>
              <a:buSzTx/>
              <a:buFontTx/>
              <a:buNone/>
            </a:pPr>
            <a:endParaRPr lang="et-EE" altLang="et-EE">
              <a:solidFill>
                <a:schemeClr val="tx1"/>
              </a:solidFill>
            </a:endParaRPr>
          </a:p>
        </p:txBody>
      </p:sp>
      <p:sp>
        <p:nvSpPr>
          <p:cNvPr id="10256" name="Oval 18"/>
          <p:cNvSpPr>
            <a:spLocks noChangeArrowheads="1"/>
          </p:cNvSpPr>
          <p:nvPr/>
        </p:nvSpPr>
        <p:spPr bwMode="auto">
          <a:xfrm>
            <a:off x="4067175" y="1916113"/>
            <a:ext cx="288925" cy="287337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rgbClr val="000000"/>
                </a:solidFill>
                <a:latin typeface="Arial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Arial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Arial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Arial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Arial" charset="0"/>
              </a:defRPr>
            </a:lvl5pPr>
            <a:lvl6pPr marL="25146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6pPr>
            <a:lvl7pPr marL="29718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7pPr>
            <a:lvl8pPr marL="34290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8pPr>
            <a:lvl9pPr marL="38862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defTabSz="914400">
              <a:lnSpc>
                <a:spcPct val="100000"/>
              </a:lnSpc>
              <a:buClrTx/>
              <a:buSzTx/>
              <a:buFontTx/>
              <a:buNone/>
            </a:pPr>
            <a:endParaRPr lang="et-EE" altLang="et-EE">
              <a:solidFill>
                <a:schemeClr val="tx1"/>
              </a:solidFill>
            </a:endParaRPr>
          </a:p>
        </p:txBody>
      </p:sp>
      <p:sp>
        <p:nvSpPr>
          <p:cNvPr id="10257" name="Oval 12"/>
          <p:cNvSpPr>
            <a:spLocks noChangeArrowheads="1"/>
          </p:cNvSpPr>
          <p:nvPr/>
        </p:nvSpPr>
        <p:spPr bwMode="auto">
          <a:xfrm>
            <a:off x="4067175" y="1773238"/>
            <a:ext cx="288925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rgbClr val="000000"/>
                </a:solidFill>
                <a:latin typeface="Arial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Arial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Arial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Arial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Arial" charset="0"/>
              </a:defRPr>
            </a:lvl5pPr>
            <a:lvl6pPr marL="25146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6pPr>
            <a:lvl7pPr marL="29718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7pPr>
            <a:lvl8pPr marL="34290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8pPr>
            <a:lvl9pPr marL="38862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defTabSz="914400">
              <a:lnSpc>
                <a:spcPct val="100000"/>
              </a:lnSpc>
              <a:buClrTx/>
              <a:buSzTx/>
              <a:buFontTx/>
              <a:buNone/>
            </a:pPr>
            <a:endParaRPr lang="et-EE" altLang="et-EE">
              <a:solidFill>
                <a:schemeClr val="tx1"/>
              </a:solidFill>
            </a:endParaRPr>
          </a:p>
        </p:txBody>
      </p:sp>
      <p:sp>
        <p:nvSpPr>
          <p:cNvPr id="10258" name="Oval 12"/>
          <p:cNvSpPr>
            <a:spLocks noChangeArrowheads="1"/>
          </p:cNvSpPr>
          <p:nvPr/>
        </p:nvSpPr>
        <p:spPr bwMode="auto">
          <a:xfrm>
            <a:off x="4284663" y="1844675"/>
            <a:ext cx="288925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rgbClr val="000000"/>
                </a:solidFill>
                <a:latin typeface="Arial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Arial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Arial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Arial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Arial" charset="0"/>
              </a:defRPr>
            </a:lvl5pPr>
            <a:lvl6pPr marL="25146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6pPr>
            <a:lvl7pPr marL="29718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7pPr>
            <a:lvl8pPr marL="34290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8pPr>
            <a:lvl9pPr marL="38862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defTabSz="914400">
              <a:lnSpc>
                <a:spcPct val="100000"/>
              </a:lnSpc>
              <a:buClrTx/>
              <a:buSzTx/>
              <a:buFontTx/>
              <a:buNone/>
            </a:pPr>
            <a:endParaRPr lang="et-EE" altLang="et-EE">
              <a:solidFill>
                <a:schemeClr val="tx1"/>
              </a:solidFill>
            </a:endParaRPr>
          </a:p>
        </p:txBody>
      </p:sp>
      <p:sp>
        <p:nvSpPr>
          <p:cNvPr id="10259" name="Oval 12"/>
          <p:cNvSpPr>
            <a:spLocks noChangeArrowheads="1"/>
          </p:cNvSpPr>
          <p:nvPr/>
        </p:nvSpPr>
        <p:spPr bwMode="auto">
          <a:xfrm>
            <a:off x="4211638" y="1700213"/>
            <a:ext cx="288925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rgbClr val="000000"/>
                </a:solidFill>
                <a:latin typeface="Arial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Arial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Arial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Arial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Arial" charset="0"/>
              </a:defRPr>
            </a:lvl5pPr>
            <a:lvl6pPr marL="25146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6pPr>
            <a:lvl7pPr marL="29718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7pPr>
            <a:lvl8pPr marL="34290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8pPr>
            <a:lvl9pPr marL="3886200" indent="-228600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defTabSz="914400">
              <a:lnSpc>
                <a:spcPct val="100000"/>
              </a:lnSpc>
              <a:buClrTx/>
              <a:buSzTx/>
              <a:buFontTx/>
              <a:buNone/>
            </a:pPr>
            <a:endParaRPr lang="et-EE" altLang="et-E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5" name="Picture 3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16463" y="3644900"/>
            <a:ext cx="4032250" cy="2736850"/>
          </a:xfrm>
        </p:spPr>
      </p:pic>
      <p:pic>
        <p:nvPicPr>
          <p:cNvPr id="146436" name="Picture 4" descr="madara maja"/>
          <p:cNvPicPr>
            <a:picLocks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16463" y="692150"/>
            <a:ext cx="4032250" cy="2619375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6438" name="Text Box 6"/>
          <p:cNvSpPr txBox="1">
            <a:spLocks noChangeArrowheads="1"/>
          </p:cNvSpPr>
          <p:nvPr/>
        </p:nvSpPr>
        <p:spPr bwMode="auto">
          <a:xfrm>
            <a:off x="755650" y="3284538"/>
            <a:ext cx="3384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t-EE" altLang="et-EE" b="1"/>
              <a:t>Vahi tn, Tartu (1999)</a:t>
            </a:r>
            <a:endParaRPr lang="en-US" altLang="et-EE" b="1"/>
          </a:p>
        </p:txBody>
      </p:sp>
      <p:pic>
        <p:nvPicPr>
          <p:cNvPr id="146439" name="Picture 7" descr="Valga_arhiiv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3644900"/>
            <a:ext cx="4032250" cy="2700338"/>
          </a:xfrm>
          <a:noFill/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6441" name="Text Box 9"/>
          <p:cNvSpPr txBox="1">
            <a:spLocks noChangeArrowheads="1"/>
          </p:cNvSpPr>
          <p:nvPr/>
        </p:nvSpPr>
        <p:spPr bwMode="auto">
          <a:xfrm>
            <a:off x="5795963" y="6308725"/>
            <a:ext cx="18002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t-EE" altLang="et-EE" b="1"/>
              <a:t>Rakvere (2004)</a:t>
            </a:r>
            <a:endParaRPr lang="en-US" altLang="et-EE" b="1"/>
          </a:p>
        </p:txBody>
      </p:sp>
      <p:sp>
        <p:nvSpPr>
          <p:cNvPr id="146442" name="Text Box 10"/>
          <p:cNvSpPr txBox="1">
            <a:spLocks noChangeArrowheads="1"/>
          </p:cNvSpPr>
          <p:nvPr/>
        </p:nvSpPr>
        <p:spPr bwMode="auto">
          <a:xfrm>
            <a:off x="5292725" y="3284538"/>
            <a:ext cx="33115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t-EE" altLang="et-EE" b="1"/>
              <a:t>Madara tn, Tallinn</a:t>
            </a:r>
            <a:r>
              <a:rPr lang="et-EE" altLang="et-EE"/>
              <a:t> </a:t>
            </a:r>
            <a:r>
              <a:rPr lang="et-EE" altLang="et-EE" b="1"/>
              <a:t>(2002)</a:t>
            </a:r>
            <a:endParaRPr lang="en-US" altLang="et-EE" b="1"/>
          </a:p>
        </p:txBody>
      </p:sp>
      <p:sp>
        <p:nvSpPr>
          <p:cNvPr id="146445" name="Rectangle 13"/>
          <p:cNvSpPr>
            <a:spLocks noChangeArrowheads="1"/>
          </p:cNvSpPr>
          <p:nvPr/>
        </p:nvSpPr>
        <p:spPr bwMode="auto">
          <a:xfrm>
            <a:off x="1476375" y="6308725"/>
            <a:ext cx="1517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t-EE" altLang="et-EE" b="1"/>
              <a:t>Valga (2000)</a:t>
            </a:r>
            <a:endParaRPr lang="en-US" altLang="et-EE" b="1"/>
          </a:p>
        </p:txBody>
      </p:sp>
      <p:pic>
        <p:nvPicPr>
          <p:cNvPr id="146447" name="Picture 15" descr="IMG_670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92150"/>
            <a:ext cx="4032250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71" name="Rectangle 15"/>
          <p:cNvSpPr>
            <a:spLocks noGrp="1" noChangeArrowheads="1"/>
          </p:cNvSpPr>
          <p:nvPr>
            <p:ph type="title"/>
          </p:nvPr>
        </p:nvSpPr>
        <p:spPr>
          <a:xfrm>
            <a:off x="457200" y="128588"/>
            <a:ext cx="8228013" cy="923925"/>
          </a:xfrm>
        </p:spPr>
        <p:txBody>
          <a:bodyPr/>
          <a:lstStyle/>
          <a:p>
            <a:pPr algn="l"/>
            <a:r>
              <a:rPr lang="et-EE" altLang="et-EE" sz="3200" b="1">
                <a:solidFill>
                  <a:schemeClr val="bg1"/>
                </a:solidFill>
              </a:rPr>
              <a:t>Liivi tn, Tartu</a:t>
            </a:r>
          </a:p>
        </p:txBody>
      </p:sp>
      <p:sp>
        <p:nvSpPr>
          <p:cNvPr id="147467" name="Rectangle 11"/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1557338"/>
            <a:ext cx="3816350" cy="4524375"/>
          </a:xfrm>
        </p:spPr>
        <p:txBody>
          <a:bodyPr/>
          <a:lstStyle/>
          <a:p>
            <a:pPr marL="342900" indent="-342900">
              <a:lnSpc>
                <a:spcPct val="100000"/>
              </a:lnSpc>
              <a:spcBef>
                <a:spcPct val="20000"/>
              </a:spcBef>
              <a:buFont typeface="Times New Roman" pitchFamily="18" charset="0"/>
              <a:buChar char="•"/>
            </a:pPr>
            <a:r>
              <a:rPr lang="et-EE" altLang="et-EE" sz="2800" b="1"/>
              <a:t>ehitatud 1904</a:t>
            </a:r>
          </a:p>
          <a:p>
            <a:pPr marL="342900" indent="-342900">
              <a:lnSpc>
                <a:spcPct val="100000"/>
              </a:lnSpc>
              <a:spcBef>
                <a:spcPct val="20000"/>
              </a:spcBef>
              <a:buFont typeface="Times New Roman" pitchFamily="18" charset="0"/>
              <a:buChar char="•"/>
            </a:pPr>
            <a:r>
              <a:rPr lang="et-EE" altLang="et-EE" sz="2800" b="1"/>
              <a:t>arhiiv alates 1921</a:t>
            </a:r>
          </a:p>
          <a:p>
            <a:pPr marL="342900" indent="-342900">
              <a:lnSpc>
                <a:spcPct val="100000"/>
              </a:lnSpc>
              <a:spcBef>
                <a:spcPct val="20000"/>
              </a:spcBef>
              <a:buFont typeface="Times New Roman" pitchFamily="18" charset="0"/>
              <a:buChar char="•"/>
            </a:pPr>
            <a:r>
              <a:rPr lang="et-EE" altLang="et-EE" sz="2800" b="1"/>
              <a:t>2364 m² </a:t>
            </a:r>
          </a:p>
          <a:p>
            <a:pPr marL="342900" indent="-342900">
              <a:lnSpc>
                <a:spcPct val="100000"/>
              </a:lnSpc>
              <a:spcBef>
                <a:spcPct val="20000"/>
              </a:spcBef>
              <a:buFont typeface="Times New Roman" pitchFamily="18" charset="0"/>
              <a:buChar char="•"/>
            </a:pPr>
            <a:r>
              <a:rPr lang="et-EE" altLang="et-EE" sz="2800" b="1"/>
              <a:t>56 hoidlat</a:t>
            </a:r>
          </a:p>
        </p:txBody>
      </p:sp>
      <p:pic>
        <p:nvPicPr>
          <p:cNvPr id="147463" name="Picture 7" descr="arhiiv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851275" y="1268413"/>
            <a:ext cx="4897438" cy="3665537"/>
          </a:xfrm>
          <a:noFill/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8012" cy="708025"/>
          </a:xfrm>
        </p:spPr>
        <p:txBody>
          <a:bodyPr/>
          <a:lstStyle/>
          <a:p>
            <a:pPr algn="l"/>
            <a:r>
              <a:rPr lang="et-EE" altLang="et-EE" sz="3200" b="1">
                <a:solidFill>
                  <a:schemeClr val="bg1"/>
                </a:solidFill>
              </a:rPr>
              <a:t>Arhivaalide arv</a:t>
            </a:r>
          </a:p>
        </p:txBody>
      </p:sp>
      <p:graphicFrame>
        <p:nvGraphicFramePr>
          <p:cNvPr id="150577" name="Group 49"/>
          <p:cNvGraphicFramePr>
            <a:graphicFrameLocks noGrp="1"/>
          </p:cNvGraphicFramePr>
          <p:nvPr>
            <p:ph sz="half" idx="1"/>
          </p:nvPr>
        </p:nvGraphicFramePr>
        <p:xfrm>
          <a:off x="395288" y="692150"/>
          <a:ext cx="8426450" cy="5976939"/>
        </p:xfrm>
        <a:graphic>
          <a:graphicData uri="http://schemas.openxmlformats.org/drawingml/2006/table">
            <a:tbl>
              <a:tblPr/>
              <a:tblGrid>
                <a:gridCol w="4867275"/>
                <a:gridCol w="3559175"/>
              </a:tblGrid>
              <a:tr h="514350"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5pPr>
                      <a:lvl6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6pPr>
                      <a:lvl7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7pPr>
                      <a:lvl8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8pPr>
                      <a:lvl9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et-EE" altLang="et-EE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Ajalooarhiiv: Liivi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5pPr>
                      <a:lvl6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6pPr>
                      <a:lvl7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7pPr>
                      <a:lvl8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8pPr>
                      <a:lvl9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et-EE" altLang="et-EE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1 561 205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5pPr>
                      <a:lvl6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6pPr>
                      <a:lvl7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7pPr>
                      <a:lvl8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8pPr>
                      <a:lvl9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et-EE" altLang="et-EE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Ajalooarhiiv: Vahi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5pPr>
                      <a:lvl6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6pPr>
                      <a:lvl7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7pPr>
                      <a:lvl8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8pPr>
                      <a:lvl9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et-EE" altLang="et-EE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1 151 151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938"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5pPr>
                      <a:lvl6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6pPr>
                      <a:lvl7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7pPr>
                      <a:lvl8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8pPr>
                      <a:lvl9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et-EE" altLang="et-EE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Riigiarhiiv: Madara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5pPr>
                      <a:lvl6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6pPr>
                      <a:lvl7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7pPr>
                      <a:lvl8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8pPr>
                      <a:lvl9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et-EE" altLang="et-EE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1 780 598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938"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5pPr>
                      <a:lvl6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6pPr>
                      <a:lvl7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7pPr>
                      <a:lvl8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8pPr>
                      <a:lvl9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et-EE" altLang="et-EE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Riigiarhiiv: Manee</a:t>
                      </a:r>
                      <a:r>
                        <a:rPr kumimoji="0" lang="en-US" altLang="et-EE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ž</a:t>
                      </a:r>
                      <a:r>
                        <a:rPr kumimoji="0" lang="et-EE" altLang="et-EE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5pPr>
                      <a:lvl6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6pPr>
                      <a:lvl7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7pPr>
                      <a:lvl8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8pPr>
                      <a:lvl9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et-EE" altLang="et-EE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962 858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5pPr>
                      <a:lvl6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6pPr>
                      <a:lvl7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7pPr>
                      <a:lvl8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8pPr>
                      <a:lvl9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et-EE" altLang="et-EE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Riigiarhiiv: Tõnismägi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5pPr>
                      <a:lvl6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6pPr>
                      <a:lvl7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7pPr>
                      <a:lvl8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8pPr>
                      <a:lvl9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et-EE" altLang="et-EE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726 644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5pPr>
                      <a:lvl6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6pPr>
                      <a:lvl7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7pPr>
                      <a:lvl8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8pPr>
                      <a:lvl9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et-EE" altLang="et-EE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Haapsalu osakond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5pPr>
                      <a:lvl6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6pPr>
                      <a:lvl7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7pPr>
                      <a:lvl8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8pPr>
                      <a:lvl9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et-EE" altLang="et-EE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137 722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5pPr>
                      <a:lvl6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6pPr>
                      <a:lvl7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7pPr>
                      <a:lvl8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8pPr>
                      <a:lvl9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et-EE" altLang="et-EE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Kuressaare osakond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5pPr>
                      <a:lvl6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6pPr>
                      <a:lvl7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7pPr>
                      <a:lvl8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8pPr>
                      <a:lvl9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et-EE" altLang="et-EE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146 877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938"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5pPr>
                      <a:lvl6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6pPr>
                      <a:lvl7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7pPr>
                      <a:lvl8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8pPr>
                      <a:lvl9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et-EE" altLang="et-EE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Rakvere osakond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5pPr>
                      <a:lvl6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6pPr>
                      <a:lvl7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7pPr>
                      <a:lvl8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8pPr>
                      <a:lvl9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et-EE" altLang="et-EE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1 215 485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5pPr>
                      <a:lvl6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6pPr>
                      <a:lvl7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7pPr>
                      <a:lvl8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8pPr>
                      <a:lvl9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et-EE" altLang="et-EE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Valga osakond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5pPr>
                      <a:lvl6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6pPr>
                      <a:lvl7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7pPr>
                      <a:lvl8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8pPr>
                      <a:lvl9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et-EE" altLang="et-EE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733 442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8675"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5pPr>
                      <a:lvl6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6pPr>
                      <a:lvl7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7pPr>
                      <a:lvl8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8pPr>
                      <a:lvl9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et-EE" altLang="et-EE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Filmiarhiiv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5pPr>
                      <a:lvl6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6pPr>
                      <a:lvl7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7pPr>
                      <a:lvl8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8pPr>
                      <a:lvl9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et-EE" altLang="et-EE" sz="2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454 822 + 9,5 mln filmimeetrit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5pPr>
                      <a:lvl6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6pPr>
                      <a:lvl7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7pPr>
                      <a:lvl8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8pPr>
                      <a:lvl9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et-EE" altLang="et-EE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KOKKU: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5pPr>
                      <a:lvl6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6pPr>
                      <a:lvl7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7pPr>
                      <a:lvl8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8pPr>
                      <a:lvl9pPr defTabSz="449263" fontAlgn="base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defRPr>
                          <a:solidFill>
                            <a:srgbClr val="000000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et-EE" altLang="et-EE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t-EE" altLang="et-EE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8 878 853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8588"/>
            <a:ext cx="8228013" cy="708025"/>
          </a:xfrm>
        </p:spPr>
        <p:txBody>
          <a:bodyPr/>
          <a:lstStyle/>
          <a:p>
            <a:pPr algn="l"/>
            <a:r>
              <a:rPr lang="et-EE" altLang="et-EE" sz="3200" b="1">
                <a:solidFill>
                  <a:schemeClr val="bg1"/>
                </a:solidFill>
              </a:rPr>
              <a:t>Hoidlad</a:t>
            </a:r>
          </a:p>
        </p:txBody>
      </p:sp>
      <p:sp>
        <p:nvSpPr>
          <p:cNvPr id="152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241425"/>
            <a:ext cx="8228012" cy="5140325"/>
          </a:xfrm>
        </p:spPr>
        <p:txBody>
          <a:bodyPr/>
          <a:lstStyle/>
          <a:p>
            <a:pPr>
              <a:lnSpc>
                <a:spcPct val="83000"/>
              </a:lnSpc>
              <a:buFont typeface="Arial" charset="0"/>
              <a:buNone/>
            </a:pPr>
            <a:r>
              <a:rPr lang="et-EE" altLang="et-EE" sz="2800" b="1">
                <a:solidFill>
                  <a:schemeClr val="tx1"/>
                </a:solidFill>
              </a:rPr>
              <a:t>Üldpindala</a:t>
            </a:r>
            <a:r>
              <a:rPr lang="et-EE" altLang="et-EE" sz="2800" b="1">
                <a:solidFill>
                  <a:schemeClr val="bg1"/>
                </a:solidFill>
              </a:rPr>
              <a:t>						15 770 m</a:t>
            </a:r>
            <a:r>
              <a:rPr lang="en-US" altLang="et-EE" sz="2800" b="1">
                <a:solidFill>
                  <a:schemeClr val="bg1"/>
                </a:solidFill>
                <a:cs typeface="Arial" charset="0"/>
              </a:rPr>
              <a:t>²</a:t>
            </a:r>
            <a:endParaRPr lang="et-EE" altLang="et-EE" sz="2800" b="1">
              <a:solidFill>
                <a:schemeClr val="bg1"/>
              </a:solidFill>
              <a:cs typeface="Arial" charset="0"/>
            </a:endParaRPr>
          </a:p>
          <a:p>
            <a:pPr>
              <a:lnSpc>
                <a:spcPct val="83000"/>
              </a:lnSpc>
              <a:buFont typeface="Arial" charset="0"/>
              <a:buNone/>
            </a:pPr>
            <a:endParaRPr lang="et-EE" altLang="et-EE" sz="2800" b="1">
              <a:solidFill>
                <a:schemeClr val="bg1"/>
              </a:solidFill>
              <a:cs typeface="Arial" charset="0"/>
            </a:endParaRPr>
          </a:p>
          <a:p>
            <a:pPr>
              <a:lnSpc>
                <a:spcPct val="83000"/>
              </a:lnSpc>
              <a:buFont typeface="Arial" charset="0"/>
              <a:buNone/>
            </a:pPr>
            <a:r>
              <a:rPr lang="et-EE" altLang="et-EE" sz="2800" b="1" u="sng">
                <a:solidFill>
                  <a:schemeClr val="bg1"/>
                </a:solidFill>
                <a:cs typeface="Arial" charset="0"/>
              </a:rPr>
              <a:t>Rakvere+Valga+Madara tn+Vahi tn</a:t>
            </a:r>
            <a:r>
              <a:rPr lang="et-EE" altLang="et-EE" sz="2800" b="1">
                <a:solidFill>
                  <a:schemeClr val="bg1"/>
                </a:solidFill>
                <a:cs typeface="Arial" charset="0"/>
              </a:rPr>
              <a:t> </a:t>
            </a:r>
          </a:p>
          <a:p>
            <a:pPr>
              <a:lnSpc>
                <a:spcPct val="83000"/>
              </a:lnSpc>
              <a:buFont typeface="Arial" charset="0"/>
              <a:buNone/>
            </a:pPr>
            <a:r>
              <a:rPr lang="et-EE" altLang="et-EE" sz="2800" b="1">
                <a:solidFill>
                  <a:schemeClr val="bg1"/>
                </a:solidFill>
                <a:cs typeface="Arial" charset="0"/>
              </a:rPr>
              <a:t>	6697 m</a:t>
            </a:r>
            <a:r>
              <a:rPr lang="en-US" altLang="et-EE" sz="2800" b="1">
                <a:solidFill>
                  <a:schemeClr val="bg1"/>
                </a:solidFill>
                <a:cs typeface="Arial" charset="0"/>
              </a:rPr>
              <a:t>²</a:t>
            </a:r>
            <a:r>
              <a:rPr lang="et-EE" altLang="et-EE" sz="2800" b="1">
                <a:solidFill>
                  <a:schemeClr val="bg1"/>
                </a:solidFill>
                <a:cs typeface="Arial" charset="0"/>
              </a:rPr>
              <a:t> = 42,5 %</a:t>
            </a:r>
          </a:p>
          <a:p>
            <a:pPr>
              <a:lnSpc>
                <a:spcPct val="83000"/>
              </a:lnSpc>
              <a:buFont typeface="Arial" charset="0"/>
              <a:buNone/>
            </a:pPr>
            <a:r>
              <a:rPr lang="et-EE" altLang="et-EE" sz="2800" b="1">
                <a:solidFill>
                  <a:schemeClr val="bg1"/>
                </a:solidFill>
                <a:cs typeface="Arial" charset="0"/>
              </a:rPr>
              <a:t>	4 887 816 s = 55%</a:t>
            </a:r>
          </a:p>
          <a:p>
            <a:pPr>
              <a:lnSpc>
                <a:spcPct val="83000"/>
              </a:lnSpc>
              <a:buFont typeface="Arial" charset="0"/>
              <a:buNone/>
            </a:pPr>
            <a:endParaRPr lang="et-EE" altLang="et-EE" sz="2800" b="1">
              <a:solidFill>
                <a:schemeClr val="bg1"/>
              </a:solidFill>
              <a:cs typeface="Arial" charset="0"/>
            </a:endParaRPr>
          </a:p>
          <a:p>
            <a:pPr>
              <a:lnSpc>
                <a:spcPct val="83000"/>
              </a:lnSpc>
              <a:buFont typeface="Arial" charset="0"/>
              <a:buNone/>
            </a:pPr>
            <a:r>
              <a:rPr lang="et-EE" altLang="et-EE" sz="2800" b="1" u="sng">
                <a:solidFill>
                  <a:schemeClr val="bg1"/>
                </a:solidFill>
                <a:cs typeface="Arial" charset="0"/>
              </a:rPr>
              <a:t>Rekonstrueerimata hoidlad</a:t>
            </a:r>
            <a:r>
              <a:rPr lang="et-EE" altLang="et-EE" sz="2800" b="1">
                <a:solidFill>
                  <a:schemeClr val="bg1"/>
                </a:solidFill>
                <a:cs typeface="Arial" charset="0"/>
              </a:rPr>
              <a:t>	</a:t>
            </a:r>
          </a:p>
          <a:p>
            <a:pPr>
              <a:lnSpc>
                <a:spcPct val="83000"/>
              </a:lnSpc>
              <a:buFont typeface="Arial" charset="0"/>
              <a:buNone/>
            </a:pPr>
            <a:r>
              <a:rPr lang="et-EE" altLang="et-EE" sz="2800" b="1">
                <a:solidFill>
                  <a:schemeClr val="bg1"/>
                </a:solidFill>
                <a:cs typeface="Arial" charset="0"/>
              </a:rPr>
              <a:t>	9073 m</a:t>
            </a:r>
            <a:r>
              <a:rPr lang="en-US" altLang="et-EE" sz="2800" b="1">
                <a:solidFill>
                  <a:schemeClr val="bg1"/>
                </a:solidFill>
                <a:cs typeface="Arial" charset="0"/>
              </a:rPr>
              <a:t>²</a:t>
            </a:r>
            <a:r>
              <a:rPr lang="et-EE" altLang="et-EE" sz="2800" b="1">
                <a:solidFill>
                  <a:schemeClr val="bg1"/>
                </a:solidFill>
                <a:cs typeface="Arial" charset="0"/>
              </a:rPr>
              <a:t> = 57,5%</a:t>
            </a:r>
          </a:p>
          <a:p>
            <a:pPr>
              <a:lnSpc>
                <a:spcPct val="83000"/>
              </a:lnSpc>
              <a:buFont typeface="Arial" charset="0"/>
              <a:buNone/>
            </a:pPr>
            <a:r>
              <a:rPr lang="et-EE" altLang="et-EE" sz="2800" b="1">
                <a:solidFill>
                  <a:schemeClr val="bg1"/>
                </a:solidFill>
                <a:cs typeface="Arial" charset="0"/>
              </a:rPr>
              <a:t>	4 000 718 s = 45%</a:t>
            </a:r>
          </a:p>
          <a:p>
            <a:pPr>
              <a:lnSpc>
                <a:spcPct val="83000"/>
              </a:lnSpc>
              <a:buFont typeface="Arial" charset="0"/>
              <a:buNone/>
            </a:pPr>
            <a:endParaRPr lang="et-EE" altLang="et-EE" sz="2800" b="1">
              <a:solidFill>
                <a:schemeClr val="bg1"/>
              </a:solidFill>
              <a:cs typeface="Arial" charset="0"/>
            </a:endParaRPr>
          </a:p>
          <a:p>
            <a:pPr>
              <a:lnSpc>
                <a:spcPct val="83000"/>
              </a:lnSpc>
              <a:buFont typeface="Arial" charset="0"/>
              <a:buNone/>
            </a:pPr>
            <a:r>
              <a:rPr lang="et-EE" altLang="et-EE" sz="2800" b="1">
                <a:solidFill>
                  <a:schemeClr val="tx1"/>
                </a:solidFill>
                <a:cs typeface="Arial" charset="0"/>
              </a:rPr>
              <a:t>Vaba </a:t>
            </a:r>
            <a:r>
              <a:rPr lang="et-EE" altLang="et-EE" sz="2800" b="1">
                <a:solidFill>
                  <a:schemeClr val="bg1"/>
                </a:solidFill>
                <a:cs typeface="Arial" charset="0"/>
              </a:rPr>
              <a:t>		1600 riiulimeetrit</a:t>
            </a:r>
            <a:endParaRPr lang="en-US" altLang="et-EE" sz="2800" b="1">
              <a:solidFill>
                <a:schemeClr val="bg1"/>
              </a:solidFill>
              <a:cs typeface="Arial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8012" cy="792162"/>
          </a:xfrm>
        </p:spPr>
        <p:txBody>
          <a:bodyPr/>
          <a:lstStyle/>
          <a:p>
            <a:pPr algn="l"/>
            <a:r>
              <a:rPr lang="et-EE" altLang="et-EE" sz="3200" b="1">
                <a:solidFill>
                  <a:schemeClr val="bg1"/>
                </a:solidFill>
              </a:rPr>
              <a:t>Säilitusvaldkond</a:t>
            </a:r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08050"/>
            <a:ext cx="8228012" cy="5761038"/>
          </a:xfrm>
        </p:spPr>
        <p:txBody>
          <a:bodyPr/>
          <a:lstStyle/>
          <a:p>
            <a:pPr>
              <a:lnSpc>
                <a:spcPct val="73000"/>
              </a:lnSpc>
              <a:buFont typeface="Arial" charset="0"/>
              <a:buNone/>
            </a:pPr>
            <a:r>
              <a:rPr lang="et-EE" altLang="et-EE" sz="1800" b="1" u="sng">
                <a:solidFill>
                  <a:schemeClr val="tx1"/>
                </a:solidFill>
              </a:rPr>
              <a:t>Ajalooarhiivi säilitusosakond: 24 töötajat</a:t>
            </a:r>
          </a:p>
          <a:p>
            <a:pPr>
              <a:lnSpc>
                <a:spcPct val="73000"/>
              </a:lnSpc>
              <a:buFont typeface="Arial" charset="0"/>
              <a:buNone/>
            </a:pPr>
            <a:r>
              <a:rPr lang="et-EE" altLang="et-EE" sz="1800" b="1">
                <a:solidFill>
                  <a:schemeClr val="bg1"/>
                </a:solidFill>
              </a:rPr>
              <a:t>Konserveerimine 8</a:t>
            </a:r>
          </a:p>
          <a:p>
            <a:pPr>
              <a:lnSpc>
                <a:spcPct val="73000"/>
              </a:lnSpc>
              <a:buFont typeface="Arial" charset="0"/>
              <a:buNone/>
            </a:pPr>
            <a:r>
              <a:rPr lang="et-EE" altLang="et-EE" sz="1800" b="1">
                <a:solidFill>
                  <a:schemeClr val="bg1"/>
                </a:solidFill>
              </a:rPr>
              <a:t>Hoidlatöö 7</a:t>
            </a:r>
          </a:p>
          <a:p>
            <a:pPr>
              <a:lnSpc>
                <a:spcPct val="73000"/>
              </a:lnSpc>
              <a:buFont typeface="Arial" charset="0"/>
              <a:buNone/>
            </a:pPr>
            <a:r>
              <a:rPr lang="et-EE" altLang="et-EE" sz="1800" b="1">
                <a:solidFill>
                  <a:schemeClr val="bg1"/>
                </a:solidFill>
              </a:rPr>
              <a:t>Digiteerimine 8</a:t>
            </a:r>
          </a:p>
          <a:p>
            <a:pPr>
              <a:lnSpc>
                <a:spcPct val="73000"/>
              </a:lnSpc>
            </a:pPr>
            <a:endParaRPr lang="et-EE" altLang="et-EE" sz="1800" b="1">
              <a:solidFill>
                <a:schemeClr val="bg1"/>
              </a:solidFill>
            </a:endParaRPr>
          </a:p>
          <a:p>
            <a:pPr>
              <a:lnSpc>
                <a:spcPct val="73000"/>
              </a:lnSpc>
              <a:buFont typeface="Arial" charset="0"/>
              <a:buNone/>
            </a:pPr>
            <a:r>
              <a:rPr lang="et-EE" altLang="et-EE" sz="1800" b="1" u="sng">
                <a:solidFill>
                  <a:schemeClr val="tx1"/>
                </a:solidFill>
              </a:rPr>
              <a:t>Riigiarhiivi säilitusosakond: 26 töötajat</a:t>
            </a:r>
          </a:p>
          <a:p>
            <a:pPr>
              <a:lnSpc>
                <a:spcPct val="73000"/>
              </a:lnSpc>
              <a:buFont typeface="Arial" charset="0"/>
              <a:buNone/>
            </a:pPr>
            <a:r>
              <a:rPr lang="et-EE" altLang="et-EE" sz="1800" b="1">
                <a:solidFill>
                  <a:schemeClr val="bg1"/>
                </a:solidFill>
              </a:rPr>
              <a:t>Konserveerimine 7</a:t>
            </a:r>
          </a:p>
          <a:p>
            <a:pPr>
              <a:lnSpc>
                <a:spcPct val="73000"/>
              </a:lnSpc>
              <a:buFont typeface="Arial" charset="0"/>
              <a:buNone/>
            </a:pPr>
            <a:r>
              <a:rPr lang="et-EE" altLang="et-EE" sz="1800" b="1">
                <a:solidFill>
                  <a:schemeClr val="bg1"/>
                </a:solidFill>
              </a:rPr>
              <a:t>Hoidlatöö 10</a:t>
            </a:r>
          </a:p>
          <a:p>
            <a:pPr>
              <a:lnSpc>
                <a:spcPct val="73000"/>
              </a:lnSpc>
              <a:buFont typeface="Arial" charset="0"/>
              <a:buNone/>
            </a:pPr>
            <a:r>
              <a:rPr lang="et-EE" altLang="et-EE" sz="1800" b="1">
                <a:solidFill>
                  <a:schemeClr val="bg1"/>
                </a:solidFill>
              </a:rPr>
              <a:t>Digiteerimine 8</a:t>
            </a:r>
          </a:p>
          <a:p>
            <a:pPr>
              <a:lnSpc>
                <a:spcPct val="73000"/>
              </a:lnSpc>
              <a:buFont typeface="Arial" charset="0"/>
              <a:buNone/>
            </a:pPr>
            <a:endParaRPr lang="et-EE" altLang="et-EE" sz="1800" b="1">
              <a:solidFill>
                <a:schemeClr val="bg1"/>
              </a:solidFill>
            </a:endParaRPr>
          </a:p>
          <a:p>
            <a:pPr>
              <a:lnSpc>
                <a:spcPct val="73000"/>
              </a:lnSpc>
              <a:buFont typeface="Arial" charset="0"/>
              <a:buNone/>
            </a:pPr>
            <a:r>
              <a:rPr lang="et-EE" altLang="et-EE" sz="1800" b="1" u="sng">
                <a:solidFill>
                  <a:schemeClr val="tx1"/>
                </a:solidFill>
              </a:rPr>
              <a:t>Filmiarhiivi säilitusosakond: 10 töötajat</a:t>
            </a:r>
          </a:p>
          <a:p>
            <a:pPr>
              <a:lnSpc>
                <a:spcPct val="73000"/>
              </a:lnSpc>
              <a:buFont typeface="Arial" charset="0"/>
              <a:buNone/>
            </a:pPr>
            <a:r>
              <a:rPr lang="et-EE" altLang="et-EE" sz="1800" b="1">
                <a:solidFill>
                  <a:schemeClr val="bg1"/>
                </a:solidFill>
              </a:rPr>
              <a:t>Konserveerimine 3</a:t>
            </a:r>
          </a:p>
          <a:p>
            <a:pPr>
              <a:lnSpc>
                <a:spcPct val="73000"/>
              </a:lnSpc>
              <a:buFont typeface="Arial" charset="0"/>
              <a:buNone/>
            </a:pPr>
            <a:r>
              <a:rPr lang="et-EE" altLang="et-EE" sz="1800" b="1">
                <a:solidFill>
                  <a:schemeClr val="bg1"/>
                </a:solidFill>
              </a:rPr>
              <a:t>Hoidlatöö 4</a:t>
            </a:r>
          </a:p>
          <a:p>
            <a:pPr>
              <a:lnSpc>
                <a:spcPct val="73000"/>
              </a:lnSpc>
              <a:buFont typeface="Arial" charset="0"/>
              <a:buNone/>
            </a:pPr>
            <a:r>
              <a:rPr lang="et-EE" altLang="et-EE" sz="1800" b="1">
                <a:solidFill>
                  <a:schemeClr val="bg1"/>
                </a:solidFill>
              </a:rPr>
              <a:t>Digiteerimine 2</a:t>
            </a:r>
          </a:p>
          <a:p>
            <a:pPr>
              <a:lnSpc>
                <a:spcPct val="73000"/>
              </a:lnSpc>
            </a:pPr>
            <a:endParaRPr lang="et-EE" altLang="et-EE" sz="1800" b="1">
              <a:solidFill>
                <a:schemeClr val="bg1"/>
              </a:solidFill>
            </a:endParaRPr>
          </a:p>
          <a:p>
            <a:pPr>
              <a:lnSpc>
                <a:spcPct val="73000"/>
              </a:lnSpc>
              <a:buFont typeface="Arial" charset="0"/>
              <a:buNone/>
            </a:pPr>
            <a:r>
              <a:rPr lang="et-EE" altLang="et-EE" sz="1800" b="1" i="1">
                <a:solidFill>
                  <a:schemeClr val="bg1"/>
                </a:solidFill>
              </a:rPr>
              <a:t>Riigiarhiivi osakonnad (Rakvere, Valga, Haapsalu, Kuressaare)</a:t>
            </a:r>
          </a:p>
          <a:p>
            <a:pPr>
              <a:lnSpc>
                <a:spcPct val="73000"/>
              </a:lnSpc>
              <a:buFont typeface="Arial" charset="0"/>
              <a:buNone/>
            </a:pPr>
            <a:endParaRPr lang="et-EE" altLang="et-EE" sz="1800" b="1"/>
          </a:p>
          <a:p>
            <a:pPr>
              <a:lnSpc>
                <a:spcPct val="73000"/>
              </a:lnSpc>
              <a:buFont typeface="Arial" charset="0"/>
              <a:buNone/>
            </a:pPr>
            <a:r>
              <a:rPr lang="et-EE" altLang="et-EE" sz="1800" b="1"/>
              <a:t>RA koosseis: 225 inimest</a:t>
            </a:r>
            <a:endParaRPr lang="et-EE" altLang="et-EE" sz="1800" b="1" i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8012" cy="779462"/>
          </a:xfrm>
        </p:spPr>
        <p:txBody>
          <a:bodyPr/>
          <a:lstStyle/>
          <a:p>
            <a:pPr algn="l"/>
            <a:r>
              <a:rPr lang="et-EE" altLang="et-EE" sz="3200" b="1">
                <a:solidFill>
                  <a:schemeClr val="bg1"/>
                </a:solidFill>
              </a:rPr>
              <a:t>Regulatsioonid</a:t>
            </a:r>
          </a:p>
        </p:txBody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84313"/>
            <a:ext cx="8228012" cy="4640262"/>
          </a:xfrm>
        </p:spPr>
        <p:txBody>
          <a:bodyPr/>
          <a:lstStyle/>
          <a:p>
            <a:pPr>
              <a:lnSpc>
                <a:spcPct val="83000"/>
              </a:lnSpc>
            </a:pPr>
            <a:r>
              <a:rPr lang="et-EE" altLang="et-EE" sz="2800" b="1"/>
              <a:t>Arhiiviseadus (2011)</a:t>
            </a:r>
          </a:p>
          <a:p>
            <a:pPr>
              <a:lnSpc>
                <a:spcPct val="83000"/>
              </a:lnSpc>
            </a:pPr>
            <a:r>
              <a:rPr lang="et-EE" altLang="et-EE" sz="2800" b="1"/>
              <a:t>Arhiivieeskiri (2011)</a:t>
            </a:r>
          </a:p>
          <a:p>
            <a:pPr>
              <a:lnSpc>
                <a:spcPct val="83000"/>
              </a:lnSpc>
            </a:pPr>
            <a:r>
              <a:rPr lang="et-EE" altLang="et-EE" sz="2800" b="1"/>
              <a:t>Arhiivide põhimäärused</a:t>
            </a:r>
          </a:p>
          <a:p>
            <a:pPr>
              <a:lnSpc>
                <a:spcPct val="83000"/>
              </a:lnSpc>
            </a:pPr>
            <a:r>
              <a:rPr lang="et-EE" altLang="et-EE" sz="2800" b="1"/>
              <a:t>RA säilituspoliitika (2007)</a:t>
            </a:r>
          </a:p>
          <a:p>
            <a:pPr>
              <a:lnSpc>
                <a:spcPct val="83000"/>
              </a:lnSpc>
              <a:buFont typeface="Arial" charset="0"/>
              <a:buNone/>
            </a:pPr>
            <a:r>
              <a:rPr lang="et-EE" altLang="et-EE" sz="2800" b="1">
                <a:solidFill>
                  <a:schemeClr val="accent2"/>
                </a:solidFill>
              </a:rPr>
              <a:t>	</a:t>
            </a:r>
            <a:r>
              <a:rPr lang="et-EE" altLang="et-EE" sz="2800" b="1">
                <a:solidFill>
                  <a:schemeClr val="accent2"/>
                </a:solidFill>
                <a:hlinkClick r:id="rId2"/>
              </a:rPr>
              <a:t>http://www.ra.ee/et/sailitamine/</a:t>
            </a:r>
            <a:endParaRPr lang="et-EE" altLang="et-EE" sz="2800" b="1"/>
          </a:p>
          <a:p>
            <a:pPr>
              <a:lnSpc>
                <a:spcPct val="83000"/>
              </a:lnSpc>
            </a:pPr>
            <a:r>
              <a:rPr lang="et-EE" altLang="et-EE" sz="2800" b="1"/>
              <a:t>RA arengukava aastateks 2014-2016</a:t>
            </a:r>
          </a:p>
          <a:p>
            <a:pPr>
              <a:lnSpc>
                <a:spcPct val="83000"/>
              </a:lnSpc>
            </a:pPr>
            <a:endParaRPr lang="et-EE" altLang="et-EE" sz="2800" b="1"/>
          </a:p>
          <a:p>
            <a:pPr>
              <a:lnSpc>
                <a:spcPct val="83000"/>
              </a:lnSpc>
            </a:pPr>
            <a:r>
              <a:rPr lang="et-EE" altLang="et-EE" sz="2800" b="1" i="1"/>
              <a:t>EVS-ISO 11799:2005 Informatsioon ja dokumentatsioon – Arhiivi ja raamatukogumaterjalide hoiunõuded</a:t>
            </a:r>
          </a:p>
          <a:p>
            <a:pPr>
              <a:lnSpc>
                <a:spcPct val="83000"/>
              </a:lnSpc>
            </a:pPr>
            <a:endParaRPr lang="et-EE" altLang="et-EE" sz="2800" i="1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8013" cy="647700"/>
          </a:xfrm>
        </p:spPr>
        <p:txBody>
          <a:bodyPr/>
          <a:lstStyle/>
          <a:p>
            <a:pPr algn="l"/>
            <a:r>
              <a:rPr lang="et-EE" altLang="et-EE" sz="3200" b="1">
                <a:solidFill>
                  <a:schemeClr val="bg1"/>
                </a:solidFill>
              </a:rPr>
              <a:t>Säilituslahendused</a:t>
            </a:r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08050"/>
            <a:ext cx="8228013" cy="540067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t-EE" altLang="et-EE" sz="2800" b="1"/>
              <a:t>Riiulid</a:t>
            </a:r>
          </a:p>
          <a:p>
            <a:pPr>
              <a:buFont typeface="Arial" charset="0"/>
              <a:buNone/>
            </a:pPr>
            <a:endParaRPr lang="et-EE" altLang="et-EE" sz="2800" b="1"/>
          </a:p>
        </p:txBody>
      </p:sp>
      <p:pic>
        <p:nvPicPr>
          <p:cNvPr id="160773" name="Picture 5" descr="IMG_67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196975"/>
            <a:ext cx="3889375" cy="532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077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412875"/>
            <a:ext cx="4392613" cy="2376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0778" name="Picture 10" descr="IMG_959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933825"/>
            <a:ext cx="4392613" cy="255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8013" cy="647700"/>
          </a:xfrm>
        </p:spPr>
        <p:txBody>
          <a:bodyPr/>
          <a:lstStyle/>
          <a:p>
            <a:pPr algn="l"/>
            <a:r>
              <a:rPr lang="et-EE" altLang="et-EE" sz="3200" b="1">
                <a:solidFill>
                  <a:schemeClr val="bg1"/>
                </a:solidFill>
              </a:rPr>
              <a:t>Säilituslahendused</a:t>
            </a:r>
          </a:p>
        </p:txBody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08050"/>
            <a:ext cx="8228013" cy="540067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t-EE" altLang="et-EE" sz="2800" b="1"/>
              <a:t>A4- ja foolioformaadis paberdokumendid</a:t>
            </a:r>
          </a:p>
          <a:p>
            <a:pPr>
              <a:buFont typeface="Arial" charset="0"/>
              <a:buNone/>
            </a:pPr>
            <a:endParaRPr lang="et-EE" altLang="et-EE" sz="2800" b="1"/>
          </a:p>
        </p:txBody>
      </p:sp>
      <p:pic>
        <p:nvPicPr>
          <p:cNvPr id="158724" name="Picture 4" descr="IMG_667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412875"/>
            <a:ext cx="6985000" cy="5070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8013" cy="647700"/>
          </a:xfrm>
        </p:spPr>
        <p:txBody>
          <a:bodyPr/>
          <a:lstStyle/>
          <a:p>
            <a:pPr algn="l"/>
            <a:r>
              <a:rPr lang="et-EE" altLang="et-EE" sz="3200" b="1">
                <a:solidFill>
                  <a:schemeClr val="bg1"/>
                </a:solidFill>
              </a:rPr>
              <a:t>Säilituslahendused</a:t>
            </a:r>
          </a:p>
        </p:txBody>
      </p:sp>
      <p:sp>
        <p:nvSpPr>
          <p:cNvPr id="161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08050"/>
            <a:ext cx="8228012" cy="540067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t-EE" altLang="et-EE" sz="2800" b="1"/>
              <a:t>Kaardid</a:t>
            </a:r>
          </a:p>
        </p:txBody>
      </p:sp>
      <p:pic>
        <p:nvPicPr>
          <p:cNvPr id="161799" name="Picture 7" descr="IMG_66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341438"/>
            <a:ext cx="3816350" cy="2700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1800" name="Picture 8" descr="IMG_664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933825"/>
            <a:ext cx="3816350" cy="273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1801" name="Picture 9" descr="IMG_665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836613"/>
            <a:ext cx="4248150" cy="2970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1802" name="Picture 10" descr="IMG_665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3689350"/>
            <a:ext cx="4248150" cy="2979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8013" cy="647700"/>
          </a:xfrm>
        </p:spPr>
        <p:txBody>
          <a:bodyPr/>
          <a:lstStyle/>
          <a:p>
            <a:pPr algn="l"/>
            <a:r>
              <a:rPr lang="et-EE" altLang="et-EE" sz="3200" b="1">
                <a:solidFill>
                  <a:schemeClr val="bg1"/>
                </a:solidFill>
              </a:rPr>
              <a:t>Säilituslahendused</a:t>
            </a:r>
          </a:p>
        </p:txBody>
      </p:sp>
      <p:sp>
        <p:nvSpPr>
          <p:cNvPr id="162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08050"/>
            <a:ext cx="8228012" cy="540067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t-EE" altLang="et-EE" sz="2800" b="1"/>
              <a:t>Pärgamendid, mikrofilmid, klaasnegatiivid jm</a:t>
            </a:r>
          </a:p>
        </p:txBody>
      </p:sp>
      <p:pic>
        <p:nvPicPr>
          <p:cNvPr id="162824" name="Picture 8" descr="IMG_66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412875"/>
            <a:ext cx="3641725" cy="5256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2825" name="Picture 9" descr="IMG_668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412875"/>
            <a:ext cx="4824412" cy="3186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2826" name="Picture 10" descr="IMG_668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4076700"/>
            <a:ext cx="4824412" cy="2592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8588"/>
            <a:ext cx="8228013" cy="996950"/>
          </a:xfrm>
        </p:spPr>
        <p:txBody>
          <a:bodyPr/>
          <a:lstStyle/>
          <a:p>
            <a:pPr algn="l"/>
            <a:r>
              <a:rPr lang="et-EE" altLang="et-EE" sz="3200" b="1">
                <a:solidFill>
                  <a:schemeClr val="bg1"/>
                </a:solidFill>
              </a:rPr>
              <a:t>Juhised</a:t>
            </a:r>
            <a:endParaRPr lang="en-US" altLang="et-EE" sz="3200" b="1">
              <a:solidFill>
                <a:schemeClr val="bg1"/>
              </a:solidFill>
            </a:endParaRPr>
          </a:p>
        </p:txBody>
      </p:sp>
      <p:pic>
        <p:nvPicPr>
          <p:cNvPr id="163845" name="Picture 5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1844675"/>
            <a:ext cx="4103687" cy="2584450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44" name="Picture 4"/>
          <p:cNvPicPr>
            <a:picLocks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3438" y="1844675"/>
            <a:ext cx="4105275" cy="2590800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3843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468313" y="5373688"/>
            <a:ext cx="8496300" cy="719137"/>
          </a:xfrm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Times New Roman" pitchFamily="18" charset="0"/>
              <a:buNone/>
            </a:pPr>
            <a:r>
              <a:rPr lang="en-US" altLang="et-EE" sz="2400" b="1">
                <a:latin typeface="Times New Roman" pitchFamily="18" charset="0"/>
              </a:rPr>
              <a:t>http://rahvusarhiiv.ra.ee/public/Juhised/fyys_korrast_veb1.pdf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Rectangle 4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8012" cy="576262"/>
          </a:xfrm>
        </p:spPr>
        <p:txBody>
          <a:bodyPr/>
          <a:lstStyle/>
          <a:p>
            <a:pPr algn="l"/>
            <a:r>
              <a:rPr lang="et-EE" altLang="et-EE" sz="3200" b="1">
                <a:solidFill>
                  <a:schemeClr val="bg1"/>
                </a:solidFill>
              </a:rPr>
              <a:t>Liivi tn hoidlad</a:t>
            </a:r>
          </a:p>
        </p:txBody>
      </p:sp>
      <p:graphicFrame>
        <p:nvGraphicFramePr>
          <p:cNvPr id="51203" name="Object 3"/>
          <p:cNvGraphicFramePr>
            <a:graphicFrameLocks noChangeAspect="1"/>
          </p:cNvGraphicFramePr>
          <p:nvPr>
            <p:ph idx="1"/>
          </p:nvPr>
        </p:nvGraphicFramePr>
        <p:xfrm>
          <a:off x="250825" y="836613"/>
          <a:ext cx="8642350" cy="576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06" name="Chart" r:id="rId3" imgW="8601120" imgH="5172075" progId="Excel.Chart.8">
                  <p:embed/>
                </p:oleObj>
              </mc:Choice>
              <mc:Fallback>
                <p:oleObj name="Chart" r:id="rId3" imgW="8601120" imgH="5172075" progId="Excel.Char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836613"/>
                        <a:ext cx="8642350" cy="5761037"/>
                      </a:xfrm>
                      <a:prstGeom prst="rect">
                        <a:avLst/>
                      </a:prstGeom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8588"/>
            <a:ext cx="8228013" cy="779462"/>
          </a:xfrm>
        </p:spPr>
        <p:txBody>
          <a:bodyPr/>
          <a:lstStyle/>
          <a:p>
            <a:pPr algn="l"/>
            <a:r>
              <a:rPr lang="et-EE" altLang="et-EE" sz="3200" b="1">
                <a:solidFill>
                  <a:schemeClr val="bg1"/>
                </a:solidFill>
              </a:rPr>
              <a:t>Kliimaseadmetega hoidlad</a:t>
            </a:r>
            <a:endParaRPr lang="en-US" altLang="et-EE" sz="3200" b="1">
              <a:solidFill>
                <a:schemeClr val="bg1"/>
              </a:solidFill>
            </a:endParaRPr>
          </a:p>
        </p:txBody>
      </p:sp>
      <p:sp>
        <p:nvSpPr>
          <p:cNvPr id="167948" name="Rectangle 12"/>
          <p:cNvSpPr>
            <a:spLocks noGrp="1" noChangeArrowheads="1"/>
          </p:cNvSpPr>
          <p:nvPr>
            <p:ph type="body" sz="half" idx="3"/>
          </p:nvPr>
        </p:nvSpPr>
        <p:spPr>
          <a:xfrm>
            <a:off x="468313" y="4652963"/>
            <a:ext cx="8228012" cy="1781175"/>
          </a:xfrm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Times New Roman" pitchFamily="18" charset="0"/>
              <a:buNone/>
            </a:pPr>
            <a:r>
              <a:rPr lang="et-EE" altLang="et-EE" sz="2400" b="1"/>
              <a:t>ArE-le vastavad: Valga, Rakvere, Tartu (</a:t>
            </a:r>
            <a:r>
              <a:rPr lang="et-EE" altLang="et-EE" sz="2400" b="1" u="sng"/>
              <a:t>Vahi tn</a:t>
            </a:r>
            <a:r>
              <a:rPr lang="et-EE" altLang="et-EE" sz="2400" b="1"/>
              <a:t>), Tallinn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Times New Roman" pitchFamily="18" charset="0"/>
              <a:buNone/>
            </a:pPr>
            <a:r>
              <a:rPr lang="et-EE" altLang="et-EE" sz="2400" b="1"/>
              <a:t>(Madara tn)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Times New Roman" pitchFamily="18" charset="0"/>
              <a:buNone/>
            </a:pPr>
            <a:r>
              <a:rPr lang="et-EE" altLang="et-EE" sz="2400" b="1"/>
              <a:t>Temperatuur 16 - 18 </a:t>
            </a:r>
            <a:r>
              <a:rPr lang="en-US" altLang="et-EE" sz="2400" b="1">
                <a:cs typeface="Arial" charset="0"/>
              </a:rPr>
              <a:t>°</a:t>
            </a:r>
            <a:r>
              <a:rPr lang="et-EE" altLang="et-EE" sz="2400" b="1"/>
              <a:t>C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Times New Roman" pitchFamily="18" charset="0"/>
              <a:buNone/>
            </a:pPr>
            <a:r>
              <a:rPr lang="et-EE" altLang="et-EE" sz="2400" b="1"/>
              <a:t>Suhteline õhuniiskus 35-45%</a:t>
            </a:r>
          </a:p>
        </p:txBody>
      </p:sp>
      <p:pic>
        <p:nvPicPr>
          <p:cNvPr id="167945" name="Picture 9" descr="IMG_667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908050"/>
            <a:ext cx="4178300" cy="324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7951" name="Object 15"/>
          <p:cNvGraphicFramePr>
            <a:graphicFrameLocks noChangeAspect="1"/>
          </p:cNvGraphicFramePr>
          <p:nvPr>
            <p:ph idx="1"/>
          </p:nvPr>
        </p:nvGraphicFramePr>
        <p:xfrm>
          <a:off x="4716463" y="908050"/>
          <a:ext cx="4176712" cy="3268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7952" name="Chart" r:id="rId4" imgW="8286840" imgH="3933915" progId="Excel.Chart.8">
                  <p:embed/>
                </p:oleObj>
              </mc:Choice>
              <mc:Fallback>
                <p:oleObj name="Chart" r:id="rId4" imgW="8286840" imgH="3933915" progId="Excel.Chart.8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463" y="908050"/>
                        <a:ext cx="4176712" cy="3268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00B8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8588"/>
            <a:ext cx="8228013" cy="852487"/>
          </a:xfrm>
        </p:spPr>
        <p:txBody>
          <a:bodyPr/>
          <a:lstStyle/>
          <a:p>
            <a:pPr algn="l"/>
            <a:r>
              <a:rPr lang="et-EE" altLang="et-EE" sz="3200" b="1">
                <a:solidFill>
                  <a:schemeClr val="bg1"/>
                </a:solidFill>
              </a:rPr>
              <a:t>Saasteained</a:t>
            </a:r>
          </a:p>
        </p:txBody>
      </p:sp>
      <p:sp>
        <p:nvSpPr>
          <p:cNvPr id="1781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196975"/>
            <a:ext cx="8228012" cy="2185988"/>
          </a:xfrm>
        </p:spPr>
        <p:txBody>
          <a:bodyPr/>
          <a:lstStyle/>
          <a:p>
            <a:pPr marL="342900" indent="-342900">
              <a:lnSpc>
                <a:spcPct val="100000"/>
              </a:lnSpc>
              <a:spcBef>
                <a:spcPct val="20000"/>
              </a:spcBef>
              <a:buFont typeface="Times New Roman" pitchFamily="18" charset="0"/>
              <a:buNone/>
            </a:pPr>
            <a:r>
              <a:rPr lang="et-EE" altLang="et-EE" sz="2800" b="1"/>
              <a:t>Uuringud 2013. a. detsembris</a:t>
            </a:r>
          </a:p>
          <a:p>
            <a:pPr marL="342900" indent="-342900">
              <a:lnSpc>
                <a:spcPct val="100000"/>
              </a:lnSpc>
              <a:spcBef>
                <a:spcPct val="20000"/>
              </a:spcBef>
              <a:buFont typeface="Times New Roman" pitchFamily="18" charset="0"/>
              <a:buNone/>
            </a:pPr>
            <a:endParaRPr lang="et-EE" altLang="et-EE" sz="2800" b="1"/>
          </a:p>
          <a:p>
            <a:pPr marL="342900" indent="-342900">
              <a:lnSpc>
                <a:spcPct val="100000"/>
              </a:lnSpc>
              <a:spcBef>
                <a:spcPct val="20000"/>
              </a:spcBef>
              <a:buFont typeface="Times New Roman" pitchFamily="18" charset="0"/>
              <a:buNone/>
            </a:pPr>
            <a:r>
              <a:rPr lang="et-EE" altLang="et-EE" sz="2800" b="1"/>
              <a:t>Tolm 		</a:t>
            </a:r>
            <a:r>
              <a:rPr lang="en-US" altLang="et-EE" sz="2800" b="1">
                <a:cs typeface="Arial" charset="0"/>
              </a:rPr>
              <a:t>&lt;</a:t>
            </a:r>
            <a:r>
              <a:rPr lang="et-EE" altLang="et-EE" sz="2800" b="1"/>
              <a:t>0,05 mg/m</a:t>
            </a:r>
            <a:r>
              <a:rPr lang="en-US" altLang="et-EE" sz="2800" b="1">
                <a:cs typeface="Arial" charset="0"/>
              </a:rPr>
              <a:t>³</a:t>
            </a:r>
            <a:r>
              <a:rPr lang="et-EE" altLang="et-EE" sz="2800" b="1"/>
              <a:t> (</a:t>
            </a:r>
            <a:r>
              <a:rPr lang="en-US" altLang="et-EE" sz="2800" b="1">
                <a:cs typeface="Arial" charset="0"/>
              </a:rPr>
              <a:t>&lt;</a:t>
            </a:r>
            <a:r>
              <a:rPr lang="et-EE" altLang="et-EE" sz="2800" b="1">
                <a:cs typeface="Arial" charset="0"/>
              </a:rPr>
              <a:t>0,06 mg/m</a:t>
            </a:r>
            <a:r>
              <a:rPr lang="en-US" altLang="et-EE" sz="2800" b="1">
                <a:cs typeface="Arial" charset="0"/>
              </a:rPr>
              <a:t>³</a:t>
            </a:r>
            <a:r>
              <a:rPr lang="et-EE" altLang="et-EE" sz="2800" b="1">
                <a:cs typeface="Arial" charset="0"/>
              </a:rPr>
              <a:t>)</a:t>
            </a:r>
          </a:p>
          <a:p>
            <a:pPr marL="342900" indent="-342900">
              <a:lnSpc>
                <a:spcPct val="100000"/>
              </a:lnSpc>
              <a:spcBef>
                <a:spcPct val="20000"/>
              </a:spcBef>
              <a:buFont typeface="Times New Roman" pitchFamily="18" charset="0"/>
              <a:buNone/>
            </a:pPr>
            <a:r>
              <a:rPr lang="et-EE" altLang="et-EE" sz="2800" b="1">
                <a:cs typeface="Arial" charset="0"/>
              </a:rPr>
              <a:t>Hallitusseened	0...17 PMÜ (</a:t>
            </a:r>
            <a:r>
              <a:rPr lang="en-US" altLang="et-EE" sz="2800" b="1">
                <a:cs typeface="Arial" charset="0"/>
              </a:rPr>
              <a:t>&lt;</a:t>
            </a:r>
            <a:r>
              <a:rPr lang="et-EE" altLang="et-EE" sz="2800" b="1">
                <a:cs typeface="Arial" charset="0"/>
              </a:rPr>
              <a:t>500 PMÜ/m</a:t>
            </a:r>
            <a:r>
              <a:rPr lang="en-US" altLang="et-EE" sz="2800" b="1">
                <a:cs typeface="Arial" charset="0"/>
              </a:rPr>
              <a:t>³</a:t>
            </a:r>
            <a:r>
              <a:rPr lang="et-EE" altLang="et-EE" sz="2800" b="1">
                <a:cs typeface="Arial" charset="0"/>
              </a:rPr>
              <a:t>)</a:t>
            </a:r>
            <a:endParaRPr lang="en-US" altLang="et-EE" sz="2800" b="1">
              <a:cs typeface="Arial" charset="0"/>
            </a:endParaRPr>
          </a:p>
        </p:txBody>
      </p:sp>
      <p:pic>
        <p:nvPicPr>
          <p:cNvPr id="17818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716338"/>
            <a:ext cx="3671888" cy="2805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818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3716338"/>
            <a:ext cx="4248150" cy="280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60350"/>
            <a:ext cx="8424863" cy="852488"/>
          </a:xfrm>
        </p:spPr>
        <p:txBody>
          <a:bodyPr/>
          <a:lstStyle/>
          <a:p>
            <a:pPr algn="l"/>
            <a:r>
              <a:rPr lang="et-EE" altLang="et-EE" sz="3200" b="1">
                <a:solidFill>
                  <a:schemeClr val="bg1"/>
                </a:solidFill>
              </a:rPr>
              <a:t>Ühe arhivaali säilitamise maksumus (2013)</a:t>
            </a:r>
            <a:endParaRPr lang="en-US" altLang="et-EE" sz="3200" b="1">
              <a:solidFill>
                <a:schemeClr val="bg1"/>
              </a:solidFill>
            </a:endParaRPr>
          </a:p>
        </p:txBody>
      </p:sp>
      <p:graphicFrame>
        <p:nvGraphicFramePr>
          <p:cNvPr id="110597" name="Object 5"/>
          <p:cNvGraphicFramePr>
            <a:graphicFrameLocks noChangeAspect="1"/>
          </p:cNvGraphicFramePr>
          <p:nvPr>
            <p:ph idx="1"/>
          </p:nvPr>
        </p:nvGraphicFramePr>
        <p:xfrm>
          <a:off x="323850" y="1268413"/>
          <a:ext cx="8569325" cy="5040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598" name="Chart" r:id="rId3" imgW="8839200" imgH="3229043" progId="Excel.Chart.8">
                  <p:embed/>
                </p:oleObj>
              </mc:Choice>
              <mc:Fallback>
                <p:oleObj name="Chart" r:id="rId3" imgW="8839200" imgH="3229043" progId="Excel.Chart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1268413"/>
                        <a:ext cx="8569325" cy="50403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8588"/>
            <a:ext cx="8228013" cy="708025"/>
          </a:xfrm>
        </p:spPr>
        <p:txBody>
          <a:bodyPr/>
          <a:lstStyle/>
          <a:p>
            <a:pPr algn="l"/>
            <a:r>
              <a:rPr lang="et-EE" altLang="et-EE" sz="3200" b="1">
                <a:solidFill>
                  <a:schemeClr val="bg1"/>
                </a:solidFill>
              </a:rPr>
              <a:t>Peamised säilitusprobleemid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125538"/>
            <a:ext cx="8228012" cy="4608512"/>
          </a:xfrm>
        </p:spPr>
        <p:txBody>
          <a:bodyPr/>
          <a:lstStyle/>
          <a:p>
            <a:r>
              <a:rPr lang="et-EE" altLang="et-EE" sz="2800" b="1"/>
              <a:t>60% hoidlate (ehitatud enne 1999. a.) mittevastavus kaasaegsetele säilitusnõuetele, hoonete amortiseerumine</a:t>
            </a:r>
          </a:p>
          <a:p>
            <a:endParaRPr lang="et-EE" altLang="et-EE" sz="2800" b="1"/>
          </a:p>
          <a:p>
            <a:r>
              <a:rPr lang="et-EE" altLang="et-EE" sz="2800" b="1"/>
              <a:t>Hoidlate mikrokliima stabiilsena hoidmine tehniliselt keeruline ja kallis </a:t>
            </a:r>
          </a:p>
          <a:p>
            <a:endParaRPr lang="et-EE" altLang="et-EE" sz="2800" b="1"/>
          </a:p>
          <a:p>
            <a:r>
              <a:rPr lang="et-EE" altLang="et-EE" sz="2800" b="1"/>
              <a:t>Hoidlad 98% ulatuses täitunud</a:t>
            </a:r>
          </a:p>
          <a:p>
            <a:pPr>
              <a:buFont typeface="Arial" charset="0"/>
              <a:buNone/>
            </a:pPr>
            <a:endParaRPr lang="et-EE" altLang="et-EE" sz="2800" b="1"/>
          </a:p>
          <a:p>
            <a:endParaRPr lang="et-EE" altLang="et-EE"/>
          </a:p>
          <a:p>
            <a:endParaRPr lang="et-EE" altLang="et-EE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8588"/>
            <a:ext cx="8228013" cy="779462"/>
          </a:xfrm>
        </p:spPr>
        <p:txBody>
          <a:bodyPr/>
          <a:lstStyle/>
          <a:p>
            <a:pPr algn="l"/>
            <a:r>
              <a:rPr lang="et-EE" altLang="et-EE" sz="3200" b="1">
                <a:solidFill>
                  <a:schemeClr val="bg1"/>
                </a:solidFill>
              </a:rPr>
              <a:t>Tulevik</a:t>
            </a:r>
          </a:p>
        </p:txBody>
      </p:sp>
      <p:sp>
        <p:nvSpPr>
          <p:cNvPr id="180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81075"/>
            <a:ext cx="8228013" cy="5143500"/>
          </a:xfrm>
        </p:spPr>
        <p:txBody>
          <a:bodyPr/>
          <a:lstStyle/>
          <a:p>
            <a:pPr>
              <a:buFont typeface="Arial" charset="0"/>
              <a:buNone/>
            </a:pPr>
            <a:endParaRPr lang="et-EE" altLang="et-EE" sz="2800" b="1"/>
          </a:p>
          <a:p>
            <a:pPr>
              <a:buFont typeface="Arial" charset="0"/>
              <a:buNone/>
            </a:pPr>
            <a:r>
              <a:rPr lang="et-EE" altLang="et-EE" sz="2800" b="1"/>
              <a:t>2014+</a:t>
            </a:r>
          </a:p>
          <a:p>
            <a:pPr>
              <a:buFont typeface="Arial" charset="0"/>
              <a:buNone/>
            </a:pPr>
            <a:r>
              <a:rPr lang="et-EE" altLang="et-EE" sz="2800"/>
              <a:t>80 m</a:t>
            </a:r>
            <a:r>
              <a:rPr lang="en-US" altLang="et-EE" sz="2800">
                <a:cs typeface="Arial" charset="0"/>
              </a:rPr>
              <a:t>²</a:t>
            </a:r>
            <a:r>
              <a:rPr lang="et-EE" altLang="et-EE" sz="2800"/>
              <a:t> külmhoidla (+5</a:t>
            </a:r>
            <a:r>
              <a:rPr lang="en-US" altLang="et-EE" sz="2800">
                <a:cs typeface="Arial" charset="0"/>
              </a:rPr>
              <a:t>°</a:t>
            </a:r>
            <a:r>
              <a:rPr lang="et-EE" altLang="et-EE" sz="2800"/>
              <a:t>C, 30-35%) rajamine</a:t>
            </a:r>
          </a:p>
          <a:p>
            <a:pPr>
              <a:buFont typeface="Arial" charset="0"/>
              <a:buNone/>
            </a:pPr>
            <a:r>
              <a:rPr lang="et-EE" altLang="et-EE" sz="2800"/>
              <a:t>Rakverre filmiarhiivi värvifilmidele</a:t>
            </a:r>
          </a:p>
          <a:p>
            <a:pPr>
              <a:buFont typeface="Arial" charset="0"/>
              <a:buNone/>
            </a:pPr>
            <a:endParaRPr lang="et-EE" altLang="et-EE" sz="2800"/>
          </a:p>
          <a:p>
            <a:pPr>
              <a:buFont typeface="Arial" charset="0"/>
              <a:buNone/>
            </a:pPr>
            <a:r>
              <a:rPr lang="et-EE" altLang="et-EE" sz="2800" b="1"/>
              <a:t>2016</a:t>
            </a:r>
          </a:p>
          <a:p>
            <a:pPr>
              <a:buFont typeface="Arial" charset="0"/>
              <a:buNone/>
            </a:pPr>
            <a:r>
              <a:rPr lang="et-EE" altLang="et-EE" sz="2800"/>
              <a:t>Uus hoone Nooruse tn-le </a:t>
            </a:r>
          </a:p>
          <a:p>
            <a:pPr>
              <a:buFont typeface="Arial" charset="0"/>
              <a:buNone/>
            </a:pPr>
            <a:r>
              <a:rPr lang="et-EE" altLang="et-EE" sz="2800"/>
              <a:t>Tartus</a:t>
            </a:r>
          </a:p>
          <a:p>
            <a:pPr>
              <a:buFont typeface="Arial" charset="0"/>
              <a:buNone/>
            </a:pPr>
            <a:r>
              <a:rPr lang="et-EE" altLang="et-EE" sz="2800"/>
              <a:t>3,5 mln arhivaali ümber-</a:t>
            </a:r>
          </a:p>
          <a:p>
            <a:pPr>
              <a:buFont typeface="Arial" charset="0"/>
              <a:buNone/>
            </a:pPr>
            <a:r>
              <a:rPr lang="et-EE" altLang="et-EE" sz="2800"/>
              <a:t>paigutamine</a:t>
            </a:r>
          </a:p>
        </p:txBody>
      </p:sp>
      <p:pic>
        <p:nvPicPr>
          <p:cNvPr id="180228" name="Picture 4" descr="uusmaja 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573463"/>
            <a:ext cx="4176712" cy="295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8" name="Rectangle 4"/>
          <p:cNvSpPr>
            <a:spLocks noGrp="1" noChangeArrowheads="1"/>
          </p:cNvSpPr>
          <p:nvPr>
            <p:ph type="title"/>
          </p:nvPr>
        </p:nvSpPr>
        <p:spPr>
          <a:xfrm>
            <a:off x="395288" y="115888"/>
            <a:ext cx="8228012" cy="720725"/>
          </a:xfrm>
        </p:spPr>
        <p:txBody>
          <a:bodyPr/>
          <a:lstStyle/>
          <a:p>
            <a:pPr algn="l"/>
            <a:r>
              <a:rPr lang="et-EE" altLang="et-EE" sz="3200" b="1">
                <a:solidFill>
                  <a:schemeClr val="bg1"/>
                </a:solidFill>
              </a:rPr>
              <a:t>Noora</a:t>
            </a:r>
          </a:p>
        </p:txBody>
      </p:sp>
      <p:pic>
        <p:nvPicPr>
          <p:cNvPr id="139270" name="Picture 6" descr="Rahvusarhiiv 2-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908050"/>
            <a:ext cx="7200900" cy="3870325"/>
          </a:xfrm>
        </p:spPr>
      </p:pic>
      <p:sp>
        <p:nvSpPr>
          <p:cNvPr id="139271" name="Rectangle 7"/>
          <p:cNvSpPr>
            <a:spLocks noGrp="1" noChangeArrowheads="1"/>
          </p:cNvSpPr>
          <p:nvPr>
            <p:ph type="body" sz="half" idx="2"/>
          </p:nvPr>
        </p:nvSpPr>
        <p:spPr>
          <a:xfrm>
            <a:off x="323850" y="4941888"/>
            <a:ext cx="8640763" cy="1727200"/>
          </a:xfrm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Times New Roman" pitchFamily="18" charset="0"/>
              <a:buChar char="•"/>
            </a:pPr>
            <a:r>
              <a:rPr lang="et-EE" altLang="et-EE" sz="2000" b="1"/>
              <a:t>Hoidlate pindala: 7000 m</a:t>
            </a:r>
            <a:r>
              <a:rPr lang="en-US" altLang="et-EE" sz="2000" b="1">
                <a:cs typeface="Times New Roman" pitchFamily="18" charset="0"/>
              </a:rPr>
              <a:t>²</a:t>
            </a:r>
            <a:r>
              <a:rPr lang="et-EE" altLang="et-EE" sz="2000" b="1">
                <a:cs typeface="Times New Roman" pitchFamily="18" charset="0"/>
              </a:rPr>
              <a:t>, hoone ü</a:t>
            </a:r>
            <a:r>
              <a:rPr lang="et-EE" altLang="et-EE" sz="2000" b="1"/>
              <a:t>ldpindala: 13 426 m</a:t>
            </a:r>
            <a:r>
              <a:rPr lang="en-US" altLang="et-EE" sz="2000" b="1">
                <a:cs typeface="Times New Roman" pitchFamily="18" charset="0"/>
              </a:rPr>
              <a:t>²</a:t>
            </a:r>
            <a:endParaRPr lang="et-EE" altLang="et-EE" sz="2000" b="1"/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Times New Roman" pitchFamily="18" charset="0"/>
              <a:buChar char="•"/>
            </a:pPr>
            <a:r>
              <a:rPr lang="et-EE" altLang="et-EE" sz="2000" b="1"/>
              <a:t>Keskkonnatingimused: 15-21 </a:t>
            </a:r>
            <a:r>
              <a:rPr lang="en-US" altLang="et-EE" sz="2000" b="1">
                <a:cs typeface="Times New Roman" pitchFamily="18" charset="0"/>
              </a:rPr>
              <a:t>°</a:t>
            </a:r>
            <a:r>
              <a:rPr lang="et-EE" altLang="et-EE" sz="2000" b="1"/>
              <a:t>C, 35-55%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Times New Roman" pitchFamily="18" charset="0"/>
              <a:buChar char="•"/>
            </a:pPr>
            <a:r>
              <a:rPr lang="et-EE" altLang="et-EE" sz="2000" b="1"/>
              <a:t>Kolimine: Liivi tn, Kuressaare, Haapsalu, Tõnismägi, (Rakvere)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Times New Roman" pitchFamily="18" charset="0"/>
              <a:buChar char="•"/>
            </a:pPr>
            <a:r>
              <a:rPr lang="et-EE" altLang="et-EE" sz="2000" b="1"/>
              <a:t>Monteeritavad sandwich-tüüpi raudbetoonpaneelid + monoliitbetoonist väliskoorik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Times New Roman" pitchFamily="18" charset="0"/>
              <a:buChar char="•"/>
            </a:pPr>
            <a:endParaRPr lang="et-EE" altLang="et-EE" sz="2000" b="1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altLang="et-E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altLang="et-E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arkvarakomplekti Office kujundus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2733</TotalTime>
  <Words>344</Words>
  <Application>Microsoft Office PowerPoint</Application>
  <PresentationFormat>Ekraaniseanss (4:3)</PresentationFormat>
  <Paragraphs>122</Paragraphs>
  <Slides>20</Slides>
  <Notes>4</Notes>
  <HiddenSlides>0</HiddenSlides>
  <MMClips>0</MMClips>
  <ScaleCrop>false</ScaleCrop>
  <HeadingPairs>
    <vt:vector size="8" baseType="variant">
      <vt:variant>
        <vt:lpstr>Kasutatud fondid</vt:lpstr>
      </vt:variant>
      <vt:variant>
        <vt:i4>2</vt:i4>
      </vt:variant>
      <vt:variant>
        <vt:lpstr>Kujundus</vt:lpstr>
      </vt:variant>
      <vt:variant>
        <vt:i4>1</vt:i4>
      </vt:variant>
      <vt:variant>
        <vt:lpstr>Manustatud OLE-serverid</vt:lpstr>
      </vt:variant>
      <vt:variant>
        <vt:i4>1</vt:i4>
      </vt:variant>
      <vt:variant>
        <vt:lpstr>Slaidipealkirjad</vt:lpstr>
      </vt:variant>
      <vt:variant>
        <vt:i4>20</vt:i4>
      </vt:variant>
    </vt:vector>
  </HeadingPairs>
  <TitlesOfParts>
    <vt:vector size="24" baseType="lpstr">
      <vt:lpstr>Arial</vt:lpstr>
      <vt:lpstr>Times New Roman</vt:lpstr>
      <vt:lpstr>Default Design</vt:lpstr>
      <vt:lpstr>Microsoft Office Excel Chart</vt:lpstr>
      <vt:lpstr>SÄILITAMISEST RAHVUSARHIIVIS  Kuidas kaob tolm  ja palju kulub raha?</vt:lpstr>
      <vt:lpstr>Hooned</vt:lpstr>
      <vt:lpstr>PowerPointi esitlus</vt:lpstr>
      <vt:lpstr>Liivi tn, Tartu</vt:lpstr>
      <vt:lpstr>Arhivaalide arv</vt:lpstr>
      <vt:lpstr>Hoidlad</vt:lpstr>
      <vt:lpstr>Säilitusvaldkond</vt:lpstr>
      <vt:lpstr>Regulatsioonid</vt:lpstr>
      <vt:lpstr>Säilituslahendused</vt:lpstr>
      <vt:lpstr>Säilituslahendused</vt:lpstr>
      <vt:lpstr>Säilituslahendused</vt:lpstr>
      <vt:lpstr>Säilituslahendused</vt:lpstr>
      <vt:lpstr>Juhised</vt:lpstr>
      <vt:lpstr>Liivi tn hoidlad</vt:lpstr>
      <vt:lpstr>Kliimaseadmetega hoidlad</vt:lpstr>
      <vt:lpstr>Saasteained</vt:lpstr>
      <vt:lpstr>Ühe arhivaali säilitamise maksumus (2013)</vt:lpstr>
      <vt:lpstr>Peamised säilitusprobleemid</vt:lpstr>
      <vt:lpstr>Tulevik</vt:lpstr>
      <vt:lpstr>Noora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cp:lastModifiedBy>Anneli Sepp</cp:lastModifiedBy>
  <cp:revision>48</cp:revision>
  <dcterms:modified xsi:type="dcterms:W3CDTF">2014-03-12T14:54:48Z</dcterms:modified>
</cp:coreProperties>
</file>