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2" r:id="rId4"/>
    <p:sldId id="275" r:id="rId5"/>
    <p:sldId id="259" r:id="rId6"/>
    <p:sldId id="260" r:id="rId7"/>
    <p:sldId id="262" r:id="rId8"/>
    <p:sldId id="261" r:id="rId9"/>
    <p:sldId id="263" r:id="rId10"/>
    <p:sldId id="256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1" r:id="rId20"/>
    <p:sldId id="274" r:id="rId21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juhtslaidi alamtiitli laadi redigeerimiseks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ti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E694D-1ACC-455E-A3F1-BD0AF3288641}" type="datetimeFigureOut">
              <a:rPr lang="et-EE" smtClean="0"/>
              <a:pPr/>
              <a:t>26.02.2013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5E314-8BA6-4562-B820-C8D0EC2EC79E}" type="slidenum">
              <a:rPr lang="et-EE" smtClean="0"/>
              <a:pPr/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malugu2.edicypages.com/et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malood.erm.e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omalood.erm.ee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rm.ee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>
              <a:defRPr/>
            </a:pPr>
            <a:r>
              <a:rPr lang="et-EE" sz="2800" b="1" dirty="0"/>
              <a:t/>
            </a:r>
            <a:br>
              <a:rPr lang="et-EE" sz="2800" b="1" dirty="0"/>
            </a:br>
            <a:r>
              <a:rPr lang="et-EE" sz="2800" b="1" dirty="0" smtClean="0"/>
              <a:t/>
            </a:r>
            <a:br>
              <a:rPr lang="et-EE" sz="2800" b="1" dirty="0" smtClean="0"/>
            </a:br>
            <a:r>
              <a:rPr lang="et-EE" sz="2800" b="1" dirty="0"/>
              <a:t/>
            </a:r>
            <a:br>
              <a:rPr lang="et-EE" sz="2800" b="1" dirty="0"/>
            </a:br>
            <a:r>
              <a:rPr lang="et-EE" sz="2800" b="1" dirty="0" smtClean="0"/>
              <a:t/>
            </a:r>
            <a:br>
              <a:rPr lang="et-EE" sz="2800" b="1" dirty="0" smtClean="0"/>
            </a:br>
            <a:r>
              <a:rPr lang="et-EE" sz="1600" b="1" dirty="0" smtClean="0"/>
              <a:t/>
            </a:r>
            <a:br>
              <a:rPr lang="et-EE" sz="1600" b="1" dirty="0" smtClean="0"/>
            </a:br>
            <a:r>
              <a:rPr lang="et-EE" sz="1600" b="1" dirty="0"/>
              <a:t/>
            </a:r>
            <a:br>
              <a:rPr lang="et-EE" sz="1600" b="1" dirty="0"/>
            </a:br>
            <a:r>
              <a:rPr lang="et-EE" sz="1600" b="1" dirty="0" smtClean="0"/>
              <a:t/>
            </a:r>
            <a:br>
              <a:rPr lang="et-EE" sz="1600" b="1" dirty="0" smtClean="0"/>
            </a:br>
            <a:endParaRPr lang="en-US" sz="1600" dirty="0" smtClean="0">
              <a:solidFill>
                <a:srgbClr val="333333"/>
              </a:solidFill>
            </a:endParaRPr>
          </a:p>
        </p:txBody>
      </p:sp>
      <p:sp>
        <p:nvSpPr>
          <p:cNvPr id="5" name="Sisu kohatäide 4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endParaRPr lang="et-EE" sz="4300" b="1" dirty="0" smtClean="0"/>
          </a:p>
          <a:p>
            <a:pPr>
              <a:buNone/>
            </a:pPr>
            <a:endParaRPr lang="et-EE" sz="4300" b="1" dirty="0"/>
          </a:p>
          <a:p>
            <a:pPr>
              <a:buNone/>
            </a:pPr>
            <a:endParaRPr lang="et-EE" sz="4400" b="1" dirty="0" smtClean="0"/>
          </a:p>
          <a:p>
            <a:pPr algn="ctr">
              <a:buNone/>
            </a:pPr>
            <a:r>
              <a:rPr lang="et-EE" sz="8400" b="1" dirty="0" smtClean="0"/>
              <a:t>Osaluspisik </a:t>
            </a:r>
            <a:r>
              <a:rPr lang="et-EE" sz="8400" b="1" dirty="0"/>
              <a:t>Ostupalavikult</a:t>
            </a:r>
          </a:p>
          <a:p>
            <a:endParaRPr lang="et-EE" b="1" dirty="0"/>
          </a:p>
          <a:p>
            <a:endParaRPr lang="et-EE" b="1" dirty="0" smtClean="0"/>
          </a:p>
          <a:p>
            <a:endParaRPr lang="et-EE" b="1" dirty="0" smtClean="0"/>
          </a:p>
          <a:p>
            <a:endParaRPr lang="et-EE" sz="4400" b="1" dirty="0" smtClean="0"/>
          </a:p>
          <a:p>
            <a:endParaRPr lang="et-EE" sz="4400" b="1" dirty="0"/>
          </a:p>
          <a:p>
            <a:pPr algn="r">
              <a:buNone/>
              <a:defRPr/>
            </a:pPr>
            <a:r>
              <a:rPr lang="et-EE" sz="5500" b="1" dirty="0" smtClean="0"/>
              <a:t>Jaanika Jaanits ja Ehti Järv</a:t>
            </a:r>
          </a:p>
          <a:p>
            <a:pPr algn="r">
              <a:buNone/>
              <a:defRPr/>
            </a:pPr>
            <a:r>
              <a:rPr lang="et-EE" sz="5500" b="1" dirty="0" smtClean="0"/>
              <a:t>Eesti Rahva Muuseum</a:t>
            </a:r>
            <a:endParaRPr lang="et-EE" sz="5500" b="1" dirty="0"/>
          </a:p>
          <a:p>
            <a:pPr marL="0" indent="0" algn="ctr">
              <a:buNone/>
            </a:pPr>
            <a:endParaRPr lang="et-EE" sz="4200" dirty="0" smtClean="0"/>
          </a:p>
          <a:p>
            <a:pPr marL="0" indent="0" algn="ctr">
              <a:buNone/>
            </a:pPr>
            <a:r>
              <a:rPr lang="et-EE" sz="4200" dirty="0" smtClean="0"/>
              <a:t>Mäluasutuste </a:t>
            </a:r>
            <a:r>
              <a:rPr lang="et-EE" sz="4200" dirty="0"/>
              <a:t>talveseminar </a:t>
            </a:r>
            <a:r>
              <a:rPr lang="et-EE" sz="4200" dirty="0" smtClean="0"/>
              <a:t>26.–27</a:t>
            </a:r>
            <a:r>
              <a:rPr lang="et-EE" sz="4200" dirty="0"/>
              <a:t>. </a:t>
            </a:r>
            <a:r>
              <a:rPr lang="et-EE" sz="4200" dirty="0" smtClean="0"/>
              <a:t>veebruar 2013</a:t>
            </a:r>
            <a:endParaRPr lang="et-EE" sz="4200" dirty="0"/>
          </a:p>
        </p:txBody>
      </p:sp>
      <p:pic>
        <p:nvPicPr>
          <p:cNvPr id="11268" name="Picture 7" descr="ERMi trii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30988"/>
            <a:ext cx="9144000" cy="2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>
              <a:defRPr/>
            </a:pPr>
            <a:r>
              <a:rPr lang="et-EE" sz="2800" b="1" dirty="0"/>
              <a:t/>
            </a:r>
            <a:br>
              <a:rPr lang="et-EE" sz="2800" b="1" dirty="0"/>
            </a:br>
            <a:r>
              <a:rPr lang="et-EE" sz="2800" b="1" dirty="0" smtClean="0"/>
              <a:t/>
            </a:r>
            <a:br>
              <a:rPr lang="et-EE" sz="2800" b="1" dirty="0" smtClean="0"/>
            </a:br>
            <a:r>
              <a:rPr lang="et-EE" sz="2800" b="1" dirty="0"/>
              <a:t/>
            </a:r>
            <a:br>
              <a:rPr lang="et-EE" sz="2800" b="1" dirty="0"/>
            </a:br>
            <a:r>
              <a:rPr lang="et-EE" sz="2800" b="1" dirty="0" smtClean="0"/>
              <a:t/>
            </a:r>
            <a:br>
              <a:rPr lang="et-EE" sz="2800" b="1" dirty="0" smtClean="0"/>
            </a:br>
            <a:r>
              <a:rPr lang="et-EE" sz="1600" b="1" dirty="0" smtClean="0"/>
              <a:t/>
            </a:r>
            <a:br>
              <a:rPr lang="et-EE" sz="1600" b="1" dirty="0" smtClean="0"/>
            </a:br>
            <a:r>
              <a:rPr lang="et-EE" sz="1600" b="1" dirty="0"/>
              <a:t/>
            </a:r>
            <a:br>
              <a:rPr lang="et-EE" sz="1600" b="1" dirty="0"/>
            </a:br>
            <a:r>
              <a:rPr lang="et-EE" sz="1600" b="1" dirty="0" smtClean="0"/>
              <a:t/>
            </a:r>
            <a:br>
              <a:rPr lang="et-EE" sz="1600" b="1" dirty="0" smtClean="0"/>
            </a:br>
            <a:endParaRPr lang="en-US" sz="1600" dirty="0" smtClean="0">
              <a:solidFill>
                <a:srgbClr val="333333"/>
              </a:solidFill>
            </a:endParaRPr>
          </a:p>
        </p:txBody>
      </p:sp>
      <p:sp>
        <p:nvSpPr>
          <p:cNvPr id="8" name="Pildi kohatäide 7"/>
          <p:cNvSpPr>
            <a:spLocks noGrp="1"/>
          </p:cNvSpPr>
          <p:nvPr>
            <p:ph type="pic" idx="1"/>
          </p:nvPr>
        </p:nvSpPr>
        <p:spPr/>
      </p:sp>
      <p:sp>
        <p:nvSpPr>
          <p:cNvPr id="5" name="Sisu kohatäide 4"/>
          <p:cNvSpPr>
            <a:spLocks noGrp="1"/>
          </p:cNvSpPr>
          <p:nvPr>
            <p:ph type="body" sz="half" idx="2"/>
          </p:nvPr>
        </p:nvSpPr>
        <p:spPr>
          <a:xfrm>
            <a:off x="0" y="5445224"/>
            <a:ext cx="9144000" cy="141277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t-EE" sz="4300" b="1" dirty="0" smtClean="0"/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sz="9600" b="1" dirty="0" smtClean="0"/>
              <a:t>“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t-EE" sz="9600" b="1" dirty="0" smtClean="0"/>
              <a:t>„Ostupalavik: tarbimiskultuur Eestis 1990.-2000. aastatel”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t-EE" sz="9600" b="1" dirty="0" smtClean="0"/>
              <a:t>avatud 17.02.2012–03.02.2013</a:t>
            </a:r>
            <a:endParaRPr lang="et-EE" sz="9600" b="1" dirty="0"/>
          </a:p>
        </p:txBody>
      </p:sp>
      <p:pic>
        <p:nvPicPr>
          <p:cNvPr id="11267" name="Picture 4" descr="kodulehe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223202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lt 6" descr="IMG_1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294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Osalus muuseumis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978896" cy="518457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sz="4700" dirty="0"/>
              <a:t>O</a:t>
            </a:r>
            <a:r>
              <a:rPr lang="et-EE" sz="4700" dirty="0" smtClean="0"/>
              <a:t>salust võimaldav kultuuri institutsioon kui koht, kus </a:t>
            </a:r>
            <a:r>
              <a:rPr lang="et-EE" sz="4700" dirty="0"/>
              <a:t>külastajad </a:t>
            </a:r>
            <a:r>
              <a:rPr lang="et-EE" sz="4700" dirty="0" smtClean="0"/>
              <a:t>saavad:</a:t>
            </a:r>
          </a:p>
          <a:p>
            <a:pPr marL="0" indent="0">
              <a:buNone/>
            </a:pPr>
            <a:endParaRPr lang="et-EE" sz="3600" dirty="0" smtClean="0"/>
          </a:p>
          <a:p>
            <a:r>
              <a:rPr lang="et-EE" sz="5500" dirty="0" smtClean="0"/>
              <a:t>luua </a:t>
            </a:r>
          </a:p>
          <a:p>
            <a:r>
              <a:rPr lang="et-EE" sz="5500" dirty="0" smtClean="0"/>
              <a:t>jagada </a:t>
            </a:r>
          </a:p>
          <a:p>
            <a:r>
              <a:rPr lang="et-EE" sz="5500" dirty="0" smtClean="0"/>
              <a:t>olla </a:t>
            </a:r>
            <a:r>
              <a:rPr lang="et-EE" sz="5500" dirty="0" smtClean="0"/>
              <a:t>konkreetse teema kaudu inimestega seotud</a:t>
            </a:r>
            <a:endParaRPr lang="et-EE" sz="5500" dirty="0"/>
          </a:p>
          <a:p>
            <a:endParaRPr lang="et-EE" dirty="0" smtClean="0"/>
          </a:p>
          <a:p>
            <a:endParaRPr lang="et-EE" dirty="0" smtClean="0"/>
          </a:p>
          <a:p>
            <a:endParaRPr lang="et-EE" dirty="0"/>
          </a:p>
          <a:p>
            <a:endParaRPr lang="et-EE" dirty="0" smtClean="0"/>
          </a:p>
          <a:p>
            <a:pPr marL="0" indent="0" algn="r">
              <a:buNone/>
            </a:pPr>
            <a:endParaRPr lang="et-EE" sz="2300" dirty="0" smtClean="0"/>
          </a:p>
          <a:p>
            <a:pPr marL="0" indent="0" algn="r">
              <a:buNone/>
            </a:pPr>
            <a:r>
              <a:rPr lang="et-EE" sz="3100" dirty="0" smtClean="0"/>
              <a:t>www.participatorymuseum.org</a:t>
            </a:r>
            <a:endParaRPr lang="et-EE" sz="3100" dirty="0"/>
          </a:p>
        </p:txBody>
      </p:sp>
      <p:pic>
        <p:nvPicPr>
          <p:cNvPr id="6" name="Sisu kohatäid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340768"/>
            <a:ext cx="3348852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Osalemise tasandid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t-EE" sz="3000" b="1" dirty="0" smtClean="0"/>
              <a:t>Panustav</a:t>
            </a:r>
            <a:r>
              <a:rPr lang="et-EE" sz="3000" dirty="0" smtClean="0"/>
              <a:t> – organisatsiooni poolt soovitud sisu, esemete, ideedega panustamine </a:t>
            </a:r>
            <a:r>
              <a:rPr lang="et-EE" sz="3000" dirty="0" smtClean="0"/>
              <a:t>lähtub </a:t>
            </a:r>
            <a:r>
              <a:rPr lang="et-EE" sz="3000" dirty="0" smtClean="0"/>
              <a:t>asutuse reeglitest</a:t>
            </a:r>
          </a:p>
          <a:p>
            <a:r>
              <a:rPr lang="et-EE" sz="3000" b="1" dirty="0" smtClean="0"/>
              <a:t>Koostöö</a:t>
            </a:r>
            <a:r>
              <a:rPr lang="et-EE" sz="3000" dirty="0" smtClean="0"/>
              <a:t> – organisatsiooni kontseptsioon ja plaan, mida viiakse ellu koostöös osalejatega</a:t>
            </a:r>
            <a:endParaRPr lang="et-EE" sz="3000" dirty="0"/>
          </a:p>
          <a:p>
            <a:r>
              <a:rPr lang="et-EE" sz="3000" b="1" dirty="0" smtClean="0"/>
              <a:t>Ühislooming</a:t>
            </a:r>
            <a:r>
              <a:rPr lang="et-EE" sz="3000" dirty="0" smtClean="0"/>
              <a:t> – sihtgrupi huvidest lähtuvate projektide ühine läbiviimine</a:t>
            </a:r>
          </a:p>
          <a:p>
            <a:r>
              <a:rPr lang="et-EE" sz="3000" b="1" dirty="0" smtClean="0"/>
              <a:t>Võõrustav</a:t>
            </a:r>
            <a:r>
              <a:rPr lang="et-EE" sz="3000" dirty="0" smtClean="0"/>
              <a:t> - </a:t>
            </a:r>
            <a:r>
              <a:rPr lang="et-EE" sz="3000" dirty="0"/>
              <a:t>organisatsioon annab osalejaile ette reeglid ja ressursid ning seejärel laseb neil teha "oma asja"</a:t>
            </a:r>
            <a:r>
              <a:rPr lang="et-EE" sz="2800" dirty="0"/>
              <a:t/>
            </a:r>
            <a:br>
              <a:rPr lang="et-EE" sz="2800" dirty="0"/>
            </a:br>
            <a:endParaRPr lang="et-EE" sz="2500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8048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/>
              <a:t>Joonistusvõistlus </a:t>
            </a:r>
            <a:r>
              <a:rPr lang="et-EE" sz="3600" b="1" dirty="0" smtClean="0"/>
              <a:t>„Minu kingitus“</a:t>
            </a:r>
            <a:endParaRPr lang="et-EE" sz="3600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36504"/>
          </a:xfrm>
        </p:spPr>
        <p:txBody>
          <a:bodyPr>
            <a:normAutofit/>
          </a:bodyPr>
          <a:lstStyle/>
          <a:p>
            <a:r>
              <a:rPr lang="et-EE" sz="2400" dirty="0" smtClean="0"/>
              <a:t>Ülesanne: joonistada oma lemmikkingitust või pettumuse valmistanud kinki. </a:t>
            </a:r>
            <a:r>
              <a:rPr lang="et-EE" sz="2400" dirty="0"/>
              <a:t>Lisaks joonistusele </a:t>
            </a:r>
            <a:r>
              <a:rPr lang="et-EE" sz="2400" dirty="0" smtClean="0"/>
              <a:t>tuli pildile lisada </a:t>
            </a:r>
            <a:r>
              <a:rPr lang="et-EE" sz="2400" dirty="0"/>
              <a:t>ka </a:t>
            </a:r>
            <a:r>
              <a:rPr lang="et-EE" sz="2400" dirty="0" smtClean="0"/>
              <a:t>lühike selgitus.</a:t>
            </a:r>
          </a:p>
          <a:p>
            <a:r>
              <a:rPr lang="et-EE" sz="2400" dirty="0" smtClean="0"/>
              <a:t>Eesmärk: uurida laste </a:t>
            </a:r>
            <a:r>
              <a:rPr lang="et-EE" sz="2400" dirty="0" smtClean="0"/>
              <a:t>tarbimiskultuuri</a:t>
            </a:r>
          </a:p>
          <a:p>
            <a:r>
              <a:rPr lang="et-EE" sz="2400" dirty="0" smtClean="0"/>
              <a:t>Võistluse periood: 12. jaanuar - 10. veebruar 2012</a:t>
            </a:r>
            <a:endParaRPr lang="et-EE" sz="2400" dirty="0" smtClean="0"/>
          </a:p>
          <a:p>
            <a:r>
              <a:rPr lang="et-EE" sz="2400" dirty="0"/>
              <a:t>Kolm vanuserühma: 1.–4., 5.–8. ning 9.–12. klass</a:t>
            </a:r>
            <a:r>
              <a:rPr lang="et-EE" sz="2400" dirty="0" smtClean="0"/>
              <a:t>.</a:t>
            </a:r>
          </a:p>
          <a:p>
            <a:r>
              <a:rPr lang="et-EE" sz="2400" dirty="0" smtClean="0"/>
              <a:t>Laekus </a:t>
            </a:r>
            <a:r>
              <a:rPr lang="et-EE" sz="2400" dirty="0" smtClean="0"/>
              <a:t>3225 tööd 174 koolist üle Eesti</a:t>
            </a:r>
          </a:p>
          <a:p>
            <a:r>
              <a:rPr lang="et-EE" sz="2400" dirty="0" smtClean="0"/>
              <a:t>Valik </a:t>
            </a:r>
            <a:r>
              <a:rPr lang="et-EE" sz="2400" dirty="0" smtClean="0"/>
              <a:t>töid oli väljas </a:t>
            </a:r>
            <a:r>
              <a:rPr lang="et-EE" sz="2400" dirty="0" smtClean="0"/>
              <a:t>Tartu </a:t>
            </a:r>
            <a:r>
              <a:rPr lang="et-EE" sz="2400" dirty="0" smtClean="0"/>
              <a:t>kaubanduskeskuste näitusepindadel.</a:t>
            </a:r>
          </a:p>
          <a:p>
            <a:pPr>
              <a:buNone/>
            </a:pPr>
            <a:endParaRPr lang="et-EE" sz="2400" dirty="0" smtClean="0"/>
          </a:p>
          <a:p>
            <a:endParaRPr lang="et-EE" sz="2400" dirty="0"/>
          </a:p>
        </p:txBody>
      </p:sp>
      <p:pic>
        <p:nvPicPr>
          <p:cNvPr id="4" name="Pilt 3" descr="joonistusvõistlu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97152"/>
            <a:ext cx="9144000" cy="1737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4000" b="1" dirty="0" smtClean="0"/>
              <a:t>„Kahetsetud ost“</a:t>
            </a:r>
            <a:endParaRPr lang="et-EE" sz="4000" b="1" dirty="0"/>
          </a:p>
        </p:txBody>
      </p:sp>
      <p:pic>
        <p:nvPicPr>
          <p:cNvPr id="4" name="Sisu kohatäide 3" descr="kahetsetud ost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2204864"/>
            <a:ext cx="4572000" cy="3048000"/>
          </a:xfrm>
        </p:spPr>
      </p:pic>
      <p:sp>
        <p:nvSpPr>
          <p:cNvPr id="5" name="Sisu kohatäide 4"/>
          <p:cNvSpPr>
            <a:spLocks noGrp="1"/>
          </p:cNvSpPr>
          <p:nvPr>
            <p:ph sz="half" idx="2"/>
          </p:nvPr>
        </p:nvSpPr>
        <p:spPr>
          <a:xfrm>
            <a:off x="395536" y="1340768"/>
            <a:ext cx="4038600" cy="4813995"/>
          </a:xfrm>
        </p:spPr>
        <p:txBody>
          <a:bodyPr>
            <a:normAutofit lnSpcReduction="10000"/>
          </a:bodyPr>
          <a:lstStyle/>
          <a:p>
            <a:r>
              <a:rPr lang="et-EE" dirty="0" smtClean="0"/>
              <a:t>Eesmärk: uurida tarbimiskäitumist</a:t>
            </a:r>
          </a:p>
          <a:p>
            <a:r>
              <a:rPr lang="et-EE" dirty="0" smtClean="0"/>
              <a:t>Kampaania kestvus: 21</a:t>
            </a:r>
            <a:r>
              <a:rPr lang="fi-FI" dirty="0" smtClean="0"/>
              <a:t>.</a:t>
            </a:r>
            <a:r>
              <a:rPr lang="et-EE" dirty="0" smtClean="0"/>
              <a:t> veebruar</a:t>
            </a:r>
            <a:r>
              <a:rPr lang="fi-FI" dirty="0" smtClean="0"/>
              <a:t> </a:t>
            </a:r>
            <a:r>
              <a:rPr lang="fi-FI" dirty="0" err="1" smtClean="0"/>
              <a:t>kuni</a:t>
            </a:r>
            <a:r>
              <a:rPr lang="fi-FI" dirty="0" smtClean="0"/>
              <a:t> 3</a:t>
            </a:r>
            <a:r>
              <a:rPr lang="et-EE" dirty="0" smtClean="0"/>
              <a:t>1</a:t>
            </a:r>
            <a:r>
              <a:rPr lang="fi-FI" dirty="0" smtClean="0"/>
              <a:t>. </a:t>
            </a:r>
            <a:r>
              <a:rPr lang="et-EE" dirty="0" smtClean="0"/>
              <a:t>märts</a:t>
            </a:r>
            <a:r>
              <a:rPr lang="fi-FI" dirty="0" smtClean="0"/>
              <a:t> </a:t>
            </a:r>
            <a:endParaRPr lang="et-EE" dirty="0" smtClean="0"/>
          </a:p>
          <a:p>
            <a:r>
              <a:rPr lang="et-EE" dirty="0" smtClean="0"/>
              <a:t>Kokku saabus 50 lugu ning 44 eset</a:t>
            </a:r>
          </a:p>
          <a:p>
            <a:r>
              <a:rPr lang="et-EE" dirty="0"/>
              <a:t>Näitus: „Kahetsetud ostud: korterist ennustuseni</a:t>
            </a:r>
            <a:r>
              <a:rPr lang="et-EE" dirty="0" smtClean="0"/>
              <a:t>“</a:t>
            </a:r>
          </a:p>
          <a:p>
            <a:r>
              <a:rPr lang="et-EE" dirty="0">
                <a:hlinkClick r:id="rId3"/>
              </a:rPr>
              <a:t>http://omalugu2.edicypages.com/et</a:t>
            </a:r>
            <a:endParaRPr lang="et-EE" dirty="0" smtClean="0"/>
          </a:p>
          <a:p>
            <a:endParaRPr lang="et-E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600" b="1" dirty="0" smtClean="0"/>
              <a:t>“Pildista, mida sa sööd!”</a:t>
            </a:r>
            <a:endParaRPr lang="et-EE" sz="3600" b="1" dirty="0"/>
          </a:p>
        </p:txBody>
      </p:sp>
      <p:pic>
        <p:nvPicPr>
          <p:cNvPr id="4" name="Sisu kohatäide 3" descr="IMG_49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860032" y="2204864"/>
            <a:ext cx="4038600" cy="3028950"/>
          </a:xfrm>
        </p:spPr>
      </p:pic>
      <p:sp>
        <p:nvSpPr>
          <p:cNvPr id="5" name="Sisu kohatäide 4"/>
          <p:cNvSpPr>
            <a:spLocks noGrp="1"/>
          </p:cNvSpPr>
          <p:nvPr>
            <p:ph sz="half" idx="2"/>
          </p:nvPr>
        </p:nvSpPr>
        <p:spPr>
          <a:xfrm>
            <a:off x="539552" y="1700808"/>
            <a:ext cx="4038600" cy="4525963"/>
          </a:xfrm>
        </p:spPr>
        <p:txBody>
          <a:bodyPr>
            <a:normAutofit/>
          </a:bodyPr>
          <a:lstStyle/>
          <a:p>
            <a:r>
              <a:rPr lang="et-EE" dirty="0" smtClean="0"/>
              <a:t>Eesmärk: koguda materjali tänapäevase toidukultuuri kohta</a:t>
            </a:r>
          </a:p>
          <a:p>
            <a:r>
              <a:rPr lang="et-EE" dirty="0" smtClean="0"/>
              <a:t>Võistluse periood: 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20</a:t>
            </a:r>
            <a:r>
              <a:rPr lang="et-EE" dirty="0" smtClean="0"/>
              <a:t>. september – </a:t>
            </a:r>
            <a:r>
              <a:rPr lang="et-EE" dirty="0" smtClean="0"/>
              <a:t>31. oktoober 2012</a:t>
            </a:r>
            <a:endParaRPr lang="et-EE" dirty="0" smtClean="0"/>
          </a:p>
          <a:p>
            <a:r>
              <a:rPr lang="et-EE" dirty="0" smtClean="0"/>
              <a:t>711 </a:t>
            </a:r>
            <a:r>
              <a:rPr lang="et-EE" dirty="0" smtClean="0"/>
              <a:t>fotot, </a:t>
            </a:r>
            <a:r>
              <a:rPr lang="et-EE" dirty="0" smtClean="0"/>
              <a:t>597 postitust; 319 osalejat</a:t>
            </a:r>
          </a:p>
          <a:p>
            <a:r>
              <a:rPr lang="et-EE" dirty="0" smtClean="0">
                <a:hlinkClick r:id="rId3"/>
              </a:rPr>
              <a:t>www.omalood.erm.ee</a:t>
            </a:r>
            <a:r>
              <a:rPr lang="et-EE" dirty="0" smtClean="0"/>
              <a:t> 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sz="3600" b="1" dirty="0" smtClean="0"/>
              <a:t>Plakativõistlus „Kuidas ese prügimäele sattus?“</a:t>
            </a:r>
            <a:endParaRPr lang="et-EE" sz="3600" b="1" dirty="0"/>
          </a:p>
        </p:txBody>
      </p:sp>
      <p:pic>
        <p:nvPicPr>
          <p:cNvPr id="4" name="Sisu kohatäide 3" descr="IMG_89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484784"/>
            <a:ext cx="3394472" cy="4525963"/>
          </a:xfrm>
        </p:spPr>
      </p:pic>
      <p:sp>
        <p:nvSpPr>
          <p:cNvPr id="5" name="Sisu kohatäide 4"/>
          <p:cNvSpPr>
            <a:spLocks noGrp="1"/>
          </p:cNvSpPr>
          <p:nvPr>
            <p:ph sz="half" idx="2"/>
          </p:nvPr>
        </p:nvSpPr>
        <p:spPr>
          <a:xfrm>
            <a:off x="323528" y="1484784"/>
            <a:ext cx="5112568" cy="4525963"/>
          </a:xfrm>
        </p:spPr>
        <p:txBody>
          <a:bodyPr/>
          <a:lstStyle/>
          <a:p>
            <a:r>
              <a:rPr lang="et-EE" dirty="0" smtClean="0"/>
              <a:t>Eesmärk: keskkonnateadlikkuse tõstmine</a:t>
            </a:r>
          </a:p>
          <a:p>
            <a:r>
              <a:rPr lang="et-EE" dirty="0" smtClean="0"/>
              <a:t>Võistluse periood: </a:t>
            </a:r>
            <a:br>
              <a:rPr lang="et-EE" dirty="0" smtClean="0"/>
            </a:br>
            <a:r>
              <a:rPr lang="et-EE" dirty="0" smtClean="0"/>
              <a:t>1.september </a:t>
            </a:r>
            <a:r>
              <a:rPr lang="et-EE" dirty="0" smtClean="0"/>
              <a:t>– 26. oktoober</a:t>
            </a:r>
          </a:p>
          <a:p>
            <a:r>
              <a:rPr lang="et-EE" dirty="0" smtClean="0"/>
              <a:t>Vanuserühmad: 1.-7. klass ja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dirty="0" smtClean="0"/>
              <a:t>7</a:t>
            </a:r>
            <a:r>
              <a:rPr lang="et-EE" dirty="0" smtClean="0"/>
              <a:t>.-12. klass</a:t>
            </a:r>
          </a:p>
          <a:p>
            <a:r>
              <a:rPr lang="et-EE" dirty="0" smtClean="0"/>
              <a:t>110 </a:t>
            </a:r>
            <a:r>
              <a:rPr lang="et-EE" dirty="0" smtClean="0"/>
              <a:t>plakatit, osales 33 kooli, </a:t>
            </a:r>
            <a:r>
              <a:rPr lang="et-EE" dirty="0" smtClean="0"/>
              <a:t>243 </a:t>
            </a:r>
            <a:r>
              <a:rPr lang="et-EE" dirty="0" smtClean="0"/>
              <a:t>õpilast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63272" cy="635670"/>
          </a:xfrm>
        </p:spPr>
        <p:txBody>
          <a:bodyPr>
            <a:normAutofit/>
          </a:bodyPr>
          <a:lstStyle/>
          <a:p>
            <a:pPr algn="ctr"/>
            <a:r>
              <a:rPr lang="et-EE" sz="3000" dirty="0" smtClean="0"/>
              <a:t>Lastelaager „</a:t>
            </a:r>
            <a:r>
              <a:rPr lang="et-EE" sz="3000" dirty="0" smtClean="0"/>
              <a:t>Rändur-tomatid </a:t>
            </a:r>
            <a:r>
              <a:rPr lang="et-EE" sz="3000" dirty="0" smtClean="0"/>
              <a:t>ja reisiv juust“</a:t>
            </a:r>
            <a:endParaRPr lang="et-EE" sz="3000" dirty="0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330824" cy="5018236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t-EE" sz="2600" dirty="0" smtClean="0"/>
              <a:t>Eesmärk: </a:t>
            </a:r>
          </a:p>
          <a:p>
            <a:pPr marL="342900" indent="-342900">
              <a:buFontTx/>
              <a:buChar char="-"/>
            </a:pPr>
            <a:r>
              <a:rPr lang="et-EE" sz="2600" dirty="0" smtClean="0"/>
              <a:t>teadliku tarbija „kasvatamine“</a:t>
            </a:r>
          </a:p>
          <a:p>
            <a:pPr marL="342900" indent="-342900">
              <a:buFontTx/>
              <a:buChar char="-"/>
            </a:pPr>
            <a:r>
              <a:rPr lang="et-EE" sz="2600" dirty="0" smtClean="0"/>
              <a:t>Näituse tegemise kogemuse andmine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t-EE" sz="2600" dirty="0" smtClean="0"/>
              <a:t>Toimumise aeg: </a:t>
            </a:r>
            <a:br>
              <a:rPr lang="et-EE" sz="2600" dirty="0" smtClean="0"/>
            </a:br>
            <a:r>
              <a:rPr lang="et-EE" sz="2600" dirty="0" smtClean="0"/>
              <a:t>2.-4. jaanuar 2013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t-EE" sz="2600" dirty="0" smtClean="0"/>
              <a:t>Osalejaid 13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t-EE" sz="2600" dirty="0" smtClean="0"/>
              <a:t>Tulemus: vitriininäitus „Ostupalavikul“</a:t>
            </a:r>
            <a:endParaRPr lang="et-EE" sz="2600" dirty="0"/>
          </a:p>
        </p:txBody>
      </p:sp>
      <p:pic>
        <p:nvPicPr>
          <p:cNvPr id="7" name="Sisu kohatäide 6" descr="IMG_54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196752"/>
            <a:ext cx="4029795" cy="53730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alkiri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75240" cy="635670"/>
          </a:xfrm>
        </p:spPr>
        <p:txBody>
          <a:bodyPr>
            <a:noAutofit/>
          </a:bodyPr>
          <a:lstStyle/>
          <a:p>
            <a:pPr algn="ctr"/>
            <a:r>
              <a:rPr lang="et-EE" sz="3600" dirty="0" smtClean="0"/>
              <a:t>Loovsekkumine</a:t>
            </a:r>
            <a:endParaRPr lang="et-EE" sz="3600" dirty="0"/>
          </a:p>
        </p:txBody>
      </p:sp>
      <p:sp>
        <p:nvSpPr>
          <p:cNvPr id="6" name="Teksti kohatäide 5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690864" cy="5018236"/>
          </a:xfrm>
        </p:spPr>
        <p:txBody>
          <a:bodyPr>
            <a:normAutofit fontScale="85000" lnSpcReduction="10000"/>
          </a:bodyPr>
          <a:lstStyle/>
          <a:p>
            <a:endParaRPr lang="et-EE" dirty="0" smtClean="0"/>
          </a:p>
          <a:p>
            <a:endParaRPr lang="et-EE" sz="1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t-EE" sz="2800" dirty="0" smtClean="0"/>
              <a:t>GROUND – </a:t>
            </a:r>
            <a:r>
              <a:rPr lang="et-EE" sz="2800" dirty="0" err="1" smtClean="0"/>
              <a:t>Grundtvigi</a:t>
            </a:r>
            <a:r>
              <a:rPr lang="et-EE" sz="2800" dirty="0" smtClean="0"/>
              <a:t> õpikoostööprojekt.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2800" dirty="0" smtClean="0"/>
              <a:t>Osalejad: Eesti, Soome ja Poola kunstnikud/tudengid (4 inimest)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2800" dirty="0" smtClean="0"/>
              <a:t>Kestvus:  20.-</a:t>
            </a:r>
            <a:r>
              <a:rPr lang="et-EE" sz="2800" dirty="0" smtClean="0"/>
              <a:t>24.veebruar 2012</a:t>
            </a:r>
            <a:endParaRPr lang="et-EE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t-EE" sz="2800" dirty="0" smtClean="0"/>
              <a:t>Dialoog kuraatorite loodud näitusega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2800" dirty="0" smtClean="0"/>
              <a:t>Installatsioon </a:t>
            </a:r>
            <a:r>
              <a:rPr lang="et-EE" sz="2800" dirty="0" smtClean="0"/>
              <a:t> Tartu </a:t>
            </a:r>
            <a:r>
              <a:rPr lang="et-EE" sz="2800" dirty="0" smtClean="0"/>
              <a:t>ja Ahja vanadekodu elanike </a:t>
            </a:r>
            <a:r>
              <a:rPr lang="et-EE" sz="2800" dirty="0" smtClean="0"/>
              <a:t>intervjuudest</a:t>
            </a:r>
            <a:endParaRPr lang="et-EE" sz="2800" dirty="0" smtClean="0"/>
          </a:p>
          <a:p>
            <a:endParaRPr lang="et-EE" sz="1800" dirty="0" smtClean="0"/>
          </a:p>
          <a:p>
            <a:pPr algn="r"/>
            <a:r>
              <a:rPr lang="et-EE" sz="1700" dirty="0"/>
              <a:t/>
            </a:r>
            <a:br>
              <a:rPr lang="et-EE" sz="1700" dirty="0"/>
            </a:br>
            <a:r>
              <a:rPr lang="et-EE" sz="1700" dirty="0" smtClean="0"/>
              <a:t>http</a:t>
            </a:r>
            <a:r>
              <a:rPr lang="et-EE" sz="1700" dirty="0"/>
              <a:t>://moks.ee/blog/archives/938</a:t>
            </a:r>
            <a:br>
              <a:rPr lang="et-EE" sz="1700" dirty="0"/>
            </a:br>
            <a:endParaRPr lang="et-EE" sz="1700" dirty="0"/>
          </a:p>
        </p:txBody>
      </p:sp>
      <p:pic>
        <p:nvPicPr>
          <p:cNvPr id="3" name="Sisu kohatäid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1" y="1484784"/>
            <a:ext cx="3754057" cy="49514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alkiri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 smtClean="0">
                <a:hlinkClick r:id="rId2"/>
              </a:rPr>
              <a:t>www.omalood.erm.ee</a:t>
            </a:r>
            <a:r>
              <a:rPr lang="et-EE" dirty="0" smtClean="0"/>
              <a:t>  </a:t>
            </a:r>
            <a:endParaRPr lang="et-EE" dirty="0"/>
          </a:p>
        </p:txBody>
      </p:sp>
      <p:pic>
        <p:nvPicPr>
          <p:cNvPr id="7" name="Sisu kohatäide 6" descr="blogipilt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848083"/>
            <a:ext cx="8229600" cy="40301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r>
              <a:rPr lang="fi-FI" sz="3600" b="1" dirty="0" err="1" smtClean="0"/>
              <a:t>Miks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korraldab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muuseum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toidufototeemalist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kampaaniat</a:t>
            </a:r>
            <a:r>
              <a:rPr lang="fi-FI" sz="3600" b="1" dirty="0" smtClean="0"/>
              <a:t>?</a:t>
            </a:r>
            <a:br>
              <a:rPr lang="fi-FI" sz="3600" b="1" dirty="0" smtClean="0"/>
            </a:br>
            <a:endParaRPr lang="et-EE" sz="3600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t-EE" dirty="0" smtClean="0"/>
          </a:p>
          <a:p>
            <a:r>
              <a:rPr lang="et-EE" dirty="0" smtClean="0"/>
              <a:t>Koguda </a:t>
            </a:r>
            <a:r>
              <a:rPr lang="et-EE" dirty="0" smtClean="0"/>
              <a:t>materjali inimeste toitumis- ja tarbimisharjumuste kohta</a:t>
            </a:r>
          </a:p>
          <a:p>
            <a:r>
              <a:rPr lang="et-EE" dirty="0" smtClean="0"/>
              <a:t>Laiendada näituse „Ostupalavik“ temaatikat</a:t>
            </a:r>
            <a:endParaRPr lang="et-EE" dirty="0" smtClean="0"/>
          </a:p>
          <a:p>
            <a:r>
              <a:rPr lang="et-EE" dirty="0" smtClean="0"/>
              <a:t>Võimaldada ja soodustada kogukondlikku osalust</a:t>
            </a:r>
          </a:p>
          <a:p>
            <a:r>
              <a:rPr lang="et-EE" dirty="0" smtClean="0"/>
              <a:t>Teavitada inimesi tänapäeva muuseumide tegevuspõhimõtetest</a:t>
            </a:r>
          </a:p>
          <a:p>
            <a:r>
              <a:rPr lang="et-EE" dirty="0" smtClean="0"/>
              <a:t>Katsetada tehnilisi lahendusi veebipõhiseks osaluseks</a:t>
            </a:r>
            <a:br>
              <a:rPr lang="et-EE" dirty="0" smtClean="0"/>
            </a:b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Autofit/>
          </a:bodyPr>
          <a:lstStyle/>
          <a:p>
            <a:r>
              <a:rPr lang="et-EE" sz="3600" b="1" dirty="0" smtClean="0"/>
              <a:t>Miks peaks inimene projektis osalema?</a:t>
            </a:r>
            <a:br>
              <a:rPr lang="et-EE" sz="3600" b="1" dirty="0" smtClean="0"/>
            </a:br>
            <a:endParaRPr lang="et-EE" sz="3600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Teema motiveerib – toit ja toiduga seonduv on populaarne </a:t>
            </a:r>
            <a:r>
              <a:rPr lang="et-EE" dirty="0" smtClean="0"/>
              <a:t>teema</a:t>
            </a:r>
            <a:endParaRPr lang="et-EE" dirty="0" smtClean="0"/>
          </a:p>
          <a:p>
            <a:r>
              <a:rPr lang="et-EE" dirty="0" smtClean="0"/>
              <a:t>Osaleda võistlusel ja saada </a:t>
            </a:r>
            <a:r>
              <a:rPr lang="et-EE" dirty="0" smtClean="0"/>
              <a:t>auhind </a:t>
            </a:r>
            <a:endParaRPr lang="et-EE" dirty="0" smtClean="0"/>
          </a:p>
          <a:p>
            <a:r>
              <a:rPr lang="et-EE" dirty="0" smtClean="0"/>
              <a:t>Soovitakse jagada pilte oma toidukorrast nii teiste osalejate kui muuseumiga ja saada tagasisidet oma pildi/söögi </a:t>
            </a:r>
            <a:r>
              <a:rPr lang="et-EE" dirty="0" smtClean="0"/>
              <a:t>kohta</a:t>
            </a:r>
            <a:endParaRPr lang="et-EE" dirty="0" smtClean="0"/>
          </a:p>
          <a:p>
            <a:r>
              <a:rPr lang="et-EE" dirty="0" smtClean="0"/>
              <a:t>Madal </a:t>
            </a:r>
            <a:r>
              <a:rPr lang="et-EE" dirty="0" smtClean="0"/>
              <a:t>osaluslävi</a:t>
            </a: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r>
              <a:rPr lang="fi-FI" sz="3600" b="1" dirty="0" err="1" smtClean="0"/>
              <a:t>Kuidas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kampaaniat</a:t>
            </a:r>
            <a:r>
              <a:rPr lang="fi-FI" sz="3600" b="1" dirty="0" smtClean="0"/>
              <a:t> </a:t>
            </a:r>
            <a:r>
              <a:rPr lang="fi-FI" sz="3600" b="1" dirty="0" err="1" smtClean="0"/>
              <a:t>tutvustati</a:t>
            </a:r>
            <a:r>
              <a:rPr lang="fi-FI" sz="3600" b="1" dirty="0" smtClean="0"/>
              <a:t>?</a:t>
            </a:r>
            <a:r>
              <a:rPr lang="fi-FI" sz="3600" b="1" dirty="0" smtClean="0"/>
              <a:t/>
            </a:r>
            <a:br>
              <a:rPr lang="fi-FI" sz="3600" b="1" dirty="0" smtClean="0"/>
            </a:br>
            <a:endParaRPr lang="et-EE" sz="3600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t-EE" dirty="0" smtClean="0"/>
          </a:p>
          <a:p>
            <a:r>
              <a:rPr lang="et-EE" dirty="0" smtClean="0"/>
              <a:t>Pressiteated</a:t>
            </a:r>
            <a:r>
              <a:rPr lang="et-EE" dirty="0" smtClean="0"/>
              <a:t>, </a:t>
            </a:r>
            <a:r>
              <a:rPr lang="et-EE" dirty="0"/>
              <a:t>üleskutse muuseumi </a:t>
            </a:r>
            <a:r>
              <a:rPr lang="et-EE" dirty="0" smtClean="0"/>
              <a:t>kodulehel </a:t>
            </a:r>
            <a:r>
              <a:rPr lang="et-EE" dirty="0" smtClean="0"/>
              <a:t>ja </a:t>
            </a:r>
            <a:r>
              <a:rPr lang="et-EE" dirty="0" smtClean="0"/>
              <a:t>teavitused </a:t>
            </a:r>
            <a:r>
              <a:rPr lang="et-EE" dirty="0" err="1" smtClean="0"/>
              <a:t>Facebookis</a:t>
            </a:r>
            <a:endParaRPr lang="et-EE" dirty="0" smtClean="0"/>
          </a:p>
          <a:p>
            <a:r>
              <a:rPr lang="et-EE" dirty="0" smtClean="0"/>
              <a:t>Koostööpartnerid: </a:t>
            </a:r>
            <a:r>
              <a:rPr lang="et-EE" dirty="0" err="1" smtClean="0"/>
              <a:t>Nami-Nami</a:t>
            </a:r>
            <a:r>
              <a:rPr lang="et-EE" dirty="0" smtClean="0"/>
              <a:t> retseptikogu portaal ja Delfi Naistekas</a:t>
            </a:r>
          </a:p>
          <a:p>
            <a:r>
              <a:rPr lang="et-EE" dirty="0" smtClean="0"/>
              <a:t>Võistluse sponsor Fotoluks </a:t>
            </a:r>
            <a:r>
              <a:rPr lang="et-EE" dirty="0" smtClean="0"/>
              <a:t>ja kommenteerija </a:t>
            </a:r>
            <a:r>
              <a:rPr lang="et-EE" dirty="0" smtClean="0"/>
              <a:t>Marju Randmer (</a:t>
            </a:r>
            <a:r>
              <a:rPr lang="et-EE" dirty="0" err="1" smtClean="0"/>
              <a:t>blogi</a:t>
            </a:r>
            <a:r>
              <a:rPr lang="et-EE" dirty="0" smtClean="0"/>
              <a:t> </a:t>
            </a:r>
            <a:r>
              <a:rPr lang="et-EE" dirty="0" err="1" smtClean="0"/>
              <a:t>tassike.ee</a:t>
            </a:r>
            <a:r>
              <a:rPr lang="et-EE" dirty="0" smtClean="0"/>
              <a:t> autor) jagasid üleskutset</a:t>
            </a:r>
          </a:p>
          <a:p>
            <a:r>
              <a:rPr lang="et-EE" dirty="0" smtClean="0"/>
              <a:t>Meediakajastus artiklitega </a:t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isu kohatäide 6" descr="postimee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2314580" cy="4525963"/>
          </a:xfrm>
        </p:spPr>
      </p:pic>
      <p:pic>
        <p:nvPicPr>
          <p:cNvPr id="10" name="Sisu kohatäide 9" descr="delfi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88640"/>
            <a:ext cx="4038600" cy="3400545"/>
          </a:xfrm>
        </p:spPr>
      </p:pic>
      <p:pic>
        <p:nvPicPr>
          <p:cNvPr id="11" name="Pilt 10" descr="maaleh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3356992"/>
            <a:ext cx="3410132" cy="31478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alkiri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t-EE" sz="3600" b="1" dirty="0" smtClean="0"/>
              <a:t>Kampaania lehele </a:t>
            </a:r>
            <a:r>
              <a:rPr lang="et-EE" sz="3600" b="1" dirty="0" smtClean="0"/>
              <a:t>jõudsid inimesed järgmistest veebikeskkondadest:</a:t>
            </a:r>
            <a:endParaRPr lang="et-EE" sz="3600" b="1" dirty="0"/>
          </a:p>
        </p:txBody>
      </p:sp>
      <p:sp>
        <p:nvSpPr>
          <p:cNvPr id="6" name="Sisu kohatäide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r>
              <a:rPr lang="et-EE" sz="3400" b="1" dirty="0" smtClean="0"/>
              <a:t>Delfi</a:t>
            </a:r>
            <a:r>
              <a:rPr lang="et-EE" sz="3400" dirty="0" smtClean="0"/>
              <a:t> </a:t>
            </a:r>
            <a:r>
              <a:rPr lang="et-EE" sz="3400" dirty="0" smtClean="0"/>
              <a:t>kaudu </a:t>
            </a:r>
            <a:r>
              <a:rPr lang="et-EE" sz="3400" dirty="0" smtClean="0"/>
              <a:t>omalood.erm.ee lehele 2590 klikki</a:t>
            </a:r>
          </a:p>
          <a:p>
            <a:pPr>
              <a:buNone/>
            </a:pPr>
            <a:r>
              <a:rPr lang="et-EE" sz="3400" dirty="0" smtClean="0"/>
              <a:t>		</a:t>
            </a:r>
            <a:r>
              <a:rPr lang="et-EE" sz="3400" i="1" dirty="0" smtClean="0"/>
              <a:t>Muuhulgas Delfi enda statistika järgi klikiti võistlusega 	seotud 	lugusid:</a:t>
            </a:r>
          </a:p>
          <a:p>
            <a:pPr>
              <a:buNone/>
            </a:pPr>
            <a:r>
              <a:rPr lang="et-EE" sz="3400" i="1" dirty="0" smtClean="0"/>
              <a:t>		</a:t>
            </a:r>
            <a:r>
              <a:rPr lang="et-EE" sz="3400" i="1" dirty="0" smtClean="0"/>
              <a:t>- üleskutse</a:t>
            </a:r>
            <a:r>
              <a:rPr lang="et-EE" sz="3400" i="1" dirty="0" smtClean="0"/>
              <a:t>: </a:t>
            </a:r>
            <a:r>
              <a:rPr lang="et-EE" sz="3400" i="1" dirty="0" smtClean="0"/>
              <a:t>			1070 </a:t>
            </a:r>
            <a:r>
              <a:rPr lang="et-EE" sz="3400" i="1" dirty="0" smtClean="0"/>
              <a:t>korda</a:t>
            </a:r>
          </a:p>
          <a:p>
            <a:pPr>
              <a:buNone/>
            </a:pPr>
            <a:r>
              <a:rPr lang="et-EE" sz="3400" i="1" dirty="0" smtClean="0"/>
              <a:t>	 	</a:t>
            </a:r>
            <a:r>
              <a:rPr lang="et-EE" sz="3400" i="1" dirty="0" smtClean="0"/>
              <a:t>- artikkel kookidest: 		2110 </a:t>
            </a:r>
            <a:r>
              <a:rPr lang="et-EE" sz="3400" i="1" dirty="0" smtClean="0"/>
              <a:t>korda </a:t>
            </a:r>
          </a:p>
          <a:p>
            <a:pPr>
              <a:buNone/>
            </a:pPr>
            <a:r>
              <a:rPr lang="et-EE" sz="3400" i="1" dirty="0" smtClean="0"/>
              <a:t>		</a:t>
            </a:r>
            <a:r>
              <a:rPr lang="et-EE" sz="3400" i="1" dirty="0" smtClean="0"/>
              <a:t>- artikkel kalatoitudest: 	791</a:t>
            </a:r>
            <a:endParaRPr lang="et-EE" sz="3400" i="1" dirty="0" smtClean="0"/>
          </a:p>
          <a:p>
            <a:pPr>
              <a:buNone/>
            </a:pPr>
            <a:r>
              <a:rPr lang="et-EE" sz="3400" i="1" dirty="0" smtClean="0"/>
              <a:t>		</a:t>
            </a:r>
            <a:r>
              <a:rPr lang="et-EE" sz="3400" i="1" dirty="0" smtClean="0"/>
              <a:t>- tulemuste </a:t>
            </a:r>
            <a:r>
              <a:rPr lang="et-EE" sz="3400" i="1" dirty="0" smtClean="0"/>
              <a:t>artikkel </a:t>
            </a:r>
            <a:r>
              <a:rPr lang="et-EE" sz="3400" i="1" dirty="0" smtClean="0"/>
              <a:t>		2500</a:t>
            </a:r>
            <a:endParaRPr lang="et-EE" sz="3400" i="1" dirty="0" smtClean="0"/>
          </a:p>
          <a:p>
            <a:pPr>
              <a:buNone/>
            </a:pPr>
            <a:r>
              <a:rPr lang="et-EE" sz="3400" i="1" dirty="0" smtClean="0"/>
              <a:t>		</a:t>
            </a:r>
            <a:r>
              <a:rPr lang="et-EE" sz="3400" i="1" dirty="0" smtClean="0"/>
              <a:t>			</a:t>
            </a:r>
            <a:r>
              <a:rPr lang="et-EE" sz="3400" b="1" i="1" dirty="0" smtClean="0"/>
              <a:t>KOKKU: 7709</a:t>
            </a:r>
            <a:endParaRPr lang="et-EE" sz="3400" b="1" i="1" dirty="0" smtClean="0"/>
          </a:p>
          <a:p>
            <a:r>
              <a:rPr lang="et-EE" sz="3400" b="1" dirty="0" err="1" smtClean="0"/>
              <a:t>Facebook</a:t>
            </a:r>
            <a:r>
              <a:rPr lang="et-EE" sz="3400" dirty="0" smtClean="0"/>
              <a:t> ´i kaudu </a:t>
            </a:r>
            <a:r>
              <a:rPr lang="et-EE" sz="3400" dirty="0" smtClean="0"/>
              <a:t>jõuti omalood.erm.ee </a:t>
            </a:r>
            <a:r>
              <a:rPr lang="et-EE" sz="3400" dirty="0" smtClean="0"/>
              <a:t>lehele </a:t>
            </a:r>
            <a:r>
              <a:rPr lang="et-EE" sz="3400" dirty="0" smtClean="0"/>
              <a:t>9593 korda</a:t>
            </a:r>
            <a:endParaRPr lang="et-EE" sz="3400" dirty="0" smtClean="0"/>
          </a:p>
          <a:p>
            <a:r>
              <a:rPr lang="et-EE" sz="3400" b="1" dirty="0" err="1" smtClean="0"/>
              <a:t>Google´i</a:t>
            </a:r>
            <a:r>
              <a:rPr lang="et-EE" sz="3400" dirty="0" smtClean="0"/>
              <a:t> otsinguga </a:t>
            </a:r>
            <a:r>
              <a:rPr lang="et-EE" sz="3400" dirty="0" smtClean="0"/>
              <a:t>1531 korda</a:t>
            </a:r>
            <a:endParaRPr lang="et-EE" sz="3400" dirty="0" smtClean="0"/>
          </a:p>
          <a:p>
            <a:r>
              <a:rPr lang="et-EE" sz="3400" b="1" dirty="0" smtClean="0">
                <a:hlinkClick r:id="rId2"/>
              </a:rPr>
              <a:t>www.erm.ee</a:t>
            </a:r>
            <a:r>
              <a:rPr lang="et-EE" sz="3400" dirty="0" smtClean="0"/>
              <a:t> lehelt </a:t>
            </a:r>
            <a:r>
              <a:rPr lang="et-EE" sz="3400" dirty="0" smtClean="0"/>
              <a:t>666 korda</a:t>
            </a:r>
            <a:endParaRPr lang="et-EE" sz="3400" dirty="0" smtClean="0"/>
          </a:p>
          <a:p>
            <a:r>
              <a:rPr lang="et-EE" sz="3400" b="1" dirty="0" err="1" smtClean="0"/>
              <a:t>Nami-nami</a:t>
            </a:r>
            <a:r>
              <a:rPr lang="et-EE" sz="3400" dirty="0" smtClean="0"/>
              <a:t> retseptikogu </a:t>
            </a:r>
            <a:r>
              <a:rPr lang="et-EE" sz="3400" dirty="0" smtClean="0"/>
              <a:t>portaalist  330 korda</a:t>
            </a:r>
            <a:endParaRPr lang="et-EE" sz="3400" dirty="0" smtClean="0"/>
          </a:p>
          <a:p>
            <a:r>
              <a:rPr lang="et-EE" sz="3400" b="1" dirty="0" smtClean="0"/>
              <a:t>Maaleht</a:t>
            </a:r>
            <a:r>
              <a:rPr lang="et-EE" sz="3400" dirty="0" smtClean="0"/>
              <a:t> </a:t>
            </a:r>
            <a:r>
              <a:rPr lang="et-EE" sz="3100" dirty="0" smtClean="0"/>
              <a:t>(artikli “Eestlane näitab oma </a:t>
            </a:r>
            <a:r>
              <a:rPr lang="et-EE" sz="3100" dirty="0" smtClean="0"/>
              <a:t>toidulauda </a:t>
            </a:r>
            <a:r>
              <a:rPr lang="et-EE" sz="3100" dirty="0" smtClean="0"/>
              <a:t>teistele piltilusana” kaudu 253 </a:t>
            </a:r>
            <a:r>
              <a:rPr lang="et-EE" sz="3100" dirty="0" smtClean="0"/>
              <a:t>korda)</a:t>
            </a:r>
            <a:endParaRPr lang="et-EE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b="1" dirty="0" smtClean="0"/>
              <a:t>Kuidas </a:t>
            </a:r>
            <a:r>
              <a:rPr lang="et-EE" b="1" dirty="0" smtClean="0"/>
              <a:t>osaluskampaaniat </a:t>
            </a:r>
            <a:r>
              <a:rPr lang="et-EE" b="1" dirty="0" err="1" smtClean="0"/>
              <a:t>turundati</a:t>
            </a:r>
            <a:r>
              <a:rPr lang="et-EE" b="1" dirty="0"/>
              <a:t>?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Võib öelda</a:t>
            </a:r>
            <a:r>
              <a:rPr lang="et-EE" dirty="0" smtClean="0"/>
              <a:t>, et ühiskonnas on eeldus osaluseks juba olemas</a:t>
            </a:r>
          </a:p>
          <a:p>
            <a:r>
              <a:rPr lang="et-EE" dirty="0" smtClean="0"/>
              <a:t>Osaluskampaania oma </a:t>
            </a:r>
            <a:r>
              <a:rPr lang="et-EE" dirty="0" err="1" smtClean="0"/>
              <a:t>bränd</a:t>
            </a:r>
            <a:endParaRPr lang="et-EE" dirty="0" smtClean="0"/>
          </a:p>
          <a:p>
            <a:r>
              <a:rPr lang="et-EE" dirty="0" smtClean="0"/>
              <a:t>Kommunikatsioon valitud sihtrühmade kaudu</a:t>
            </a:r>
          </a:p>
          <a:p>
            <a:r>
              <a:rPr lang="et-EE" dirty="0" smtClean="0"/>
              <a:t>Koostööpartnerite kaudu sihtrühmadega suhtlemine, projekti reklaamimine</a:t>
            </a:r>
          </a:p>
          <a:p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b="1" dirty="0" smtClean="0"/>
              <a:t>Osaluskampaaniate tulemused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Laienenud </a:t>
            </a:r>
            <a:r>
              <a:rPr lang="et-EE" dirty="0" smtClean="0"/>
              <a:t>auditoorium (3575 osalejat)</a:t>
            </a:r>
            <a:endParaRPr lang="et-EE" dirty="0" smtClean="0"/>
          </a:p>
          <a:p>
            <a:r>
              <a:rPr lang="et-EE" dirty="0" smtClean="0"/>
              <a:t>Diskussioon muuseumi funktsioonide üle trükimeedias</a:t>
            </a:r>
          </a:p>
          <a:p>
            <a:r>
              <a:rPr lang="et-EE" dirty="0" smtClean="0"/>
              <a:t>Sihtgruppide võimustamine</a:t>
            </a:r>
          </a:p>
          <a:p>
            <a:r>
              <a:rPr lang="et-EE" dirty="0" smtClean="0"/>
              <a:t>Käpikumuuseumi kuvandi muutus projektidega seotud osalejate jaoks</a:t>
            </a:r>
          </a:p>
          <a:p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b="1" dirty="0" smtClean="0"/>
              <a:t>Osalusprojektide </a:t>
            </a:r>
            <a:r>
              <a:rPr lang="et-EE" b="1" dirty="0" smtClean="0"/>
              <a:t>laiem eesmärk</a:t>
            </a:r>
            <a:endParaRPr lang="et-EE" b="1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r>
              <a:rPr lang="et-EE" sz="3400" dirty="0" smtClean="0"/>
              <a:t>ERMi </a:t>
            </a:r>
            <a:r>
              <a:rPr lang="et-EE" sz="3400" dirty="0" smtClean="0"/>
              <a:t>kui institutsiooni </a:t>
            </a:r>
            <a:r>
              <a:rPr lang="et-EE" sz="3400" dirty="0" smtClean="0"/>
              <a:t>mainekujundus </a:t>
            </a:r>
            <a:r>
              <a:rPr lang="et-EE" sz="3400" dirty="0" smtClean="0"/>
              <a:t>ja </a:t>
            </a:r>
            <a:r>
              <a:rPr lang="et-EE" sz="3400" dirty="0" smtClean="0"/>
              <a:t>praeguse kuvandi muutmine</a:t>
            </a:r>
          </a:p>
          <a:p>
            <a:r>
              <a:rPr lang="et-EE" sz="3400" dirty="0" smtClean="0"/>
              <a:t>Muuseumide kuvandi kaasajastamine</a:t>
            </a:r>
            <a:endParaRPr lang="et-EE" sz="3400" dirty="0" smtClean="0"/>
          </a:p>
          <a:p>
            <a:r>
              <a:rPr lang="et-EE" sz="3400" dirty="0" smtClean="0"/>
              <a:t>Tekitada harjumust osaleda ühiskonna elus</a:t>
            </a:r>
          </a:p>
          <a:p>
            <a:r>
              <a:rPr lang="et-EE" sz="3400" dirty="0" smtClean="0"/>
              <a:t>Kodanikuaktiivsuse edendamine</a:t>
            </a:r>
            <a:endParaRPr lang="et-EE" sz="3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4" name="Sisu kohatäide 3" descr="424883_10150641068122922_1669239405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'i kujundus">
  <a:themeElements>
    <a:clrScheme name="Metro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486</Words>
  <Application>Microsoft Office PowerPoint</Application>
  <PresentationFormat>Ekraaniseanss (4:3)</PresentationFormat>
  <Paragraphs>125</Paragraphs>
  <Slides>20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1" baseType="lpstr">
      <vt:lpstr>Office'i kujundus</vt:lpstr>
      <vt:lpstr>       </vt:lpstr>
      <vt:lpstr>       </vt:lpstr>
      <vt:lpstr>Osalus muuseumis</vt:lpstr>
      <vt:lpstr>Osalemise tasandid</vt:lpstr>
      <vt:lpstr>Joonistusvõistlus „Minu kingitus“</vt:lpstr>
      <vt:lpstr>„Kahetsetud ost“</vt:lpstr>
      <vt:lpstr>“Pildista, mida sa sööd!”</vt:lpstr>
      <vt:lpstr>Plakativõistlus „Kuidas ese prügimäele sattus?“</vt:lpstr>
      <vt:lpstr>Lastelaager „Rändur-tomatid ja reisiv juust“</vt:lpstr>
      <vt:lpstr>Loovsekkumine</vt:lpstr>
      <vt:lpstr>www.omalood.erm.ee  </vt:lpstr>
      <vt:lpstr>Miks korraldab muuseum toidufototeemalist kampaaniat? </vt:lpstr>
      <vt:lpstr>Miks peaks inimene projektis osalema? </vt:lpstr>
      <vt:lpstr>Kuidas kampaaniat tutvustati? </vt:lpstr>
      <vt:lpstr>PowerPointi esitlus</vt:lpstr>
      <vt:lpstr>Kampaania lehele jõudsid inimesed järgmistest veebikeskkondadest:</vt:lpstr>
      <vt:lpstr>Kuidas osaluskampaaniat turundati?</vt:lpstr>
      <vt:lpstr>Osaluskampaaniate tulemused</vt:lpstr>
      <vt:lpstr>Osalusprojektide laiem eesmärk</vt:lpstr>
      <vt:lpstr>PowerPointi esitlus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</dc:title>
  <dc:creator>ehti</dc:creator>
  <cp:lastModifiedBy>Jaanika Jaanits</cp:lastModifiedBy>
  <cp:revision>63</cp:revision>
  <dcterms:created xsi:type="dcterms:W3CDTF">2013-02-24T13:08:48Z</dcterms:created>
  <dcterms:modified xsi:type="dcterms:W3CDTF">2013-02-26T09:22:57Z</dcterms:modified>
</cp:coreProperties>
</file>