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65" r:id="rId6"/>
    <p:sldId id="264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63" r:id="rId19"/>
  </p:sldIdLst>
  <p:sldSz cx="8999538" cy="6840538"/>
  <p:notesSz cx="7559675" cy="10691813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4">
          <p15:clr>
            <a:srgbClr val="A4A3A4"/>
          </p15:clr>
        </p15:guide>
        <p15:guide id="2" pos="2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560" y="48"/>
      </p:cViewPr>
      <p:guideLst>
        <p:guide orient="horz" pos="2154"/>
        <p:guide pos="283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t-EE" sz="1400" b="0" i="0" u="none" strike="noStrike" kern="1200" cap="none" spc="0" baseline="0">
              <a:solidFill>
                <a:srgbClr val="000000"/>
              </a:solidFill>
              <a:uFillTx/>
              <a:latin typeface="Roboto Condensed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t-EE" sz="1400" b="0" i="0" u="none" strike="noStrike" kern="1200" cap="none" spc="0" baseline="0">
              <a:solidFill>
                <a:srgbClr val="000000"/>
              </a:solidFill>
              <a:uFillTx/>
              <a:latin typeface="Roboto Condensed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t-EE" sz="1400" b="0" i="0" u="none" strike="noStrike" kern="1200" cap="none" spc="0" baseline="0">
              <a:solidFill>
                <a:srgbClr val="000000"/>
              </a:solidFill>
              <a:uFillTx/>
              <a:latin typeface="Roboto Condensed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DA4CFF4-70A9-4F78-BA7B-8B1830FE0430}" type="slidenum">
              <a:t>‹#›</a:t>
            </a:fld>
            <a:endParaRPr lang="et-EE" sz="1400" b="0" i="0" u="none" strike="noStrike" kern="1200" cap="none" spc="0" baseline="0">
              <a:solidFill>
                <a:srgbClr val="000000"/>
              </a:solidFill>
              <a:uFillTx/>
              <a:latin typeface="Roboto Condensed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99353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et-EE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t-EE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t-EE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t-EE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t-EE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t-EE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t-EE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t-EE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5B1A89E1-568D-4AA6-8700-15F03D2571A7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6869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et-EE" sz="2000" b="0" i="0" u="none" strike="noStrike" kern="1200" cap="none" spc="0" baseline="0">
        <a:solidFill>
          <a:srgbClr val="000000"/>
        </a:solidFill>
        <a:uFillTx/>
        <a:latin typeface="Arial" pitchFamily="18"/>
        <a:ea typeface="Microsoft YaHei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118904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203687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670286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9598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030370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128193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580261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033359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182475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618098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085790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26194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47237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001407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12800"/>
            <a:ext cx="5272088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14698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74690" y="2125659"/>
            <a:ext cx="7650163" cy="1465261"/>
          </a:xfrm>
        </p:spPr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49370" y="3876671"/>
            <a:ext cx="6300792" cy="1747839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07FC93-37D1-4536-9BF7-DE82D917E8E8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8638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B07D89-AE25-4230-A750-039E10F6BC78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4006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11202" y="4395785"/>
            <a:ext cx="7648571" cy="1358898"/>
          </a:xfrm>
        </p:spPr>
        <p:txBody>
          <a:bodyPr anchor="t"/>
          <a:lstStyle>
            <a:lvl1pPr>
              <a:defRPr lang="en-US" sz="4000" b="1" cap="all"/>
            </a:lvl1pPr>
          </a:lstStyle>
          <a:p>
            <a:pPr lvl="0"/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11202" y="2898776"/>
            <a:ext cx="7648571" cy="1497009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239E4F-278C-4219-BD75-B442D2B2E2B5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619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03240" y="1768477"/>
            <a:ext cx="4459291" cy="4514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5114925" y="1768477"/>
            <a:ext cx="4460872" cy="4514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914D5F8-B2D6-4800-A5C4-A54BD51380E8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645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49263" y="274640"/>
            <a:ext cx="8101007" cy="1139827"/>
          </a:xfrm>
        </p:spPr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49263" y="1531940"/>
            <a:ext cx="3976689" cy="638178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49263" y="2170108"/>
            <a:ext cx="3976689" cy="39401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572000" y="1531940"/>
            <a:ext cx="3978270" cy="638178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572000" y="2170108"/>
            <a:ext cx="3978270" cy="39401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8AC67B-84D4-45AF-B4B4-29ACAFBEED3D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203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2A088F-EF2B-4986-9E7A-0C8C21C491CF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4585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4D1F9F5-CCF3-4183-8C63-74050548BB0E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6111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49263" y="273048"/>
            <a:ext cx="2962271" cy="1158873"/>
          </a:xfrm>
        </p:spPr>
        <p:txBody>
          <a:bodyPr anchor="b"/>
          <a:lstStyle>
            <a:lvl1pPr>
              <a:defRPr lang="en-US" sz="2000" b="1"/>
            </a:lvl1pPr>
          </a:lstStyle>
          <a:p>
            <a:pPr lvl="0"/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517897" y="273048"/>
            <a:ext cx="5032372" cy="58372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49263" y="1431922"/>
            <a:ext cx="2962271" cy="4678363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CFF251-19F6-4FBB-A726-0CE9BA514F17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4030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63713" y="4787898"/>
            <a:ext cx="5400675" cy="565154"/>
          </a:xfrm>
        </p:spPr>
        <p:txBody>
          <a:bodyPr anchor="b"/>
          <a:lstStyle>
            <a:lvl1pPr>
              <a:defRPr lang="en-US" sz="2000" b="1"/>
            </a:lvl1pPr>
          </a:lstStyle>
          <a:p>
            <a:pPr lvl="0"/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1763713" y="611184"/>
            <a:ext cx="5400675" cy="4103690"/>
          </a:xfrm>
        </p:spPr>
        <p:txBody>
          <a:bodyPr/>
          <a:lstStyle>
            <a:lvl1pPr marL="0" indent="0">
              <a:buNone/>
              <a:defRPr lang="et-EE"/>
            </a:lvl1pPr>
          </a:lstStyle>
          <a:p>
            <a:pPr lvl="0"/>
            <a:endParaRPr lang="et-EE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763713" y="5353053"/>
            <a:ext cx="5400675" cy="803272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AE832A-2632-4499-9D61-DFF71AFFCD08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12144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AA0177-72CA-4120-8227-9BB83409DB0D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3851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7308854" y="301623"/>
            <a:ext cx="2266953" cy="5981703"/>
          </a:xfrm>
        </p:spPr>
        <p:txBody>
          <a:bodyPr vert="eaVert"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503240" y="301623"/>
            <a:ext cx="6653210" cy="598170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t-EE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C877E38-1DAB-447C-9DEC-1A525E1F9EAC}" type="slidenum"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2319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503998" y="301322"/>
            <a:ext cx="9071643" cy="126215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0" compatLnSpc="1"/>
          <a:lstStyle/>
          <a:p>
            <a:pPr lvl="0"/>
            <a:endParaRPr lang="et-EE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3998" y="1769043"/>
            <a:ext cx="9071643" cy="451440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03998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t-EE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t-EE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/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t-EE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t-EE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t-EE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EA381F52-A3C4-44E6-9225-0B084BA5802A}" type="slidenum"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914400" rtl="0" fontAlgn="auto" hangingPunct="0">
        <a:lnSpc>
          <a:spcPct val="8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et-EE" sz="5700" b="0" i="0" u="none" strike="noStrike" kern="1200" cap="none" spc="0" baseline="0">
          <a:solidFill>
            <a:srgbClr val="000000"/>
          </a:solidFill>
          <a:uFillTx/>
          <a:latin typeface="Roboto Condensed" pitchFamily="18"/>
          <a:ea typeface="Microsoft YaHei" pitchFamily="2"/>
        </a:defRPr>
      </a:lvl1pPr>
    </p:titleStyle>
    <p:bodyStyle>
      <a:lvl1pPr marL="431999" marR="0" lvl="0" indent="-323999" defTabSz="914400" rtl="0" fontAlgn="auto" hangingPunct="0">
        <a:lnSpc>
          <a:spcPct val="100000"/>
        </a:lnSpc>
        <a:spcBef>
          <a:spcPts val="0"/>
        </a:spcBef>
        <a:spcAft>
          <a:spcPts val="1410"/>
        </a:spcAft>
        <a:buSzPct val="45000"/>
        <a:buFont typeface="StarSymbol"/>
        <a:buChar char="●"/>
        <a:tabLst/>
        <a:defRPr lang="en-US" sz="3200" b="0" i="0" u="none" strike="noStrike" kern="1200" cap="none" spc="0" baseline="0">
          <a:solidFill>
            <a:srgbClr val="000000"/>
          </a:solidFill>
          <a:uFillTx/>
          <a:latin typeface="Roboto Condensed" pitchFamily="2"/>
          <a:ea typeface="Microsoft YaHei" pitchFamily="2"/>
          <a:cs typeface="Mangal" pitchFamily="2"/>
        </a:defRPr>
      </a:lvl1pPr>
      <a:lvl2pPr marL="863998" marR="0" lvl="1" indent="-323999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SzPct val="75000"/>
        <a:buFont typeface="StarSymbol"/>
        <a:buChar char="–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Roboto Condensed" pitchFamily="2"/>
          <a:ea typeface="Microsoft YaHei" pitchFamily="2"/>
          <a:cs typeface="Mangal" pitchFamily="2"/>
        </a:defRPr>
      </a:lvl2pPr>
      <a:lvl3pPr marL="1295997" marR="0" lvl="2" indent="-287999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SzPct val="45000"/>
        <a:buFont typeface="StarSymbol"/>
        <a:buChar char="●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Roboto Condensed" pitchFamily="2"/>
          <a:ea typeface="Microsoft YaHei" pitchFamily="2"/>
          <a:cs typeface="Mangal" pitchFamily="2"/>
        </a:defRPr>
      </a:lvl3pPr>
      <a:lvl4pPr marL="1727996" marR="0" lvl="3" indent="-215999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SzPct val="75000"/>
        <a:buFont typeface="StarSymbol"/>
        <a:buChar char="–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Roboto Condensed" pitchFamily="2"/>
          <a:ea typeface="Microsoft YaHei" pitchFamily="2"/>
          <a:cs typeface="Mangal" pitchFamily="2"/>
        </a:defRPr>
      </a:lvl4pPr>
      <a:lvl5pPr marL="2159995" marR="0" lvl="4" indent="-215999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SzPct val="45000"/>
        <a:buFont typeface="StarSymbol"/>
        <a:buChar char="●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Roboto Condensed" pitchFamily="2"/>
          <a:ea typeface="Microsoft YaHei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39554" y="2448004"/>
            <a:ext cx="7560615" cy="1799996"/>
          </a:xfrm>
        </p:spPr>
        <p:txBody>
          <a:bodyPr anchor="t"/>
          <a:lstStyle/>
          <a:p>
            <a:pPr lvl="0">
              <a:buNone/>
            </a:pPr>
            <a:r>
              <a:rPr lang="en-US" dirty="0"/>
              <a:t>Open Science </a:t>
            </a:r>
            <a:r>
              <a:rPr lang="et-EE" dirty="0" smtClean="0"/>
              <a:t>f</a:t>
            </a:r>
            <a:r>
              <a:rPr lang="en-US" dirty="0" err="1" smtClean="0"/>
              <a:t>ramework</a:t>
            </a:r>
            <a:r>
              <a:rPr lang="en-US" dirty="0" smtClean="0"/>
              <a:t> </a:t>
            </a:r>
            <a:r>
              <a:rPr lang="en-US" dirty="0"/>
              <a:t>for Estonia</a:t>
            </a:r>
            <a:endParaRPr lang="et-EE" dirty="0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539554" y="4644405"/>
            <a:ext cx="7200003" cy="1717197"/>
          </a:xfrm>
        </p:spPr>
        <p:txBody>
          <a:bodyPr/>
          <a:lstStyle/>
          <a:p>
            <a:pPr marL="0" lvl="0" indent="0" algn="l">
              <a:buNone/>
            </a:pPr>
            <a:r>
              <a:rPr lang="et-EE" sz="2560" b="1" dirty="0" smtClean="0">
                <a:latin typeface="Roboto Condensed" pitchFamily="18"/>
              </a:rPr>
              <a:t>Martin Eessalu</a:t>
            </a:r>
            <a:endParaRPr lang="et-EE" sz="2560" b="1" dirty="0">
              <a:latin typeface="Roboto Condensed" pitchFamily="18"/>
            </a:endParaRPr>
          </a:p>
          <a:p>
            <a:pPr marL="0" lvl="0" indent="0" algn="l">
              <a:buNone/>
            </a:pPr>
            <a:r>
              <a:rPr lang="et-EE" sz="2000" dirty="0" err="1" smtClean="0">
                <a:latin typeface="Roboto Condensed" pitchFamily="18"/>
              </a:rPr>
              <a:t>Ministry</a:t>
            </a:r>
            <a:r>
              <a:rPr lang="et-EE" sz="2000" dirty="0" smtClean="0">
                <a:latin typeface="Roboto Condensed" pitchFamily="18"/>
              </a:rPr>
              <a:t> </a:t>
            </a:r>
            <a:r>
              <a:rPr lang="et-EE" sz="2000" dirty="0">
                <a:latin typeface="Roboto Condensed" pitchFamily="18"/>
              </a:rPr>
              <a:t>o</a:t>
            </a:r>
            <a:r>
              <a:rPr lang="et-EE" sz="2000" dirty="0" smtClean="0">
                <a:latin typeface="Roboto Condensed" pitchFamily="18"/>
              </a:rPr>
              <a:t>f </a:t>
            </a:r>
            <a:r>
              <a:rPr lang="et-EE" sz="2000" dirty="0" err="1" smtClean="0">
                <a:latin typeface="Roboto Condensed" pitchFamily="18"/>
              </a:rPr>
              <a:t>Education</a:t>
            </a:r>
            <a:r>
              <a:rPr lang="et-EE" sz="2000" dirty="0" smtClean="0">
                <a:latin typeface="Roboto Condensed" pitchFamily="18"/>
              </a:rPr>
              <a:t> and </a:t>
            </a:r>
            <a:r>
              <a:rPr lang="et-EE" sz="2000" dirty="0" err="1" smtClean="0">
                <a:latin typeface="Roboto Condensed" pitchFamily="18"/>
              </a:rPr>
              <a:t>Research</a:t>
            </a:r>
            <a:r>
              <a:rPr lang="et-EE" sz="2000" dirty="0" smtClean="0">
                <a:latin typeface="Roboto Condensed" pitchFamily="18"/>
              </a:rPr>
              <a:t> </a:t>
            </a:r>
          </a:p>
          <a:p>
            <a:pPr marL="0" lvl="0" indent="0" algn="l">
              <a:buNone/>
            </a:pPr>
            <a:r>
              <a:rPr lang="et-EE" sz="2000" dirty="0" smtClean="0">
                <a:latin typeface="Roboto Condensed" pitchFamily="18"/>
              </a:rPr>
              <a:t>6.11.2019</a:t>
            </a:r>
            <a:endParaRPr lang="et-EE" sz="2000" dirty="0">
              <a:latin typeface="Roboto Condensed" pitchFamily="18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95" y="216000"/>
            <a:ext cx="3464999" cy="138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244001" y="0"/>
            <a:ext cx="431029" cy="68399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40215" y="2362252"/>
            <a:ext cx="7992002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State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-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of-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play</a:t>
            </a:r>
            <a:endParaRPr lang="et-EE" sz="2800" dirty="0" smtClean="0">
              <a:latin typeface="Roboto Condensed" pitchFamily="18"/>
              <a:cs typeface="Times New Roman" pitchFamily="18"/>
            </a:endParaRPr>
          </a:p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Open Science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framework</a:t>
            </a:r>
            <a:endParaRPr lang="et-EE" sz="2800" dirty="0" smtClean="0">
              <a:latin typeface="Roboto Condensed" pitchFamily="18"/>
              <a:cs typeface="Times New Roman" pitchFamily="18"/>
            </a:endParaRP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principles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goals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in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framework</a:t>
            </a:r>
            <a:endParaRPr lang="et-EE" sz="2800" dirty="0" smtClean="0">
              <a:latin typeface="Roboto Condensed" pitchFamily="18"/>
              <a:cs typeface="Times New Roman" pitchFamily="18"/>
            </a:endParaRP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Governance</a:t>
            </a:r>
            <a:endParaRPr lang="et-EE" sz="2800" dirty="0" smtClean="0">
              <a:latin typeface="Roboto Condensed" pitchFamily="18"/>
              <a:cs typeface="Times New Roman" pitchFamily="18"/>
            </a:endParaRP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Stakeholder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consultation</a:t>
            </a:r>
            <a:endParaRPr lang="et-EE" sz="2800" dirty="0" smtClean="0">
              <a:latin typeface="Roboto Condensed" pitchFamily="18"/>
              <a:cs typeface="Times New Roman" pitchFamily="18"/>
            </a:endParaRPr>
          </a:p>
          <a:p>
            <a:pPr marL="539999" lvl="1" indent="0" algn="just">
              <a:spcAft>
                <a:spcPts val="0"/>
              </a:spcAft>
              <a:buNone/>
            </a:pPr>
            <a:endParaRPr lang="et-EE" sz="2400" dirty="0">
              <a:latin typeface="Roboto Condensed" pitchFamily="18"/>
              <a:cs typeface="Times New Roman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280140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err="1" smtClean="0"/>
              <a:t>State</a:t>
            </a:r>
            <a:r>
              <a:rPr lang="et-EE" sz="3600" b="1" dirty="0" smtClean="0"/>
              <a:t>-of-</a:t>
            </a:r>
            <a:r>
              <a:rPr lang="et-EE" sz="3600" b="1" dirty="0" err="1" smtClean="0"/>
              <a:t>play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7992002" cy="4514401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t-EE" dirty="0" err="1" smtClean="0">
                <a:latin typeface="Roboto Condensed" pitchFamily="18"/>
              </a:rPr>
              <a:t>Green</a:t>
            </a:r>
            <a:r>
              <a:rPr lang="et-EE" dirty="0" smtClean="0">
                <a:latin typeface="Roboto Condensed" pitchFamily="18"/>
              </a:rPr>
              <a:t> Open Access </a:t>
            </a:r>
            <a:r>
              <a:rPr lang="et-EE" dirty="0" err="1" smtClean="0">
                <a:latin typeface="Roboto Condensed" pitchFamily="18"/>
              </a:rPr>
              <a:t>for</a:t>
            </a:r>
            <a:r>
              <a:rPr lang="et-EE" dirty="0" smtClean="0">
                <a:latin typeface="Roboto Condensed" pitchFamily="18"/>
              </a:rPr>
              <a:t> </a:t>
            </a:r>
            <a:r>
              <a:rPr lang="et-EE" dirty="0" err="1" smtClean="0">
                <a:latin typeface="Roboto Condensed" pitchFamily="18"/>
              </a:rPr>
              <a:t>publications</a:t>
            </a:r>
            <a:r>
              <a:rPr lang="et-EE" dirty="0" smtClean="0">
                <a:latin typeface="Roboto Condensed" pitchFamily="18"/>
              </a:rPr>
              <a:t> – </a:t>
            </a:r>
            <a:r>
              <a:rPr lang="et-EE" dirty="0" err="1" smtClean="0">
                <a:latin typeface="Roboto Condensed" pitchFamily="18"/>
              </a:rPr>
              <a:t>mandatory</a:t>
            </a:r>
            <a:r>
              <a:rPr lang="et-EE" dirty="0" smtClean="0">
                <a:latin typeface="Roboto Condensed" pitchFamily="18"/>
              </a:rPr>
              <a:t> </a:t>
            </a:r>
            <a:r>
              <a:rPr lang="et-EE" dirty="0" err="1" smtClean="0">
                <a:latin typeface="Roboto Condensed" pitchFamily="18"/>
              </a:rPr>
              <a:t>self-archiving</a:t>
            </a:r>
            <a:endParaRPr lang="et-EE" dirty="0" smtClean="0">
              <a:latin typeface="Roboto Condensed" pitchFamily="18"/>
            </a:endParaRPr>
          </a:p>
          <a:p>
            <a:pPr>
              <a:spcAft>
                <a:spcPts val="0"/>
              </a:spcAft>
            </a:pPr>
            <a:r>
              <a:rPr lang="et-EE" dirty="0" smtClean="0">
                <a:latin typeface="Roboto Condensed" pitchFamily="18"/>
              </a:rPr>
              <a:t>Open </a:t>
            </a:r>
            <a:r>
              <a:rPr lang="et-EE" dirty="0" err="1" smtClean="0">
                <a:latin typeface="Roboto Condensed" pitchFamily="18"/>
              </a:rPr>
              <a:t>Data</a:t>
            </a:r>
            <a:r>
              <a:rPr lang="et-EE" dirty="0" smtClean="0">
                <a:latin typeface="Roboto Condensed" pitchFamily="18"/>
              </a:rPr>
              <a:t> – </a:t>
            </a:r>
            <a:r>
              <a:rPr lang="et-EE" dirty="0" smtClean="0">
                <a:latin typeface="Roboto Condensed" pitchFamily="18"/>
              </a:rPr>
              <a:t>Estonian Research </a:t>
            </a:r>
            <a:r>
              <a:rPr lang="et-EE" dirty="0" err="1" smtClean="0">
                <a:latin typeface="Roboto Condensed" pitchFamily="18"/>
              </a:rPr>
              <a:t>Council</a:t>
            </a:r>
            <a:r>
              <a:rPr lang="et-EE" dirty="0">
                <a:latin typeface="Roboto Condensed" pitchFamily="18"/>
              </a:rPr>
              <a:t> </a:t>
            </a:r>
            <a:r>
              <a:rPr lang="et-EE" dirty="0" err="1" smtClean="0">
                <a:latin typeface="Roboto Condensed" pitchFamily="18"/>
              </a:rPr>
              <a:t>requires</a:t>
            </a:r>
            <a:r>
              <a:rPr lang="et-EE" dirty="0" smtClean="0">
                <a:latin typeface="Roboto Condensed" pitchFamily="18"/>
              </a:rPr>
              <a:t> </a:t>
            </a:r>
            <a:r>
              <a:rPr lang="et-EE" dirty="0" err="1" smtClean="0">
                <a:latin typeface="Roboto Condensed" pitchFamily="18"/>
              </a:rPr>
              <a:t>Data</a:t>
            </a:r>
            <a:r>
              <a:rPr lang="et-EE" dirty="0" smtClean="0">
                <a:latin typeface="Roboto Condensed" pitchFamily="18"/>
              </a:rPr>
              <a:t> </a:t>
            </a:r>
            <a:r>
              <a:rPr lang="et-EE" dirty="0" err="1" smtClean="0">
                <a:latin typeface="Roboto Condensed" pitchFamily="18"/>
              </a:rPr>
              <a:t>Managment</a:t>
            </a:r>
            <a:r>
              <a:rPr lang="et-EE" dirty="0" smtClean="0">
                <a:latin typeface="Roboto Condensed" pitchFamily="18"/>
              </a:rPr>
              <a:t> </a:t>
            </a:r>
            <a:r>
              <a:rPr lang="et-EE" dirty="0" err="1" smtClean="0">
                <a:latin typeface="Roboto Condensed" pitchFamily="18"/>
              </a:rPr>
              <a:t>Plan</a:t>
            </a:r>
            <a:r>
              <a:rPr lang="et-EE" dirty="0" smtClean="0">
                <a:latin typeface="Roboto Condensed" pitchFamily="18"/>
              </a:rPr>
              <a:t>, no</a:t>
            </a:r>
            <a:r>
              <a:rPr lang="et-EE" dirty="0" smtClean="0">
                <a:latin typeface="Roboto Condensed" pitchFamily="18"/>
              </a:rPr>
              <a:t> </a:t>
            </a:r>
            <a:r>
              <a:rPr lang="et-EE" dirty="0" err="1" smtClean="0">
                <a:latin typeface="Roboto Condensed" pitchFamily="18"/>
              </a:rPr>
              <a:t>specific</a:t>
            </a:r>
            <a:r>
              <a:rPr lang="et-EE" dirty="0" smtClean="0">
                <a:latin typeface="Roboto Condensed" pitchFamily="18"/>
              </a:rPr>
              <a:t> </a:t>
            </a:r>
            <a:r>
              <a:rPr lang="et-EE" dirty="0" err="1" smtClean="0">
                <a:latin typeface="Roboto Condensed" pitchFamily="18"/>
              </a:rPr>
              <a:t>overarching</a:t>
            </a:r>
            <a:r>
              <a:rPr lang="et-EE" dirty="0" smtClean="0">
                <a:latin typeface="Roboto Condensed" pitchFamily="18"/>
              </a:rPr>
              <a:t> </a:t>
            </a:r>
            <a:r>
              <a:rPr lang="et-EE" dirty="0" err="1" smtClean="0">
                <a:latin typeface="Roboto Condensed" pitchFamily="18"/>
              </a:rPr>
              <a:t>policy</a:t>
            </a:r>
            <a:r>
              <a:rPr lang="et-EE" dirty="0" smtClean="0">
                <a:latin typeface="Roboto Condensed" pitchFamily="18"/>
              </a:rPr>
              <a:t>, </a:t>
            </a:r>
            <a:r>
              <a:rPr lang="et-EE" dirty="0" err="1" smtClean="0">
                <a:latin typeface="Roboto Condensed" pitchFamily="18"/>
              </a:rPr>
              <a:t>mandatory</a:t>
            </a:r>
            <a:r>
              <a:rPr lang="et-EE" dirty="0" smtClean="0">
                <a:latin typeface="Roboto Condensed" pitchFamily="18"/>
              </a:rPr>
              <a:t> in </a:t>
            </a:r>
            <a:r>
              <a:rPr lang="et-EE" dirty="0" err="1" smtClean="0">
                <a:latin typeface="Roboto Condensed" pitchFamily="18"/>
              </a:rPr>
              <a:t>two</a:t>
            </a:r>
            <a:r>
              <a:rPr lang="et-EE" dirty="0" smtClean="0">
                <a:latin typeface="Roboto Condensed" pitchFamily="18"/>
              </a:rPr>
              <a:t> </a:t>
            </a:r>
            <a:r>
              <a:rPr lang="et-EE" dirty="0" err="1" smtClean="0">
                <a:latin typeface="Roboto Condensed" pitchFamily="18"/>
              </a:rPr>
              <a:t>language-related</a:t>
            </a:r>
            <a:r>
              <a:rPr lang="et-EE" dirty="0" smtClean="0">
                <a:latin typeface="Roboto Condensed" pitchFamily="18"/>
              </a:rPr>
              <a:t> </a:t>
            </a:r>
            <a:r>
              <a:rPr lang="et-EE" dirty="0" smtClean="0">
                <a:latin typeface="Roboto Condensed" pitchFamily="18"/>
              </a:rPr>
              <a:t>R&amp;D programmes.</a:t>
            </a:r>
            <a:endParaRPr lang="et-EE" dirty="0" smtClean="0">
              <a:latin typeface="Roboto Condensed" pitchFamily="18"/>
            </a:endParaRPr>
          </a:p>
          <a:p>
            <a:pPr>
              <a:spcAft>
                <a:spcPts val="0"/>
              </a:spcAft>
            </a:pPr>
            <a:r>
              <a:rPr lang="et-EE" dirty="0" smtClean="0">
                <a:latin typeface="Roboto Condensed" pitchFamily="18"/>
                <a:cs typeface="Times New Roman" pitchFamily="18"/>
              </a:rPr>
              <a:t>Relevant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infrastructure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eg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 </a:t>
            </a:r>
          </a:p>
          <a:p>
            <a:pPr lvl="1">
              <a:spcAft>
                <a:spcPts val="0"/>
              </a:spcAft>
            </a:pPr>
            <a:r>
              <a:rPr lang="et-EE" dirty="0" smtClean="0">
                <a:latin typeface="Roboto Condensed" pitchFamily="18"/>
                <a:cs typeface="Times New Roman" pitchFamily="18"/>
              </a:rPr>
              <a:t>ETAIS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as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national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 HPC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competence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centre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,</a:t>
            </a:r>
          </a:p>
          <a:p>
            <a:pPr lvl="1">
              <a:spcAft>
                <a:spcPts val="0"/>
              </a:spcAft>
            </a:pPr>
            <a:r>
              <a:rPr lang="et-EE" dirty="0" smtClean="0">
                <a:latin typeface="Roboto Condensed" pitchFamily="18"/>
                <a:cs typeface="Times New Roman" pitchFamily="18"/>
              </a:rPr>
              <a:t>NATARC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for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life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sciences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,</a:t>
            </a:r>
          </a:p>
          <a:p>
            <a:pPr lvl="1">
              <a:spcAft>
                <a:spcPts val="0"/>
              </a:spcAft>
            </a:pPr>
            <a:r>
              <a:rPr lang="et-EE" dirty="0" smtClean="0">
                <a:latin typeface="Roboto Condensed" pitchFamily="18"/>
                <a:cs typeface="Times New Roman" pitchFamily="18"/>
              </a:rPr>
              <a:t>Estonian Research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Information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System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 (</a:t>
            </a:r>
            <a:r>
              <a:rPr lang="et-EE" dirty="0" err="1" smtClean="0">
                <a:latin typeface="Roboto Condensed" pitchFamily="18"/>
                <a:cs typeface="Times New Roman" pitchFamily="18"/>
              </a:rPr>
              <a:t>national</a:t>
            </a:r>
            <a:r>
              <a:rPr lang="et-EE" dirty="0" smtClean="0">
                <a:latin typeface="Roboto Condensed" pitchFamily="18"/>
                <a:cs typeface="Times New Roman" pitchFamily="18"/>
              </a:rPr>
              <a:t> CRIS).</a:t>
            </a:r>
          </a:p>
          <a:p>
            <a:pPr marL="539999" lvl="1" indent="0">
              <a:spcAft>
                <a:spcPts val="0"/>
              </a:spcAft>
              <a:buNone/>
            </a:pPr>
            <a:endParaRPr lang="et-EE" dirty="0">
              <a:latin typeface="Roboto Condensed" pitchFamily="18"/>
              <a:cs typeface="Times New Roman" pitchFamily="18"/>
            </a:endParaRPr>
          </a:p>
          <a:p>
            <a:pPr marL="539999" lvl="1" indent="0">
              <a:spcAft>
                <a:spcPts val="0"/>
              </a:spcAft>
              <a:buNone/>
            </a:pPr>
            <a:endParaRPr lang="et-EE" dirty="0">
              <a:latin typeface="Roboto Condensed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290769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smtClean="0"/>
              <a:t>Open Science </a:t>
            </a:r>
            <a:r>
              <a:rPr lang="et-EE" sz="3600" b="1" dirty="0" err="1" smtClean="0"/>
              <a:t>framework</a:t>
            </a:r>
            <a:r>
              <a:rPr lang="et-EE" sz="3600" b="1" dirty="0" smtClean="0"/>
              <a:t> </a:t>
            </a:r>
            <a:r>
              <a:rPr lang="et-EE" sz="3600" b="1" dirty="0" err="1" smtClean="0"/>
              <a:t>for</a:t>
            </a:r>
            <a:r>
              <a:rPr lang="et-EE" sz="3600" b="1" dirty="0" smtClean="0"/>
              <a:t> Estonia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620069"/>
            <a:ext cx="7992002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A </a:t>
            </a:r>
            <a:r>
              <a:rPr lang="et-EE" sz="2800" dirty="0" err="1">
                <a:latin typeface="Roboto Condensed" pitchFamily="18"/>
                <a:cs typeface="Times New Roman" pitchFamily="18"/>
              </a:rPr>
              <a:t>policy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>
                <a:latin typeface="Roboto Condensed" pitchFamily="18"/>
                <a:cs typeface="Times New Roman" pitchFamily="18"/>
              </a:rPr>
              <a:t>framework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covers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all 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relevant </a:t>
            </a:r>
            <a:r>
              <a:rPr lang="et-EE" sz="2800" dirty="0" err="1">
                <a:latin typeface="Roboto Condensed" pitchFamily="18"/>
                <a:cs typeface="Times New Roman" pitchFamily="18"/>
              </a:rPr>
              <a:t>aspects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 of Open Science: </a:t>
            </a:r>
          </a:p>
          <a:p>
            <a:pPr lvl="1" algn="just">
              <a:spcAft>
                <a:spcPts val="0"/>
              </a:spcAft>
            </a:pPr>
            <a:r>
              <a:rPr lang="et-EE" sz="2400" dirty="0" err="1">
                <a:latin typeface="Roboto Condensed" pitchFamily="18"/>
                <a:cs typeface="Times New Roman" pitchFamily="18"/>
              </a:rPr>
              <a:t>access</a:t>
            </a:r>
            <a:r>
              <a:rPr lang="et-EE" sz="24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>
                <a:latin typeface="Roboto Condensed" pitchFamily="18"/>
                <a:cs typeface="Times New Roman" pitchFamily="18"/>
              </a:rPr>
              <a:t>to</a:t>
            </a:r>
            <a:r>
              <a:rPr lang="et-EE" sz="24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>
                <a:latin typeface="Roboto Condensed" pitchFamily="18"/>
                <a:cs typeface="Times New Roman" pitchFamily="18"/>
              </a:rPr>
              <a:t>publications</a:t>
            </a:r>
            <a:r>
              <a:rPr lang="et-EE" sz="2400" dirty="0">
                <a:latin typeface="Roboto Condensed" pitchFamily="18"/>
                <a:cs typeface="Times New Roman" pitchFamily="18"/>
              </a:rPr>
              <a:t>, </a:t>
            </a:r>
          </a:p>
          <a:p>
            <a:pPr lvl="1" algn="just">
              <a:spcAft>
                <a:spcPts val="0"/>
              </a:spcAft>
            </a:pPr>
            <a:r>
              <a:rPr lang="et-EE" sz="2400" dirty="0" err="1">
                <a:latin typeface="Roboto Condensed" pitchFamily="18"/>
                <a:cs typeface="Times New Roman" pitchFamily="18"/>
              </a:rPr>
              <a:t>access</a:t>
            </a:r>
            <a:r>
              <a:rPr lang="et-EE" sz="24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>
                <a:latin typeface="Roboto Condensed" pitchFamily="18"/>
                <a:cs typeface="Times New Roman" pitchFamily="18"/>
              </a:rPr>
              <a:t>to</a:t>
            </a:r>
            <a:r>
              <a:rPr lang="et-EE" sz="24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>
                <a:latin typeface="Roboto Condensed" pitchFamily="18"/>
                <a:cs typeface="Times New Roman" pitchFamily="18"/>
              </a:rPr>
              <a:t>data</a:t>
            </a:r>
            <a:r>
              <a:rPr lang="et-EE" sz="2400" dirty="0">
                <a:latin typeface="Roboto Condensed" pitchFamily="18"/>
                <a:cs typeface="Times New Roman" pitchFamily="18"/>
              </a:rPr>
              <a:t>,</a:t>
            </a:r>
          </a:p>
          <a:p>
            <a:pPr lvl="1" algn="just">
              <a:spcAft>
                <a:spcPts val="0"/>
              </a:spcAft>
            </a:pPr>
            <a:r>
              <a:rPr lang="et-EE" sz="2400" dirty="0" err="1">
                <a:latin typeface="Roboto Condensed" pitchFamily="18"/>
                <a:cs typeface="Times New Roman" pitchFamily="18"/>
              </a:rPr>
              <a:t>communication</a:t>
            </a:r>
            <a:r>
              <a:rPr lang="et-EE" sz="2400" dirty="0">
                <a:latin typeface="Roboto Condensed" pitchFamily="18"/>
                <a:cs typeface="Times New Roman" pitchFamily="18"/>
              </a:rPr>
              <a:t> and </a:t>
            </a:r>
            <a:r>
              <a:rPr lang="et-EE" sz="2400" dirty="0" err="1">
                <a:latin typeface="Roboto Condensed" pitchFamily="18"/>
                <a:cs typeface="Times New Roman" pitchFamily="18"/>
              </a:rPr>
              <a:t>skills</a:t>
            </a:r>
            <a:r>
              <a:rPr lang="et-EE" sz="2400" dirty="0">
                <a:latin typeface="Roboto Condensed" pitchFamily="18"/>
                <a:cs typeface="Times New Roman" pitchFamily="18"/>
              </a:rPr>
              <a:t>,</a:t>
            </a:r>
          </a:p>
          <a:p>
            <a:pPr lvl="1" algn="just">
              <a:spcAft>
                <a:spcPts val="0"/>
              </a:spcAft>
            </a:pPr>
            <a:r>
              <a:rPr lang="et-EE" sz="2400" dirty="0" err="1" smtClean="0">
                <a:latin typeface="Roboto Condensed" pitchFamily="18"/>
                <a:cs typeface="Times New Roman" pitchFamily="18"/>
              </a:rPr>
              <a:t>infrastructure</a:t>
            </a:r>
            <a:r>
              <a:rPr lang="et-EE" sz="2400" dirty="0">
                <a:latin typeface="Roboto Condensed" pitchFamily="18"/>
                <a:cs typeface="Times New Roman" pitchFamily="18"/>
              </a:rPr>
              <a:t>,</a:t>
            </a:r>
          </a:p>
          <a:p>
            <a:pPr lvl="1" algn="just">
              <a:spcAft>
                <a:spcPts val="0"/>
              </a:spcAft>
            </a:pPr>
            <a:r>
              <a:rPr lang="et-EE" sz="2400" dirty="0" err="1">
                <a:latin typeface="Roboto Condensed" pitchFamily="18"/>
                <a:cs typeface="Times New Roman" pitchFamily="18"/>
              </a:rPr>
              <a:t>evaluation</a:t>
            </a:r>
            <a:r>
              <a:rPr lang="et-EE" sz="2400" dirty="0">
                <a:latin typeface="Roboto Condensed" pitchFamily="18"/>
                <a:cs typeface="Times New Roman" pitchFamily="18"/>
              </a:rPr>
              <a:t> of </a:t>
            </a:r>
            <a:r>
              <a:rPr lang="et-EE" sz="2400" dirty="0" err="1">
                <a:latin typeface="Roboto Condensed" pitchFamily="18"/>
                <a:cs typeface="Times New Roman" pitchFamily="18"/>
              </a:rPr>
              <a:t>research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.</a:t>
            </a:r>
            <a:endParaRPr lang="et-EE" sz="2800" dirty="0" smtClean="0">
              <a:latin typeface="Roboto Condensed" pitchFamily="18"/>
              <a:cs typeface="Times New Roman" pitchFamily="18"/>
            </a:endParaRP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Annexed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development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plan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research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development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innovation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enterprenurship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(2021-2035).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Based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many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internal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external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policy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recommendations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studies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marL="539999" lvl="1" indent="0" algn="just">
              <a:spcAft>
                <a:spcPts val="0"/>
              </a:spcAft>
              <a:buNone/>
            </a:pPr>
            <a:endParaRPr lang="et-EE" sz="2400" dirty="0">
              <a:latin typeface="Roboto Condensed" pitchFamily="18"/>
              <a:cs typeface="Times New Roman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247414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err="1" smtClean="0"/>
              <a:t>The</a:t>
            </a:r>
            <a:r>
              <a:rPr lang="et-EE" sz="3600" b="1" dirty="0" smtClean="0"/>
              <a:t> </a:t>
            </a:r>
            <a:r>
              <a:rPr lang="et-EE" sz="3600" b="1" dirty="0" err="1" smtClean="0"/>
              <a:t>main</a:t>
            </a:r>
            <a:r>
              <a:rPr lang="et-EE" sz="3600" b="1" dirty="0" smtClean="0"/>
              <a:t> </a:t>
            </a:r>
            <a:r>
              <a:rPr lang="et-EE" sz="3600" b="1" dirty="0" err="1" smtClean="0"/>
              <a:t>principle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9" y="1620069"/>
            <a:ext cx="7740186" cy="4514401"/>
          </a:xfrm>
        </p:spPr>
        <p:txBody>
          <a:bodyPr/>
          <a:lstStyle/>
          <a:p>
            <a:pPr marL="108000" indent="0" algn="just">
              <a:spcAft>
                <a:spcPts val="0"/>
              </a:spcAft>
              <a:buNone/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Open Science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makes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scientific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results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available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society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enterprises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researchers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drives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process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of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research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become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more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transparent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effective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 Open Science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horizontal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value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practice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through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Estonian R&amp;D-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system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that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being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taken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account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in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science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communication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research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evaluation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decisions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ensuring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access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scientific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information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  <a:endParaRPr lang="et-EE" sz="2800" dirty="0">
              <a:latin typeface="Roboto Condensed" pitchFamily="18"/>
              <a:cs typeface="Times New Roman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352226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err="1" smtClean="0"/>
              <a:t>Thematic</a:t>
            </a:r>
            <a:r>
              <a:rPr lang="et-EE" sz="3600" b="1" dirty="0" smtClean="0"/>
              <a:t> </a:t>
            </a:r>
            <a:r>
              <a:rPr lang="et-EE" sz="3600" b="1" dirty="0" err="1" smtClean="0"/>
              <a:t>principles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620069"/>
            <a:ext cx="7992002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Publications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public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sector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are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freely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available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Research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data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gathered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with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public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sector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made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accessible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Researchers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enterpreneurs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society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at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large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know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essence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of Open Science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value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use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on a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daily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basis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implementing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Open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cience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principles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neccessary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infrastrucure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being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developed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Open Science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principles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are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taken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account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in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making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decisions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career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evaluation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marL="539999" lvl="1" indent="0" algn="just">
              <a:spcAft>
                <a:spcPts val="0"/>
              </a:spcAft>
              <a:buNone/>
            </a:pPr>
            <a:endParaRPr lang="et-EE" sz="2400" dirty="0">
              <a:latin typeface="Roboto Condensed" pitchFamily="18"/>
              <a:cs typeface="Times New Roman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17810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err="1" smtClean="0"/>
              <a:t>Publications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620069"/>
            <a:ext cx="7992002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Publications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public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sector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are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freely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available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main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RD-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instruments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(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grants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core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),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but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also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sectoral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R&amp;D.</a:t>
            </a:r>
          </a:p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Embargo </a:t>
            </a:r>
            <a:r>
              <a:rPr lang="et-EE" sz="2800" u="sng" dirty="0" err="1" smtClean="0">
                <a:latin typeface="Roboto Condensed" pitchFamily="18"/>
                <a:cs typeface="Times New Roman" pitchFamily="18"/>
              </a:rPr>
              <a:t>max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12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months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CC-BY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preference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Estonian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journals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public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sector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need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provide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immediate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Open Access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its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content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Open Access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cannot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reduce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researchers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’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access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scientific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information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: a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balancing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excercise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with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subscriptions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marL="539999" lvl="1" indent="0" algn="just">
              <a:spcAft>
                <a:spcPts val="0"/>
              </a:spcAft>
              <a:buNone/>
            </a:pPr>
            <a:endParaRPr lang="et-EE" sz="2400" dirty="0">
              <a:latin typeface="Roboto Condensed" pitchFamily="18"/>
              <a:cs typeface="Times New Roman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27407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smtClean="0"/>
              <a:t>Research </a:t>
            </a:r>
            <a:r>
              <a:rPr lang="et-EE" sz="3600" b="1" dirty="0" err="1" smtClean="0"/>
              <a:t>data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620069"/>
            <a:ext cx="7992002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Research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data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public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sector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are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freely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available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 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main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RD-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instruments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(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grants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core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),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but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also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sectoral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R&amp;D.</a:t>
            </a:r>
          </a:p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FAIR-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principles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apply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Open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licences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(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such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CC-BY) are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recommended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 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Exceptions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data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protection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IO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reasons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239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err="1" smtClean="0"/>
              <a:t>Communication</a:t>
            </a:r>
            <a:r>
              <a:rPr lang="et-EE" sz="3600" b="1" dirty="0" smtClean="0"/>
              <a:t> and </a:t>
            </a:r>
            <a:r>
              <a:rPr lang="et-EE" sz="3600" b="1" dirty="0" err="1" smtClean="0"/>
              <a:t>skills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620069"/>
            <a:ext cx="7992002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Spreading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awareness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on Open Science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among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different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target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groups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: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researchers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enterpreneurs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society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Researchers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accepts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Open Science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normal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part of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life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Enterprises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other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organisations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are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aware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of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possibilities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that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Open Science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offers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Skill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development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: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diversity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of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publishing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options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data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analysis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managment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etc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386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err="1" smtClean="0"/>
              <a:t>Infrastructure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620069"/>
            <a:ext cx="7992002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R&amp;D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institutions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have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neccessary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infrastructure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spread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their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results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(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both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publications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data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).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crucial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data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managment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competence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will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pooled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under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umbrella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of a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national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competence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centre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673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smtClean="0"/>
              <a:t>Research </a:t>
            </a:r>
            <a:r>
              <a:rPr lang="et-EE" sz="3600" b="1" dirty="0" err="1" smtClean="0"/>
              <a:t>evaluation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620069"/>
            <a:ext cx="7992002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National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institutional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research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/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career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evaluatuion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follows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DORA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principles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: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focus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content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quality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journal-based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indicatiors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are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avoided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(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JIF).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Quality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criteria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repositories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journals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735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err="1" smtClean="0"/>
              <a:t>Governance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620069"/>
            <a:ext cx="7884203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Ministry</a:t>
            </a:r>
            <a:r>
              <a:rPr lang="et-EE" sz="2800" b="1" dirty="0" smtClean="0">
                <a:latin typeface="Roboto Condensed" pitchFamily="18"/>
                <a:cs typeface="Times New Roman" pitchFamily="18"/>
              </a:rPr>
              <a:t> of </a:t>
            </a: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Education</a:t>
            </a:r>
            <a:r>
              <a:rPr lang="et-EE" sz="2800" b="1" dirty="0" smtClean="0">
                <a:latin typeface="Roboto Condensed" pitchFamily="18"/>
                <a:cs typeface="Times New Roman" pitchFamily="18"/>
              </a:rPr>
              <a:t> and Research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responsible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overall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governance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directing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of Open Science.</a:t>
            </a:r>
          </a:p>
          <a:p>
            <a:pPr algn="just">
              <a:spcAft>
                <a:spcPts val="0"/>
              </a:spcAft>
            </a:pP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b="1" dirty="0" smtClean="0">
                <a:latin typeface="Roboto Condensed" pitchFamily="18"/>
                <a:cs typeface="Times New Roman" pitchFamily="18"/>
              </a:rPr>
              <a:t> Estonian Research </a:t>
            </a: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Council</a:t>
            </a:r>
            <a:r>
              <a:rPr lang="et-EE" sz="2800" b="1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responsible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coordination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of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reaching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Open Science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goals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lvl="1" algn="just">
              <a:spcAft>
                <a:spcPts val="0"/>
              </a:spcAft>
            </a:pPr>
            <a:r>
              <a:rPr lang="et-EE" sz="2400" b="1" dirty="0" err="1" smtClean="0">
                <a:latin typeface="Roboto Condensed" pitchFamily="18"/>
                <a:cs typeface="Times New Roman" pitchFamily="18"/>
              </a:rPr>
              <a:t>Coordination</a:t>
            </a:r>
            <a:r>
              <a:rPr lang="et-EE" sz="2400" b="1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b="1" dirty="0" err="1" smtClean="0">
                <a:latin typeface="Roboto Condensed" pitchFamily="18"/>
                <a:cs typeface="Times New Roman" pitchFamily="18"/>
              </a:rPr>
              <a:t>board</a:t>
            </a:r>
            <a:r>
              <a:rPr lang="et-EE" sz="2400" b="1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gives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advice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on all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strategic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more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specific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requirements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regarding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OS.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That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includes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more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precise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recommendations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on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thematic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400" dirty="0" err="1" smtClean="0">
                <a:latin typeface="Roboto Condensed" pitchFamily="18"/>
                <a:cs typeface="Times New Roman" pitchFamily="18"/>
              </a:rPr>
              <a:t>priorities</a:t>
            </a:r>
            <a:r>
              <a:rPr lang="et-EE" sz="2400" dirty="0" smtClean="0">
                <a:latin typeface="Roboto Condensed" pitchFamily="18"/>
                <a:cs typeface="Times New Roman" pitchFamily="1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392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err="1" smtClean="0"/>
              <a:t>Distribution</a:t>
            </a:r>
            <a:r>
              <a:rPr lang="et-EE" sz="3600" b="1" dirty="0" smtClean="0"/>
              <a:t> of </a:t>
            </a:r>
            <a:r>
              <a:rPr lang="et-EE" sz="3600" b="1" dirty="0" err="1" smtClean="0"/>
              <a:t>roles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620069"/>
            <a:ext cx="7992002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b="1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Ministry</a:t>
            </a:r>
            <a:r>
              <a:rPr lang="et-EE" sz="2800" b="1" dirty="0" smtClean="0">
                <a:latin typeface="Roboto Condensed" pitchFamily="18"/>
                <a:cs typeface="Times New Roman" pitchFamily="18"/>
              </a:rPr>
              <a:t> of </a:t>
            </a: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Education</a:t>
            </a:r>
            <a:r>
              <a:rPr lang="et-EE" sz="2800" b="1" dirty="0" smtClean="0">
                <a:latin typeface="Roboto Condensed" pitchFamily="18"/>
                <a:cs typeface="Times New Roman" pitchFamily="18"/>
              </a:rPr>
              <a:t> and Research and </a:t>
            </a: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other</a:t>
            </a:r>
            <a:r>
              <a:rPr lang="et-EE" sz="2800" b="1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ministries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: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legal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framework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national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contact-point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(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funding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)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measures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meet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goals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b="1" dirty="0" smtClean="0">
                <a:latin typeface="Roboto Condensed" pitchFamily="18"/>
                <a:cs typeface="Times New Roman" pitchFamily="18"/>
              </a:rPr>
              <a:t> Estonian Research </a:t>
            </a: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Council</a:t>
            </a:r>
            <a:r>
              <a:rPr lang="et-EE" sz="2800" b="1" dirty="0" smtClean="0">
                <a:latin typeface="Roboto Condensed" pitchFamily="18"/>
                <a:cs typeface="Times New Roman" pitchFamily="18"/>
              </a:rPr>
              <a:t>: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integration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of OS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principles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grant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scheme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research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evaluation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quality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criteria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for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repositories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journals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central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communication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b="1" dirty="0" smtClean="0">
                <a:latin typeface="Roboto Condensed" pitchFamily="18"/>
                <a:cs typeface="Times New Roman" pitchFamily="18"/>
              </a:rPr>
              <a:t>R&amp;D </a:t>
            </a:r>
            <a:r>
              <a:rPr lang="et-EE" sz="2800" b="1" dirty="0" err="1" smtClean="0">
                <a:latin typeface="Roboto Condensed" pitchFamily="18"/>
                <a:cs typeface="Times New Roman" pitchFamily="18"/>
              </a:rPr>
              <a:t>institutions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: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applying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principles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inside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institution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skill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development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internal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communication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infrastructure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, Open Science in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curriculum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4485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4184" y="0"/>
            <a:ext cx="431029" cy="68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et-EE" sz="3600" b="1" dirty="0" err="1" smtClean="0"/>
              <a:t>Stakeholder</a:t>
            </a:r>
            <a:r>
              <a:rPr lang="et-EE" sz="3600" b="1" dirty="0" smtClean="0"/>
              <a:t> </a:t>
            </a:r>
            <a:r>
              <a:rPr lang="et-EE" sz="3600" b="1" dirty="0" err="1" smtClean="0"/>
              <a:t>consultation</a:t>
            </a:r>
            <a:endParaRPr lang="et-EE" sz="3600" b="1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620069"/>
            <a:ext cx="7812195" cy="451440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framework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document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currently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in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consultation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smtClean="0">
                <a:latin typeface="Roboto Condensed" pitchFamily="18"/>
                <a:cs typeface="Times New Roman" pitchFamily="18"/>
              </a:rPr>
              <a:t>A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round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table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of Estonian Open Science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experts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will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gather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in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next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month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to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give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feedback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After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that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framework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will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be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circulated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officially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among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institutions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and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the</a:t>
            </a:r>
            <a:r>
              <a:rPr lang="et-EE" sz="2800" dirty="0" smtClean="0">
                <a:latin typeface="Roboto Condensed" pitchFamily="18"/>
                <a:cs typeface="Times New Roman" pitchFamily="18"/>
              </a:rPr>
              <a:t> </a:t>
            </a:r>
            <a:r>
              <a:rPr lang="et-EE" sz="2800" dirty="0" err="1" smtClean="0">
                <a:latin typeface="Roboto Condensed" pitchFamily="18"/>
                <a:cs typeface="Times New Roman" pitchFamily="18"/>
              </a:rPr>
              <a:t>stakeholders</a:t>
            </a:r>
            <a:r>
              <a:rPr lang="et-EE" sz="2800" dirty="0">
                <a:latin typeface="Roboto Condensed" pitchFamily="18"/>
                <a:cs typeface="Times New Roman" pitchFamily="18"/>
              </a:rPr>
              <a:t>.</a:t>
            </a:r>
            <a:endParaRPr lang="et-EE" sz="2800" dirty="0" smtClean="0">
              <a:latin typeface="Roboto Condensed" pitchFamily="18"/>
              <a:cs typeface="Times New Roman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89867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1403997" y="2340004"/>
            <a:ext cx="3599828" cy="611998"/>
          </a:xfrm>
        </p:spPr>
        <p:txBody>
          <a:bodyPr anchor="t"/>
          <a:lstStyle/>
          <a:p>
            <a:pPr lvl="0">
              <a:buNone/>
            </a:pPr>
            <a:r>
              <a:rPr lang="et-EE" sz="5400" dirty="0" err="1" smtClean="0"/>
              <a:t>Thank</a:t>
            </a:r>
            <a:r>
              <a:rPr lang="et-EE" sz="5400" dirty="0" smtClean="0"/>
              <a:t> </a:t>
            </a:r>
            <a:r>
              <a:rPr lang="et-EE" sz="5400" dirty="0" err="1" smtClean="0"/>
              <a:t>you</a:t>
            </a:r>
            <a:r>
              <a:rPr lang="et-EE" sz="5400" dirty="0" smtClean="0"/>
              <a:t>!</a:t>
            </a:r>
            <a:endParaRPr lang="et-EE" sz="5400" dirty="0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1403997" y="3420002"/>
            <a:ext cx="7200003" cy="1717197"/>
          </a:xfrm>
        </p:spPr>
        <p:txBody>
          <a:bodyPr/>
          <a:lstStyle/>
          <a:p>
            <a:pPr marL="0" lvl="0" indent="0" algn="l">
              <a:buNone/>
            </a:pPr>
            <a:r>
              <a:rPr lang="et-EE" sz="2560" b="1" dirty="0" smtClean="0">
                <a:latin typeface="Roboto Condensed" pitchFamily="18"/>
              </a:rPr>
              <a:t>Martin Eessalu</a:t>
            </a:r>
            <a:endParaRPr lang="et-EE" sz="2560" b="1" dirty="0">
              <a:latin typeface="Roboto Condensed" pitchFamily="18"/>
            </a:endParaRPr>
          </a:p>
          <a:p>
            <a:pPr marL="0" lvl="0" indent="0" algn="l">
              <a:buNone/>
            </a:pPr>
            <a:r>
              <a:rPr lang="et-EE" sz="2000" dirty="0">
                <a:latin typeface="Roboto Condensed" pitchFamily="18"/>
              </a:rPr>
              <a:t>m</a:t>
            </a:r>
            <a:r>
              <a:rPr lang="et-EE" sz="2000" dirty="0" smtClean="0">
                <a:latin typeface="Roboto Condensed" pitchFamily="18"/>
              </a:rPr>
              <a:t>artin.eessalu@hm.ee</a:t>
            </a:r>
            <a:endParaRPr lang="et-EE" sz="2000" dirty="0">
              <a:latin typeface="Roboto Condensed" pitchFamily="18"/>
            </a:endParaRPr>
          </a:p>
        </p:txBody>
      </p:sp>
      <p:pic>
        <p:nvPicPr>
          <p:cNvPr id="4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95" y="216000"/>
            <a:ext cx="3464999" cy="138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244001" y="0"/>
            <a:ext cx="431029" cy="68399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  <IconOverlay xmlns="http://schemas.microsoft.com/sharepoint/v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F5DD59C80553E498E1C3C6494A24EC4" ma:contentTypeVersion="2" ma:contentTypeDescription="Loo uus dokument" ma:contentTypeScope="" ma:versionID="87f1bfba3ba722b58e56ab95aba41352">
  <xsd:schema xmlns:xsd="http://www.w3.org/2001/XMLSchema" xmlns:xs="http://www.w3.org/2001/XMLSchema" xmlns:p="http://schemas.microsoft.com/office/2006/metadata/properties" xmlns:ns1="http://schemas.microsoft.com/sharepoint/v3" xmlns:ns2="http://schemas.microsoft.com/sharepoint/v4" targetNamespace="http://schemas.microsoft.com/office/2006/metadata/properties" ma:root="true" ma:fieldsID="c116b8ca5dbcc76f2b253cc8702b25d6" ns1:_="" ns2:_="">
    <xsd:import namespace="http://schemas.microsoft.com/sharepoint/v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Ajastamise alguskuupäev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Ajastamise lõppkuupäev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0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utüüp"/>
        <xsd:element ref="dc:title" minOccurs="0" maxOccurs="1" ma:index="4" ma:displayName="Pealkiri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32B1702-B1D2-4826-9216-6521F00134F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4C1F63B-FA0A-4B2F-BCAC-43F912BE6C97}">
  <ds:schemaRefs>
    <ds:schemaRef ds:uri="http://www.w3.org/XML/1998/namespace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sharepoint/v4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005DE0A2-2125-460A-8F6E-FD43D3FB45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2910</TotalTime>
  <Words>724</Words>
  <Application>Microsoft Office PowerPoint</Application>
  <PresentationFormat>Kohandatud</PresentationFormat>
  <Paragraphs>72</Paragraphs>
  <Slides>15</Slides>
  <Notes>15</Notes>
  <HiddenSlides>0</HiddenSlides>
  <MMClips>0</MMClips>
  <ScaleCrop>false</ScaleCrop>
  <HeadingPairs>
    <vt:vector size="6" baseType="variant">
      <vt:variant>
        <vt:lpstr>Kasutatud fondid</vt:lpstr>
      </vt:variant>
      <vt:variant>
        <vt:i4>9</vt:i4>
      </vt:variant>
      <vt:variant>
        <vt:lpstr>Kujundus</vt:lpstr>
      </vt:variant>
      <vt:variant>
        <vt:i4>1</vt:i4>
      </vt:variant>
      <vt:variant>
        <vt:lpstr>Slaidipealkirjad</vt:lpstr>
      </vt:variant>
      <vt:variant>
        <vt:i4>15</vt:i4>
      </vt:variant>
    </vt:vector>
  </HeadingPairs>
  <TitlesOfParts>
    <vt:vector size="25" baseType="lpstr">
      <vt:lpstr>Arial Unicode MS</vt:lpstr>
      <vt:lpstr>Microsoft YaHei</vt:lpstr>
      <vt:lpstr>Arial</vt:lpstr>
      <vt:lpstr>Calibri</vt:lpstr>
      <vt:lpstr>Mangal</vt:lpstr>
      <vt:lpstr>Roboto Condensed</vt:lpstr>
      <vt:lpstr>StarSymbol</vt:lpstr>
      <vt:lpstr>Tahoma</vt:lpstr>
      <vt:lpstr>Times New Roman</vt:lpstr>
      <vt:lpstr>Default</vt:lpstr>
      <vt:lpstr>Open Science framework for Estonia</vt:lpstr>
      <vt:lpstr>PowerPointi esitlus</vt:lpstr>
      <vt:lpstr>State-of-play</vt:lpstr>
      <vt:lpstr>Open Science framework for Estonia</vt:lpstr>
      <vt:lpstr>The main principle</vt:lpstr>
      <vt:lpstr>Thematic principles</vt:lpstr>
      <vt:lpstr>Publications</vt:lpstr>
      <vt:lpstr>Research data</vt:lpstr>
      <vt:lpstr>Communication and skills</vt:lpstr>
      <vt:lpstr>Infrastructure</vt:lpstr>
      <vt:lpstr>Research evaluation</vt:lpstr>
      <vt:lpstr>Governance</vt:lpstr>
      <vt:lpstr>Distribution of roles</vt:lpstr>
      <vt:lpstr>Stakeholder consultation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Esitusslaidid (ingliskeelne logo)</dc:title>
  <dc:creator>Kaimar Koemets</dc:creator>
  <cp:lastModifiedBy>Martin Eessalu</cp:lastModifiedBy>
  <cp:revision>51</cp:revision>
  <dcterms:created xsi:type="dcterms:W3CDTF">2013-12-29T20:00:13Z</dcterms:created>
  <dcterms:modified xsi:type="dcterms:W3CDTF">2019-11-06T11:05:09Z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0x0101002F5DD59C80553E498E1C3C6494A24EC4</vt:lpwstr>
  </property>
</Properties>
</file>