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59" r:id="rId6"/>
    <p:sldId id="263" r:id="rId7"/>
    <p:sldId id="264" r:id="rId8"/>
    <p:sldId id="262" r:id="rId9"/>
    <p:sldId id="266" r:id="rId10"/>
    <p:sldId id="267" r:id="rId11"/>
    <p:sldId id="268" r:id="rId12"/>
    <p:sldId id="271" r:id="rId13"/>
    <p:sldId id="269" r:id="rId14"/>
    <p:sldId id="265" r:id="rId15"/>
    <p:sldId id="270" r:id="rId16"/>
    <p:sldId id="273" r:id="rId17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erpa.ac.uk/romeo/" TargetMode="External"/><Relationship Id="rId2" Type="http://schemas.openxmlformats.org/officeDocument/2006/relationships/hyperlink" Target="https://doaj.org/" TargetMode="External"/><Relationship Id="rId1" Type="http://schemas.openxmlformats.org/officeDocument/2006/relationships/hyperlink" Target="https://v2.sherpa.ac.uk/opendoar/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erpa.ac.uk/romeo/" TargetMode="External"/><Relationship Id="rId2" Type="http://schemas.openxmlformats.org/officeDocument/2006/relationships/hyperlink" Target="https://v2.sherpa.ac.uk/opendoar/" TargetMode="External"/><Relationship Id="rId1" Type="http://schemas.openxmlformats.org/officeDocument/2006/relationships/hyperlink" Target="https://doaj.org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A91AA9-FEF0-4956-9452-CB7CEC57740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A2F995-5615-4BCC-9067-C1572F7BEFC1}">
      <dgm:prSet phldrT="[Text]"/>
      <dgm:spPr>
        <a:solidFill>
          <a:srgbClr val="FFC000"/>
        </a:solidFill>
      </dgm:spPr>
      <dgm:t>
        <a:bodyPr/>
        <a:lstStyle/>
        <a:p>
          <a:r>
            <a:rPr lang="et-EE" dirty="0" smtClean="0"/>
            <a:t>KULDNE</a:t>
          </a:r>
          <a:endParaRPr lang="en-US" dirty="0"/>
        </a:p>
      </dgm:t>
    </dgm:pt>
    <dgm:pt modelId="{6576D778-5E4D-4FD2-AA92-4AE56B2A0FF0}" type="parTrans" cxnId="{143BF39C-BACC-4356-8628-4716F8965DFE}">
      <dgm:prSet/>
      <dgm:spPr/>
      <dgm:t>
        <a:bodyPr/>
        <a:lstStyle/>
        <a:p>
          <a:endParaRPr lang="en-US"/>
        </a:p>
      </dgm:t>
    </dgm:pt>
    <dgm:pt modelId="{8E7B1872-5BBD-4B74-B51E-04DC792C9586}" type="sibTrans" cxnId="{143BF39C-BACC-4356-8628-4716F8965DFE}">
      <dgm:prSet/>
      <dgm:spPr/>
      <dgm:t>
        <a:bodyPr/>
        <a:lstStyle/>
        <a:p>
          <a:endParaRPr lang="en-US"/>
        </a:p>
      </dgm:t>
    </dgm:pt>
    <dgm:pt modelId="{8F4670ED-76EB-439B-93CE-0C35CE25B546}">
      <dgm:prSet phldrT="[Text]"/>
      <dgm:spPr/>
      <dgm:t>
        <a:bodyPr/>
        <a:lstStyle/>
        <a:p>
          <a:r>
            <a:rPr lang="et-EE" dirty="0" smtClean="0"/>
            <a:t>Kas on olemas OA leping kirjastusega?</a:t>
          </a:r>
          <a:endParaRPr lang="en-US" dirty="0"/>
        </a:p>
      </dgm:t>
    </dgm:pt>
    <dgm:pt modelId="{9E95E82F-A38B-4927-830D-64E40F10DAD4}" type="parTrans" cxnId="{EC56B3F4-939B-412C-916C-E4FB65988FCF}">
      <dgm:prSet/>
      <dgm:spPr/>
      <dgm:t>
        <a:bodyPr/>
        <a:lstStyle/>
        <a:p>
          <a:endParaRPr lang="en-US"/>
        </a:p>
      </dgm:t>
    </dgm:pt>
    <dgm:pt modelId="{CF95A0B2-FD37-4ECC-BC35-B79A24184404}" type="sibTrans" cxnId="{EC56B3F4-939B-412C-916C-E4FB65988FCF}">
      <dgm:prSet/>
      <dgm:spPr/>
      <dgm:t>
        <a:bodyPr/>
        <a:lstStyle/>
        <a:p>
          <a:endParaRPr lang="en-US"/>
        </a:p>
      </dgm:t>
    </dgm:pt>
    <dgm:pt modelId="{5DCCA6C7-3CB9-440E-B42D-D203878D467D}">
      <dgm:prSet phldrT="[Text]"/>
      <dgm:spPr/>
      <dgm:t>
        <a:bodyPr/>
        <a:lstStyle/>
        <a:p>
          <a:r>
            <a:rPr lang="et-EE" dirty="0" smtClean="0"/>
            <a:t>Kas OA publitseerimiseks on raha (APC)?</a:t>
          </a:r>
          <a:endParaRPr lang="en-US" dirty="0"/>
        </a:p>
      </dgm:t>
    </dgm:pt>
    <dgm:pt modelId="{75CF938A-CCD0-45EE-A3B5-E5A83128CCF1}" type="parTrans" cxnId="{F52A2666-111A-4A02-8E5D-473824F52072}">
      <dgm:prSet/>
      <dgm:spPr/>
      <dgm:t>
        <a:bodyPr/>
        <a:lstStyle/>
        <a:p>
          <a:endParaRPr lang="en-US"/>
        </a:p>
      </dgm:t>
    </dgm:pt>
    <dgm:pt modelId="{8DAF7983-5BF6-49C7-A582-321E8A7FC3A9}" type="sibTrans" cxnId="{F52A2666-111A-4A02-8E5D-473824F52072}">
      <dgm:prSet/>
      <dgm:spPr/>
      <dgm:t>
        <a:bodyPr/>
        <a:lstStyle/>
        <a:p>
          <a:endParaRPr lang="en-US"/>
        </a:p>
      </dgm:t>
    </dgm:pt>
    <dgm:pt modelId="{27861580-8EE7-4152-81CD-D89E1BDF075B}">
      <dgm:prSet phldrT="[Text]"/>
      <dgm:spPr>
        <a:solidFill>
          <a:srgbClr val="00B050"/>
        </a:solidFill>
      </dgm:spPr>
      <dgm:t>
        <a:bodyPr/>
        <a:lstStyle/>
        <a:p>
          <a:r>
            <a:rPr lang="et-EE" dirty="0" smtClean="0"/>
            <a:t>ROHELINE</a:t>
          </a:r>
          <a:endParaRPr lang="en-US" dirty="0"/>
        </a:p>
      </dgm:t>
    </dgm:pt>
    <dgm:pt modelId="{6F0CB3F4-A456-4F87-8E80-34DC2FEB3E31}" type="parTrans" cxnId="{FFA5BB07-73BE-44AD-9594-F0AB37620F4C}">
      <dgm:prSet/>
      <dgm:spPr/>
      <dgm:t>
        <a:bodyPr/>
        <a:lstStyle/>
        <a:p>
          <a:endParaRPr lang="en-US"/>
        </a:p>
      </dgm:t>
    </dgm:pt>
    <dgm:pt modelId="{A05587AA-8DBE-48A3-901F-D3ED24C03FE4}" type="sibTrans" cxnId="{FFA5BB07-73BE-44AD-9594-F0AB37620F4C}">
      <dgm:prSet/>
      <dgm:spPr/>
      <dgm:t>
        <a:bodyPr/>
        <a:lstStyle/>
        <a:p>
          <a:endParaRPr lang="en-US"/>
        </a:p>
      </dgm:t>
    </dgm:pt>
    <dgm:pt modelId="{9226A11E-7958-4B0F-8809-F0BC9D697F53}">
      <dgm:prSet phldrT="[Text]"/>
      <dgm:spPr/>
      <dgm:t>
        <a:bodyPr/>
        <a:lstStyle/>
        <a:p>
          <a:r>
            <a:rPr lang="et-EE" noProof="0" dirty="0" smtClean="0"/>
            <a:t>Kas digiarhiiv vastab rahastaja OA </a:t>
          </a:r>
          <a:r>
            <a:rPr lang="et-EE" noProof="0" dirty="0" smtClean="0"/>
            <a:t>nõuetele (</a:t>
          </a:r>
          <a:r>
            <a:rPr lang="et-EE" noProof="0" dirty="0" smtClean="0">
              <a:hlinkClick xmlns:r="http://schemas.openxmlformats.org/officeDocument/2006/relationships" r:id="rId1"/>
            </a:rPr>
            <a:t>OpenDOAR</a:t>
          </a:r>
          <a:r>
            <a:rPr lang="et-EE" noProof="0" dirty="0" smtClean="0"/>
            <a:t>)?</a:t>
          </a:r>
          <a:endParaRPr lang="et-EE" noProof="0" dirty="0"/>
        </a:p>
      </dgm:t>
    </dgm:pt>
    <dgm:pt modelId="{AA7A5430-504F-4978-89EF-1DA757D67953}" type="parTrans" cxnId="{F905E541-D297-4DF6-9C33-92BAEC03FE1F}">
      <dgm:prSet/>
      <dgm:spPr/>
      <dgm:t>
        <a:bodyPr/>
        <a:lstStyle/>
        <a:p>
          <a:endParaRPr lang="en-US"/>
        </a:p>
      </dgm:t>
    </dgm:pt>
    <dgm:pt modelId="{D4F14E27-FDFB-4C6F-B52F-42B5A007F03B}" type="sibTrans" cxnId="{F905E541-D297-4DF6-9C33-92BAEC03FE1F}">
      <dgm:prSet/>
      <dgm:spPr/>
      <dgm:t>
        <a:bodyPr/>
        <a:lstStyle/>
        <a:p>
          <a:endParaRPr lang="en-US"/>
        </a:p>
      </dgm:t>
    </dgm:pt>
    <dgm:pt modelId="{A0882334-D276-474C-929F-312C8EE2DEE2}">
      <dgm:prSet phldrT="[Text]"/>
      <dgm:spPr/>
      <dgm:t>
        <a:bodyPr/>
        <a:lstStyle/>
        <a:p>
          <a:r>
            <a:rPr lang="et-EE" noProof="0" dirty="0" smtClean="0"/>
            <a:t>Kas artikli versiooni saab teha kõigile kättesaadavaks?</a:t>
          </a:r>
          <a:endParaRPr lang="et-EE" noProof="0" dirty="0"/>
        </a:p>
      </dgm:t>
    </dgm:pt>
    <dgm:pt modelId="{2DDC94F2-AC8F-4179-9F0B-38F1C8B9D420}" type="parTrans" cxnId="{938D6E7D-8707-4AA5-8461-13D117478CBB}">
      <dgm:prSet/>
      <dgm:spPr/>
      <dgm:t>
        <a:bodyPr/>
        <a:lstStyle/>
        <a:p>
          <a:endParaRPr lang="en-US"/>
        </a:p>
      </dgm:t>
    </dgm:pt>
    <dgm:pt modelId="{0C95D1F9-3656-48B2-B5FB-084DA69BA7CA}" type="sibTrans" cxnId="{938D6E7D-8707-4AA5-8461-13D117478CBB}">
      <dgm:prSet/>
      <dgm:spPr/>
      <dgm:t>
        <a:bodyPr/>
        <a:lstStyle/>
        <a:p>
          <a:endParaRPr lang="en-US"/>
        </a:p>
      </dgm:t>
    </dgm:pt>
    <dgm:pt modelId="{43D8F8FE-137A-4E53-A730-180E40B9374A}">
      <dgm:prSet phldrT="[Text]"/>
      <dgm:spPr/>
      <dgm:t>
        <a:bodyPr/>
        <a:lstStyle/>
        <a:p>
          <a:r>
            <a:rPr lang="et-EE" dirty="0" smtClean="0"/>
            <a:t>Kas sobib ka tasuta OA ajakiri (vt </a:t>
          </a:r>
          <a:r>
            <a:rPr lang="et-EE" dirty="0" smtClean="0">
              <a:hlinkClick xmlns:r="http://schemas.openxmlformats.org/officeDocument/2006/relationships" r:id="rId2"/>
            </a:rPr>
            <a:t>DOAJ</a:t>
          </a:r>
          <a:r>
            <a:rPr lang="et-EE" dirty="0" smtClean="0"/>
            <a:t>)?</a:t>
          </a:r>
          <a:endParaRPr lang="en-US" dirty="0"/>
        </a:p>
      </dgm:t>
    </dgm:pt>
    <dgm:pt modelId="{A2DC3237-4C5E-4859-9B57-FA426CD8025A}" type="parTrans" cxnId="{11E42F3B-6C5A-431F-B119-17D3FFD6C3D1}">
      <dgm:prSet/>
      <dgm:spPr/>
      <dgm:t>
        <a:bodyPr/>
        <a:lstStyle/>
        <a:p>
          <a:endParaRPr lang="en-US"/>
        </a:p>
      </dgm:t>
    </dgm:pt>
    <dgm:pt modelId="{9F502A07-6AD5-42B2-8052-F0D7D264DF20}" type="sibTrans" cxnId="{11E42F3B-6C5A-431F-B119-17D3FFD6C3D1}">
      <dgm:prSet/>
      <dgm:spPr/>
      <dgm:t>
        <a:bodyPr/>
        <a:lstStyle/>
        <a:p>
          <a:endParaRPr lang="en-US"/>
        </a:p>
      </dgm:t>
    </dgm:pt>
    <dgm:pt modelId="{F6A6BF90-85CF-4C0B-A866-4BB178CB43D9}">
      <dgm:prSet phldrT="[Text]"/>
      <dgm:spPr/>
      <dgm:t>
        <a:bodyPr/>
        <a:lstStyle/>
        <a:p>
          <a:r>
            <a:rPr lang="et-EE" noProof="0" dirty="0" smtClean="0"/>
            <a:t>Kas embargo jm tingimused on kontrollitud </a:t>
          </a:r>
          <a:r>
            <a:rPr lang="et-EE" noProof="0" dirty="0" err="1" smtClean="0">
              <a:hlinkClick xmlns:r="http://schemas.openxmlformats.org/officeDocument/2006/relationships" r:id="rId3"/>
            </a:rPr>
            <a:t>SherpaRomeo</a:t>
          </a:r>
          <a:r>
            <a:rPr lang="et-EE" noProof="0" dirty="0" smtClean="0"/>
            <a:t>-s ja kirjastaja enda veebilehel?</a:t>
          </a:r>
          <a:endParaRPr lang="et-EE" noProof="0" dirty="0"/>
        </a:p>
      </dgm:t>
    </dgm:pt>
    <dgm:pt modelId="{7982BD4D-C02A-4960-BE24-CFFC75047EF7}" type="parTrans" cxnId="{6255A0CF-DF66-4AB5-B105-909C82ADE04E}">
      <dgm:prSet/>
      <dgm:spPr/>
      <dgm:t>
        <a:bodyPr/>
        <a:lstStyle/>
        <a:p>
          <a:endParaRPr lang="en-US"/>
        </a:p>
      </dgm:t>
    </dgm:pt>
    <dgm:pt modelId="{0863677E-91E2-466E-B99F-D2E5F692ADE5}" type="sibTrans" cxnId="{6255A0CF-DF66-4AB5-B105-909C82ADE04E}">
      <dgm:prSet/>
      <dgm:spPr/>
      <dgm:t>
        <a:bodyPr/>
        <a:lstStyle/>
        <a:p>
          <a:endParaRPr lang="en-US"/>
        </a:p>
      </dgm:t>
    </dgm:pt>
    <dgm:pt modelId="{F2617618-6817-4083-A773-229E631D0BAC}">
      <dgm:prSet phldrT="[Text]"/>
      <dgm:spPr/>
      <dgm:t>
        <a:bodyPr/>
        <a:lstStyle/>
        <a:p>
          <a:endParaRPr lang="en-US" dirty="0"/>
        </a:p>
      </dgm:t>
    </dgm:pt>
    <dgm:pt modelId="{E2458318-E1EA-4A49-A630-50C911C417E9}" type="parTrans" cxnId="{10946312-04F0-4EE8-9760-29F3D6C27D6C}">
      <dgm:prSet/>
      <dgm:spPr/>
      <dgm:t>
        <a:bodyPr/>
        <a:lstStyle/>
        <a:p>
          <a:endParaRPr lang="en-US"/>
        </a:p>
      </dgm:t>
    </dgm:pt>
    <dgm:pt modelId="{E0DDC597-DA5A-4E18-91A2-DD4C60E139EC}" type="sibTrans" cxnId="{10946312-04F0-4EE8-9760-29F3D6C27D6C}">
      <dgm:prSet/>
      <dgm:spPr/>
      <dgm:t>
        <a:bodyPr/>
        <a:lstStyle/>
        <a:p>
          <a:endParaRPr lang="en-US"/>
        </a:p>
      </dgm:t>
    </dgm:pt>
    <dgm:pt modelId="{63C01B22-2741-47BB-BBDA-E55814788FBB}" type="pres">
      <dgm:prSet presAssocID="{F2A91AA9-FEF0-4956-9452-CB7CEC57740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663677E-4550-42A9-9A86-2C94C1109C37}" type="pres">
      <dgm:prSet presAssocID="{00A2F995-5615-4BCC-9067-C1572F7BEFC1}" presName="linNode" presStyleCnt="0"/>
      <dgm:spPr/>
    </dgm:pt>
    <dgm:pt modelId="{DDE0BAE9-3BB9-4243-9CCF-7EF7DA524192}" type="pres">
      <dgm:prSet presAssocID="{00A2F995-5615-4BCC-9067-C1572F7BEFC1}" presName="parentShp" presStyleLbl="node1" presStyleIdx="0" presStyleCnt="2" custLinFactNeighborX="-1322" custLinFactNeighborY="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F23959-9545-42FF-974C-B6C9D03F12D7}" type="pres">
      <dgm:prSet presAssocID="{00A2F995-5615-4BCC-9067-C1572F7BEFC1}" presName="childShp" presStyleLbl="bgAccFollowNode1" presStyleIdx="0" presStyleCnt="2" custScaleX="1927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EFD4CF-8FDF-4730-B293-AACD63EFA588}" type="pres">
      <dgm:prSet presAssocID="{8E7B1872-5BBD-4B74-B51E-04DC792C9586}" presName="spacing" presStyleCnt="0"/>
      <dgm:spPr/>
    </dgm:pt>
    <dgm:pt modelId="{3EF898B6-C0FE-4E4A-B0F7-66DE38AA24F1}" type="pres">
      <dgm:prSet presAssocID="{27861580-8EE7-4152-81CD-D89E1BDF075B}" presName="linNode" presStyleCnt="0"/>
      <dgm:spPr/>
    </dgm:pt>
    <dgm:pt modelId="{DB6EECE9-E4FA-4582-8FAA-304510F4B8D8}" type="pres">
      <dgm:prSet presAssocID="{27861580-8EE7-4152-81CD-D89E1BDF075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D1ABA5-2BED-485C-80B4-A8096966169E}" type="pres">
      <dgm:prSet presAssocID="{27861580-8EE7-4152-81CD-D89E1BDF075B}" presName="childShp" presStyleLbl="bgAccFollowNode1" presStyleIdx="1" presStyleCnt="2" custScaleX="186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18736F-73B5-4C0B-841F-7AFB584EB1E7}" type="presOf" srcId="{00A2F995-5615-4BCC-9067-C1572F7BEFC1}" destId="{DDE0BAE9-3BB9-4243-9CCF-7EF7DA524192}" srcOrd="0" destOrd="0" presId="urn:microsoft.com/office/officeart/2005/8/layout/vList6"/>
    <dgm:cxn modelId="{F905E541-D297-4DF6-9C33-92BAEC03FE1F}" srcId="{27861580-8EE7-4152-81CD-D89E1BDF075B}" destId="{9226A11E-7958-4B0F-8809-F0BC9D697F53}" srcOrd="0" destOrd="0" parTransId="{AA7A5430-504F-4978-89EF-1DA757D67953}" sibTransId="{D4F14E27-FDFB-4C6F-B52F-42B5A007F03B}"/>
    <dgm:cxn modelId="{FFA5BB07-73BE-44AD-9594-F0AB37620F4C}" srcId="{F2A91AA9-FEF0-4956-9452-CB7CEC577404}" destId="{27861580-8EE7-4152-81CD-D89E1BDF075B}" srcOrd="1" destOrd="0" parTransId="{6F0CB3F4-A456-4F87-8E80-34DC2FEB3E31}" sibTransId="{A05587AA-8DBE-48A3-901F-D3ED24C03FE4}"/>
    <dgm:cxn modelId="{938D6E7D-8707-4AA5-8461-13D117478CBB}" srcId="{27861580-8EE7-4152-81CD-D89E1BDF075B}" destId="{A0882334-D276-474C-929F-312C8EE2DEE2}" srcOrd="1" destOrd="0" parTransId="{2DDC94F2-AC8F-4179-9F0B-38F1C8B9D420}" sibTransId="{0C95D1F9-3656-48B2-B5FB-084DA69BA7CA}"/>
    <dgm:cxn modelId="{FED734AA-7FEF-48E7-9D2A-EFC2127050D4}" type="presOf" srcId="{8F4670ED-76EB-439B-93CE-0C35CE25B546}" destId="{77F23959-9545-42FF-974C-B6C9D03F12D7}" srcOrd="0" destOrd="1" presId="urn:microsoft.com/office/officeart/2005/8/layout/vList6"/>
    <dgm:cxn modelId="{B698237B-1580-43AC-B347-87B9D300C02C}" type="presOf" srcId="{A0882334-D276-474C-929F-312C8EE2DEE2}" destId="{9BD1ABA5-2BED-485C-80B4-A8096966169E}" srcOrd="0" destOrd="1" presId="urn:microsoft.com/office/officeart/2005/8/layout/vList6"/>
    <dgm:cxn modelId="{99663E4E-F2D5-44E2-8359-0CAFD72CEF5C}" type="presOf" srcId="{43D8F8FE-137A-4E53-A730-180E40B9374A}" destId="{77F23959-9545-42FF-974C-B6C9D03F12D7}" srcOrd="0" destOrd="3" presId="urn:microsoft.com/office/officeart/2005/8/layout/vList6"/>
    <dgm:cxn modelId="{28571890-BCFF-414E-A891-0459F3274057}" type="presOf" srcId="{9226A11E-7958-4B0F-8809-F0BC9D697F53}" destId="{9BD1ABA5-2BED-485C-80B4-A8096966169E}" srcOrd="0" destOrd="0" presId="urn:microsoft.com/office/officeart/2005/8/layout/vList6"/>
    <dgm:cxn modelId="{753D12BC-1B42-4B69-90CF-C882560378F7}" type="presOf" srcId="{F6A6BF90-85CF-4C0B-A866-4BB178CB43D9}" destId="{9BD1ABA5-2BED-485C-80B4-A8096966169E}" srcOrd="0" destOrd="2" presId="urn:microsoft.com/office/officeart/2005/8/layout/vList6"/>
    <dgm:cxn modelId="{EC56B3F4-939B-412C-916C-E4FB65988FCF}" srcId="{00A2F995-5615-4BCC-9067-C1572F7BEFC1}" destId="{8F4670ED-76EB-439B-93CE-0C35CE25B546}" srcOrd="1" destOrd="0" parTransId="{9E95E82F-A38B-4927-830D-64E40F10DAD4}" sibTransId="{CF95A0B2-FD37-4ECC-BC35-B79A24184404}"/>
    <dgm:cxn modelId="{10946312-04F0-4EE8-9760-29F3D6C27D6C}" srcId="{00A2F995-5615-4BCC-9067-C1572F7BEFC1}" destId="{F2617618-6817-4083-A773-229E631D0BAC}" srcOrd="0" destOrd="0" parTransId="{E2458318-E1EA-4A49-A630-50C911C417E9}" sibTransId="{E0DDC597-DA5A-4E18-91A2-DD4C60E139EC}"/>
    <dgm:cxn modelId="{6255A0CF-DF66-4AB5-B105-909C82ADE04E}" srcId="{27861580-8EE7-4152-81CD-D89E1BDF075B}" destId="{F6A6BF90-85CF-4C0B-A866-4BB178CB43D9}" srcOrd="2" destOrd="0" parTransId="{7982BD4D-C02A-4960-BE24-CFFC75047EF7}" sibTransId="{0863677E-91E2-466E-B99F-D2E5F692ADE5}"/>
    <dgm:cxn modelId="{4A11C5A0-CA3D-4F4E-AB29-4C3282E68503}" type="presOf" srcId="{F2617618-6817-4083-A773-229E631D0BAC}" destId="{77F23959-9545-42FF-974C-B6C9D03F12D7}" srcOrd="0" destOrd="0" presId="urn:microsoft.com/office/officeart/2005/8/layout/vList6"/>
    <dgm:cxn modelId="{9A9F8D65-13FF-474B-870B-382260B24B56}" type="presOf" srcId="{F2A91AA9-FEF0-4956-9452-CB7CEC577404}" destId="{63C01B22-2741-47BB-BBDA-E55814788FBB}" srcOrd="0" destOrd="0" presId="urn:microsoft.com/office/officeart/2005/8/layout/vList6"/>
    <dgm:cxn modelId="{143BF39C-BACC-4356-8628-4716F8965DFE}" srcId="{F2A91AA9-FEF0-4956-9452-CB7CEC577404}" destId="{00A2F995-5615-4BCC-9067-C1572F7BEFC1}" srcOrd="0" destOrd="0" parTransId="{6576D778-5E4D-4FD2-AA92-4AE56B2A0FF0}" sibTransId="{8E7B1872-5BBD-4B74-B51E-04DC792C9586}"/>
    <dgm:cxn modelId="{F52A2666-111A-4A02-8E5D-473824F52072}" srcId="{00A2F995-5615-4BCC-9067-C1572F7BEFC1}" destId="{5DCCA6C7-3CB9-440E-B42D-D203878D467D}" srcOrd="2" destOrd="0" parTransId="{75CF938A-CCD0-45EE-A3B5-E5A83128CCF1}" sibTransId="{8DAF7983-5BF6-49C7-A582-321E8A7FC3A9}"/>
    <dgm:cxn modelId="{11E42F3B-6C5A-431F-B119-17D3FFD6C3D1}" srcId="{00A2F995-5615-4BCC-9067-C1572F7BEFC1}" destId="{43D8F8FE-137A-4E53-A730-180E40B9374A}" srcOrd="3" destOrd="0" parTransId="{A2DC3237-4C5E-4859-9B57-FA426CD8025A}" sibTransId="{9F502A07-6AD5-42B2-8052-F0D7D264DF20}"/>
    <dgm:cxn modelId="{D56246C3-31E0-476B-B8BF-D772432D3150}" type="presOf" srcId="{5DCCA6C7-3CB9-440E-B42D-D203878D467D}" destId="{77F23959-9545-42FF-974C-B6C9D03F12D7}" srcOrd="0" destOrd="2" presId="urn:microsoft.com/office/officeart/2005/8/layout/vList6"/>
    <dgm:cxn modelId="{BF775E72-34BD-44A2-8973-BD7EA5A111C5}" type="presOf" srcId="{27861580-8EE7-4152-81CD-D89E1BDF075B}" destId="{DB6EECE9-E4FA-4582-8FAA-304510F4B8D8}" srcOrd="0" destOrd="0" presId="urn:microsoft.com/office/officeart/2005/8/layout/vList6"/>
    <dgm:cxn modelId="{EEFB877F-3C47-406F-919D-C6D6CE575B46}" type="presParOf" srcId="{63C01B22-2741-47BB-BBDA-E55814788FBB}" destId="{4663677E-4550-42A9-9A86-2C94C1109C37}" srcOrd="0" destOrd="0" presId="urn:microsoft.com/office/officeart/2005/8/layout/vList6"/>
    <dgm:cxn modelId="{E3467E55-A243-42F9-9C81-936326E8AE55}" type="presParOf" srcId="{4663677E-4550-42A9-9A86-2C94C1109C37}" destId="{DDE0BAE9-3BB9-4243-9CCF-7EF7DA524192}" srcOrd="0" destOrd="0" presId="urn:microsoft.com/office/officeart/2005/8/layout/vList6"/>
    <dgm:cxn modelId="{F96F949A-54AC-4FD9-922E-5752EC733A73}" type="presParOf" srcId="{4663677E-4550-42A9-9A86-2C94C1109C37}" destId="{77F23959-9545-42FF-974C-B6C9D03F12D7}" srcOrd="1" destOrd="0" presId="urn:microsoft.com/office/officeart/2005/8/layout/vList6"/>
    <dgm:cxn modelId="{FD85119B-76FD-4C47-8FD8-03D7E54D1CCE}" type="presParOf" srcId="{63C01B22-2741-47BB-BBDA-E55814788FBB}" destId="{43EFD4CF-8FDF-4730-B293-AACD63EFA588}" srcOrd="1" destOrd="0" presId="urn:microsoft.com/office/officeart/2005/8/layout/vList6"/>
    <dgm:cxn modelId="{82FF26C0-08EB-4B46-892A-5B23AA3F1E82}" type="presParOf" srcId="{63C01B22-2741-47BB-BBDA-E55814788FBB}" destId="{3EF898B6-C0FE-4E4A-B0F7-66DE38AA24F1}" srcOrd="2" destOrd="0" presId="urn:microsoft.com/office/officeart/2005/8/layout/vList6"/>
    <dgm:cxn modelId="{3E08A38B-8E2E-49E5-A71F-4CBE5931C14E}" type="presParOf" srcId="{3EF898B6-C0FE-4E4A-B0F7-66DE38AA24F1}" destId="{DB6EECE9-E4FA-4582-8FAA-304510F4B8D8}" srcOrd="0" destOrd="0" presId="urn:microsoft.com/office/officeart/2005/8/layout/vList6"/>
    <dgm:cxn modelId="{47C621F8-B065-4008-8474-A39B099CF65F}" type="presParOf" srcId="{3EF898B6-C0FE-4E4A-B0F7-66DE38AA24F1}" destId="{9BD1ABA5-2BED-485C-80B4-A809696616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F23959-9545-42FF-974C-B6C9D03F12D7}">
      <dsp:nvSpPr>
        <dsp:cNvPr id="0" name=""/>
        <dsp:cNvSpPr/>
      </dsp:nvSpPr>
      <dsp:spPr>
        <a:xfrm>
          <a:off x="2644427" y="576"/>
          <a:ext cx="7627039" cy="22483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dirty="0" smtClean="0"/>
            <a:t>Kas on olemas OA leping kirjastusega?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dirty="0" smtClean="0"/>
            <a:t>Kas OA publitseerimiseks on raha (APC)?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dirty="0" smtClean="0"/>
            <a:t>Kas sobib ka tasuta OA ajakiri (vt </a:t>
          </a:r>
          <a:r>
            <a:rPr lang="et-EE" sz="2200" kern="1200" dirty="0" smtClean="0">
              <a:hlinkClick xmlns:r="http://schemas.openxmlformats.org/officeDocument/2006/relationships" r:id="rId1"/>
            </a:rPr>
            <a:t>DOAJ</a:t>
          </a:r>
          <a:r>
            <a:rPr lang="et-EE" sz="2200" kern="1200" dirty="0" smtClean="0"/>
            <a:t>)?</a:t>
          </a:r>
          <a:endParaRPr lang="en-US" sz="2200" kern="1200" dirty="0"/>
        </a:p>
      </dsp:txBody>
      <dsp:txXfrm>
        <a:off x="2644427" y="281614"/>
        <a:ext cx="6783925" cy="1686227"/>
      </dsp:txXfrm>
    </dsp:sp>
    <dsp:sp modelId="{DDE0BAE9-3BB9-4243-9CCF-7EF7DA524192}">
      <dsp:nvSpPr>
        <dsp:cNvPr id="0" name=""/>
        <dsp:cNvSpPr/>
      </dsp:nvSpPr>
      <dsp:spPr>
        <a:xfrm>
          <a:off x="0" y="18338"/>
          <a:ext cx="2637781" cy="2248303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4000" kern="1200" dirty="0" smtClean="0"/>
            <a:t>KULDNE</a:t>
          </a:r>
          <a:endParaRPr lang="en-US" sz="4000" kern="1200" dirty="0"/>
        </a:p>
      </dsp:txBody>
      <dsp:txXfrm>
        <a:off x="109753" y="128091"/>
        <a:ext cx="2418275" cy="2028797"/>
      </dsp:txXfrm>
    </dsp:sp>
    <dsp:sp modelId="{9BD1ABA5-2BED-485C-80B4-A8096966169E}">
      <dsp:nvSpPr>
        <dsp:cNvPr id="0" name=""/>
        <dsp:cNvSpPr/>
      </dsp:nvSpPr>
      <dsp:spPr>
        <a:xfrm>
          <a:off x="2712485" y="2473710"/>
          <a:ext cx="7563192" cy="22483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noProof="0" dirty="0" smtClean="0"/>
            <a:t>Kas digiarhiiv vastab rahastaja OA </a:t>
          </a:r>
          <a:r>
            <a:rPr lang="et-EE" sz="2200" kern="1200" noProof="0" dirty="0" smtClean="0"/>
            <a:t>nõuetele (</a:t>
          </a:r>
          <a:r>
            <a:rPr lang="et-EE" sz="2200" kern="1200" noProof="0" dirty="0" smtClean="0">
              <a:hlinkClick xmlns:r="http://schemas.openxmlformats.org/officeDocument/2006/relationships" r:id="rId2"/>
            </a:rPr>
            <a:t>OpenDOAR</a:t>
          </a:r>
          <a:r>
            <a:rPr lang="et-EE" sz="2200" kern="1200" noProof="0" dirty="0" smtClean="0"/>
            <a:t>)?</a:t>
          </a:r>
          <a:endParaRPr lang="et-EE" sz="2200" kern="1200" noProof="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noProof="0" dirty="0" smtClean="0"/>
            <a:t>Kas artikli versiooni saab teha kõigile kättesaadavaks?</a:t>
          </a:r>
          <a:endParaRPr lang="et-EE" sz="2200" kern="1200" noProof="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t-EE" sz="2200" kern="1200" noProof="0" dirty="0" smtClean="0"/>
            <a:t>Kas embargo jm tingimused on kontrollitud </a:t>
          </a:r>
          <a:r>
            <a:rPr lang="et-EE" sz="2200" kern="1200" noProof="0" dirty="0" err="1" smtClean="0">
              <a:hlinkClick xmlns:r="http://schemas.openxmlformats.org/officeDocument/2006/relationships" r:id="rId3"/>
            </a:rPr>
            <a:t>SherpaRomeo</a:t>
          </a:r>
          <a:r>
            <a:rPr lang="et-EE" sz="2200" kern="1200" noProof="0" dirty="0" smtClean="0"/>
            <a:t>-s ja kirjastaja enda veebilehel?</a:t>
          </a:r>
          <a:endParaRPr lang="et-EE" sz="2200" kern="1200" noProof="0" dirty="0"/>
        </a:p>
      </dsp:txBody>
      <dsp:txXfrm>
        <a:off x="2712485" y="2754748"/>
        <a:ext cx="6720078" cy="1686227"/>
      </dsp:txXfrm>
    </dsp:sp>
    <dsp:sp modelId="{DB6EECE9-E4FA-4582-8FAA-304510F4B8D8}">
      <dsp:nvSpPr>
        <dsp:cNvPr id="0" name=""/>
        <dsp:cNvSpPr/>
      </dsp:nvSpPr>
      <dsp:spPr>
        <a:xfrm>
          <a:off x="2435" y="2473710"/>
          <a:ext cx="2710049" cy="2248303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4000" kern="1200" dirty="0" smtClean="0"/>
            <a:t>ROHELINE</a:t>
          </a:r>
          <a:endParaRPr lang="en-US" sz="4000" kern="1200" dirty="0"/>
        </a:p>
      </dsp:txBody>
      <dsp:txXfrm>
        <a:off x="112188" y="2583463"/>
        <a:ext cx="2490543" cy="2028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8C991-C4E5-4D7B-90BF-0323F67321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B9C360-8117-46FE-916D-54F108A5B3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42E72-493D-4B50-B9D6-91E76FD52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718ECE-6D7C-40D3-8C7E-FE6631B00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B4EE6-83D5-4AED-AAE4-8A61ADEF9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74631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B75E7-8BFB-42CE-8021-DF97F38BE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67228-17EE-4BEC-BF7B-025197F01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82BE63-6444-4CF5-B0EE-459D97722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364A1-3A57-488D-A7C7-51EA5D225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A5AB7D-54DC-455E-BC7B-DA7311D5D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55441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29D0A-537A-4043-840D-855074C91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5F79C9-F7C6-4B7A-AC6F-344CD403C0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872B4-E5D5-4CB5-A225-5A7A4F9BB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1A40C-AABE-4509-9377-E7AECA9BC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C6D17-8201-47E6-833E-DA28D94E6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31972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03813-1DBD-4EA5-8E1D-DD5170798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D6220-A5E3-48D7-B546-32901A73A5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DAAFA-6929-4665-876A-A580B08DC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F88695-1DE7-4924-88E8-7736C0A0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07D3B0-B1F3-4E19-A114-3529D0BCD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58F261-70DC-4D45-9997-F42181EDF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2135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49C24-D367-42DE-97B4-04167AA14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72559-DAEE-4816-84B3-D23CFE008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89316-2935-4F0C-B989-3EE3EE057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17B027-ACB9-48E8-BC9B-40F83A6CD0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E8B5CC-BECB-4C12-AF59-3760B9F338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DED023-87A2-455E-92C9-6D3119C94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220263-E3D8-4082-A899-97BE84669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28CFEB-056D-4055-BE11-D1AF022D2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2260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FFD88-CAC0-41C4-A1B4-D3FE67795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75F762-61A8-4D30-92A5-43B8F23F8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A07ABE-4084-4E67-8736-FA65D827F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EED869-B10C-440F-A0CD-FD48CC415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87531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BE130C-D4D8-4CFA-9311-E0C0C4D71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790FF7-F104-4DC0-95A0-7351F935A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07B180-E37D-4E0B-80C9-738BCC757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47977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00C7F-08EC-44A8-89EC-EFD17A685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E999B-8E61-402C-90CC-92850BA04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6D954D-EA74-4DA5-B899-664AE5821D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FDB53B-7B8B-4B99-A1AB-C25759B98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6117D-1B19-45B9-B115-0DC3C5C0E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66A2C2-F02C-4268-9ABC-D8FDC62B6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7796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2C177-9D80-4479-BE5F-8CC762F94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1B1489-4768-4460-AB52-5A9C803907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436F75-7F31-4E32-918F-DC5EE7469C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88AA7B-7553-484D-9686-A69166588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58081F-EE7C-4ABA-86A1-F53A266AC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521CC3-44A3-40B0-940A-D732D1C09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92698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C4172-85C4-4740-98A6-1BBE9B967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30B675-B561-49FA-B504-539E168E8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A28B2-1B82-479B-AC67-3CC7EE21A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28BA2B-6ABA-4222-91FC-85CF608F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8F401-6F67-4C32-AED0-AB83A1D96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99528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CA3DE6-5F02-4882-85F7-2211D2C88A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802F85-6970-4FED-93A9-1AAAC633AA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73402-FE6F-42C9-9070-0F5479008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26EC6-7B1B-465C-8A71-D5FB7491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E6F2C-2134-4E5F-B734-A1D2CFF16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50654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44CDC0-2F6F-41AD-A391-F2EDB45DC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370A8B-B96C-44F9-89E1-3973EA9D6B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04DAE-97C6-4EB3-AFC1-B7518D82A6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D415E-D1D4-4FFC-82D3-F791BC1D2081}" type="datetimeFigureOut">
              <a:rPr lang="et-EE" smtClean="0"/>
              <a:t>27.05.2024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EB7B3-3D72-4B28-A2CC-65D2C093F3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ED6FC-159E-48FC-9310-5C31D581E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DAE2B-A341-4F0F-A5C6-BBC44D8F5A2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0369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ysciencework.com/omniscience/open-access-timeline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blog.geo.uzh.ch/open-access-publishin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hinkchecksubmit.org/" TargetMode="External"/><Relationship Id="rId2" Type="http://schemas.openxmlformats.org/officeDocument/2006/relationships/hyperlink" Target="https://doaj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eallslist.net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sherpa.ac.uk/romeo/index.ph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ommons.wikimedia.org/wiki/File:Preprint_postprint_published.svg" TargetMode="Externa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derscience.com/mobile/inauthors/index.php?pid=75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elena.Sipria-mironov@ut.e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7F58B-238A-4F38-A21B-C4053514A1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36095"/>
            <a:ext cx="9144000" cy="2387600"/>
          </a:xfrm>
        </p:spPr>
        <p:txBody>
          <a:bodyPr/>
          <a:lstStyle/>
          <a:p>
            <a:r>
              <a:rPr lang="et-EE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369D1C-2F46-4E39-82E6-93D5E953F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18156"/>
            <a:ext cx="9144000" cy="1655762"/>
          </a:xfrm>
        </p:spPr>
        <p:txBody>
          <a:bodyPr>
            <a:normAutofit/>
          </a:bodyPr>
          <a:lstStyle/>
          <a:p>
            <a:r>
              <a:rPr lang="et-EE" sz="3000" b="1" dirty="0"/>
              <a:t>Avatud </a:t>
            </a:r>
            <a:r>
              <a:rPr lang="et-EE" sz="3000" b="1" dirty="0" smtClean="0"/>
              <a:t> juurdepääsu  erinevad  tahud</a:t>
            </a:r>
          </a:p>
          <a:p>
            <a:endParaRPr lang="et-EE" dirty="0" smtClean="0"/>
          </a:p>
          <a:p>
            <a:r>
              <a:rPr lang="et-EE" sz="1400" i="1" dirty="0" smtClean="0"/>
              <a:t>Elena Sipria-Mironov</a:t>
            </a:r>
          </a:p>
          <a:p>
            <a:r>
              <a:rPr lang="et-EE" sz="1400" i="1" dirty="0" smtClean="0"/>
              <a:t>04.06.2024</a:t>
            </a:r>
          </a:p>
          <a:p>
            <a:endParaRPr lang="et-E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37DE97-9C2D-469F-935E-E3E377BF9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7" y="76531"/>
            <a:ext cx="2345089" cy="12680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AF98F7-6506-4BFE-B719-430B06311F3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532" y="460765"/>
            <a:ext cx="1496981" cy="4995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6661" y="1908573"/>
            <a:ext cx="3658677" cy="244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5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8552"/>
            <a:ext cx="10515600" cy="4763192"/>
          </a:xfrm>
        </p:spPr>
        <p:txBody>
          <a:bodyPr/>
          <a:lstStyle/>
          <a:p>
            <a:pPr marL="0" indent="0" algn="just">
              <a:buNone/>
            </a:pPr>
            <a:r>
              <a:rPr lang="et-EE" b="1" dirty="0" smtClean="0"/>
              <a:t>Avatud juurdepääs </a:t>
            </a:r>
            <a:r>
              <a:rPr lang="et-EE" dirty="0" smtClean="0"/>
              <a:t>(</a:t>
            </a:r>
            <a:r>
              <a:rPr lang="et-EE" dirty="0" err="1" smtClean="0"/>
              <a:t>Open</a:t>
            </a:r>
            <a:r>
              <a:rPr lang="et-EE" dirty="0" smtClean="0"/>
              <a:t> Access, OA) </a:t>
            </a:r>
            <a:r>
              <a:rPr lang="et-EE" b="1" dirty="0" smtClean="0"/>
              <a:t>on veebipõhine piiranguteta juurdepääs teadusinformatsioonile</a:t>
            </a:r>
            <a:r>
              <a:rPr lang="et-EE" dirty="0" smtClean="0"/>
              <a:t>, mille puhul on võimalik teadustulemusi tasuta ja juurdepääsu piiranguteta lugeda, alla laadida, kopeerida, printida ning viidates esmaallikale - levitada, taaskasutada ja avaldada. 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b="1" dirty="0"/>
              <a:t>NB! </a:t>
            </a:r>
            <a:r>
              <a:rPr lang="et-EE" dirty="0"/>
              <a:t>OA artiklite avaldamine </a:t>
            </a:r>
            <a:r>
              <a:rPr lang="et-EE" b="1" dirty="0"/>
              <a:t>võib olla teaduse rahastaja tingimuseks </a:t>
            </a:r>
            <a:r>
              <a:rPr lang="et-EE" dirty="0"/>
              <a:t>ning üks osa teadustöö tulemuste hindamisel.</a:t>
            </a:r>
          </a:p>
          <a:p>
            <a:pPr marL="0" indent="0">
              <a:buNone/>
            </a:pPr>
            <a:endParaRPr lang="et-EE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81750"/>
            <a:ext cx="10798925" cy="1325563"/>
          </a:xfrm>
        </p:spPr>
        <p:txBody>
          <a:bodyPr/>
          <a:lstStyle/>
          <a:p>
            <a:r>
              <a:rPr lang="et-EE" b="1" dirty="0" smtClean="0"/>
              <a:t>Kõigile tasuta kättesaadavad teadusartiklid</a:t>
            </a:r>
            <a:endParaRPr lang="et-EE" b="1" dirty="0"/>
          </a:p>
        </p:txBody>
      </p:sp>
    </p:spTree>
    <p:extLst>
      <p:ext uri="{BB962C8B-B14F-4D97-AF65-F5344CB8AC3E}">
        <p14:creationId xmlns:p14="http://schemas.microsoft.com/office/powerpoint/2010/main" val="268962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Ajajoon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0688"/>
            <a:ext cx="3720334" cy="29117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9374" y="1690688"/>
            <a:ext cx="4273483" cy="29117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2857" y="1690687"/>
            <a:ext cx="4240104" cy="29117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28458" y="4696691"/>
            <a:ext cx="66335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hlinkClick r:id="rId5"/>
              </a:rPr>
              <a:t>https://</a:t>
            </a:r>
            <a:r>
              <a:rPr lang="en-US" sz="1200" dirty="0" smtClean="0">
                <a:hlinkClick r:id="rId5"/>
              </a:rPr>
              <a:t>www.mysciencework.com/omniscience/open-access-timeline</a:t>
            </a:r>
            <a:r>
              <a:rPr lang="et-EE" sz="1200" dirty="0" smtClean="0"/>
              <a:t> </a:t>
            </a: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5253644"/>
            <a:ext cx="11504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b="1" dirty="0" smtClean="0"/>
              <a:t>2020ndatel aastatel </a:t>
            </a:r>
            <a:r>
              <a:rPr lang="et-EE" dirty="0" smtClean="0"/>
              <a:t>on avatud juurdepääs muutunud teadusmaailmas üheks standardiks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19450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703" y="99118"/>
            <a:ext cx="10630593" cy="1325563"/>
          </a:xfrm>
        </p:spPr>
        <p:txBody>
          <a:bodyPr/>
          <a:lstStyle/>
          <a:p>
            <a:r>
              <a:rPr lang="et-EE" b="1" dirty="0" smtClean="0"/>
              <a:t>Peamised suundumused ja arengud 2020ndatel</a:t>
            </a:r>
            <a:endParaRPr lang="et-EE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703" y="1351799"/>
            <a:ext cx="10573097" cy="527344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t-EE" b="1" dirty="0" smtClean="0"/>
              <a:t>Poliitilised ja institutsionaalsed initsiatiivid</a:t>
            </a:r>
          </a:p>
          <a:p>
            <a:pPr lvl="1"/>
            <a:r>
              <a:rPr lang="et-EE" dirty="0" smtClean="0"/>
              <a:t>rahastajate konsortsium </a:t>
            </a:r>
            <a:r>
              <a:rPr lang="et-EE" i="1" dirty="0" err="1" smtClean="0"/>
              <a:t>cOAlition</a:t>
            </a:r>
            <a:r>
              <a:rPr lang="et-EE" i="1" dirty="0" smtClean="0"/>
              <a:t> S</a:t>
            </a:r>
            <a:r>
              <a:rPr lang="et-EE" dirty="0" smtClean="0"/>
              <a:t> ja </a:t>
            </a:r>
            <a:r>
              <a:rPr lang="et-EE" i="1" dirty="0" err="1" smtClean="0"/>
              <a:t>Plan</a:t>
            </a:r>
            <a:r>
              <a:rPr lang="et-EE" i="1" dirty="0" smtClean="0"/>
              <a:t> S </a:t>
            </a:r>
          </a:p>
          <a:p>
            <a:pPr lvl="1"/>
            <a:r>
              <a:rPr lang="et-EE" dirty="0" smtClean="0"/>
              <a:t>Euroopa Liidu poliitikad: </a:t>
            </a:r>
            <a:r>
              <a:rPr lang="et-EE" i="1" dirty="0" err="1" smtClean="0"/>
              <a:t>Horizon</a:t>
            </a:r>
            <a:r>
              <a:rPr lang="et-EE" i="1" dirty="0" smtClean="0"/>
              <a:t> 2020 </a:t>
            </a:r>
            <a:r>
              <a:rPr lang="et-EE" dirty="0" smtClean="0"/>
              <a:t>ja </a:t>
            </a:r>
            <a:r>
              <a:rPr lang="et-EE" i="1" dirty="0" err="1" smtClean="0"/>
              <a:t>Horizon</a:t>
            </a:r>
            <a:r>
              <a:rPr lang="et-EE" i="1" dirty="0" smtClean="0"/>
              <a:t> Europe </a:t>
            </a:r>
            <a:r>
              <a:rPr lang="et-EE" dirty="0" smtClean="0"/>
              <a:t>programmid</a:t>
            </a:r>
          </a:p>
          <a:p>
            <a:pPr marL="514350" indent="-514350">
              <a:buAutoNum type="arabicPeriod"/>
            </a:pPr>
            <a:r>
              <a:rPr lang="et-EE" b="1" dirty="0" smtClean="0"/>
              <a:t>Tehnoloogilised arengud</a:t>
            </a:r>
          </a:p>
          <a:p>
            <a:pPr lvl="1"/>
            <a:r>
              <a:rPr lang="et-EE" dirty="0" smtClean="0"/>
              <a:t>tehnoloogilised lahendused ja platvormid (nt Zenodo, ORE)</a:t>
            </a:r>
          </a:p>
          <a:p>
            <a:pPr lvl="1"/>
            <a:r>
              <a:rPr lang="et-EE" dirty="0" smtClean="0"/>
              <a:t>avatud teadusandmed ja andmehaldus  </a:t>
            </a:r>
          </a:p>
          <a:p>
            <a:pPr marL="514350" indent="-514350">
              <a:buAutoNum type="arabicPeriod"/>
            </a:pPr>
            <a:r>
              <a:rPr lang="et-EE" b="1" dirty="0" smtClean="0"/>
              <a:t>Kirjastajate publitseerimise mudelid</a:t>
            </a:r>
          </a:p>
          <a:p>
            <a:pPr lvl="1"/>
            <a:r>
              <a:rPr lang="et-EE" dirty="0" smtClean="0"/>
              <a:t>ülemineku lepingud (</a:t>
            </a:r>
            <a:r>
              <a:rPr lang="et-EE" i="1" dirty="0" smtClean="0"/>
              <a:t>T</a:t>
            </a:r>
            <a:r>
              <a:rPr lang="en-US" i="1" dirty="0" err="1" smtClean="0"/>
              <a:t>ransformative</a:t>
            </a:r>
            <a:r>
              <a:rPr lang="en-US" i="1" dirty="0" smtClean="0"/>
              <a:t> Agreement / Pay and Publish model</a:t>
            </a:r>
            <a:r>
              <a:rPr lang="en-US" dirty="0" smtClean="0"/>
              <a:t>)</a:t>
            </a:r>
            <a:endParaRPr lang="et-EE" dirty="0" smtClean="0"/>
          </a:p>
          <a:p>
            <a:pPr lvl="1"/>
            <a:r>
              <a:rPr lang="et-EE" dirty="0" smtClean="0"/>
              <a:t>OA ajakirjade arvu kasv (DOAJ)</a:t>
            </a:r>
          </a:p>
          <a:p>
            <a:pPr marL="514350" indent="-514350">
              <a:buAutoNum type="arabicPeriod"/>
            </a:pPr>
            <a:r>
              <a:rPr lang="et-EE" b="1" dirty="0" smtClean="0"/>
              <a:t>Teadus- ja akadeemilise kogukonna tugi</a:t>
            </a:r>
          </a:p>
          <a:p>
            <a:pPr lvl="1"/>
            <a:r>
              <a:rPr lang="et-EE" dirty="0" smtClean="0"/>
              <a:t>teadlaste ja asutuste algatusel institutsionaalsed regulatsioonid</a:t>
            </a:r>
          </a:p>
          <a:p>
            <a:pPr lvl="1"/>
            <a:r>
              <a:rPr lang="et-EE" dirty="0"/>
              <a:t>teadlikkuse </a:t>
            </a:r>
            <a:r>
              <a:rPr lang="et-EE" dirty="0" smtClean="0"/>
              <a:t>tõstmine ja koolitamine</a:t>
            </a:r>
          </a:p>
          <a:p>
            <a:pPr marL="457200" lvl="1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7056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OA artikkel on: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t-EE" dirty="0" smtClean="0"/>
              <a:t>kui selle lugemiseks ei ole rahalisi, juriidilisi ega tehnilisi takistusi;</a:t>
            </a:r>
          </a:p>
          <a:p>
            <a:pPr marL="0" indent="0" algn="just">
              <a:buNone/>
            </a:pPr>
            <a:endParaRPr lang="et-EE" dirty="0" smtClean="0"/>
          </a:p>
          <a:p>
            <a:pPr algn="just"/>
            <a:r>
              <a:rPr lang="et-EE" dirty="0" smtClean="0"/>
              <a:t>kui igaüks võib seda lugeda, alla laadida, kopeerida, levitada, printida, taaskasutada;</a:t>
            </a:r>
          </a:p>
          <a:p>
            <a:pPr marL="0" indent="0" algn="just">
              <a:buNone/>
            </a:pPr>
            <a:endParaRPr lang="et-EE" dirty="0" smtClean="0"/>
          </a:p>
          <a:p>
            <a:pPr algn="just"/>
            <a:r>
              <a:rPr lang="et-EE" dirty="0" smtClean="0"/>
              <a:t>ning kasutada seda hariduslikel eesmärkidel või muul viisil </a:t>
            </a:r>
            <a:r>
              <a:rPr lang="et-EE" b="1" dirty="0" smtClean="0"/>
              <a:t>vastavalt õiguslikele kokkulepetele</a:t>
            </a:r>
          </a:p>
          <a:p>
            <a:pPr algn="just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0104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t-EE" b="1" dirty="0" smtClean="0"/>
              <a:t>Erinevad tahud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5538" y="6267493"/>
            <a:ext cx="3451167" cy="266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050" dirty="0">
                <a:hlinkClick r:id="rId2"/>
              </a:rPr>
              <a:t>https://blog.geo.uzh.ch/open-access-publishing</a:t>
            </a:r>
            <a:r>
              <a:rPr lang="en-US" sz="1050" dirty="0" smtClean="0">
                <a:hlinkClick r:id="rId2"/>
              </a:rPr>
              <a:t>/</a:t>
            </a:r>
            <a:r>
              <a:rPr lang="et-EE" sz="1050" dirty="0" smtClean="0"/>
              <a:t> </a:t>
            </a:r>
            <a:endParaRPr lang="en-US" sz="105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95" y="1873568"/>
            <a:ext cx="11801410" cy="434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31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Põhjused ja nõuded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75167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t-EE" dirty="0" smtClean="0"/>
              <a:t>Soovite avaldada OA, sest artikkel:</a:t>
            </a:r>
          </a:p>
          <a:p>
            <a:r>
              <a:rPr lang="et-EE" dirty="0" smtClean="0"/>
              <a:t>peab vastama teadusrahastaja nõuetele;</a:t>
            </a:r>
          </a:p>
          <a:p>
            <a:r>
              <a:rPr lang="et-EE" dirty="0" smtClean="0"/>
              <a:t>suurendab teie uurimistöö nähtavust.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b="1" dirty="0" smtClean="0"/>
              <a:t>ETAG ei nõua </a:t>
            </a:r>
            <a:r>
              <a:rPr lang="et-EE" dirty="0" smtClean="0"/>
              <a:t>enda rahastatud teadusprojektides OA ajakirjades avaldamist. Avaldamiskoha valib teadlane ise ning soovi korral võib avaldamistasu maksta granti vahenditest.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b="1" dirty="0" smtClean="0"/>
              <a:t>ELi rahastatud projektidele on OA nõue </a:t>
            </a:r>
            <a:r>
              <a:rPr lang="et-EE" dirty="0" smtClean="0"/>
              <a:t>kõigile teaduspublikatsioonidele: </a:t>
            </a:r>
          </a:p>
          <a:p>
            <a:r>
              <a:rPr lang="et-EE" dirty="0" smtClean="0"/>
              <a:t>Horisont 2020</a:t>
            </a:r>
          </a:p>
          <a:p>
            <a:r>
              <a:rPr lang="et-EE" dirty="0" smtClean="0"/>
              <a:t>Euroopa Horisont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b="1" dirty="0" smtClean="0"/>
              <a:t>Miks? </a:t>
            </a:r>
          </a:p>
          <a:p>
            <a:r>
              <a:rPr lang="et-EE" dirty="0" smtClean="0"/>
              <a:t>OA tingimuste täitmine tagab maksumaksja rahaga finantseeritud teadusprojektide tulemuste kättesaadavust kõigile huvilistele.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83134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098" y="0"/>
            <a:ext cx="8769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6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Kuldne ja/või roheline OA?</a:t>
            </a:r>
            <a:endParaRPr lang="et-EE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44391971"/>
              </p:ext>
            </p:extLst>
          </p:nvPr>
        </p:nvGraphicFramePr>
        <p:xfrm>
          <a:off x="611559" y="1762299"/>
          <a:ext cx="10278114" cy="4722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48145" y="3325092"/>
            <a:ext cx="2468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>
                <a:solidFill>
                  <a:schemeClr val="bg1"/>
                </a:solidFill>
              </a:rPr>
              <a:t>OA ajakirjas avaldatud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5827222"/>
            <a:ext cx="247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>
                <a:solidFill>
                  <a:schemeClr val="bg1"/>
                </a:solidFill>
              </a:rPr>
              <a:t>Digiarhiivis kättesaadav</a:t>
            </a:r>
            <a:endParaRPr lang="et-E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68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Soovitus:</a:t>
            </a:r>
            <a:endParaRPr lang="et-EE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126" y="1690688"/>
            <a:ext cx="10999123" cy="4351338"/>
          </a:xfrm>
        </p:spPr>
        <p:txBody>
          <a:bodyPr>
            <a:normAutofit fontScale="92500"/>
          </a:bodyPr>
          <a:lstStyle/>
          <a:p>
            <a:pPr lvl="0"/>
            <a:r>
              <a:rPr lang="et-EE" dirty="0"/>
              <a:t>Valida võimalusel </a:t>
            </a:r>
            <a:r>
              <a:rPr lang="et-EE" b="1" dirty="0">
                <a:solidFill>
                  <a:srgbClr val="FFC000"/>
                </a:solidFill>
              </a:rPr>
              <a:t>KULDNE tee </a:t>
            </a:r>
            <a:r>
              <a:rPr lang="et-EE" dirty="0"/>
              <a:t>– </a:t>
            </a:r>
            <a:r>
              <a:rPr lang="et-EE" b="1" dirty="0"/>
              <a:t>OA teadusajakiri </a:t>
            </a:r>
            <a:r>
              <a:rPr lang="et-EE" dirty="0"/>
              <a:t>oma artikli publitseerimiseks (</a:t>
            </a:r>
            <a:r>
              <a:rPr lang="et-EE" i="1" dirty="0"/>
              <a:t>võib olla tasu eest, kuid mitte alati</a:t>
            </a:r>
            <a:r>
              <a:rPr lang="et-EE" dirty="0"/>
              <a:t>). Kontrollida ajakirjade tausta saab: </a:t>
            </a:r>
          </a:p>
          <a:p>
            <a:pPr lvl="1"/>
            <a:r>
              <a:rPr lang="et-EE" dirty="0"/>
              <a:t>eelretsenseeritud OA ajakirjade </a:t>
            </a:r>
            <a:r>
              <a:rPr lang="et-EE" b="1" dirty="0"/>
              <a:t>registris  </a:t>
            </a:r>
            <a:r>
              <a:rPr lang="et-EE" b="1" dirty="0">
                <a:hlinkClick r:id="rId2"/>
              </a:rPr>
              <a:t>DOAJ</a:t>
            </a:r>
            <a:r>
              <a:rPr lang="et-EE" dirty="0"/>
              <a:t>; </a:t>
            </a:r>
          </a:p>
          <a:p>
            <a:pPr lvl="1"/>
            <a:r>
              <a:rPr lang="et-EE" dirty="0"/>
              <a:t>tunnustatud platvormi </a:t>
            </a:r>
            <a:r>
              <a:rPr lang="et-EE" dirty="0">
                <a:hlinkClick r:id="rId3"/>
              </a:rPr>
              <a:t>Think.Check.Submit</a:t>
            </a:r>
            <a:r>
              <a:rPr lang="et-EE" dirty="0"/>
              <a:t> vahendusel; </a:t>
            </a:r>
          </a:p>
          <a:p>
            <a:pPr lvl="1"/>
            <a:r>
              <a:rPr lang="et-EE" dirty="0"/>
              <a:t>nn </a:t>
            </a:r>
            <a:r>
              <a:rPr lang="et-EE" dirty="0">
                <a:hlinkClick r:id="rId4"/>
              </a:rPr>
              <a:t>röövkirjastajate nimekirjaga </a:t>
            </a:r>
            <a:r>
              <a:rPr lang="et-EE" dirty="0"/>
              <a:t>arvestades.</a:t>
            </a:r>
          </a:p>
          <a:p>
            <a:pPr lvl="1"/>
            <a:endParaRPr lang="et-EE" dirty="0"/>
          </a:p>
          <a:p>
            <a:pPr lvl="0"/>
            <a:r>
              <a:rPr lang="et-EE" dirty="0"/>
              <a:t>Teha artikli versioon kättesaadavaks </a:t>
            </a:r>
            <a:r>
              <a:rPr lang="et-EE" b="1" dirty="0">
                <a:solidFill>
                  <a:srgbClr val="00B050"/>
                </a:solidFill>
              </a:rPr>
              <a:t>ROHELISE tee </a:t>
            </a:r>
            <a:r>
              <a:rPr lang="et-EE" dirty="0"/>
              <a:t>kaudu valides </a:t>
            </a:r>
            <a:r>
              <a:rPr lang="et-EE" b="1" dirty="0"/>
              <a:t>TÜ DSpace või muu repositoorium</a:t>
            </a:r>
            <a:r>
              <a:rPr lang="et-EE" dirty="0"/>
              <a:t> (</a:t>
            </a:r>
            <a:r>
              <a:rPr lang="et-EE" i="1" dirty="0"/>
              <a:t>võib olla embargo nõue</a:t>
            </a:r>
            <a:r>
              <a:rPr lang="et-EE" dirty="0"/>
              <a:t>):</a:t>
            </a:r>
          </a:p>
          <a:p>
            <a:pPr lvl="1"/>
            <a:r>
              <a:rPr lang="et-EE" dirty="0"/>
              <a:t>institutsionaalne (nt TÜ digitaalarhiiv DSpace-is</a:t>
            </a:r>
            <a:r>
              <a:rPr lang="et-EE" dirty="0" smtClean="0"/>
              <a:t>); </a:t>
            </a:r>
            <a:endParaRPr lang="et-EE" dirty="0"/>
          </a:p>
          <a:p>
            <a:pPr lvl="1"/>
            <a:r>
              <a:rPr lang="et-EE" dirty="0"/>
              <a:t>valdkonnapõhine (nt  Europe PubMed Central</a:t>
            </a:r>
            <a:r>
              <a:rPr lang="et-EE" dirty="0" smtClean="0"/>
              <a:t>); </a:t>
            </a:r>
            <a:endParaRPr lang="et-EE" dirty="0"/>
          </a:p>
          <a:p>
            <a:pPr lvl="1"/>
            <a:r>
              <a:rPr lang="et-EE" dirty="0"/>
              <a:t>multidistsiplinaarne (nt Zenodo).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43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Miks teha kättesaadavaks repositooriumis?</a:t>
            </a:r>
            <a:endParaRPr lang="et-EE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/>
              <a:t>Isearhiveerimine on üks </a:t>
            </a:r>
            <a:r>
              <a:rPr lang="et-EE" b="1" dirty="0"/>
              <a:t>võimalus vastata rahastaja OA nõuetele</a:t>
            </a:r>
            <a:r>
              <a:rPr lang="et-EE" dirty="0"/>
              <a:t>;</a:t>
            </a:r>
            <a:endParaRPr lang="et-EE" b="1" dirty="0"/>
          </a:p>
          <a:p>
            <a:r>
              <a:rPr lang="et-EE" dirty="0"/>
              <a:t>Artiklid saavad rohkem tsiteeringuid, sest on </a:t>
            </a:r>
            <a:r>
              <a:rPr lang="et-EE" b="1" dirty="0"/>
              <a:t>kõigile kättesaadavad</a:t>
            </a:r>
            <a:r>
              <a:rPr lang="et-EE" dirty="0"/>
              <a:t>;</a:t>
            </a:r>
            <a:endParaRPr lang="et-EE" b="1" dirty="0"/>
          </a:p>
          <a:p>
            <a:r>
              <a:rPr lang="fi-FI" dirty="0"/>
              <a:t>APC</a:t>
            </a:r>
            <a:r>
              <a:rPr lang="et-EE" dirty="0"/>
              <a:t> ei kehti, artikli avalikuks tegemine on </a:t>
            </a:r>
            <a:r>
              <a:rPr lang="et-EE" b="1" dirty="0"/>
              <a:t>tasuta</a:t>
            </a:r>
            <a:r>
              <a:rPr lang="et-EE" dirty="0"/>
              <a:t>;</a:t>
            </a:r>
            <a:endParaRPr lang="et-EE" b="1" dirty="0"/>
          </a:p>
          <a:p>
            <a:r>
              <a:rPr lang="et-EE" dirty="0"/>
              <a:t>Pikaajaline ja turvaline </a:t>
            </a:r>
            <a:r>
              <a:rPr lang="et-EE" b="1" dirty="0"/>
              <a:t>säilitamine</a:t>
            </a:r>
            <a:r>
              <a:rPr lang="et-EE" dirty="0"/>
              <a:t> on garanteeritud;</a:t>
            </a:r>
          </a:p>
          <a:p>
            <a:r>
              <a:rPr lang="et-EE" b="1" dirty="0"/>
              <a:t>OAI-PMH protokoll</a:t>
            </a:r>
            <a:r>
              <a:rPr lang="et-EE" dirty="0"/>
              <a:t>i abil on võimalik otsingumootoritel pärida nimetuste metaandmeid;</a:t>
            </a:r>
          </a:p>
          <a:p>
            <a:r>
              <a:rPr lang="et-EE" dirty="0"/>
              <a:t>Artiklid on </a:t>
            </a:r>
            <a:r>
              <a:rPr lang="et-EE" b="1" dirty="0"/>
              <a:t>indekseeritud</a:t>
            </a:r>
            <a:r>
              <a:rPr lang="et-EE" dirty="0"/>
              <a:t> teistes digitaalarhiivides, portaalides, otsingumootorites (sh Google Scholar ja Altmetrics).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81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Isearhiveerimine TÜ digiarhiivis DSpace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75" y="1570414"/>
            <a:ext cx="5263331" cy="52875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2019" y="1570414"/>
            <a:ext cx="5352734" cy="408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6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389" y="240434"/>
            <a:ext cx="10515600" cy="1325563"/>
          </a:xfrm>
        </p:spPr>
        <p:txBody>
          <a:bodyPr/>
          <a:lstStyle/>
          <a:p>
            <a:r>
              <a:rPr lang="et-EE" b="1" dirty="0"/>
              <a:t>Isearhiveerimise tingimused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6524" y="1565997"/>
            <a:ext cx="6101542" cy="4419167"/>
          </a:xfrm>
        </p:spPr>
        <p:txBody>
          <a:bodyPr>
            <a:normAutofit fontScale="92500" lnSpcReduction="10000"/>
          </a:bodyPr>
          <a:lstStyle/>
          <a:p>
            <a:r>
              <a:rPr lang="et-EE" b="1" dirty="0" smtClean="0"/>
              <a:t>Lepingu sõlmimisel </a:t>
            </a:r>
            <a:r>
              <a:rPr lang="et-EE" dirty="0" smtClean="0"/>
              <a:t>kirjastajaga täpsusta nn </a:t>
            </a:r>
            <a:r>
              <a:rPr lang="et-EE" i="1" dirty="0" err="1" smtClean="0"/>
              <a:t>self-archiving</a:t>
            </a:r>
            <a:r>
              <a:rPr lang="et-EE" i="1" dirty="0" smtClean="0"/>
              <a:t> </a:t>
            </a:r>
            <a:r>
              <a:rPr lang="et-EE" dirty="0" smtClean="0"/>
              <a:t>tingimusi (</a:t>
            </a:r>
            <a:r>
              <a:rPr lang="et-EE" i="1" dirty="0" smtClean="0"/>
              <a:t>CTA</a:t>
            </a:r>
            <a:r>
              <a:rPr lang="et-EE" dirty="0" smtClean="0"/>
              <a:t> </a:t>
            </a:r>
            <a:r>
              <a:rPr lang="et-EE" i="1" dirty="0" err="1" smtClean="0"/>
              <a:t>copyright</a:t>
            </a:r>
            <a:r>
              <a:rPr lang="et-EE" i="1" dirty="0" smtClean="0"/>
              <a:t> </a:t>
            </a:r>
            <a:r>
              <a:rPr lang="et-EE" i="1" dirty="0" err="1" smtClean="0"/>
              <a:t>transfer</a:t>
            </a:r>
            <a:r>
              <a:rPr lang="et-EE" i="1" dirty="0" smtClean="0"/>
              <a:t> </a:t>
            </a:r>
            <a:r>
              <a:rPr lang="et-EE" i="1" dirty="0" err="1" smtClean="0"/>
              <a:t>agreement</a:t>
            </a:r>
            <a:r>
              <a:rPr lang="et-EE" dirty="0" smtClean="0"/>
              <a:t>).</a:t>
            </a:r>
          </a:p>
          <a:p>
            <a:r>
              <a:rPr lang="et-EE" dirty="0" smtClean="0"/>
              <a:t>Kontrolli tingimusi </a:t>
            </a:r>
            <a:r>
              <a:rPr lang="et-EE" b="1" dirty="0" smtClean="0"/>
              <a:t>kirjastaja veebilehel</a:t>
            </a:r>
            <a:r>
              <a:rPr lang="et-EE" dirty="0" smtClean="0"/>
              <a:t>.</a:t>
            </a:r>
          </a:p>
          <a:p>
            <a:r>
              <a:rPr lang="et-EE" dirty="0" smtClean="0"/>
              <a:t>Kontrolli tingimusi </a:t>
            </a:r>
            <a:r>
              <a:rPr lang="et-EE" b="1" dirty="0" smtClean="0">
                <a:hlinkClick r:id="rId2"/>
              </a:rPr>
              <a:t>SHERPA/ROMEO</a:t>
            </a:r>
            <a:r>
              <a:rPr lang="et-EE" dirty="0" smtClean="0"/>
              <a:t> andmebaasis.</a:t>
            </a:r>
          </a:p>
          <a:p>
            <a:r>
              <a:rPr lang="et-EE" dirty="0" smtClean="0"/>
              <a:t>Kasuta artikli </a:t>
            </a:r>
            <a:r>
              <a:rPr lang="et-EE" b="1" dirty="0" smtClean="0"/>
              <a:t>viimast eel-retsenseeritud </a:t>
            </a:r>
            <a:r>
              <a:rPr lang="et-EE" dirty="0" smtClean="0"/>
              <a:t>(kirjastaja poolt kujundamata) versiooni!</a:t>
            </a:r>
          </a:p>
          <a:p>
            <a:pPr algn="just"/>
            <a:r>
              <a:rPr lang="et-EE" b="1" dirty="0" smtClean="0"/>
              <a:t>Embargo puhul</a:t>
            </a:r>
            <a:r>
              <a:rPr lang="et-EE" dirty="0" smtClean="0"/>
              <a:t> taga OA nii kiiresti kui võimalik, kuid mitte hiljem kui </a:t>
            </a:r>
            <a:r>
              <a:rPr lang="et-EE" b="1" dirty="0" smtClean="0"/>
              <a:t>6 kuud </a:t>
            </a:r>
            <a:r>
              <a:rPr lang="et-EE" dirty="0" smtClean="0"/>
              <a:t>pärast artikli </a:t>
            </a:r>
            <a:r>
              <a:rPr lang="et-EE" dirty="0"/>
              <a:t>avaldamist </a:t>
            </a:r>
            <a:r>
              <a:rPr lang="et-EE" b="1" dirty="0"/>
              <a:t>(SHT 12 kuud</a:t>
            </a:r>
            <a:r>
              <a:rPr lang="et-EE" b="1" dirty="0" smtClean="0"/>
              <a:t>)</a:t>
            </a:r>
            <a:r>
              <a:rPr lang="et-EE" dirty="0" smtClean="0"/>
              <a:t>.</a:t>
            </a:r>
          </a:p>
          <a:p>
            <a:pPr marL="0" indent="0" algn="just">
              <a:buNone/>
            </a:pPr>
            <a:endParaRPr lang="et-EE" dirty="0" smtClean="0"/>
          </a:p>
          <a:p>
            <a:pPr algn="just"/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endParaRPr lang="et-E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37" y="1435950"/>
            <a:ext cx="4920356" cy="49203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2174" y="6043412"/>
            <a:ext cx="7210242" cy="4326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9337" y="6356305"/>
            <a:ext cx="4920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hlinkClick r:id="rId5"/>
              </a:rPr>
              <a:t>https://</a:t>
            </a:r>
            <a:r>
              <a:rPr lang="en-US" sz="1000" dirty="0" smtClean="0">
                <a:hlinkClick r:id="rId5"/>
              </a:rPr>
              <a:t>commons.wikimedia.org/wiki/File:Preprint_postprint_published.svg</a:t>
            </a:r>
            <a:r>
              <a:rPr lang="et-EE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71764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Näide meile </a:t>
            </a:r>
            <a:r>
              <a:rPr lang="et-EE" b="1" dirty="0"/>
              <a:t>saadetud </a:t>
            </a:r>
            <a:r>
              <a:rPr lang="et-EE" b="1" dirty="0" smtClean="0"/>
              <a:t>küsimusest (30.05.2024)</a:t>
            </a:r>
            <a:endParaRPr lang="et-EE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Maikuus ilmunud artikkel ajakirjas </a:t>
            </a:r>
            <a:r>
              <a:rPr lang="en-US" i="1" dirty="0"/>
              <a:t>International Journal of Electronic Governance (IJEG)</a:t>
            </a:r>
            <a:r>
              <a:rPr lang="et-EE" dirty="0" smtClean="0"/>
              <a:t>, mida sooviks panna DSpace kollektsiooni, 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 algn="just">
              <a:buNone/>
            </a:pPr>
            <a:r>
              <a:rPr lang="et-EE" dirty="0" smtClean="0"/>
              <a:t>Kas ma saan õigesti aru, et avaldatud/trükitud versiooni võib DSpace’i panna või siis pigem mitte, kirjastuse kodulehel justkui on selline info</a:t>
            </a:r>
          </a:p>
          <a:p>
            <a:pPr marL="0" indent="0">
              <a:buNone/>
            </a:pPr>
            <a:r>
              <a:rPr lang="et-EE" dirty="0" smtClean="0">
                <a:hlinkClick r:id="rId2"/>
              </a:rPr>
              <a:t>https://www.inderscience.com/mobile/inauthors/index.php?pid=75</a:t>
            </a:r>
            <a:r>
              <a:rPr lang="et-EE" dirty="0" smtClean="0"/>
              <a:t> 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Samas, vaatasin ka </a:t>
            </a:r>
            <a:r>
              <a:rPr lang="et-EE" dirty="0"/>
              <a:t>S</a:t>
            </a:r>
            <a:r>
              <a:rPr lang="et-EE" dirty="0" smtClean="0"/>
              <a:t>herpa andmebaasist, kus on hoopis keerulisem aru saada, seal on mingitel versioonidel lausa embargo.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525639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98" y="4382490"/>
            <a:ext cx="5408489" cy="1956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598" y="1497587"/>
            <a:ext cx="5408489" cy="2342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024" y="1501412"/>
            <a:ext cx="6037489" cy="48373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98" y="4036126"/>
            <a:ext cx="2216728" cy="34636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2385" y="172024"/>
            <a:ext cx="11513128" cy="1325563"/>
          </a:xfrm>
        </p:spPr>
        <p:txBody>
          <a:bodyPr/>
          <a:lstStyle/>
          <a:p>
            <a:r>
              <a:rPr lang="et-EE" b="1" dirty="0" smtClean="0"/>
              <a:t>Vastused SHERPA andmebaasis ja kirjastaja veebis:</a:t>
            </a:r>
            <a:endParaRPr lang="et-EE" b="1" dirty="0"/>
          </a:p>
        </p:txBody>
      </p:sp>
    </p:spTree>
    <p:extLst>
      <p:ext uri="{BB962C8B-B14F-4D97-AF65-F5344CB8AC3E}">
        <p14:creationId xmlns:p14="http://schemas.microsoft.com/office/powerpoint/2010/main" val="3005500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7F58B-238A-4F38-A21B-C4053514A1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36095"/>
            <a:ext cx="9144000" cy="2387600"/>
          </a:xfrm>
        </p:spPr>
        <p:txBody>
          <a:bodyPr/>
          <a:lstStyle/>
          <a:p>
            <a:r>
              <a:rPr lang="et-EE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369D1C-2F46-4E39-82E6-93D5E953F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18156"/>
            <a:ext cx="9144000" cy="1655762"/>
          </a:xfrm>
        </p:spPr>
        <p:txBody>
          <a:bodyPr>
            <a:normAutofit/>
          </a:bodyPr>
          <a:lstStyle/>
          <a:p>
            <a:r>
              <a:rPr lang="et-EE" sz="3000" b="1" dirty="0" smtClean="0"/>
              <a:t>Tänan!</a:t>
            </a:r>
            <a:endParaRPr lang="et-EE" dirty="0" smtClean="0"/>
          </a:p>
          <a:p>
            <a:r>
              <a:rPr lang="et-EE" sz="1400" i="1" dirty="0" smtClean="0">
                <a:hlinkClick r:id="rId2"/>
              </a:rPr>
              <a:t>elena.sipria-mironov@ut.ee</a:t>
            </a:r>
            <a:r>
              <a:rPr lang="et-EE" sz="1400" i="1" dirty="0" smtClean="0"/>
              <a:t> </a:t>
            </a:r>
          </a:p>
          <a:p>
            <a:endParaRPr lang="et-E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37DE97-9C2D-469F-935E-E3E377BF9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7" y="76531"/>
            <a:ext cx="2345089" cy="12680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AF98F7-6506-4BFE-B719-430B06311F3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532" y="460765"/>
            <a:ext cx="1496981" cy="4995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6661" y="1908573"/>
            <a:ext cx="3658677" cy="244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0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11218</TotalTime>
  <Words>647</Words>
  <Application>Microsoft Office PowerPoint</Application>
  <PresentationFormat>Widescreen</PresentationFormat>
  <Paragraphs>95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 </vt:lpstr>
      <vt:lpstr>Kõigile tasuta kättesaadavad teadusartiklid</vt:lpstr>
      <vt:lpstr>Ajajoon</vt:lpstr>
      <vt:lpstr>Peamised suundumused ja arengud 2020ndatel</vt:lpstr>
      <vt:lpstr>OA artikkel on:</vt:lpstr>
      <vt:lpstr>Erinevad tahud</vt:lpstr>
      <vt:lpstr>Põhjused ja nõuded</vt:lpstr>
      <vt:lpstr>PowerPoint Presentation</vt:lpstr>
      <vt:lpstr>Kuldne ja/või roheline OA?</vt:lpstr>
      <vt:lpstr>Soovitus:</vt:lpstr>
      <vt:lpstr>Miks teha kättesaadavaks repositooriumis?</vt:lpstr>
      <vt:lpstr>Isearhiveerimine TÜ digiarhiivis DSpace</vt:lpstr>
      <vt:lpstr>Isearhiveerimise tingimused</vt:lpstr>
      <vt:lpstr>Näide meile saadetud küsimusest (30.05.2024)</vt:lpstr>
      <vt:lpstr>Vastused SHERPA andmebaasis ja kirjastaja veebis: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Lilian Mengel</dc:creator>
  <cp:lastModifiedBy>Elena Sipria-Mironov</cp:lastModifiedBy>
  <cp:revision>33</cp:revision>
  <dcterms:created xsi:type="dcterms:W3CDTF">2021-09-22T06:56:53Z</dcterms:created>
  <dcterms:modified xsi:type="dcterms:W3CDTF">2024-06-04T07:26:34Z</dcterms:modified>
</cp:coreProperties>
</file>