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handoutMasterIdLst>
    <p:handoutMasterId r:id="rId56"/>
  </p:handoutMasterIdLst>
  <p:sldIdLst>
    <p:sldId id="256" r:id="rId2"/>
    <p:sldId id="281" r:id="rId3"/>
    <p:sldId id="279" r:id="rId4"/>
    <p:sldId id="349" r:id="rId5"/>
    <p:sldId id="301" r:id="rId6"/>
    <p:sldId id="280" r:id="rId7"/>
    <p:sldId id="317" r:id="rId8"/>
    <p:sldId id="302" r:id="rId9"/>
    <p:sldId id="292" r:id="rId10"/>
    <p:sldId id="341" r:id="rId11"/>
    <p:sldId id="318" r:id="rId12"/>
    <p:sldId id="282" r:id="rId13"/>
    <p:sldId id="324" r:id="rId14"/>
    <p:sldId id="308" r:id="rId15"/>
    <p:sldId id="320" r:id="rId16"/>
    <p:sldId id="331" r:id="rId17"/>
    <p:sldId id="335" r:id="rId18"/>
    <p:sldId id="343" r:id="rId19"/>
    <p:sldId id="333" r:id="rId20"/>
    <p:sldId id="336" r:id="rId21"/>
    <p:sldId id="309" r:id="rId22"/>
    <p:sldId id="342" r:id="rId23"/>
    <p:sldId id="321" r:id="rId24"/>
    <p:sldId id="322" r:id="rId25"/>
    <p:sldId id="323" r:id="rId26"/>
    <p:sldId id="344" r:id="rId27"/>
    <p:sldId id="347" r:id="rId28"/>
    <p:sldId id="351" r:id="rId29"/>
    <p:sldId id="310" r:id="rId30"/>
    <p:sldId id="311" r:id="rId31"/>
    <p:sldId id="328" r:id="rId32"/>
    <p:sldId id="329" r:id="rId33"/>
    <p:sldId id="345" r:id="rId34"/>
    <p:sldId id="346" r:id="rId35"/>
    <p:sldId id="287" r:id="rId36"/>
    <p:sldId id="291" r:id="rId37"/>
    <p:sldId id="294" r:id="rId38"/>
    <p:sldId id="295" r:id="rId39"/>
    <p:sldId id="298" r:id="rId40"/>
    <p:sldId id="316" r:id="rId41"/>
    <p:sldId id="290" r:id="rId42"/>
    <p:sldId id="303" r:id="rId43"/>
    <p:sldId id="313" r:id="rId44"/>
    <p:sldId id="348" r:id="rId45"/>
    <p:sldId id="350" r:id="rId46"/>
    <p:sldId id="264" r:id="rId47"/>
    <p:sldId id="300" r:id="rId48"/>
    <p:sldId id="267" r:id="rId49"/>
    <p:sldId id="305" r:id="rId50"/>
    <p:sldId id="340" r:id="rId51"/>
    <p:sldId id="315" r:id="rId52"/>
    <p:sldId id="306" r:id="rId53"/>
    <p:sldId id="352" r:id="rId54"/>
  </p:sldIdLst>
  <p:sldSz cx="9144000" cy="6858000" type="screen4x3"/>
  <p:notesSz cx="6735763" cy="9866313"/>
  <p:defaultTextStyle>
    <a:defPPr>
      <a:defRPr lang="et-EE"/>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4660"/>
  </p:normalViewPr>
  <p:slideViewPr>
    <p:cSldViewPr>
      <p:cViewPr varScale="1">
        <p:scale>
          <a:sx n="109" d="100"/>
          <a:sy n="109" d="100"/>
        </p:scale>
        <p:origin x="167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t-EE"/>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plotArea>
      <c:layout/>
      <c:barChart>
        <c:barDir val="col"/>
        <c:grouping val="clustered"/>
        <c:varyColors val="0"/>
        <c:ser>
          <c:idx val="0"/>
          <c:order val="0"/>
          <c:tx>
            <c:strRef>
              <c:f>Leht1!$B$1</c:f>
              <c:strCache>
                <c:ptCount val="1"/>
                <c:pt idx="0">
                  <c:v>Kogu suurus</c:v>
                </c:pt>
              </c:strCache>
            </c:strRef>
          </c:tx>
          <c:invertIfNegative val="0"/>
          <c:cat>
            <c:strRef>
              <c:f>Leht1!$A$2:$A$14</c:f>
              <c:strCache>
                <c:ptCount val="13"/>
                <c:pt idx="0">
                  <c:v>Biomeedikum</c:v>
                </c:pt>
                <c:pt idx="1">
                  <c:v>Mereinstituut</c:v>
                </c:pt>
                <c:pt idx="2">
                  <c:v>Füüsikaraamatukogu</c:v>
                </c:pt>
                <c:pt idx="3">
                  <c:v>Haridusteadused</c:v>
                </c:pt>
                <c:pt idx="4">
                  <c:v>Iuridicum</c:v>
                </c:pt>
                <c:pt idx="5">
                  <c:v>Majandusraamatukogu</c:v>
                </c:pt>
                <c:pt idx="6">
                  <c:v>Matemaatika</c:v>
                </c:pt>
                <c:pt idx="7">
                  <c:v>Saksa filoloogia*</c:v>
                </c:pt>
                <c:pt idx="8">
                  <c:v>Skandinavistika*</c:v>
                </c:pt>
                <c:pt idx="9">
                  <c:v>Sotsiaalteadused</c:v>
                </c:pt>
                <c:pt idx="10">
                  <c:v>Narva kolledž</c:v>
                </c:pt>
                <c:pt idx="11">
                  <c:v>Pärnu kolledž</c:v>
                </c:pt>
                <c:pt idx="12">
                  <c:v>Viljandi kultuuriak.</c:v>
                </c:pt>
              </c:strCache>
            </c:strRef>
          </c:cat>
          <c:val>
            <c:numRef>
              <c:f>Leht1!$B$2:$B$14</c:f>
              <c:numCache>
                <c:formatCode>General</c:formatCode>
                <c:ptCount val="13"/>
                <c:pt idx="0">
                  <c:v>11957</c:v>
                </c:pt>
                <c:pt idx="1">
                  <c:v>12248</c:v>
                </c:pt>
                <c:pt idx="2">
                  <c:v>18414</c:v>
                </c:pt>
                <c:pt idx="3">
                  <c:v>32721</c:v>
                </c:pt>
                <c:pt idx="4">
                  <c:v>11499</c:v>
                </c:pt>
                <c:pt idx="5">
                  <c:v>15423</c:v>
                </c:pt>
                <c:pt idx="6">
                  <c:v>17731</c:v>
                </c:pt>
                <c:pt idx="7">
                  <c:v>11407</c:v>
                </c:pt>
                <c:pt idx="8">
                  <c:v>18479</c:v>
                </c:pt>
                <c:pt idx="9">
                  <c:v>22412</c:v>
                </c:pt>
                <c:pt idx="10">
                  <c:v>51430</c:v>
                </c:pt>
                <c:pt idx="11">
                  <c:v>22195</c:v>
                </c:pt>
                <c:pt idx="12">
                  <c:v>58163</c:v>
                </c:pt>
              </c:numCache>
            </c:numRef>
          </c:val>
          <c:extLst>
            <c:ext xmlns:c16="http://schemas.microsoft.com/office/drawing/2014/chart" uri="{C3380CC4-5D6E-409C-BE32-E72D297353CC}">
              <c16:uniqueId val="{00000000-733F-47E0-A509-6A97F131EE01}"/>
            </c:ext>
          </c:extLst>
        </c:ser>
        <c:dLbls>
          <c:showLegendKey val="0"/>
          <c:showVal val="0"/>
          <c:showCatName val="0"/>
          <c:showSerName val="0"/>
          <c:showPercent val="0"/>
          <c:showBubbleSize val="0"/>
        </c:dLbls>
        <c:gapWidth val="150"/>
        <c:axId val="22153472"/>
        <c:axId val="34656256"/>
      </c:barChart>
      <c:catAx>
        <c:axId val="22153472"/>
        <c:scaling>
          <c:orientation val="minMax"/>
        </c:scaling>
        <c:delete val="0"/>
        <c:axPos val="b"/>
        <c:numFmt formatCode="General" sourceLinked="0"/>
        <c:majorTickMark val="out"/>
        <c:minorTickMark val="none"/>
        <c:tickLblPos val="nextTo"/>
        <c:crossAx val="34656256"/>
        <c:crosses val="autoZero"/>
        <c:auto val="1"/>
        <c:lblAlgn val="ctr"/>
        <c:lblOffset val="100"/>
        <c:noMultiLvlLbl val="0"/>
      </c:catAx>
      <c:valAx>
        <c:axId val="34656256"/>
        <c:scaling>
          <c:orientation val="minMax"/>
        </c:scaling>
        <c:delete val="0"/>
        <c:axPos val="l"/>
        <c:majorGridlines/>
        <c:numFmt formatCode="General" sourceLinked="1"/>
        <c:majorTickMark val="out"/>
        <c:minorTickMark val="none"/>
        <c:tickLblPos val="nextTo"/>
        <c:crossAx val="2215347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pPr>
              <a:defRPr/>
            </a:pPr>
            <a:endParaRPr lang="en-US"/>
          </a:p>
        </p:txBody>
      </p:sp>
      <p:sp>
        <p:nvSpPr>
          <p:cNvPr id="3" name="Kuupäeva kohatäide 2"/>
          <p:cNvSpPr>
            <a:spLocks noGrp="1"/>
          </p:cNvSpPr>
          <p:nvPr>
            <p:ph type="dt" sz="quarter" idx="1"/>
          </p:nvPr>
        </p:nvSpPr>
        <p:spPr>
          <a:xfrm>
            <a:off x="3814763" y="0"/>
            <a:ext cx="2919412" cy="495300"/>
          </a:xfrm>
          <a:prstGeom prst="rect">
            <a:avLst/>
          </a:prstGeom>
        </p:spPr>
        <p:txBody>
          <a:bodyPr vert="horz" lIns="91440" tIns="45720" rIns="91440" bIns="45720" rtlCol="0"/>
          <a:lstStyle>
            <a:lvl1pPr algn="r">
              <a:defRPr sz="1200"/>
            </a:lvl1pPr>
          </a:lstStyle>
          <a:p>
            <a:pPr>
              <a:defRPr/>
            </a:pPr>
            <a:fld id="{A67B9D17-F54D-462E-B0C3-CE621695E393}" type="datetimeFigureOut">
              <a:rPr lang="en-US"/>
              <a:pPr>
                <a:defRPr/>
              </a:pPr>
              <a:t>4/28/2020</a:t>
            </a:fld>
            <a:endParaRPr lang="en-US"/>
          </a:p>
        </p:txBody>
      </p:sp>
      <p:sp>
        <p:nvSpPr>
          <p:cNvPr id="4" name="Jaluse kohatäide 3"/>
          <p:cNvSpPr>
            <a:spLocks noGrp="1"/>
          </p:cNvSpPr>
          <p:nvPr>
            <p:ph type="ftr" sz="quarter" idx="2"/>
          </p:nvPr>
        </p:nvSpPr>
        <p:spPr>
          <a:xfrm>
            <a:off x="0" y="9371013"/>
            <a:ext cx="2919413" cy="495300"/>
          </a:xfrm>
          <a:prstGeom prst="rect">
            <a:avLst/>
          </a:prstGeom>
        </p:spPr>
        <p:txBody>
          <a:bodyPr vert="horz" lIns="91440" tIns="45720" rIns="91440" bIns="45720" rtlCol="0" anchor="b"/>
          <a:lstStyle>
            <a:lvl1pPr algn="l">
              <a:defRPr sz="1200"/>
            </a:lvl1pPr>
          </a:lstStyle>
          <a:p>
            <a:pPr>
              <a:defRPr/>
            </a:pPr>
            <a:endParaRPr lang="en-US"/>
          </a:p>
        </p:txBody>
      </p:sp>
      <p:sp>
        <p:nvSpPr>
          <p:cNvPr id="5" name="Slaidinumbri kohatäide 4"/>
          <p:cNvSpPr>
            <a:spLocks noGrp="1"/>
          </p:cNvSpPr>
          <p:nvPr>
            <p:ph type="sldNum" sz="quarter" idx="3"/>
          </p:nvPr>
        </p:nvSpPr>
        <p:spPr>
          <a:xfrm>
            <a:off x="3814763" y="9371013"/>
            <a:ext cx="2919412" cy="495300"/>
          </a:xfrm>
          <a:prstGeom prst="rect">
            <a:avLst/>
          </a:prstGeom>
        </p:spPr>
        <p:txBody>
          <a:bodyPr vert="horz" lIns="91440" tIns="45720" rIns="91440" bIns="45720" rtlCol="0" anchor="b"/>
          <a:lstStyle>
            <a:lvl1pPr algn="r">
              <a:defRPr sz="1200"/>
            </a:lvl1pPr>
          </a:lstStyle>
          <a:p>
            <a:pPr>
              <a:defRPr/>
            </a:pPr>
            <a:fld id="{23BF7C0D-BF1F-4161-83F7-C2B21D553BB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t-EE"/>
          </a:p>
        </p:txBody>
      </p:sp>
      <p:sp>
        <p:nvSpPr>
          <p:cNvPr id="3" name="Date Placeholder 2"/>
          <p:cNvSpPr>
            <a:spLocks noGrp="1"/>
          </p:cNvSpPr>
          <p:nvPr>
            <p:ph type="dt" idx="1"/>
          </p:nvPr>
        </p:nvSpPr>
        <p:spPr>
          <a:xfrm>
            <a:off x="3814763" y="0"/>
            <a:ext cx="2919412" cy="493713"/>
          </a:xfrm>
          <a:prstGeom prst="rect">
            <a:avLst/>
          </a:prstGeom>
        </p:spPr>
        <p:txBody>
          <a:bodyPr vert="horz" lIns="91440" tIns="45720" rIns="91440" bIns="45720" rtlCol="0"/>
          <a:lstStyle>
            <a:lvl1pPr algn="r" eaLnBrk="1" hangingPunct="1">
              <a:defRPr sz="1200">
                <a:latin typeface="Arial" charset="0"/>
              </a:defRPr>
            </a:lvl1pPr>
          </a:lstStyle>
          <a:p>
            <a:pPr>
              <a:defRPr/>
            </a:pPr>
            <a:fld id="{85203046-5515-423C-9F1F-58D18B1BF9E9}" type="datetimeFigureOut">
              <a:rPr lang="et-EE"/>
              <a:pPr>
                <a:defRPr/>
              </a:pPr>
              <a:t>28.04.2020</a:t>
            </a:fld>
            <a:endParaRPr lang="et-EE"/>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et-EE" noProof="0" smtClean="0"/>
          </a:p>
        </p:txBody>
      </p:sp>
      <p:sp>
        <p:nvSpPr>
          <p:cNvPr id="5" name="Notes Placeholder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t-EE" noProof="0" smtClean="0"/>
          </a:p>
        </p:txBody>
      </p:sp>
      <p:sp>
        <p:nvSpPr>
          <p:cNvPr id="6" name="Footer Placeholder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t-EE"/>
          </a:p>
        </p:txBody>
      </p:sp>
      <p:sp>
        <p:nvSpPr>
          <p:cNvPr id="7" name="Slide Number Placeholder 6"/>
          <p:cNvSpPr>
            <a:spLocks noGrp="1"/>
          </p:cNvSpPr>
          <p:nvPr>
            <p:ph type="sldNum" sz="quarter" idx="5"/>
          </p:nvPr>
        </p:nvSpPr>
        <p:spPr>
          <a:xfrm>
            <a:off x="3814763" y="9371013"/>
            <a:ext cx="2919412" cy="49371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517719D-34CC-49B9-914B-17E9031CCE27}" type="slidenum">
              <a:rPr lang="et-EE" altLang="en-US"/>
              <a:pPr>
                <a:defRPr/>
              </a:pPr>
              <a:t>‹#›</a:t>
            </a:fld>
            <a:endParaRPr lang="et-EE"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aidi pildi kohatä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Märkmete kohatäid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292" name="Slaidinumbri kohatä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C5A3D88-4047-4A1F-9273-272A237A83C2}" type="slidenum">
              <a:rPr lang="et-EE" altLang="en-US" smtClean="0"/>
              <a:pPr/>
              <a:t>9</a:t>
            </a:fld>
            <a:endParaRPr lang="et-EE"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aidi pildi kohatä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Märkmete kohatäide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37892" name="Slaidinumbri kohatä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7E752F-5EFB-4095-A2DF-6D9FC77CA263}" type="slidenum">
              <a:rPr lang="et-EE" altLang="en-US" smtClean="0"/>
              <a:pPr/>
              <a:t>48</a:t>
            </a:fld>
            <a:endParaRPr lang="et-EE"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t-EE"/>
          </a:p>
        </p:txBody>
      </p:sp>
      <p:sp>
        <p:nvSpPr>
          <p:cNvPr id="4" name="Date Placeholder 3"/>
          <p:cNvSpPr>
            <a:spLocks noGrp="1"/>
          </p:cNvSpPr>
          <p:nvPr>
            <p:ph type="dt" sz="half" idx="10"/>
          </p:nvPr>
        </p:nvSpPr>
        <p:spPr/>
        <p:txBody>
          <a:bodyPr/>
          <a:lstStyle>
            <a:lvl1pPr>
              <a:defRPr/>
            </a:lvl1pPr>
          </a:lstStyle>
          <a:p>
            <a:pPr>
              <a:defRPr/>
            </a:pPr>
            <a:fld id="{FBBF82DE-B19D-4D90-8394-7E9309C488A2}" type="datetimeFigureOut">
              <a:rPr lang="et-EE"/>
              <a:pPr>
                <a:defRPr/>
              </a:pPr>
              <a:t>28.04.2020</a:t>
            </a:fld>
            <a:endParaRPr lang="et-EE"/>
          </a:p>
        </p:txBody>
      </p:sp>
      <p:sp>
        <p:nvSpPr>
          <p:cNvPr id="5" name="Footer Placeholder 4"/>
          <p:cNvSpPr>
            <a:spLocks noGrp="1"/>
          </p:cNvSpPr>
          <p:nvPr>
            <p:ph type="ftr" sz="quarter" idx="11"/>
          </p:nvPr>
        </p:nvSpPr>
        <p:spPr/>
        <p:txBody>
          <a:bodyPr/>
          <a:lstStyle>
            <a:lvl1pPr>
              <a:defRPr/>
            </a:lvl1pPr>
          </a:lstStyle>
          <a:p>
            <a:pPr>
              <a:defRPr/>
            </a:pPr>
            <a:endParaRPr lang="et-EE"/>
          </a:p>
        </p:txBody>
      </p:sp>
      <p:sp>
        <p:nvSpPr>
          <p:cNvPr id="6" name="Slide Number Placeholder 5"/>
          <p:cNvSpPr>
            <a:spLocks noGrp="1"/>
          </p:cNvSpPr>
          <p:nvPr>
            <p:ph type="sldNum" sz="quarter" idx="12"/>
          </p:nvPr>
        </p:nvSpPr>
        <p:spPr/>
        <p:txBody>
          <a:bodyPr/>
          <a:lstStyle>
            <a:lvl1pPr>
              <a:defRPr/>
            </a:lvl1pPr>
          </a:lstStyle>
          <a:p>
            <a:pPr>
              <a:defRPr/>
            </a:pPr>
            <a:fld id="{09F9A857-8E14-4F0C-B4F0-E1A53589F5C2}" type="slidenum">
              <a:rPr lang="et-EE" altLang="en-US"/>
              <a:pPr>
                <a:defRPr/>
              </a:pPr>
              <a:t>‹#›</a:t>
            </a:fld>
            <a:endParaRPr lang="et-EE" altLang="en-US"/>
          </a:p>
        </p:txBody>
      </p:sp>
    </p:spTree>
    <p:extLst>
      <p:ext uri="{BB962C8B-B14F-4D97-AF65-F5344CB8AC3E}">
        <p14:creationId xmlns:p14="http://schemas.microsoft.com/office/powerpoint/2010/main" val="3386822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lvl1pPr>
              <a:defRPr/>
            </a:lvl1pPr>
          </a:lstStyle>
          <a:p>
            <a:pPr>
              <a:defRPr/>
            </a:pPr>
            <a:fld id="{092B2652-00C9-46E1-A79D-F7E3D3A2F817}" type="datetimeFigureOut">
              <a:rPr lang="et-EE"/>
              <a:pPr>
                <a:defRPr/>
              </a:pPr>
              <a:t>28.04.2020</a:t>
            </a:fld>
            <a:endParaRPr lang="et-EE"/>
          </a:p>
        </p:txBody>
      </p:sp>
      <p:sp>
        <p:nvSpPr>
          <p:cNvPr id="5" name="Footer Placeholder 4"/>
          <p:cNvSpPr>
            <a:spLocks noGrp="1"/>
          </p:cNvSpPr>
          <p:nvPr>
            <p:ph type="ftr" sz="quarter" idx="11"/>
          </p:nvPr>
        </p:nvSpPr>
        <p:spPr/>
        <p:txBody>
          <a:bodyPr/>
          <a:lstStyle>
            <a:lvl1pPr>
              <a:defRPr/>
            </a:lvl1pPr>
          </a:lstStyle>
          <a:p>
            <a:pPr>
              <a:defRPr/>
            </a:pPr>
            <a:endParaRPr lang="et-EE"/>
          </a:p>
        </p:txBody>
      </p:sp>
      <p:sp>
        <p:nvSpPr>
          <p:cNvPr id="6" name="Slide Number Placeholder 5"/>
          <p:cNvSpPr>
            <a:spLocks noGrp="1"/>
          </p:cNvSpPr>
          <p:nvPr>
            <p:ph type="sldNum" sz="quarter" idx="12"/>
          </p:nvPr>
        </p:nvSpPr>
        <p:spPr/>
        <p:txBody>
          <a:bodyPr/>
          <a:lstStyle>
            <a:lvl1pPr>
              <a:defRPr/>
            </a:lvl1pPr>
          </a:lstStyle>
          <a:p>
            <a:pPr>
              <a:defRPr/>
            </a:pPr>
            <a:fld id="{BA2C3ADF-E0AF-4B25-9174-D93EBBFD96BD}" type="slidenum">
              <a:rPr lang="et-EE" altLang="en-US"/>
              <a:pPr>
                <a:defRPr/>
              </a:pPr>
              <a:t>‹#›</a:t>
            </a:fld>
            <a:endParaRPr lang="et-EE" altLang="en-US"/>
          </a:p>
        </p:txBody>
      </p:sp>
    </p:spTree>
    <p:extLst>
      <p:ext uri="{BB962C8B-B14F-4D97-AF65-F5344CB8AC3E}">
        <p14:creationId xmlns:p14="http://schemas.microsoft.com/office/powerpoint/2010/main" val="241619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603A906-B664-41D4-89DB-2E922D0B5829}" type="datetimeFigureOut">
              <a:rPr lang="et-EE"/>
              <a:pPr>
                <a:defRPr/>
              </a:pPr>
              <a:t>28.04.2020</a:t>
            </a:fld>
            <a:endParaRPr lang="et-EE"/>
          </a:p>
        </p:txBody>
      </p:sp>
      <p:sp>
        <p:nvSpPr>
          <p:cNvPr id="5" name="Footer Placeholder 4"/>
          <p:cNvSpPr>
            <a:spLocks noGrp="1"/>
          </p:cNvSpPr>
          <p:nvPr>
            <p:ph type="ftr" sz="quarter" idx="11"/>
          </p:nvPr>
        </p:nvSpPr>
        <p:spPr/>
        <p:txBody>
          <a:bodyPr/>
          <a:lstStyle>
            <a:lvl1pPr>
              <a:defRPr/>
            </a:lvl1pPr>
          </a:lstStyle>
          <a:p>
            <a:pPr>
              <a:defRPr/>
            </a:pPr>
            <a:endParaRPr lang="et-EE"/>
          </a:p>
        </p:txBody>
      </p:sp>
      <p:sp>
        <p:nvSpPr>
          <p:cNvPr id="6" name="Slide Number Placeholder 5"/>
          <p:cNvSpPr>
            <a:spLocks noGrp="1"/>
          </p:cNvSpPr>
          <p:nvPr>
            <p:ph type="sldNum" sz="quarter" idx="12"/>
          </p:nvPr>
        </p:nvSpPr>
        <p:spPr/>
        <p:txBody>
          <a:bodyPr/>
          <a:lstStyle>
            <a:lvl1pPr>
              <a:defRPr/>
            </a:lvl1pPr>
          </a:lstStyle>
          <a:p>
            <a:pPr>
              <a:defRPr/>
            </a:pPr>
            <a:fld id="{5BE939F1-BD41-4172-B53F-C12BC4E8F61C}" type="slidenum">
              <a:rPr lang="et-EE" altLang="en-US"/>
              <a:pPr>
                <a:defRPr/>
              </a:pPr>
              <a:t>‹#›</a:t>
            </a:fld>
            <a:endParaRPr lang="et-EE" altLang="en-US"/>
          </a:p>
        </p:txBody>
      </p:sp>
    </p:spTree>
    <p:extLst>
      <p:ext uri="{BB962C8B-B14F-4D97-AF65-F5344CB8AC3E}">
        <p14:creationId xmlns:p14="http://schemas.microsoft.com/office/powerpoint/2010/main" val="1295199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Date Placeholder 3"/>
          <p:cNvSpPr>
            <a:spLocks noGrp="1"/>
          </p:cNvSpPr>
          <p:nvPr>
            <p:ph type="dt" sz="half" idx="10"/>
          </p:nvPr>
        </p:nvSpPr>
        <p:spPr/>
        <p:txBody>
          <a:bodyPr/>
          <a:lstStyle>
            <a:lvl1pPr>
              <a:defRPr/>
            </a:lvl1pPr>
          </a:lstStyle>
          <a:p>
            <a:pPr>
              <a:defRPr/>
            </a:pPr>
            <a:fld id="{D4563383-537B-4C00-82E7-F3ED334CCFFA}" type="datetimeFigureOut">
              <a:rPr lang="et-EE"/>
              <a:pPr>
                <a:defRPr/>
              </a:pPr>
              <a:t>28.04.2020</a:t>
            </a:fld>
            <a:endParaRPr lang="et-EE"/>
          </a:p>
        </p:txBody>
      </p:sp>
      <p:sp>
        <p:nvSpPr>
          <p:cNvPr id="6" name="Footer Placeholder 4"/>
          <p:cNvSpPr>
            <a:spLocks noGrp="1"/>
          </p:cNvSpPr>
          <p:nvPr>
            <p:ph type="ftr" sz="quarter" idx="11"/>
          </p:nvPr>
        </p:nvSpPr>
        <p:spPr/>
        <p:txBody>
          <a:bodyPr/>
          <a:lstStyle>
            <a:lvl1pPr>
              <a:defRPr/>
            </a:lvl1pPr>
          </a:lstStyle>
          <a:p>
            <a:pPr>
              <a:defRPr/>
            </a:pPr>
            <a:endParaRPr lang="et-EE"/>
          </a:p>
        </p:txBody>
      </p:sp>
      <p:sp>
        <p:nvSpPr>
          <p:cNvPr id="7" name="Slide Number Placeholder 5"/>
          <p:cNvSpPr>
            <a:spLocks noGrp="1"/>
          </p:cNvSpPr>
          <p:nvPr>
            <p:ph type="sldNum" sz="quarter" idx="12"/>
          </p:nvPr>
        </p:nvSpPr>
        <p:spPr/>
        <p:txBody>
          <a:bodyPr/>
          <a:lstStyle>
            <a:lvl1pPr>
              <a:defRPr/>
            </a:lvl1pPr>
          </a:lstStyle>
          <a:p>
            <a:pPr>
              <a:defRPr/>
            </a:pPr>
            <a:fld id="{1336F4E2-C5E9-4813-8AFD-5CEE58682F0E}" type="slidenum">
              <a:rPr lang="et-EE" altLang="en-US"/>
              <a:pPr>
                <a:defRPr/>
              </a:pPr>
              <a:t>‹#›</a:t>
            </a:fld>
            <a:endParaRPr lang="et-EE" altLang="en-US"/>
          </a:p>
        </p:txBody>
      </p:sp>
    </p:spTree>
    <p:extLst>
      <p:ext uri="{BB962C8B-B14F-4D97-AF65-F5344CB8AC3E}">
        <p14:creationId xmlns:p14="http://schemas.microsoft.com/office/powerpoint/2010/main" val="2313458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Date Placeholder 3"/>
          <p:cNvSpPr>
            <a:spLocks noGrp="1"/>
          </p:cNvSpPr>
          <p:nvPr>
            <p:ph type="dt" sz="half" idx="10"/>
          </p:nvPr>
        </p:nvSpPr>
        <p:spPr/>
        <p:txBody>
          <a:bodyPr/>
          <a:lstStyle>
            <a:lvl1pPr>
              <a:defRPr/>
            </a:lvl1pPr>
          </a:lstStyle>
          <a:p>
            <a:pPr>
              <a:defRPr/>
            </a:pPr>
            <a:fld id="{528E7D9D-F103-4931-AB7E-BD6AE50C449B}" type="datetimeFigureOut">
              <a:rPr lang="et-EE"/>
              <a:pPr>
                <a:defRPr/>
              </a:pPr>
              <a:t>28.04.2020</a:t>
            </a:fld>
            <a:endParaRPr lang="et-EE"/>
          </a:p>
        </p:txBody>
      </p:sp>
      <p:sp>
        <p:nvSpPr>
          <p:cNvPr id="8" name="Footer Placeholder 4"/>
          <p:cNvSpPr>
            <a:spLocks noGrp="1"/>
          </p:cNvSpPr>
          <p:nvPr>
            <p:ph type="ftr" sz="quarter" idx="11"/>
          </p:nvPr>
        </p:nvSpPr>
        <p:spPr/>
        <p:txBody>
          <a:bodyPr/>
          <a:lstStyle>
            <a:lvl1pPr>
              <a:defRPr/>
            </a:lvl1pPr>
          </a:lstStyle>
          <a:p>
            <a:pPr>
              <a:defRPr/>
            </a:pPr>
            <a:endParaRPr lang="et-EE"/>
          </a:p>
        </p:txBody>
      </p:sp>
      <p:sp>
        <p:nvSpPr>
          <p:cNvPr id="9" name="Slide Number Placeholder 5"/>
          <p:cNvSpPr>
            <a:spLocks noGrp="1"/>
          </p:cNvSpPr>
          <p:nvPr>
            <p:ph type="sldNum" sz="quarter" idx="12"/>
          </p:nvPr>
        </p:nvSpPr>
        <p:spPr/>
        <p:txBody>
          <a:bodyPr/>
          <a:lstStyle>
            <a:lvl1pPr>
              <a:defRPr/>
            </a:lvl1pPr>
          </a:lstStyle>
          <a:p>
            <a:pPr>
              <a:defRPr/>
            </a:pPr>
            <a:fld id="{C35D6413-6076-4757-A54B-049846BB231F}" type="slidenum">
              <a:rPr lang="et-EE" altLang="en-US"/>
              <a:pPr>
                <a:defRPr/>
              </a:pPr>
              <a:t>‹#›</a:t>
            </a:fld>
            <a:endParaRPr lang="et-EE" altLang="en-US"/>
          </a:p>
        </p:txBody>
      </p:sp>
    </p:spTree>
    <p:extLst>
      <p:ext uri="{BB962C8B-B14F-4D97-AF65-F5344CB8AC3E}">
        <p14:creationId xmlns:p14="http://schemas.microsoft.com/office/powerpoint/2010/main" val="1824953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Date Placeholder 3"/>
          <p:cNvSpPr>
            <a:spLocks noGrp="1"/>
          </p:cNvSpPr>
          <p:nvPr>
            <p:ph type="dt" sz="half" idx="10"/>
          </p:nvPr>
        </p:nvSpPr>
        <p:spPr/>
        <p:txBody>
          <a:bodyPr/>
          <a:lstStyle>
            <a:lvl1pPr>
              <a:defRPr/>
            </a:lvl1pPr>
          </a:lstStyle>
          <a:p>
            <a:pPr>
              <a:defRPr/>
            </a:pPr>
            <a:fld id="{846F3767-513B-415C-AB12-8A8DA5AFCD84}" type="datetimeFigureOut">
              <a:rPr lang="et-EE"/>
              <a:pPr>
                <a:defRPr/>
              </a:pPr>
              <a:t>28.04.2020</a:t>
            </a:fld>
            <a:endParaRPr lang="et-EE"/>
          </a:p>
        </p:txBody>
      </p:sp>
      <p:sp>
        <p:nvSpPr>
          <p:cNvPr id="4" name="Footer Placeholder 4"/>
          <p:cNvSpPr>
            <a:spLocks noGrp="1"/>
          </p:cNvSpPr>
          <p:nvPr>
            <p:ph type="ftr" sz="quarter" idx="11"/>
          </p:nvPr>
        </p:nvSpPr>
        <p:spPr/>
        <p:txBody>
          <a:bodyPr/>
          <a:lstStyle>
            <a:lvl1pPr>
              <a:defRPr/>
            </a:lvl1pPr>
          </a:lstStyle>
          <a:p>
            <a:pPr>
              <a:defRPr/>
            </a:pPr>
            <a:endParaRPr lang="et-EE"/>
          </a:p>
        </p:txBody>
      </p:sp>
      <p:sp>
        <p:nvSpPr>
          <p:cNvPr id="5" name="Slide Number Placeholder 5"/>
          <p:cNvSpPr>
            <a:spLocks noGrp="1"/>
          </p:cNvSpPr>
          <p:nvPr>
            <p:ph type="sldNum" sz="quarter" idx="12"/>
          </p:nvPr>
        </p:nvSpPr>
        <p:spPr/>
        <p:txBody>
          <a:bodyPr/>
          <a:lstStyle>
            <a:lvl1pPr>
              <a:defRPr/>
            </a:lvl1pPr>
          </a:lstStyle>
          <a:p>
            <a:pPr>
              <a:defRPr/>
            </a:pPr>
            <a:fld id="{48FBE153-45F9-4362-A754-BAD3C046655E}" type="slidenum">
              <a:rPr lang="et-EE" altLang="en-US"/>
              <a:pPr>
                <a:defRPr/>
              </a:pPr>
              <a:t>‹#›</a:t>
            </a:fld>
            <a:endParaRPr lang="et-EE" altLang="en-US"/>
          </a:p>
        </p:txBody>
      </p:sp>
    </p:spTree>
    <p:extLst>
      <p:ext uri="{BB962C8B-B14F-4D97-AF65-F5344CB8AC3E}">
        <p14:creationId xmlns:p14="http://schemas.microsoft.com/office/powerpoint/2010/main" val="2371110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7896EFA-1491-4E68-A041-D36F86E08FE0}" type="datetimeFigureOut">
              <a:rPr lang="et-EE"/>
              <a:pPr>
                <a:defRPr/>
              </a:pPr>
              <a:t>28.04.2020</a:t>
            </a:fld>
            <a:endParaRPr lang="et-EE"/>
          </a:p>
        </p:txBody>
      </p:sp>
      <p:sp>
        <p:nvSpPr>
          <p:cNvPr id="3" name="Footer Placeholder 4"/>
          <p:cNvSpPr>
            <a:spLocks noGrp="1"/>
          </p:cNvSpPr>
          <p:nvPr>
            <p:ph type="ftr" sz="quarter" idx="11"/>
          </p:nvPr>
        </p:nvSpPr>
        <p:spPr/>
        <p:txBody>
          <a:bodyPr/>
          <a:lstStyle>
            <a:lvl1pPr>
              <a:defRPr/>
            </a:lvl1pPr>
          </a:lstStyle>
          <a:p>
            <a:pPr>
              <a:defRPr/>
            </a:pPr>
            <a:endParaRPr lang="et-EE"/>
          </a:p>
        </p:txBody>
      </p:sp>
      <p:sp>
        <p:nvSpPr>
          <p:cNvPr id="4" name="Slide Number Placeholder 5"/>
          <p:cNvSpPr>
            <a:spLocks noGrp="1"/>
          </p:cNvSpPr>
          <p:nvPr>
            <p:ph type="sldNum" sz="quarter" idx="12"/>
          </p:nvPr>
        </p:nvSpPr>
        <p:spPr/>
        <p:txBody>
          <a:bodyPr/>
          <a:lstStyle>
            <a:lvl1pPr>
              <a:defRPr/>
            </a:lvl1pPr>
          </a:lstStyle>
          <a:p>
            <a:pPr>
              <a:defRPr/>
            </a:pPr>
            <a:fld id="{E3C0B79B-D530-4B3D-9FFE-DE6571731932}" type="slidenum">
              <a:rPr lang="et-EE" altLang="en-US"/>
              <a:pPr>
                <a:defRPr/>
              </a:pPr>
              <a:t>‹#›</a:t>
            </a:fld>
            <a:endParaRPr lang="et-EE" altLang="en-US"/>
          </a:p>
        </p:txBody>
      </p:sp>
    </p:spTree>
    <p:extLst>
      <p:ext uri="{BB962C8B-B14F-4D97-AF65-F5344CB8AC3E}">
        <p14:creationId xmlns:p14="http://schemas.microsoft.com/office/powerpoint/2010/main" val="2019889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877F828-51EF-4174-BC5A-EFC1E89C4439}" type="datetimeFigureOut">
              <a:rPr lang="et-EE"/>
              <a:pPr>
                <a:defRPr/>
              </a:pPr>
              <a:t>28.04.2020</a:t>
            </a:fld>
            <a:endParaRPr lang="et-EE"/>
          </a:p>
        </p:txBody>
      </p:sp>
      <p:sp>
        <p:nvSpPr>
          <p:cNvPr id="6" name="Footer Placeholder 4"/>
          <p:cNvSpPr>
            <a:spLocks noGrp="1"/>
          </p:cNvSpPr>
          <p:nvPr>
            <p:ph type="ftr" sz="quarter" idx="11"/>
          </p:nvPr>
        </p:nvSpPr>
        <p:spPr/>
        <p:txBody>
          <a:bodyPr/>
          <a:lstStyle>
            <a:lvl1pPr>
              <a:defRPr/>
            </a:lvl1pPr>
          </a:lstStyle>
          <a:p>
            <a:pPr>
              <a:defRPr/>
            </a:pPr>
            <a:endParaRPr lang="et-EE"/>
          </a:p>
        </p:txBody>
      </p:sp>
      <p:sp>
        <p:nvSpPr>
          <p:cNvPr id="7" name="Slide Number Placeholder 5"/>
          <p:cNvSpPr>
            <a:spLocks noGrp="1"/>
          </p:cNvSpPr>
          <p:nvPr>
            <p:ph type="sldNum" sz="quarter" idx="12"/>
          </p:nvPr>
        </p:nvSpPr>
        <p:spPr/>
        <p:txBody>
          <a:bodyPr/>
          <a:lstStyle>
            <a:lvl1pPr>
              <a:defRPr/>
            </a:lvl1pPr>
          </a:lstStyle>
          <a:p>
            <a:pPr>
              <a:defRPr/>
            </a:pPr>
            <a:fld id="{69B5C3BC-E147-444A-A20F-811F2EC3C7F4}" type="slidenum">
              <a:rPr lang="et-EE" altLang="en-US"/>
              <a:pPr>
                <a:defRPr/>
              </a:pPr>
              <a:t>‹#›</a:t>
            </a:fld>
            <a:endParaRPr lang="et-EE" altLang="en-US"/>
          </a:p>
        </p:txBody>
      </p:sp>
    </p:spTree>
    <p:extLst>
      <p:ext uri="{BB962C8B-B14F-4D97-AF65-F5344CB8AC3E}">
        <p14:creationId xmlns:p14="http://schemas.microsoft.com/office/powerpoint/2010/main" val="683191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81D2C3F-9957-4F02-977F-C7C7E57905A0}" type="datetimeFigureOut">
              <a:rPr lang="et-EE"/>
              <a:pPr>
                <a:defRPr/>
              </a:pPr>
              <a:t>28.04.2020</a:t>
            </a:fld>
            <a:endParaRPr lang="et-EE"/>
          </a:p>
        </p:txBody>
      </p:sp>
      <p:sp>
        <p:nvSpPr>
          <p:cNvPr id="6" name="Footer Placeholder 4"/>
          <p:cNvSpPr>
            <a:spLocks noGrp="1"/>
          </p:cNvSpPr>
          <p:nvPr>
            <p:ph type="ftr" sz="quarter" idx="11"/>
          </p:nvPr>
        </p:nvSpPr>
        <p:spPr/>
        <p:txBody>
          <a:bodyPr/>
          <a:lstStyle>
            <a:lvl1pPr>
              <a:defRPr/>
            </a:lvl1pPr>
          </a:lstStyle>
          <a:p>
            <a:pPr>
              <a:defRPr/>
            </a:pPr>
            <a:endParaRPr lang="et-EE"/>
          </a:p>
        </p:txBody>
      </p:sp>
      <p:sp>
        <p:nvSpPr>
          <p:cNvPr id="7" name="Slide Number Placeholder 5"/>
          <p:cNvSpPr>
            <a:spLocks noGrp="1"/>
          </p:cNvSpPr>
          <p:nvPr>
            <p:ph type="sldNum" sz="quarter" idx="12"/>
          </p:nvPr>
        </p:nvSpPr>
        <p:spPr/>
        <p:txBody>
          <a:bodyPr/>
          <a:lstStyle>
            <a:lvl1pPr>
              <a:defRPr/>
            </a:lvl1pPr>
          </a:lstStyle>
          <a:p>
            <a:pPr>
              <a:defRPr/>
            </a:pPr>
            <a:fld id="{7A1F5F68-5170-4BAD-A809-5E6BF0164A31}" type="slidenum">
              <a:rPr lang="et-EE" altLang="en-US"/>
              <a:pPr>
                <a:defRPr/>
              </a:pPr>
              <a:t>‹#›</a:t>
            </a:fld>
            <a:endParaRPr lang="et-EE" altLang="en-US"/>
          </a:p>
        </p:txBody>
      </p:sp>
    </p:spTree>
    <p:extLst>
      <p:ext uri="{BB962C8B-B14F-4D97-AF65-F5344CB8AC3E}">
        <p14:creationId xmlns:p14="http://schemas.microsoft.com/office/powerpoint/2010/main" val="2295822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lvl1pPr>
              <a:defRPr/>
            </a:lvl1pPr>
          </a:lstStyle>
          <a:p>
            <a:pPr>
              <a:defRPr/>
            </a:pPr>
            <a:fld id="{1CFD68C6-F6A9-4E5C-8632-7B7CD9427440}" type="datetimeFigureOut">
              <a:rPr lang="et-EE"/>
              <a:pPr>
                <a:defRPr/>
              </a:pPr>
              <a:t>28.04.2020</a:t>
            </a:fld>
            <a:endParaRPr lang="et-EE"/>
          </a:p>
        </p:txBody>
      </p:sp>
      <p:sp>
        <p:nvSpPr>
          <p:cNvPr id="5" name="Footer Placeholder 4"/>
          <p:cNvSpPr>
            <a:spLocks noGrp="1"/>
          </p:cNvSpPr>
          <p:nvPr>
            <p:ph type="ftr" sz="quarter" idx="11"/>
          </p:nvPr>
        </p:nvSpPr>
        <p:spPr/>
        <p:txBody>
          <a:bodyPr/>
          <a:lstStyle>
            <a:lvl1pPr>
              <a:defRPr/>
            </a:lvl1pPr>
          </a:lstStyle>
          <a:p>
            <a:pPr>
              <a:defRPr/>
            </a:pPr>
            <a:endParaRPr lang="et-EE"/>
          </a:p>
        </p:txBody>
      </p:sp>
      <p:sp>
        <p:nvSpPr>
          <p:cNvPr id="6" name="Slide Number Placeholder 5"/>
          <p:cNvSpPr>
            <a:spLocks noGrp="1"/>
          </p:cNvSpPr>
          <p:nvPr>
            <p:ph type="sldNum" sz="quarter" idx="12"/>
          </p:nvPr>
        </p:nvSpPr>
        <p:spPr/>
        <p:txBody>
          <a:bodyPr/>
          <a:lstStyle>
            <a:lvl1pPr>
              <a:defRPr/>
            </a:lvl1pPr>
          </a:lstStyle>
          <a:p>
            <a:pPr>
              <a:defRPr/>
            </a:pPr>
            <a:fld id="{09895465-5AD4-451C-B6D7-51E16C03C120}" type="slidenum">
              <a:rPr lang="et-EE" altLang="en-US"/>
              <a:pPr>
                <a:defRPr/>
              </a:pPr>
              <a:t>‹#›</a:t>
            </a:fld>
            <a:endParaRPr lang="et-EE" altLang="en-US"/>
          </a:p>
        </p:txBody>
      </p:sp>
    </p:spTree>
    <p:extLst>
      <p:ext uri="{BB962C8B-B14F-4D97-AF65-F5344CB8AC3E}">
        <p14:creationId xmlns:p14="http://schemas.microsoft.com/office/powerpoint/2010/main" val="1817712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Date Placeholder 3"/>
          <p:cNvSpPr>
            <a:spLocks noGrp="1"/>
          </p:cNvSpPr>
          <p:nvPr>
            <p:ph type="dt" sz="half" idx="10"/>
          </p:nvPr>
        </p:nvSpPr>
        <p:spPr/>
        <p:txBody>
          <a:bodyPr/>
          <a:lstStyle>
            <a:lvl1pPr>
              <a:defRPr/>
            </a:lvl1pPr>
          </a:lstStyle>
          <a:p>
            <a:pPr>
              <a:defRPr/>
            </a:pPr>
            <a:fld id="{3E32545C-CEFC-461B-A92B-B8EEEC8FD143}" type="datetimeFigureOut">
              <a:rPr lang="et-EE"/>
              <a:pPr>
                <a:defRPr/>
              </a:pPr>
              <a:t>28.04.2020</a:t>
            </a:fld>
            <a:endParaRPr lang="et-EE"/>
          </a:p>
        </p:txBody>
      </p:sp>
      <p:sp>
        <p:nvSpPr>
          <p:cNvPr id="5" name="Footer Placeholder 4"/>
          <p:cNvSpPr>
            <a:spLocks noGrp="1"/>
          </p:cNvSpPr>
          <p:nvPr>
            <p:ph type="ftr" sz="quarter" idx="11"/>
          </p:nvPr>
        </p:nvSpPr>
        <p:spPr/>
        <p:txBody>
          <a:bodyPr/>
          <a:lstStyle>
            <a:lvl1pPr>
              <a:defRPr/>
            </a:lvl1pPr>
          </a:lstStyle>
          <a:p>
            <a:pPr>
              <a:defRPr/>
            </a:pPr>
            <a:endParaRPr lang="et-EE"/>
          </a:p>
        </p:txBody>
      </p:sp>
      <p:sp>
        <p:nvSpPr>
          <p:cNvPr id="6" name="Slide Number Placeholder 5"/>
          <p:cNvSpPr>
            <a:spLocks noGrp="1"/>
          </p:cNvSpPr>
          <p:nvPr>
            <p:ph type="sldNum" sz="quarter" idx="12"/>
          </p:nvPr>
        </p:nvSpPr>
        <p:spPr/>
        <p:txBody>
          <a:bodyPr/>
          <a:lstStyle>
            <a:lvl1pPr>
              <a:defRPr/>
            </a:lvl1pPr>
          </a:lstStyle>
          <a:p>
            <a:pPr>
              <a:defRPr/>
            </a:pPr>
            <a:fld id="{304784F8-6C0C-4626-BB66-3447A54D2A56}" type="slidenum">
              <a:rPr lang="et-EE" altLang="en-US"/>
              <a:pPr>
                <a:defRPr/>
              </a:pPr>
              <a:t>‹#›</a:t>
            </a:fld>
            <a:endParaRPr lang="et-EE" altLang="en-US"/>
          </a:p>
        </p:txBody>
      </p:sp>
    </p:spTree>
    <p:extLst>
      <p:ext uri="{BB962C8B-B14F-4D97-AF65-F5344CB8AC3E}">
        <p14:creationId xmlns:p14="http://schemas.microsoft.com/office/powerpoint/2010/main" val="1649781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t-EE"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t-EE"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1C65E15C-FB8D-4904-B698-24D4773328CB}" type="datetimeFigureOut">
              <a:rPr lang="et-EE"/>
              <a:pPr>
                <a:defRPr/>
              </a:pPr>
              <a:t>28.04.2020</a:t>
            </a:fld>
            <a:endParaRPr lang="et-EE"/>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t-EE"/>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6B9B1210-A13E-4315-A423-08E6AB9016D5}" type="slidenum">
              <a:rPr lang="et-EE" altLang="en-US"/>
              <a:pPr>
                <a:defRPr/>
              </a:pPr>
              <a:t>‹#›</a:t>
            </a:fld>
            <a:endParaRPr lang="et-EE"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hyperlink" Target="mailto:utlib.erialakogud@lists.ut.ee" TargetMode="Externa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hyperlink" Target="http://www.youtube.com/watch?v=xW8rT6FdgxQ"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3" y="765175"/>
            <a:ext cx="7772400" cy="1511300"/>
          </a:xfrm>
        </p:spPr>
        <p:txBody>
          <a:bodyPr rtlCol="0">
            <a:normAutofit fontScale="90000"/>
          </a:bodyPr>
          <a:lstStyle/>
          <a:p>
            <a:pPr eaLnBrk="1" fontAlgn="auto" hangingPunct="1">
              <a:spcAft>
                <a:spcPts val="0"/>
              </a:spcAft>
              <a:defRPr/>
            </a:pPr>
            <a:r>
              <a:rPr lang="et-EE" b="1" dirty="0" smtClean="0">
                <a:solidFill>
                  <a:schemeClr val="accent3">
                    <a:lumMod val="50000"/>
                  </a:schemeClr>
                </a:solidFill>
                <a:latin typeface="Times New Roman" pitchFamily="18" charset="0"/>
                <a:cs typeface="Times New Roman" pitchFamily="18" charset="0"/>
              </a:rPr>
              <a:t/>
            </a:r>
            <a:br>
              <a:rPr lang="et-EE" b="1" dirty="0" smtClean="0">
                <a:solidFill>
                  <a:schemeClr val="accent3">
                    <a:lumMod val="50000"/>
                  </a:schemeClr>
                </a:solidFill>
                <a:latin typeface="Times New Roman" pitchFamily="18" charset="0"/>
                <a:cs typeface="Times New Roman" pitchFamily="18" charset="0"/>
              </a:rPr>
            </a:br>
            <a:r>
              <a:rPr lang="et-EE" b="1" dirty="0">
                <a:solidFill>
                  <a:schemeClr val="accent3">
                    <a:lumMod val="50000"/>
                  </a:schemeClr>
                </a:solidFill>
                <a:latin typeface="Times New Roman" pitchFamily="18" charset="0"/>
                <a:cs typeface="Times New Roman" pitchFamily="18" charset="0"/>
              </a:rPr>
              <a:t/>
            </a:r>
            <a:br>
              <a:rPr lang="et-EE" b="1" dirty="0">
                <a:solidFill>
                  <a:schemeClr val="accent3">
                    <a:lumMod val="50000"/>
                  </a:schemeClr>
                </a:solidFill>
                <a:latin typeface="Times New Roman" pitchFamily="18" charset="0"/>
                <a:cs typeface="Times New Roman" pitchFamily="18" charset="0"/>
              </a:rPr>
            </a:br>
            <a:r>
              <a:rPr lang="et-EE" b="1" dirty="0" smtClean="0">
                <a:solidFill>
                  <a:schemeClr val="accent3">
                    <a:lumMod val="50000"/>
                  </a:schemeClr>
                </a:solidFill>
                <a:latin typeface="Times New Roman" pitchFamily="18" charset="0"/>
                <a:cs typeface="Times New Roman" pitchFamily="18" charset="0"/>
              </a:rPr>
              <a:t>Tartu Ülikooli raamatukoguvõrk läbi aegade</a:t>
            </a:r>
            <a:r>
              <a:rPr lang="et-EE" dirty="0">
                <a:solidFill>
                  <a:schemeClr val="accent3">
                    <a:lumMod val="50000"/>
                  </a:schemeClr>
                </a:solidFill>
                <a:latin typeface="Times New Roman" pitchFamily="18" charset="0"/>
                <a:cs typeface="Times New Roman" pitchFamily="18" charset="0"/>
              </a:rPr>
              <a:t/>
            </a:r>
            <a:br>
              <a:rPr lang="et-EE" dirty="0">
                <a:solidFill>
                  <a:schemeClr val="accent3">
                    <a:lumMod val="50000"/>
                  </a:schemeClr>
                </a:solidFill>
                <a:latin typeface="Times New Roman" pitchFamily="18" charset="0"/>
                <a:cs typeface="Times New Roman" pitchFamily="18" charset="0"/>
              </a:rPr>
            </a:br>
            <a:endParaRPr lang="et-EE" dirty="0" smtClean="0">
              <a:solidFill>
                <a:schemeClr val="accent3">
                  <a:lumMod val="50000"/>
                </a:schemeClr>
              </a:solidFill>
              <a:latin typeface="Times New Roman" pitchFamily="18" charset="0"/>
              <a:cs typeface="Times New Roman" pitchFamily="18" charset="0"/>
            </a:endParaRPr>
          </a:p>
        </p:txBody>
      </p:sp>
      <p:sp>
        <p:nvSpPr>
          <p:cNvPr id="3" name="Subtitle 2"/>
          <p:cNvSpPr>
            <a:spLocks noGrp="1"/>
          </p:cNvSpPr>
          <p:nvPr>
            <p:ph type="subTitle" idx="1"/>
          </p:nvPr>
        </p:nvSpPr>
        <p:spPr/>
        <p:txBody>
          <a:bodyPr rtlCol="0">
            <a:normAutofit/>
          </a:bodyPr>
          <a:lstStyle/>
          <a:p>
            <a:pPr eaLnBrk="1" fontAlgn="auto" hangingPunct="1">
              <a:spcAft>
                <a:spcPts val="0"/>
              </a:spcAft>
              <a:defRPr/>
            </a:pPr>
            <a:r>
              <a:rPr lang="et-EE" b="1" dirty="0" smtClean="0">
                <a:solidFill>
                  <a:schemeClr val="accent3">
                    <a:lumMod val="50000"/>
                  </a:schemeClr>
                </a:solidFill>
                <a:latin typeface="Times New Roman" pitchFamily="18" charset="0"/>
                <a:cs typeface="Times New Roman" pitchFamily="18" charset="0"/>
              </a:rPr>
              <a:t>Lilia Külv</a:t>
            </a:r>
          </a:p>
          <a:p>
            <a:pPr eaLnBrk="1" fontAlgn="auto" hangingPunct="1">
              <a:spcAft>
                <a:spcPts val="0"/>
              </a:spcAft>
              <a:defRPr/>
            </a:pPr>
            <a:r>
              <a:rPr lang="et-EE" b="1" dirty="0" smtClean="0">
                <a:solidFill>
                  <a:schemeClr val="accent3">
                    <a:lumMod val="50000"/>
                  </a:schemeClr>
                </a:solidFill>
                <a:latin typeface="Times New Roman" pitchFamily="18" charset="0"/>
                <a:cs typeface="Times New Roman" pitchFamily="18" charset="0"/>
              </a:rPr>
              <a:t> </a:t>
            </a:r>
          </a:p>
          <a:p>
            <a:pPr eaLnBrk="1" fontAlgn="auto" hangingPunct="1">
              <a:spcAft>
                <a:spcPts val="0"/>
              </a:spcAft>
              <a:defRPr/>
            </a:pPr>
            <a:r>
              <a:rPr lang="et-EE" b="1" dirty="0" smtClean="0">
                <a:solidFill>
                  <a:schemeClr val="accent3">
                    <a:lumMod val="50000"/>
                  </a:schemeClr>
                </a:solidFill>
                <a:latin typeface="Times New Roman" pitchFamily="18" charset="0"/>
                <a:cs typeface="Times New Roman" pitchFamily="18" charset="0"/>
              </a:rPr>
              <a:t> </a:t>
            </a:r>
          </a:p>
          <a:p>
            <a:pPr eaLnBrk="1" fontAlgn="auto" hangingPunct="1">
              <a:spcAft>
                <a:spcPts val="0"/>
              </a:spcAft>
              <a:defRPr/>
            </a:pPr>
            <a:endParaRPr lang="et-EE" b="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Pealkiri 1"/>
          <p:cNvSpPr>
            <a:spLocks noGrp="1"/>
          </p:cNvSpPr>
          <p:nvPr>
            <p:ph type="title"/>
          </p:nvPr>
        </p:nvSpPr>
        <p:spPr/>
        <p:txBody>
          <a:bodyPr/>
          <a:lstStyle/>
          <a:p>
            <a:pPr algn="l"/>
            <a:r>
              <a:rPr lang="et-EE" altLang="en-US" sz="2400" b="1" dirty="0" smtClean="0">
                <a:latin typeface="Times New Roman" panose="02020603050405020304" pitchFamily="18" charset="0"/>
                <a:cs typeface="Times New Roman" panose="02020603050405020304" pitchFamily="18" charset="0"/>
              </a:rPr>
              <a:t>Tartu</a:t>
            </a:r>
            <a:r>
              <a:rPr lang="et-EE" altLang="en-US" sz="2400" b="1" dirty="0" smtClean="0"/>
              <a:t> Ülikooli raamatukoguvõrk </a:t>
            </a:r>
            <a:r>
              <a:rPr lang="et-EE" altLang="en-US" sz="2400" dirty="0" smtClean="0"/>
              <a:t>&gt;</a:t>
            </a:r>
            <a:r>
              <a:rPr lang="et-EE" altLang="en-US" sz="2400" b="1" dirty="0" smtClean="0"/>
              <a:t> </a:t>
            </a:r>
            <a:r>
              <a:rPr lang="et-EE" altLang="en-US" sz="2400" dirty="0" smtClean="0"/>
              <a:t>peakogu +funktsionaalsete üksustena tegutsevad erialaraamatukogud</a:t>
            </a:r>
            <a:endParaRPr lang="en-US" altLang="en-US" sz="2400" dirty="0" smtClean="0"/>
          </a:p>
        </p:txBody>
      </p:sp>
      <p:sp>
        <p:nvSpPr>
          <p:cNvPr id="5123"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Tartu Ülikooli raamatuvara </a:t>
            </a:r>
            <a:r>
              <a:rPr lang="et-EE" altLang="en-US" sz="2400" dirty="0" smtClean="0">
                <a:latin typeface="Times New Roman" panose="02020603050405020304" pitchFamily="18" charset="0"/>
                <a:cs typeface="Times New Roman" panose="02020603050405020304" pitchFamily="18" charset="0"/>
              </a:rPr>
              <a:t>&gt; kõik teavikud, mis on hangitud pearaamatukogu komplekteerimissummadest, ülikooli struktuuriüksuste vahenditest, grantide summadest või mis on ülikoolile kingitud                                        </a:t>
            </a:r>
          </a:p>
          <a:p>
            <a:pPr marL="0" indent="0">
              <a:buFont typeface="Arial" panose="020B0604020202020204" pitchFamily="34" charset="0"/>
              <a:buNone/>
            </a:pP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t-EE" altLang="en-US" dirty="0" smtClean="0"/>
              <a:t>                                   </a:t>
            </a:r>
            <a:endParaRPr lang="en-US" altLang="en-US" dirty="0" smtClean="0"/>
          </a:p>
        </p:txBody>
      </p:sp>
      <p:pic>
        <p:nvPicPr>
          <p:cNvPr id="5124" name="Pilt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500438"/>
            <a:ext cx="50419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AutoShape 5" descr="Pildiotsingu pärnu kolledz tulemus"/>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latin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Pealkiri 1"/>
          <p:cNvSpPr>
            <a:spLocks noGrp="1"/>
          </p:cNvSpPr>
          <p:nvPr>
            <p:ph type="title"/>
          </p:nvPr>
        </p:nvSpPr>
        <p:spPr/>
        <p:txBody>
          <a:bodyPr/>
          <a:lstStyle/>
          <a:p>
            <a:r>
              <a:rPr lang="et-EE" altLang="en-US" sz="3600" b="1" dirty="0" smtClean="0"/>
              <a:t>Mis oli enne 2020. aastat?</a:t>
            </a:r>
            <a:endParaRPr lang="en-US" altLang="en-US" sz="3600" b="1" dirty="0" smtClean="0"/>
          </a:p>
        </p:txBody>
      </p:sp>
      <p:sp>
        <p:nvSpPr>
          <p:cNvPr id="6147" name="Sisu kohatäide 2"/>
          <p:cNvSpPr>
            <a:spLocks noGrp="1"/>
          </p:cNvSpPr>
          <p:nvPr>
            <p:ph idx="1"/>
          </p:nvPr>
        </p:nvSpPr>
        <p:spPr/>
        <p:txBody>
          <a:bodyPr/>
          <a:lstStyle/>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Väiksemad-suuremad raamatukogud on kuulunud õppetoolide, instituutide, kateedrite, laboratooriumite, kliinikute juurde juba 19. sajandist. Koondkataloogi koostamise vajaduse üle on arutatud erinevatel aegadel raamatukogukomisjonides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1932. a. &gt; rektor Johannes Kõpp &gt; E.V. TÜ Valitsuse määrus TÜ õppeasutuste juhatajatele. Fr. </a:t>
            </a:r>
            <a:r>
              <a:rPr lang="et-EE" altLang="en-US" sz="2400" dirty="0" err="1" smtClean="0">
                <a:latin typeface="Times New Roman" panose="02020603050405020304" pitchFamily="18" charset="0"/>
                <a:cs typeface="Times New Roman" panose="02020603050405020304" pitchFamily="18" charset="0"/>
              </a:rPr>
              <a:t>Puksoo</a:t>
            </a:r>
            <a:r>
              <a:rPr lang="et-EE" altLang="en-US" sz="2400" dirty="0" smtClean="0">
                <a:latin typeface="Times New Roman" panose="02020603050405020304" pitchFamily="18" charset="0"/>
                <a:cs typeface="Times New Roman" panose="02020603050405020304" pitchFamily="18" charset="0"/>
              </a:rPr>
              <a:t> kogus andmeid &gt; kataloogiti 82 allasutuse raamatud (umbes 100 000 raamatut)</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Jäi ühekordseks aktsiooniks (puudus võimekus)</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1972. a. </a:t>
            </a:r>
            <a:r>
              <a:rPr lang="et-EE" altLang="en-US" sz="2400" dirty="0" smtClean="0">
                <a:latin typeface="Times New Roman" panose="02020603050405020304" pitchFamily="18" charset="0"/>
                <a:cs typeface="Times New Roman" panose="02020603050405020304" pitchFamily="18" charset="0"/>
              </a:rPr>
              <a:t>&gt; </a:t>
            </a:r>
            <a:r>
              <a:rPr lang="et-EE" altLang="en-US" sz="2400" dirty="0" smtClean="0">
                <a:latin typeface="Times New Roman" panose="02020603050405020304" pitchFamily="18" charset="0"/>
                <a:cs typeface="Times New Roman" panose="02020603050405020304" pitchFamily="18" charset="0"/>
              </a:rPr>
              <a:t>Tartu Riikliku Ülikooli </a:t>
            </a:r>
            <a:r>
              <a:rPr lang="et-EE" altLang="en-US" sz="2400" dirty="0" smtClean="0">
                <a:latin typeface="Times New Roman" panose="02020603050405020304" pitchFamily="18" charset="0"/>
                <a:cs typeface="Times New Roman" panose="02020603050405020304" pitchFamily="18" charset="0"/>
              </a:rPr>
              <a:t>raamatukoguvõrgus tsentraliseeritud kirjanduse komplekteerimine ja </a:t>
            </a:r>
            <a:r>
              <a:rPr lang="et-EE" altLang="en-US" sz="2400" dirty="0" smtClean="0">
                <a:latin typeface="Times New Roman" panose="02020603050405020304" pitchFamily="18" charset="0"/>
                <a:cs typeface="Times New Roman" panose="02020603050405020304" pitchFamily="18" charset="0"/>
              </a:rPr>
              <a:t>läbitöötamine </a:t>
            </a:r>
            <a:r>
              <a:rPr lang="et-EE" altLang="en-US" sz="2400" dirty="0" smtClean="0">
                <a:latin typeface="Times New Roman" panose="02020603050405020304" pitchFamily="18" charset="0"/>
                <a:cs typeface="Times New Roman" panose="02020603050405020304" pitchFamily="18" charset="0"/>
              </a:rPr>
              <a:t>1980ndate lõpus: teadusraamatukogu+5 haruraamatukogu+77</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väiksemat/suuremat erialaraamatukogu</a:t>
            </a:r>
          </a:p>
          <a:p>
            <a:pPr marL="0" indent="0">
              <a:buFont typeface="Arial" panose="020B0604020202020204" pitchFamily="34" charset="0"/>
              <a:buNone/>
            </a:pP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p:txBody>
          <a:bodyPr/>
          <a:lstStyle/>
          <a:p>
            <a:r>
              <a:rPr lang="et-EE" sz="2400" dirty="0" smtClean="0">
                <a:latin typeface="Times New Roman" panose="02020603050405020304" pitchFamily="18" charset="0"/>
                <a:cs typeface="Times New Roman" panose="02020603050405020304" pitchFamily="18" charset="0"/>
              </a:rPr>
              <a:t>Haruraamatukogud:</a:t>
            </a:r>
          </a:p>
          <a:p>
            <a:pPr marL="457200" indent="-457200">
              <a:buAutoNum type="alphaLcParenR"/>
            </a:pPr>
            <a:r>
              <a:rPr lang="et-EE" sz="2400" dirty="0" smtClean="0">
                <a:latin typeface="Times New Roman" panose="02020603050405020304" pitchFamily="18" charset="0"/>
                <a:cs typeface="Times New Roman" panose="02020603050405020304" pitchFamily="18" charset="0"/>
              </a:rPr>
              <a:t>Humanitaarraamatukogu (nn. </a:t>
            </a:r>
            <a:r>
              <a:rPr lang="et-EE" sz="2400" dirty="0" err="1" smtClean="0">
                <a:latin typeface="Times New Roman" panose="02020603050405020304" pitchFamily="18" charset="0"/>
                <a:cs typeface="Times New Roman" panose="02020603050405020304" pitchFamily="18" charset="0"/>
              </a:rPr>
              <a:t>tuubikum</a:t>
            </a:r>
            <a:r>
              <a:rPr lang="et-EE" sz="2400" dirty="0" smtClean="0">
                <a:latin typeface="Times New Roman" panose="02020603050405020304" pitchFamily="18" charset="0"/>
                <a:cs typeface="Times New Roman" panose="02020603050405020304" pitchFamily="18" charset="0"/>
              </a:rPr>
              <a:t>)</a:t>
            </a:r>
          </a:p>
          <a:p>
            <a:pPr marL="457200" indent="-457200">
              <a:buAutoNum type="alphaLcParenR"/>
            </a:pPr>
            <a:r>
              <a:rPr lang="et-EE" sz="2400" dirty="0" smtClean="0">
                <a:latin typeface="Times New Roman" panose="02020603050405020304" pitchFamily="18" charset="0"/>
                <a:cs typeface="Times New Roman" panose="02020603050405020304" pitchFamily="18" charset="0"/>
              </a:rPr>
              <a:t>Majandusraamatukogu</a:t>
            </a:r>
          </a:p>
          <a:p>
            <a:pPr marL="457200" indent="-457200">
              <a:buAutoNum type="alphaLcParenR"/>
            </a:pPr>
            <a:r>
              <a:rPr lang="et-EE" sz="2400" dirty="0" smtClean="0">
                <a:latin typeface="Times New Roman" panose="02020603050405020304" pitchFamily="18" charset="0"/>
                <a:cs typeface="Times New Roman" panose="02020603050405020304" pitchFamily="18" charset="0"/>
              </a:rPr>
              <a:t>Keemiaraamatukogu</a:t>
            </a:r>
          </a:p>
          <a:p>
            <a:pPr marL="457200" indent="-457200">
              <a:buAutoNum type="alphaLcParenR"/>
            </a:pPr>
            <a:r>
              <a:rPr lang="et-EE" sz="2400" dirty="0" smtClean="0">
                <a:latin typeface="Times New Roman" panose="02020603050405020304" pitchFamily="18" charset="0"/>
                <a:cs typeface="Times New Roman" panose="02020603050405020304" pitchFamily="18" charset="0"/>
              </a:rPr>
              <a:t>Füüsikaraamatukogu</a:t>
            </a:r>
          </a:p>
          <a:p>
            <a:pPr marL="457200" indent="-457200">
              <a:buAutoNum type="alphaLcParenR"/>
            </a:pPr>
            <a:r>
              <a:rPr lang="et-EE" sz="2400" dirty="0" smtClean="0">
                <a:latin typeface="Times New Roman" panose="02020603050405020304" pitchFamily="18" charset="0"/>
                <a:cs typeface="Times New Roman" panose="02020603050405020304" pitchFamily="18" charset="0"/>
              </a:rPr>
              <a:t>Ühiskonnateaduste raamatukogu</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7398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Pealkiri 1"/>
          <p:cNvSpPr>
            <a:spLocks noGrp="1"/>
          </p:cNvSpPr>
          <p:nvPr>
            <p:ph type="title"/>
          </p:nvPr>
        </p:nvSpPr>
        <p:spPr/>
        <p:txBody>
          <a:bodyPr/>
          <a:lstStyle/>
          <a:p>
            <a:endParaRPr lang="en-US" altLang="en-US" smtClean="0"/>
          </a:p>
        </p:txBody>
      </p:sp>
      <p:sp>
        <p:nvSpPr>
          <p:cNvPr id="7171" name="Sisu kohatäide 2"/>
          <p:cNvSpPr>
            <a:spLocks noGrp="1"/>
          </p:cNvSpPr>
          <p:nvPr>
            <p:ph idx="1"/>
          </p:nvPr>
        </p:nvSpPr>
        <p:spPr/>
        <p:txBody>
          <a:bodyPr/>
          <a:lstStyle/>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E.V. Tartu Ülikooli Valitsus, 11.apr. 1932.a.</a:t>
            </a:r>
            <a:br>
              <a:rPr lang="et-EE" altLang="en-US" sz="2400" dirty="0" smtClean="0">
                <a:latin typeface="Times New Roman" panose="02020603050405020304" pitchFamily="18" charset="0"/>
                <a:cs typeface="Times New Roman" panose="02020603050405020304" pitchFamily="18" charset="0"/>
              </a:rPr>
            </a:b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Tartu ülikooli õppeasutiste juhatajaile</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Ülikooli valitsus tegi ülikooli raamatukogu juhatajale </a:t>
            </a:r>
            <a:r>
              <a:rPr lang="et-EE" altLang="en-US" sz="2400" dirty="0" err="1" smtClean="0">
                <a:latin typeface="Times New Roman" panose="02020603050405020304" pitchFamily="18" charset="0"/>
                <a:cs typeface="Times New Roman" panose="02020603050405020304" pitchFamily="18" charset="0"/>
              </a:rPr>
              <a:t>hra</a:t>
            </a:r>
            <a:r>
              <a:rPr lang="et-EE" altLang="en-US" sz="2400" dirty="0" smtClean="0">
                <a:latin typeface="Times New Roman" panose="02020603050405020304" pitchFamily="18" charset="0"/>
                <a:cs typeface="Times New Roman" panose="02020603050405020304" pitchFamily="18" charset="0"/>
              </a:rPr>
              <a:t> Fr. </a:t>
            </a:r>
            <a:r>
              <a:rPr lang="et-EE" altLang="en-US" sz="2400" dirty="0" err="1" smtClean="0">
                <a:latin typeface="Times New Roman" panose="02020603050405020304" pitchFamily="18" charset="0"/>
                <a:cs typeface="Times New Roman" panose="02020603050405020304" pitchFamily="18" charset="0"/>
              </a:rPr>
              <a:t>Puksov’ile</a:t>
            </a:r>
            <a:r>
              <a:rPr lang="et-EE" altLang="en-US" sz="2400" dirty="0" smtClean="0">
                <a:latin typeface="Times New Roman" panose="02020603050405020304" pitchFamily="18" charset="0"/>
                <a:cs typeface="Times New Roman" panose="02020603050405020304" pitchFamily="18" charset="0"/>
              </a:rPr>
              <a:t> ülesandeks selgitada pearaamatukogu, teaduskondade ja õppeasutiste raamatukogude vahekorda, millise küsimuse lahendamiseks vajab </a:t>
            </a:r>
            <a:r>
              <a:rPr lang="et-EE" altLang="en-US" sz="2400" dirty="0" err="1" smtClean="0">
                <a:latin typeface="Times New Roman" panose="02020603050405020304" pitchFamily="18" charset="0"/>
                <a:cs typeface="Times New Roman" panose="02020603050405020304" pitchFamily="18" charset="0"/>
              </a:rPr>
              <a:t>hra</a:t>
            </a:r>
            <a:r>
              <a:rPr lang="et-EE" altLang="en-US" sz="2400" dirty="0" smtClean="0">
                <a:latin typeface="Times New Roman" panose="02020603050405020304" pitchFamily="18" charset="0"/>
                <a:cs typeface="Times New Roman" panose="02020603050405020304" pitchFamily="18" charset="0"/>
              </a:rPr>
              <a:t> Fr. </a:t>
            </a:r>
            <a:r>
              <a:rPr lang="et-EE" altLang="en-US" sz="2400" dirty="0" err="1" smtClean="0">
                <a:latin typeface="Times New Roman" panose="02020603050405020304" pitchFamily="18" charset="0"/>
                <a:cs typeface="Times New Roman" panose="02020603050405020304" pitchFamily="18" charset="0"/>
              </a:rPr>
              <a:t>Puksov</a:t>
            </a:r>
            <a:r>
              <a:rPr lang="et-EE" altLang="en-US" sz="2400" dirty="0" smtClean="0">
                <a:latin typeface="Times New Roman" panose="02020603050405020304" pitchFamily="18" charset="0"/>
                <a:cs typeface="Times New Roman" panose="02020603050405020304" pitchFamily="18" charset="0"/>
              </a:rPr>
              <a:t> andmeid raamatukogudest </a:t>
            </a:r>
            <a:r>
              <a:rPr lang="et-EE" altLang="en-US" sz="2400" dirty="0" err="1" smtClean="0">
                <a:latin typeface="Times New Roman" panose="02020603050405020304" pitchFamily="18" charset="0"/>
                <a:cs typeface="Times New Roman" panose="02020603050405020304" pitchFamily="18" charset="0"/>
              </a:rPr>
              <a:t>endaist</a:t>
            </a:r>
            <a:r>
              <a:rPr lang="et-EE" altLang="en-US" sz="2400" dirty="0" smtClean="0">
                <a:latin typeface="Times New Roman" panose="02020603050405020304" pitchFamily="18" charset="0"/>
                <a:cs typeface="Times New Roman" panose="02020603050405020304" pitchFamily="18" charset="0"/>
              </a:rPr>
              <a:t>. Sellepärast palun härrasid dekaane ja õppeasutiste juhatajaid võimaldada </a:t>
            </a:r>
            <a:r>
              <a:rPr lang="et-EE" altLang="en-US" sz="2400" dirty="0" err="1" smtClean="0">
                <a:latin typeface="Times New Roman" panose="02020603050405020304" pitchFamily="18" charset="0"/>
                <a:cs typeface="Times New Roman" panose="02020603050405020304" pitchFamily="18" charset="0"/>
              </a:rPr>
              <a:t>hra</a:t>
            </a:r>
            <a:r>
              <a:rPr lang="et-EE" altLang="en-US" sz="2400" dirty="0" smtClean="0">
                <a:latin typeface="Times New Roman" panose="02020603050405020304" pitchFamily="18" charset="0"/>
                <a:cs typeface="Times New Roman" panose="02020603050405020304" pitchFamily="18" charset="0"/>
              </a:rPr>
              <a:t> Fr. </a:t>
            </a:r>
            <a:r>
              <a:rPr lang="et-EE" altLang="en-US" sz="2400" dirty="0" err="1" smtClean="0">
                <a:latin typeface="Times New Roman" panose="02020603050405020304" pitchFamily="18" charset="0"/>
                <a:cs typeface="Times New Roman" panose="02020603050405020304" pitchFamily="18" charset="0"/>
              </a:rPr>
              <a:t>Puksov’ile</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tutvuneda</a:t>
            </a:r>
            <a:r>
              <a:rPr lang="et-EE" altLang="en-US" sz="2400" dirty="0" smtClean="0">
                <a:latin typeface="Times New Roman" panose="02020603050405020304" pitchFamily="18" charset="0"/>
                <a:cs typeface="Times New Roman" panose="02020603050405020304" pitchFamily="18" charset="0"/>
              </a:rPr>
              <a:t> raamatukogudega koha peal</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Rektor: </a:t>
            </a:r>
            <a:r>
              <a:rPr lang="et-EE" altLang="en-US" sz="2400" dirty="0" err="1" smtClean="0">
                <a:latin typeface="Times New Roman" panose="02020603050405020304" pitchFamily="18" charset="0"/>
                <a:cs typeface="Times New Roman" panose="02020603050405020304" pitchFamily="18" charset="0"/>
              </a:rPr>
              <a:t>Joh</a:t>
            </a:r>
            <a:r>
              <a:rPr lang="et-EE" altLang="en-US" sz="2400" dirty="0" smtClean="0">
                <a:latin typeface="Times New Roman" panose="02020603050405020304" pitchFamily="18" charset="0"/>
                <a:cs typeface="Times New Roman" panose="02020603050405020304" pitchFamily="18" charset="0"/>
              </a:rPr>
              <a:t>. Kõpp</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Sekretär: F. </a:t>
            </a:r>
            <a:r>
              <a:rPr lang="et-EE" altLang="en-US" sz="2400" dirty="0" err="1" smtClean="0">
                <a:latin typeface="Times New Roman" panose="02020603050405020304" pitchFamily="18" charset="0"/>
                <a:cs typeface="Times New Roman" panose="02020603050405020304" pitchFamily="18" charset="0"/>
              </a:rPr>
              <a:t>Lambert</a:t>
            </a: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Pealkiri 1"/>
          <p:cNvSpPr>
            <a:spLocks noGrp="1"/>
          </p:cNvSpPr>
          <p:nvPr>
            <p:ph type="title"/>
          </p:nvPr>
        </p:nvSpPr>
        <p:spPr/>
        <p:txBody>
          <a:bodyPr/>
          <a:lstStyle/>
          <a:p>
            <a:r>
              <a:rPr lang="et-EE" altLang="en-US" sz="3600" b="1" dirty="0" smtClean="0"/>
              <a:t>Arvutikataloogimine</a:t>
            </a:r>
            <a:endParaRPr lang="en-US" altLang="en-US" sz="3600" b="1" dirty="0" smtClean="0"/>
          </a:p>
        </p:txBody>
      </p:sp>
      <p:sp>
        <p:nvSpPr>
          <p:cNvPr id="8195" name="Sisu kohatäide 2"/>
          <p:cNvSpPr>
            <a:spLocks noGrp="1"/>
          </p:cNvSpPr>
          <p:nvPr>
            <p:ph idx="1"/>
          </p:nvPr>
        </p:nvSpPr>
        <p:spPr/>
        <p:txBody>
          <a:bodyPr/>
          <a:lstStyle/>
          <a:p>
            <a:r>
              <a:rPr lang="et-EE" altLang="en-US" sz="2000" dirty="0" smtClean="0">
                <a:latin typeface="Times New Roman" panose="02020603050405020304" pitchFamily="18" charset="0"/>
                <a:cs typeface="Times New Roman" panose="02020603050405020304" pitchFamily="18" charset="0"/>
              </a:rPr>
              <a:t>90ndate teisel poolel mindi üle arvutikataloogimisele ja sellega seoses kerkis jälle päevakorda TÜ raamatuvara korrastamine</a:t>
            </a:r>
          </a:p>
          <a:p>
            <a:pPr marL="0" indent="0">
              <a:buNone/>
            </a:pPr>
            <a:r>
              <a:rPr lang="et-EE" altLang="en-US" sz="2000" dirty="0">
                <a:latin typeface="Times New Roman" panose="02020603050405020304" pitchFamily="18" charset="0"/>
                <a:cs typeface="Times New Roman" panose="02020603050405020304" pitchFamily="18" charset="0"/>
              </a:rPr>
              <a:t> </a:t>
            </a:r>
            <a:r>
              <a:rPr lang="et-EE" altLang="en-US" sz="2000" dirty="0" smtClean="0">
                <a:latin typeface="Times New Roman" panose="02020603050405020304" pitchFamily="18" charset="0"/>
                <a:cs typeface="Times New Roman" panose="02020603050405020304" pitchFamily="18" charset="0"/>
              </a:rPr>
              <a:t>    </a:t>
            </a:r>
            <a:r>
              <a:rPr lang="et-EE" altLang="en-US" sz="2000" b="1" dirty="0" smtClean="0">
                <a:latin typeface="Times New Roman" panose="02020603050405020304" pitchFamily="18" charset="0"/>
                <a:cs typeface="Times New Roman" panose="02020603050405020304" pitchFamily="18" charset="0"/>
              </a:rPr>
              <a:t>1993.a. INGRID </a:t>
            </a:r>
            <a:r>
              <a:rPr lang="et-EE" altLang="en-US" sz="2000" dirty="0" smtClean="0">
                <a:latin typeface="Times New Roman" panose="02020603050405020304" pitchFamily="18" charset="0"/>
                <a:cs typeface="Times New Roman" panose="02020603050405020304" pitchFamily="18" charset="0"/>
              </a:rPr>
              <a:t>&gt; esimene elektronkataloog Eestis (ei olnud  laenutusmoodulit), esimene kirje sisestati 29. nov. 1994.a.</a:t>
            </a:r>
            <a:br>
              <a:rPr lang="et-EE" altLang="en-US" sz="2000" dirty="0" smtClean="0">
                <a:latin typeface="Times New Roman" panose="02020603050405020304" pitchFamily="18" charset="0"/>
                <a:cs typeface="Times New Roman" panose="02020603050405020304" pitchFamily="18" charset="0"/>
              </a:rPr>
            </a:br>
            <a:r>
              <a:rPr lang="et-EE" altLang="en-US" sz="2000" dirty="0" smtClean="0">
                <a:latin typeface="Times New Roman" panose="02020603050405020304" pitchFamily="18" charset="0"/>
                <a:cs typeface="Times New Roman" panose="02020603050405020304" pitchFamily="18" charset="0"/>
              </a:rPr>
              <a:t>    INGRID (Ingrid Saar) &gt; </a:t>
            </a:r>
            <a:r>
              <a:rPr lang="et-EE" altLang="en-US" sz="2000" b="1" u="sng" dirty="0" smtClean="0">
                <a:latin typeface="Times New Roman" panose="02020603050405020304" pitchFamily="18" charset="0"/>
                <a:cs typeface="Times New Roman" panose="02020603050405020304" pitchFamily="18" charset="0"/>
              </a:rPr>
              <a:t>1996.a. liitus esimene erialakogu </a:t>
            </a:r>
            <a:r>
              <a:rPr lang="et-EE" altLang="en-US" sz="2000" b="1" u="sng" dirty="0" err="1" smtClean="0">
                <a:latin typeface="Times New Roman" panose="02020603050405020304" pitchFamily="18" charset="0"/>
                <a:cs typeface="Times New Roman" panose="02020603050405020304" pitchFamily="18" charset="0"/>
              </a:rPr>
              <a:t>INGRID’iga</a:t>
            </a:r>
            <a:r>
              <a:rPr lang="et-EE" altLang="en-US" sz="2000" b="1" u="sng" dirty="0" smtClean="0">
                <a:latin typeface="Times New Roman" panose="02020603050405020304" pitchFamily="18" charset="0"/>
                <a:cs typeface="Times New Roman" panose="02020603050405020304" pitchFamily="18" charset="0"/>
              </a:rPr>
              <a:t> </a:t>
            </a:r>
            <a:r>
              <a:rPr lang="et-EE" altLang="en-US" sz="2000" u="sng" dirty="0" smtClean="0">
                <a:latin typeface="Times New Roman" panose="02020603050405020304" pitchFamily="18" charset="0"/>
                <a:cs typeface="Times New Roman" panose="02020603050405020304" pitchFamily="18" charset="0"/>
              </a:rPr>
              <a:t>- </a:t>
            </a:r>
            <a:r>
              <a:rPr lang="et-EE" altLang="en-US" sz="2000" b="1" i="1" u="sng" dirty="0" smtClean="0">
                <a:latin typeface="Times New Roman" panose="02020603050405020304" pitchFamily="18" charset="0"/>
                <a:cs typeface="Times New Roman" panose="02020603050405020304" pitchFamily="18" charset="0"/>
              </a:rPr>
              <a:t>Kunstiajaloo õppetooli raamatukogu </a:t>
            </a:r>
            <a:r>
              <a:rPr lang="et-EE" altLang="en-US" sz="2000" dirty="0" smtClean="0">
                <a:latin typeface="Times New Roman" panose="02020603050405020304" pitchFamily="18" charset="0"/>
                <a:cs typeface="Times New Roman" panose="02020603050405020304" pitchFamily="18" charset="0"/>
              </a:rPr>
              <a:t>(u. 1100 kirjet), töötaja lahkumise tõttu jäi asi soiku</a:t>
            </a:r>
            <a:br>
              <a:rPr lang="et-EE" altLang="en-US" sz="2000" dirty="0" smtClean="0">
                <a:latin typeface="Times New Roman" panose="02020603050405020304" pitchFamily="18" charset="0"/>
                <a:cs typeface="Times New Roman" panose="02020603050405020304" pitchFamily="18" charset="0"/>
              </a:rPr>
            </a:br>
            <a:endParaRPr lang="et-EE" altLang="en-US" sz="2000" dirty="0" smtClean="0">
              <a:latin typeface="Times New Roman" panose="02020603050405020304" pitchFamily="18" charset="0"/>
              <a:cs typeface="Times New Roman" panose="02020603050405020304" pitchFamily="18" charset="0"/>
            </a:endParaRPr>
          </a:p>
          <a:p>
            <a:r>
              <a:rPr lang="et-EE" altLang="en-US" sz="2000" b="1" dirty="0" smtClean="0">
                <a:latin typeface="Times New Roman" panose="02020603050405020304" pitchFamily="18" charset="0"/>
                <a:cs typeface="Times New Roman" panose="02020603050405020304" pitchFamily="18" charset="0"/>
              </a:rPr>
              <a:t>INNOPAC &gt;</a:t>
            </a:r>
            <a:r>
              <a:rPr lang="et-EE" altLang="en-US" sz="2000" dirty="0" smtClean="0">
                <a:latin typeface="Times New Roman" panose="02020603050405020304" pitchFamily="18" charset="0"/>
                <a:cs typeface="Times New Roman" panose="02020603050405020304" pitchFamily="18" charset="0"/>
              </a:rPr>
              <a:t> Toomas Liivamägi (suuresti tema eestvedamisel)</a:t>
            </a:r>
            <a:br>
              <a:rPr lang="et-EE" altLang="en-US" sz="2000" dirty="0" smtClean="0">
                <a:latin typeface="Times New Roman" panose="02020603050405020304" pitchFamily="18" charset="0"/>
                <a:cs typeface="Times New Roman" panose="02020603050405020304" pitchFamily="18" charset="0"/>
              </a:rPr>
            </a:br>
            <a:r>
              <a:rPr lang="et-EE" altLang="en-US" sz="2000" dirty="0" smtClean="0">
                <a:latin typeface="Times New Roman" panose="02020603050405020304" pitchFamily="18" charset="0"/>
                <a:cs typeface="Times New Roman" panose="02020603050405020304" pitchFamily="18" charset="0"/>
              </a:rPr>
              <a:t>suur eeltöö &gt; selgitused allüksuste juhtidele, küsitluslehed (sai enam-vähem esimese ettekujutuse allüksuste kogudest). Huvi suur, ka kõhklused, konverteerimine (Kirjasto3000, </a:t>
            </a:r>
            <a:r>
              <a:rPr lang="et-EE" altLang="en-US" sz="2000" dirty="0" err="1" smtClean="0">
                <a:latin typeface="Times New Roman" panose="02020603050405020304" pitchFamily="18" charset="0"/>
                <a:cs typeface="Times New Roman" panose="02020603050405020304" pitchFamily="18" charset="0"/>
              </a:rPr>
              <a:t>ProCite</a:t>
            </a:r>
            <a:r>
              <a:rPr lang="et-EE" altLang="en-US" sz="2000" dirty="0" smtClean="0">
                <a:latin typeface="Times New Roman" panose="02020603050405020304" pitchFamily="18" charset="0"/>
                <a:cs typeface="Times New Roman" panose="02020603050405020304" pitchFamily="18" charset="0"/>
              </a:rPr>
              <a:t>, FoxPro), koolitused jne. </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t>
            </a:r>
            <a:endParaRPr lang="en-US" altLang="en-US" sz="24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Pealkiri 1"/>
          <p:cNvSpPr>
            <a:spLocks noGrp="1"/>
          </p:cNvSpPr>
          <p:nvPr>
            <p:ph type="title"/>
          </p:nvPr>
        </p:nvSpPr>
        <p:spPr/>
        <p:txBody>
          <a:bodyPr/>
          <a:lstStyle/>
          <a:p>
            <a:endParaRPr lang="en-US" altLang="en-US" smtClean="0"/>
          </a:p>
        </p:txBody>
      </p:sp>
      <p:sp>
        <p:nvSpPr>
          <p:cNvPr id="9219"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Esimesed </a:t>
            </a:r>
            <a:r>
              <a:rPr lang="et-EE" altLang="en-US" sz="2400" b="1" dirty="0" err="1" smtClean="0">
                <a:latin typeface="Times New Roman" panose="02020603050405020304" pitchFamily="18" charset="0"/>
                <a:cs typeface="Times New Roman" panose="02020603050405020304" pitchFamily="18" charset="0"/>
              </a:rPr>
              <a:t>liitujad</a:t>
            </a:r>
            <a:r>
              <a:rPr lang="et-EE" altLang="en-US" sz="2400" b="1" dirty="0" smtClean="0">
                <a:latin typeface="Times New Roman" panose="02020603050405020304" pitchFamily="18" charset="0"/>
                <a:cs typeface="Times New Roman" panose="02020603050405020304" pitchFamily="18" charset="0"/>
              </a:rPr>
              <a:t> </a:t>
            </a:r>
            <a:r>
              <a:rPr lang="et-EE" altLang="en-US" sz="2400" b="1" dirty="0" err="1" smtClean="0">
                <a:latin typeface="Times New Roman" panose="02020603050405020304" pitchFamily="18" charset="0"/>
                <a:cs typeface="Times New Roman" panose="02020603050405020304" pitchFamily="18" charset="0"/>
              </a:rPr>
              <a:t>INNOPAC’iga</a:t>
            </a:r>
            <a:r>
              <a:rPr lang="et-EE" altLang="en-US" sz="2400" dirty="0" smtClean="0">
                <a:latin typeface="Times New Roman" panose="02020603050405020304" pitchFamily="18" charset="0"/>
                <a:cs typeface="Times New Roman" panose="02020603050405020304" pitchFamily="18" charset="0"/>
              </a:rPr>
              <a:t>: </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sotsiaalteaduskonna raamatukogu</a:t>
            </a:r>
          </a:p>
          <a:p>
            <a:pPr>
              <a:buFontTx/>
              <a:buChar char="-"/>
            </a:pPr>
            <a:r>
              <a:rPr lang="et-EE" altLang="en-US" sz="2400" dirty="0" smtClean="0">
                <a:latin typeface="Times New Roman" panose="02020603050405020304" pitchFamily="18" charset="0"/>
                <a:cs typeface="Times New Roman" panose="02020603050405020304" pitchFamily="18" charset="0"/>
              </a:rPr>
              <a:t>majandusteaduskonna raamatukogu</a:t>
            </a:r>
          </a:p>
          <a:p>
            <a:pPr>
              <a:buFontTx/>
              <a:buChar char="-"/>
            </a:pPr>
            <a:r>
              <a:rPr lang="et-EE" altLang="en-US" sz="2400" dirty="0" smtClean="0">
                <a:latin typeface="Times New Roman" panose="02020603050405020304" pitchFamily="18" charset="0"/>
                <a:cs typeface="Times New Roman" panose="02020603050405020304" pitchFamily="18" charset="0"/>
              </a:rPr>
              <a:t>ajakirjanduse ja kommunikatsiooni osakonna raamatukogu   </a:t>
            </a:r>
          </a:p>
          <a:p>
            <a:pPr marL="0" indent="0">
              <a:buNone/>
            </a:pPr>
            <a:endParaRPr lang="et-EE" altLang="en-US" sz="2400" dirty="0">
              <a:latin typeface="Times New Roman" panose="02020603050405020304" pitchFamily="18" charset="0"/>
              <a:cs typeface="Times New Roman" panose="02020603050405020304" pitchFamily="18" charset="0"/>
            </a:endParaRPr>
          </a:p>
          <a:p>
            <a:pPr marL="0" indent="0">
              <a:buNone/>
            </a:pPr>
            <a:r>
              <a:rPr lang="et-EE" altLang="en-US" sz="2400" dirty="0" smtClean="0">
                <a:latin typeface="Times New Roman" panose="02020603050405020304" pitchFamily="18" charset="0"/>
                <a:cs typeface="Times New Roman" panose="02020603050405020304" pitchFamily="18" charset="0"/>
              </a:rPr>
              <a:t>     Nende raamatukogude liitumine </a:t>
            </a:r>
            <a:r>
              <a:rPr lang="et-EE" altLang="en-US" sz="2400" dirty="0" err="1" smtClean="0">
                <a:latin typeface="Times New Roman" panose="02020603050405020304" pitchFamily="18" charset="0"/>
                <a:cs typeface="Times New Roman" panose="02020603050405020304" pitchFamily="18" charset="0"/>
              </a:rPr>
              <a:t>INNOPAC’iga</a:t>
            </a:r>
            <a:r>
              <a:rPr lang="et-EE" altLang="en-US" sz="2400" dirty="0" smtClean="0">
                <a:latin typeface="Times New Roman" panose="02020603050405020304" pitchFamily="18" charset="0"/>
                <a:cs typeface="Times New Roman" panose="02020603050405020304" pitchFamily="18" charset="0"/>
              </a:rPr>
              <a:t> sai teoks tänu teaduskondade toetusele</a:t>
            </a:r>
          </a:p>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 </a:t>
            </a:r>
            <a:endParaRPr lang="et-EE" alt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altLang="en-US" sz="2400" dirty="0" smtClean="0"/>
          </a:p>
          <a:p>
            <a:pPr marL="0" indent="0">
              <a:buFont typeface="Arial" panose="020B0604020202020204" pitchFamily="34" charset="0"/>
              <a:buNone/>
            </a:pPr>
            <a:endParaRPr lang="en-US" alt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Pealkiri 1"/>
          <p:cNvSpPr>
            <a:spLocks noGrp="1"/>
          </p:cNvSpPr>
          <p:nvPr>
            <p:ph type="title"/>
          </p:nvPr>
        </p:nvSpPr>
        <p:spPr/>
        <p:txBody>
          <a:bodyPr/>
          <a:lstStyle/>
          <a:p>
            <a:r>
              <a:rPr lang="et-EE" altLang="en-US" dirty="0" smtClean="0"/>
              <a:t> </a:t>
            </a:r>
            <a:endParaRPr lang="en-US" altLang="en-US" dirty="0" smtClean="0"/>
          </a:p>
        </p:txBody>
      </p:sp>
      <p:sp>
        <p:nvSpPr>
          <p:cNvPr id="10243" name="Sisu kohatäide 2"/>
          <p:cNvSpPr>
            <a:spLocks noGrp="1"/>
          </p:cNvSpPr>
          <p:nvPr>
            <p:ph idx="1"/>
          </p:nvPr>
        </p:nvSpPr>
        <p:spPr/>
        <p:txBody>
          <a:bodyPr/>
          <a:lstStyle/>
          <a:p>
            <a:pPr marL="0" indent="0">
              <a:buNone/>
            </a:pPr>
            <a:r>
              <a:rPr lang="et-EE" altLang="en-US" sz="2400" dirty="0" smtClean="0">
                <a:latin typeface="Times New Roman" panose="02020603050405020304" pitchFamily="18" charset="0"/>
                <a:cs typeface="Times New Roman" panose="02020603050405020304" pitchFamily="18" charset="0"/>
              </a:rPr>
              <a:t>Erialakogud hakkasid töötama </a:t>
            </a:r>
            <a:r>
              <a:rPr lang="et-EE" altLang="en-US" sz="2400" b="1" dirty="0" err="1" smtClean="0">
                <a:latin typeface="Times New Roman" panose="02020603050405020304" pitchFamily="18" charset="0"/>
                <a:cs typeface="Times New Roman" panose="02020603050405020304" pitchFamily="18" charset="0"/>
              </a:rPr>
              <a:t>INNOPAC’i</a:t>
            </a:r>
            <a:r>
              <a:rPr lang="et-EE" altLang="en-US" sz="2400" b="1" dirty="0" smtClean="0">
                <a:latin typeface="Times New Roman" panose="02020603050405020304" pitchFamily="18" charset="0"/>
                <a:cs typeface="Times New Roman" panose="02020603050405020304" pitchFamily="18" charset="0"/>
              </a:rPr>
              <a:t> terminali     keskkonnas</a:t>
            </a:r>
            <a:r>
              <a:rPr lang="et-EE" altLang="en-US" sz="2400" dirty="0" smtClean="0">
                <a:latin typeface="Times New Roman" panose="02020603050405020304" pitchFamily="18" charset="0"/>
                <a:cs typeface="Times New Roman" panose="02020603050405020304" pitchFamily="18" charset="0"/>
              </a:rPr>
              <a:t> (tekstipõhine tarkvara)</a:t>
            </a:r>
          </a:p>
          <a:p>
            <a:pPr marL="0" indent="0">
              <a:buNone/>
            </a:pPr>
            <a:r>
              <a:rPr lang="et-EE" altLang="en-US" sz="2400" b="1" dirty="0" err="1" smtClean="0">
                <a:latin typeface="Times New Roman" panose="02020603050405020304" pitchFamily="18" charset="0"/>
                <a:cs typeface="Times New Roman" panose="02020603050405020304" pitchFamily="18" charset="0"/>
              </a:rPr>
              <a:t>Guicat</a:t>
            </a:r>
            <a:r>
              <a:rPr lang="et-EE" altLang="en-US" sz="2400" dirty="0" smtClean="0">
                <a:latin typeface="Times New Roman" panose="02020603050405020304" pitchFamily="18" charset="0"/>
                <a:cs typeface="Times New Roman" panose="02020603050405020304" pitchFamily="18" charset="0"/>
              </a:rPr>
              <a:t> (graafiline keskkond) ei laienenud erialakogudele </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Millennium</a:t>
            </a:r>
            <a:r>
              <a:rPr lang="et-EE" altLang="en-US" sz="2400" dirty="0" smtClean="0">
                <a:latin typeface="Times New Roman" panose="02020603050405020304" pitchFamily="18" charset="0"/>
                <a:cs typeface="Times New Roman" panose="02020603050405020304" pitchFamily="18" charset="0"/>
              </a:rPr>
              <a:t> (2005 aastast)</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Sierra</a:t>
            </a:r>
            <a:r>
              <a:rPr lang="et-EE" altLang="en-US" sz="2400" dirty="0" smtClean="0">
                <a:latin typeface="Times New Roman" panose="02020603050405020304" pitchFamily="18" charset="0"/>
                <a:cs typeface="Times New Roman" panose="02020603050405020304" pitchFamily="18" charset="0"/>
              </a:rPr>
              <a:t> (2014. aastast)</a:t>
            </a:r>
          </a:p>
          <a:p>
            <a:pPr marL="0" indent="0">
              <a:buNone/>
            </a:pPr>
            <a:r>
              <a:rPr lang="et-EE" altLang="en-US" sz="2400" b="1" i="1" dirty="0">
                <a:latin typeface="Times New Roman" panose="02020603050405020304" pitchFamily="18" charset="0"/>
                <a:cs typeface="Times New Roman" panose="02020603050405020304" pitchFamily="18" charset="0"/>
              </a:rPr>
              <a:t> </a:t>
            </a:r>
            <a:r>
              <a:rPr lang="et-EE" altLang="en-US" sz="2400" b="1" i="1" dirty="0" smtClean="0">
                <a:latin typeface="Times New Roman" panose="02020603050405020304" pitchFamily="18" charset="0"/>
                <a:cs typeface="Times New Roman" panose="02020603050405020304" pitchFamily="18" charset="0"/>
              </a:rPr>
              <a:t>    Hirmud </a:t>
            </a:r>
            <a:r>
              <a:rPr lang="et-EE" altLang="en-US" sz="2400" dirty="0" smtClean="0">
                <a:latin typeface="Times New Roman" panose="02020603050405020304" pitchFamily="18" charset="0"/>
                <a:cs typeface="Times New Roman" panose="02020603050405020304" pitchFamily="18" charset="0"/>
              </a:rPr>
              <a:t>&gt; avatus hirmutas teaduskonna töötajaid, tulevad lugejad väljastpoolt teaduskonda ja laenutavad nende raamatud ära &gt; ei joostud tormi!</a:t>
            </a:r>
          </a:p>
          <a:p>
            <a:pPr marL="0" indent="0">
              <a:buNone/>
            </a:pP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Kasutajaskonna määrab raamatukogu spetsiifika, laenureeglid!</a:t>
            </a:r>
          </a:p>
          <a:p>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Pealkiri 1"/>
          <p:cNvSpPr>
            <a:spLocks noGrp="1"/>
          </p:cNvSpPr>
          <p:nvPr>
            <p:ph type="title"/>
          </p:nvPr>
        </p:nvSpPr>
        <p:spPr>
          <a:xfrm>
            <a:off x="323850" y="260350"/>
            <a:ext cx="8229600" cy="1143000"/>
          </a:xfrm>
        </p:spPr>
        <p:txBody>
          <a:bodyPr/>
          <a:lstStyle/>
          <a:p>
            <a:r>
              <a:rPr lang="et-EE" altLang="en-US" sz="3600" b="1" smtClean="0"/>
              <a:t>Kataloogide toimkonna otsused</a:t>
            </a:r>
            <a:endParaRPr lang="en-US" altLang="en-US" sz="3600" b="1" smtClean="0"/>
          </a:p>
        </p:txBody>
      </p:sp>
      <p:sp>
        <p:nvSpPr>
          <p:cNvPr id="11267" name="Sisu kohatäide 2"/>
          <p:cNvSpPr>
            <a:spLocks noGrp="1"/>
          </p:cNvSpPr>
          <p:nvPr>
            <p:ph idx="1"/>
          </p:nvPr>
        </p:nvSpPr>
        <p:spPr/>
        <p:txBody>
          <a:bodyPr/>
          <a:lstStyle/>
          <a:p>
            <a:r>
              <a:rPr lang="et-EE" altLang="en-US" sz="2400" b="1" dirty="0" smtClean="0">
                <a:latin typeface="Times New Roman" panose="02020603050405020304" pitchFamily="18" charset="0"/>
                <a:cs typeface="Times New Roman" panose="02020603050405020304" pitchFamily="18" charset="0"/>
              </a:rPr>
              <a:t>6. aprill 1999.a</a:t>
            </a:r>
            <a:r>
              <a:rPr lang="et-EE" altLang="en-US" sz="2400" dirty="0" smtClean="0">
                <a:latin typeface="Times New Roman" panose="02020603050405020304" pitchFamily="18" charset="0"/>
                <a:cs typeface="Times New Roman" panose="02020603050405020304" pitchFamily="18" charset="0"/>
              </a:rPr>
              <a:t>. &gt; kataloogide toimkonna otsus: alustada Lilia Külvi juhendamisel erialakogude teavikute sisestamist elektronkataloogi &gt; miinimumtasandil kirje (väljaande identifitseerimiseks vajalik miinimumandmekogum), esialgu ei </a:t>
            </a:r>
            <a:r>
              <a:rPr lang="et-EE" altLang="en-US" sz="2400" dirty="0" err="1" smtClean="0">
                <a:latin typeface="Times New Roman" panose="02020603050405020304" pitchFamily="18" charset="0"/>
                <a:cs typeface="Times New Roman" panose="02020603050405020304" pitchFamily="18" charset="0"/>
              </a:rPr>
              <a:t>märksõnastata</a:t>
            </a:r>
            <a:r>
              <a:rPr lang="et-EE" altLang="en-US" sz="2400" dirty="0" smtClean="0">
                <a:latin typeface="Times New Roman" panose="02020603050405020304" pitchFamily="18" charset="0"/>
                <a:cs typeface="Times New Roman" panose="02020603050405020304" pitchFamily="18" charset="0"/>
              </a:rPr>
              <a:t> ega liigitata. Suur ja võõras töölõik, hirmutav, polnud ettekujutust uuest väljakutsest</a:t>
            </a:r>
          </a:p>
          <a:p>
            <a:r>
              <a:rPr lang="et-EE" altLang="en-US" sz="2400" b="1" dirty="0" smtClean="0">
                <a:latin typeface="Times New Roman" panose="02020603050405020304" pitchFamily="18" charset="0"/>
                <a:cs typeface="Times New Roman" panose="02020603050405020304" pitchFamily="18" charset="0"/>
              </a:rPr>
              <a:t>01.10.2002</a:t>
            </a:r>
            <a:r>
              <a:rPr lang="et-EE" altLang="en-US" sz="2400" dirty="0" smtClean="0">
                <a:latin typeface="Times New Roman" panose="02020603050405020304" pitchFamily="18" charset="0"/>
                <a:cs typeface="Times New Roman" panose="02020603050405020304" pitchFamily="18" charset="0"/>
              </a:rPr>
              <a:t>. &gt; kõik erialaraamatukogud koostavad kirjeid </a:t>
            </a:r>
            <a:r>
              <a:rPr lang="et-EE" altLang="en-US" sz="2400" dirty="0" err="1" smtClean="0">
                <a:latin typeface="Times New Roman" panose="02020603050405020304" pitchFamily="18" charset="0"/>
                <a:cs typeface="Times New Roman" panose="02020603050405020304" pitchFamily="18" charset="0"/>
              </a:rPr>
              <a:t>kesktasandil</a:t>
            </a:r>
            <a:r>
              <a:rPr lang="et-EE" altLang="en-US" sz="2400" dirty="0" smtClean="0">
                <a:latin typeface="Times New Roman" panose="02020603050405020304" pitchFamily="18" charset="0"/>
                <a:cs typeface="Times New Roman" panose="02020603050405020304" pitchFamily="18" charset="0"/>
              </a:rPr>
              <a:t>, mis on normiks teadusraamatukogude kirjete koostamisel</a:t>
            </a:r>
            <a:br>
              <a:rPr lang="et-EE" altLang="en-US" sz="2400" dirty="0" smtClean="0">
                <a:latin typeface="Times New Roman" panose="02020603050405020304" pitchFamily="18" charset="0"/>
                <a:cs typeface="Times New Roman" panose="02020603050405020304" pitchFamily="18" charset="0"/>
              </a:rPr>
            </a:b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a:xfrm>
            <a:off x="457200" y="1700808"/>
            <a:ext cx="8229600" cy="4525963"/>
          </a:xfrm>
        </p:spPr>
        <p:txBody>
          <a:bodyPr/>
          <a:lstStyle/>
          <a:p>
            <a:pPr marL="0" indent="0">
              <a:buNone/>
            </a:pPr>
            <a:r>
              <a:rPr lang="et-EE" altLang="en-US" sz="2400" b="1" dirty="0">
                <a:latin typeface="Times New Roman" panose="02020603050405020304" pitchFamily="18" charset="0"/>
                <a:cs typeface="Times New Roman" panose="02020603050405020304" pitchFamily="18" charset="0"/>
              </a:rPr>
              <a:t>2000. aasta alguseks </a:t>
            </a:r>
            <a:r>
              <a:rPr lang="et-EE" altLang="en-US" sz="2400" dirty="0">
                <a:latin typeface="Times New Roman" panose="02020603050405020304" pitchFamily="18" charset="0"/>
                <a:cs typeface="Times New Roman" panose="02020603050405020304" pitchFamily="18" charset="0"/>
              </a:rPr>
              <a:t>on liitunud </a:t>
            </a:r>
            <a:r>
              <a:rPr lang="et-EE" altLang="en-US" sz="2400" dirty="0" err="1">
                <a:latin typeface="Times New Roman" panose="02020603050405020304" pitchFamily="18" charset="0"/>
                <a:cs typeface="Times New Roman" panose="02020603050405020304" pitchFamily="18" charset="0"/>
              </a:rPr>
              <a:t>INNOPAC’iga</a:t>
            </a:r>
            <a:r>
              <a:rPr lang="et-EE" altLang="en-US" sz="2400" dirty="0">
                <a:latin typeface="Times New Roman" panose="02020603050405020304" pitchFamily="18" charset="0"/>
                <a:cs typeface="Times New Roman" panose="02020603050405020304" pitchFamily="18" charset="0"/>
              </a:rPr>
              <a:t> 11 erialakogu + 4 TÜ raamatukogu filiaali </a:t>
            </a:r>
            <a:r>
              <a:rPr lang="et-EE" altLang="en-US" sz="2400" dirty="0" smtClean="0">
                <a:latin typeface="Times New Roman" panose="02020603050405020304" pitchFamily="18" charset="0"/>
                <a:cs typeface="Times New Roman" panose="02020603050405020304" pitchFamily="18" charset="0"/>
              </a:rPr>
              <a:t>+ </a:t>
            </a:r>
            <a:r>
              <a:rPr lang="et-EE" altLang="en-US" sz="2400" dirty="0">
                <a:latin typeface="Times New Roman" panose="02020603050405020304" pitchFamily="18" charset="0"/>
                <a:cs typeface="Times New Roman" panose="02020603050405020304" pitchFamily="18" charset="0"/>
              </a:rPr>
              <a:t>1 erialakogu </a:t>
            </a:r>
            <a:r>
              <a:rPr lang="et-EE" altLang="en-US" sz="2400" dirty="0" err="1" smtClean="0">
                <a:latin typeface="Times New Roman" panose="02020603050405020304" pitchFamily="18" charset="0"/>
                <a:cs typeface="Times New Roman" panose="02020603050405020304" pitchFamily="18" charset="0"/>
              </a:rPr>
              <a:t>INGRID’ist</a:t>
            </a:r>
            <a:r>
              <a:rPr lang="et-EE" altLang="en-US" sz="2400" dirty="0" smtClean="0">
                <a:latin typeface="Times New Roman" panose="02020603050405020304" pitchFamily="18" charset="0"/>
                <a:cs typeface="Times New Roman" panose="02020603050405020304" pitchFamily="18" charset="0"/>
              </a:rPr>
              <a:t> </a:t>
            </a:r>
            <a:endParaRPr lang="et-EE" altLang="en-US" sz="2400" dirty="0">
              <a:latin typeface="Times New Roman" panose="02020603050405020304" pitchFamily="18" charset="0"/>
              <a:cs typeface="Times New Roman" panose="02020603050405020304" pitchFamily="18" charset="0"/>
            </a:endParaRPr>
          </a:p>
          <a:p>
            <a:pPr marL="0" indent="0">
              <a:buNone/>
            </a:pPr>
            <a:r>
              <a:rPr lang="et-EE" altLang="en-US" sz="2400" b="1" dirty="0">
                <a:latin typeface="Times New Roman" panose="02020603050405020304" pitchFamily="18" charset="0"/>
                <a:cs typeface="Times New Roman" panose="02020603050405020304" pitchFamily="18" charset="0"/>
              </a:rPr>
              <a:t>2000. aasta alguseks </a:t>
            </a:r>
            <a:r>
              <a:rPr lang="et-EE" altLang="en-US" sz="2400" dirty="0">
                <a:latin typeface="Times New Roman" panose="02020603050405020304" pitchFamily="18" charset="0"/>
                <a:cs typeface="Times New Roman" panose="02020603050405020304" pitchFamily="18" charset="0"/>
              </a:rPr>
              <a:t>on erialakogudes kokku </a:t>
            </a:r>
            <a:r>
              <a:rPr lang="et-EE" altLang="en-US" sz="2400" b="1" dirty="0">
                <a:latin typeface="Times New Roman" panose="02020603050405020304" pitchFamily="18" charset="0"/>
                <a:cs typeface="Times New Roman" panose="02020603050405020304" pitchFamily="18" charset="0"/>
              </a:rPr>
              <a:t>20 töötajat </a:t>
            </a:r>
            <a:r>
              <a:rPr lang="et-EE" altLang="en-US" sz="2400" dirty="0">
                <a:latin typeface="Times New Roman" panose="02020603050405020304" pitchFamily="18" charset="0"/>
                <a:cs typeface="Times New Roman" panose="02020603050405020304" pitchFamily="18" charset="0"/>
              </a:rPr>
              <a:t>Ärksamad erialakogude töötajad hakkasid </a:t>
            </a:r>
            <a:r>
              <a:rPr lang="et-EE" altLang="en-US" sz="2400" dirty="0" err="1">
                <a:latin typeface="Times New Roman" panose="02020603050405020304" pitchFamily="18" charset="0"/>
                <a:cs typeface="Times New Roman" panose="02020603050405020304" pitchFamily="18" charset="0"/>
              </a:rPr>
              <a:t>märksõnastama</a:t>
            </a:r>
            <a:r>
              <a:rPr lang="et-EE" altLang="en-US" sz="2400" dirty="0">
                <a:latin typeface="Times New Roman" panose="02020603050405020304" pitchFamily="18" charset="0"/>
                <a:cs typeface="Times New Roman" panose="02020603050405020304" pitchFamily="18" charset="0"/>
              </a:rPr>
              <a:t> (majandus, ajakirjandus); elektrooniliselt laenutama (sotsiaalteaduskond, ajakirjandus</a:t>
            </a:r>
            <a:r>
              <a:rPr lang="et-EE" altLang="en-US" sz="2400" dirty="0" smtClean="0">
                <a:latin typeface="Times New Roman" panose="02020603050405020304" pitchFamily="18" charset="0"/>
                <a:cs typeface="Times New Roman" panose="02020603050405020304" pitchFamily="18" charset="0"/>
              </a:rPr>
              <a:t>)</a:t>
            </a:r>
          </a:p>
          <a:p>
            <a:pPr marL="0" indent="0">
              <a:buNone/>
            </a:pPr>
            <a:r>
              <a:rPr lang="et-EE" altLang="en-US" dirty="0" smtClean="0">
                <a:latin typeface="Times New Roman" panose="02020603050405020304" pitchFamily="18" charset="0"/>
                <a:cs typeface="Times New Roman" panose="02020603050405020304" pitchFamily="18" charset="0"/>
              </a:rPr>
              <a:t>---------------------------------------------------</a:t>
            </a:r>
            <a:r>
              <a:rPr lang="et-EE" altLang="en-US" dirty="0">
                <a:latin typeface="Times New Roman" panose="02020603050405020304" pitchFamily="18" charset="0"/>
                <a:cs typeface="Times New Roman" panose="02020603050405020304" pitchFamily="18" charset="0"/>
              </a:rPr>
              <a:t/>
            </a:r>
            <a:br>
              <a:rPr lang="et-EE" altLang="en-US" dirty="0">
                <a:latin typeface="Times New Roman" panose="02020603050405020304" pitchFamily="18" charset="0"/>
                <a:cs typeface="Times New Roman" panose="02020603050405020304" pitchFamily="18" charset="0"/>
              </a:rPr>
            </a:br>
            <a:r>
              <a:rPr lang="et-EE" altLang="en-US" dirty="0">
                <a:latin typeface="Times New Roman" panose="02020603050405020304" pitchFamily="18" charset="0"/>
                <a:cs typeface="Times New Roman" panose="02020603050405020304" pitchFamily="18" charset="0"/>
              </a:rPr>
              <a:t>- </a:t>
            </a:r>
            <a:r>
              <a:rPr lang="et-EE" altLang="en-US" sz="2400" dirty="0">
                <a:latin typeface="Times New Roman" panose="02020603050405020304" pitchFamily="18" charset="0"/>
                <a:cs typeface="Times New Roman" panose="02020603050405020304" pitchFamily="18" charset="0"/>
              </a:rPr>
              <a:t>kui ma oleks teadnud, et see töö nii raske on, ma poleks seda vastu võtnudki</a:t>
            </a:r>
            <a:br>
              <a:rPr lang="et-EE" altLang="en-US" sz="2400" dirty="0">
                <a:latin typeface="Times New Roman" panose="02020603050405020304" pitchFamily="18" charset="0"/>
                <a:cs typeface="Times New Roman" panose="02020603050405020304" pitchFamily="18" charset="0"/>
              </a:rPr>
            </a:br>
            <a:r>
              <a:rPr lang="et-EE" altLang="en-US" sz="2400" dirty="0">
                <a:latin typeface="Times New Roman" panose="02020603050405020304" pitchFamily="18" charset="0"/>
                <a:cs typeface="Times New Roman" panose="02020603050405020304" pitchFamily="18" charset="0"/>
              </a:rPr>
              <a:t>- kataloogimist on võimatu ära õppida, siin puuduvad igasugused seaduspärasused (</a:t>
            </a:r>
            <a:r>
              <a:rPr lang="et-EE" altLang="en-US" sz="2400" dirty="0" smtClean="0">
                <a:latin typeface="Times New Roman" panose="02020603050405020304" pitchFamily="18" charset="0"/>
                <a:cs typeface="Times New Roman" panose="02020603050405020304" pitchFamily="18" charset="0"/>
              </a:rPr>
              <a:t>matemaatika raamatukogu töötaja)</a:t>
            </a:r>
            <a:endParaRPr lang="et-EE" alt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15361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Pealkiri 1"/>
          <p:cNvSpPr>
            <a:spLocks noGrp="1"/>
          </p:cNvSpPr>
          <p:nvPr>
            <p:ph type="title"/>
          </p:nvPr>
        </p:nvSpPr>
        <p:spPr/>
        <p:txBody>
          <a:bodyPr/>
          <a:lstStyle/>
          <a:p>
            <a:endParaRPr lang="en-US" altLang="en-US" smtClean="0"/>
          </a:p>
        </p:txBody>
      </p:sp>
      <p:sp>
        <p:nvSpPr>
          <p:cNvPr id="3" name="Sisu kohatäide 2"/>
          <p:cNvSpPr>
            <a:spLocks noGrp="1"/>
          </p:cNvSpPr>
          <p:nvPr>
            <p:ph idx="1"/>
          </p:nvPr>
        </p:nvSpPr>
        <p:spPr/>
        <p:txBody>
          <a:bodyPr/>
          <a:lstStyle/>
          <a:p>
            <a:pPr>
              <a:defRPr/>
            </a:pPr>
            <a:r>
              <a:rPr lang="et-EE" altLang="en-US" sz="2400" b="1" dirty="0">
                <a:latin typeface="Times New Roman" panose="02020603050405020304" pitchFamily="18" charset="0"/>
                <a:cs typeface="Times New Roman" panose="02020603050405020304" pitchFamily="18" charset="0"/>
              </a:rPr>
              <a:t>2005. aastal </a:t>
            </a:r>
            <a:r>
              <a:rPr lang="et-EE" altLang="en-US" sz="2400" b="1" dirty="0" smtClean="0">
                <a:latin typeface="Times New Roman" panose="02020603050405020304" pitchFamily="18" charset="0"/>
                <a:cs typeface="Times New Roman" panose="02020603050405020304" pitchFamily="18" charset="0"/>
              </a:rPr>
              <a:t>TÜ raamatukogu filiaalide kogud teaduskondade juurde  </a:t>
            </a:r>
            <a:r>
              <a:rPr lang="et-EE" altLang="en-US" sz="2400" dirty="0">
                <a:latin typeface="Times New Roman" panose="02020603050405020304" pitchFamily="18" charset="0"/>
                <a:cs typeface="Times New Roman" panose="02020603050405020304" pitchFamily="18" charset="0"/>
              </a:rPr>
              <a:t>&gt; </a:t>
            </a:r>
            <a:r>
              <a:rPr lang="et-EE" altLang="en-US" sz="2400" dirty="0" smtClean="0">
                <a:latin typeface="Times New Roman" panose="02020603050405020304" pitchFamily="18" charset="0"/>
                <a:cs typeface="Times New Roman" panose="02020603050405020304" pitchFamily="18" charset="0"/>
              </a:rPr>
              <a:t>majandusraamatukogu, keemiaraamatukogu ja füüsikaraamatukogu muudeti erialaraamatukogudeks</a:t>
            </a:r>
          </a:p>
          <a:p>
            <a:pPr>
              <a:defRPr/>
            </a:pPr>
            <a:r>
              <a:rPr lang="et-EE" altLang="en-US" sz="2400" dirty="0" smtClean="0">
                <a:latin typeface="Times New Roman" panose="02020603050405020304" pitchFamily="18" charset="0"/>
                <a:cs typeface="Times New Roman" panose="02020603050405020304" pitchFamily="18" charset="0"/>
              </a:rPr>
              <a:t>Humanitaarraamatukogu likvideeriti, raamatud peakokku</a:t>
            </a:r>
            <a:endParaRPr lang="et-EE" altLang="en-US" sz="2400" dirty="0">
              <a:latin typeface="Times New Roman" panose="02020603050405020304" pitchFamily="18" charset="0"/>
              <a:cs typeface="Times New Roman" panose="02020603050405020304" pitchFamily="18" charset="0"/>
            </a:endParaRPr>
          </a:p>
          <a:p>
            <a:pPr>
              <a:defRPr/>
            </a:pPr>
            <a:r>
              <a:rPr lang="et-EE" altLang="en-US" sz="2400" b="1" dirty="0">
                <a:latin typeface="Times New Roman" panose="02020603050405020304" pitchFamily="18" charset="0"/>
                <a:cs typeface="Times New Roman" panose="02020603050405020304" pitchFamily="18" charset="0"/>
              </a:rPr>
              <a:t>2005.a. rektori käskkiri raamatuvara arvele võtmise kohta </a:t>
            </a:r>
            <a:r>
              <a:rPr lang="et-EE" altLang="en-US" sz="2400" dirty="0">
                <a:latin typeface="Times New Roman" panose="02020603050405020304" pitchFamily="18" charset="0"/>
                <a:cs typeface="Times New Roman" panose="02020603050405020304" pitchFamily="18" charset="0"/>
              </a:rPr>
              <a:t>Tartu ülikoolis. </a:t>
            </a:r>
            <a:r>
              <a:rPr lang="et-EE" altLang="en-US" sz="2400" b="1" dirty="0">
                <a:latin typeface="Times New Roman" panose="02020603050405020304" pitchFamily="18" charset="0"/>
                <a:cs typeface="Times New Roman" panose="02020603050405020304" pitchFamily="18" charset="0"/>
              </a:rPr>
              <a:t>Kehtima hakkas 1.01.2006</a:t>
            </a:r>
            <a:r>
              <a:rPr lang="et-EE" altLang="en-US" sz="2400" b="1" dirty="0" smtClean="0">
                <a:latin typeface="Times New Roman" panose="02020603050405020304" pitchFamily="18" charset="0"/>
                <a:cs typeface="Times New Roman" panose="02020603050405020304" pitchFamily="18" charset="0"/>
              </a:rPr>
              <a:t>.</a:t>
            </a:r>
          </a:p>
          <a:p>
            <a:pPr marL="0" indent="0">
              <a:buNone/>
              <a:defRPr/>
            </a:pPr>
            <a:r>
              <a:rPr lang="et-EE" altLang="en-US" sz="2400" dirty="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Kaks </a:t>
            </a:r>
            <a:r>
              <a:rPr lang="et-EE" altLang="en-US" sz="2400" dirty="0" smtClean="0">
                <a:latin typeface="Times New Roman" panose="02020603050405020304" pitchFamily="18" charset="0"/>
                <a:cs typeface="Times New Roman" panose="02020603050405020304" pitchFamily="18" charset="0"/>
              </a:rPr>
              <a:t>võimalust: a) raamatud võetakse arvele peakogus; b) </a:t>
            </a:r>
            <a:r>
              <a:rPr lang="et-EE" altLang="en-US" sz="2400" dirty="0" smtClean="0">
                <a:latin typeface="Times New Roman" panose="02020603050405020304" pitchFamily="18" charset="0"/>
                <a:cs typeface="Times New Roman" panose="02020603050405020304" pitchFamily="18" charset="0"/>
              </a:rPr>
              <a:t> raamatud </a:t>
            </a:r>
            <a:r>
              <a:rPr lang="et-EE" altLang="en-US" sz="2400" dirty="0" smtClean="0">
                <a:latin typeface="Times New Roman" panose="02020603050405020304" pitchFamily="18" charset="0"/>
                <a:cs typeface="Times New Roman" panose="02020603050405020304" pitchFamily="18" charset="0"/>
              </a:rPr>
              <a:t>võetakse arvele erialakogus</a:t>
            </a:r>
          </a:p>
          <a:p>
            <a:pPr>
              <a:defRPr/>
            </a:pPr>
            <a:r>
              <a:rPr lang="et-EE" altLang="en-US" sz="2400" dirty="0" smtClean="0">
                <a:latin typeface="Times New Roman" panose="02020603050405020304" pitchFamily="18" charset="0"/>
                <a:cs typeface="Times New Roman" panose="02020603050405020304" pitchFamily="18" charset="0"/>
              </a:rPr>
              <a:t>Koolitused</a:t>
            </a:r>
            <a:r>
              <a:rPr lang="et-EE" altLang="en-US" sz="2400" dirty="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tunnistused</a:t>
            </a:r>
          </a:p>
          <a:p>
            <a:pPr>
              <a:defRPr/>
            </a:pPr>
            <a:r>
              <a:rPr lang="et-EE" altLang="en-US" sz="2400" b="1" dirty="0" smtClean="0">
                <a:latin typeface="Times New Roman" panose="02020603050405020304" pitchFamily="18" charset="0"/>
                <a:cs typeface="Times New Roman" panose="02020603050405020304" pitchFamily="18" charset="0"/>
              </a:rPr>
              <a:t>2006.</a:t>
            </a:r>
            <a:r>
              <a:rPr lang="et-EE" altLang="en-US" sz="2400" dirty="0" smtClean="0">
                <a:latin typeface="Times New Roman" panose="02020603050405020304" pitchFamily="18" charset="0"/>
                <a:cs typeface="Times New Roman" panose="02020603050405020304" pitchFamily="18" charset="0"/>
              </a:rPr>
              <a:t> aastal töötati välja </a:t>
            </a:r>
            <a:r>
              <a:rPr lang="et-EE" altLang="en-US" sz="2400" b="1" dirty="0" smtClean="0">
                <a:latin typeface="Times New Roman" panose="02020603050405020304" pitchFamily="18" charset="0"/>
                <a:cs typeface="Times New Roman" panose="02020603050405020304" pitchFamily="18" charset="0"/>
              </a:rPr>
              <a:t>TÜ erialaraamatukogu pass</a:t>
            </a:r>
            <a:endParaRPr lang="et-EE" altLang="en-US" sz="2400"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ealkiri 1"/>
          <p:cNvSpPr>
            <a:spLocks noGrp="1"/>
          </p:cNvSpPr>
          <p:nvPr>
            <p:ph type="title"/>
          </p:nvPr>
        </p:nvSpPr>
        <p:spPr/>
        <p:txBody>
          <a:bodyPr/>
          <a:lstStyle/>
          <a:p>
            <a:r>
              <a:rPr lang="et-EE" altLang="en-US" sz="2800" b="1" dirty="0" smtClean="0"/>
              <a:t>Esimene raamatukirje tööleht erialaraamatukogudele</a:t>
            </a:r>
            <a:endParaRPr lang="en-US" altLang="en-US" sz="2800" b="1" dirty="0" smtClean="0"/>
          </a:p>
        </p:txBody>
      </p:sp>
      <p:sp>
        <p:nvSpPr>
          <p:cNvPr id="3" name="Sisu kohatäide 2"/>
          <p:cNvSpPr>
            <a:spLocks noGrp="1"/>
          </p:cNvSpPr>
          <p:nvPr>
            <p:ph idx="1"/>
          </p:nvPr>
        </p:nvSpPr>
        <p:spPr/>
        <p:txBody>
          <a:bodyPr/>
          <a:lstStyle/>
          <a:p>
            <a:pPr marL="0" indent="0">
              <a:buFont typeface="Arial" panose="020B0604020202020204" pitchFamily="34" charset="0"/>
              <a:buNone/>
              <a:defRPr/>
            </a:pPr>
            <a:endParaRPr lang="et-EE" sz="2400" dirty="0" smtClean="0"/>
          </a:p>
          <a:p>
            <a:pPr marL="0" indent="0">
              <a:buFont typeface="Arial" panose="020B0604020202020204" pitchFamily="34" charset="0"/>
              <a:buNone/>
              <a:defRPr/>
            </a:pPr>
            <a:r>
              <a:rPr lang="et-EE" sz="2400" dirty="0" smtClean="0">
                <a:latin typeface="Times New Roman" panose="02020603050405020304" pitchFamily="18" charset="0"/>
                <a:cs typeface="Times New Roman" panose="02020603050405020304" pitchFamily="18" charset="0"/>
              </a:rPr>
              <a:t>020      3879404992</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100 1   </a:t>
            </a:r>
            <a:r>
              <a:rPr lang="et-EE" sz="2400" dirty="0" err="1" smtClean="0">
                <a:latin typeface="Times New Roman" panose="02020603050405020304" pitchFamily="18" charset="0"/>
                <a:cs typeface="Times New Roman" panose="02020603050405020304" pitchFamily="18" charset="0"/>
              </a:rPr>
              <a:t>Lavorel</a:t>
            </a:r>
            <a:r>
              <a:rPr lang="et-EE" sz="2400" dirty="0" smtClean="0">
                <a:latin typeface="Times New Roman" panose="02020603050405020304" pitchFamily="18" charset="0"/>
                <a:cs typeface="Times New Roman" panose="02020603050405020304" pitchFamily="18" charset="0"/>
              </a:rPr>
              <a:t>, W. A.</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245 14 </a:t>
            </a:r>
            <a:r>
              <a:rPr lang="et-EE" sz="2400" dirty="0" err="1" smtClean="0">
                <a:latin typeface="Times New Roman" panose="02020603050405020304" pitchFamily="18" charset="0"/>
                <a:cs typeface="Times New Roman" panose="02020603050405020304" pitchFamily="18" charset="0"/>
              </a:rPr>
              <a:t>The</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World</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Trade</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Organization</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the</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way</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to</a:t>
            </a:r>
            <a:r>
              <a:rPr lang="et-EE" sz="2400" dirty="0" smtClean="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the</a:t>
            </a:r>
            <a:r>
              <a:rPr lang="et-EE" sz="2400" dirty="0" smtClean="0">
                <a:latin typeface="Times New Roman" panose="02020603050405020304" pitchFamily="18" charset="0"/>
                <a:cs typeface="Times New Roman" panose="02020603050405020304" pitchFamily="18" charset="0"/>
              </a:rPr>
              <a:t> futuure </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bthe</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finaal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act</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to</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the</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Uruguay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Round</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cWarren</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Lavorel</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a:t>
            </a:r>
            <a:br>
              <a:rPr lang="et-EE" sz="2400" dirty="0" smtClean="0">
                <a:latin typeface="Times New Roman" panose="02020603050405020304" pitchFamily="18" charset="0"/>
                <a:cs typeface="Times New Roman" panose="02020603050405020304" pitchFamily="18" charset="0"/>
                <a:sym typeface="Wingdings" panose="05000000000000000000" pitchFamily="2" charset="2"/>
              </a:rPr>
            </a:b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Carsten</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Thomas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Ebenroth</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r>
            <a:br>
              <a:rPr lang="et-EE" sz="2400" dirty="0" smtClean="0">
                <a:latin typeface="Times New Roman" panose="02020603050405020304" pitchFamily="18" charset="0"/>
                <a:cs typeface="Times New Roman" panose="02020603050405020304" pitchFamily="18" charset="0"/>
                <a:sym typeface="Wingdings" panose="05000000000000000000" pitchFamily="2" charset="2"/>
              </a:rPr>
            </a:b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260      Konstanz,|c1994	</a:t>
            </a:r>
          </a:p>
          <a:p>
            <a:pPr marL="457200" indent="-457200">
              <a:buFont typeface="Arial" panose="020B0604020202020204" pitchFamily="34" charset="0"/>
              <a:buAutoNum type="arabicPlain" startAt="300"/>
              <a:defRPr/>
            </a:pP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40 lk.</a:t>
            </a:r>
          </a:p>
          <a:p>
            <a:pPr marL="0" indent="0">
              <a:buFont typeface="Arial" panose="020B0604020202020204" pitchFamily="34" charset="0"/>
              <a:buNone/>
              <a:defRPr/>
            </a:pP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440 0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Konstanzer</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Universitätsreden</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;|v192</a:t>
            </a:r>
            <a:br>
              <a:rPr lang="et-EE" sz="2400" dirty="0" smtClean="0">
                <a:latin typeface="Times New Roman" panose="02020603050405020304" pitchFamily="18" charset="0"/>
                <a:cs typeface="Times New Roman" panose="02020603050405020304" pitchFamily="18" charset="0"/>
                <a:sym typeface="Wingdings" panose="05000000000000000000" pitchFamily="2" charset="2"/>
              </a:rPr>
            </a:b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700 1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Ebenroth</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Carsten</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Thomas</a:t>
            </a:r>
            <a:br>
              <a:rPr lang="et-EE" sz="2400" dirty="0" smtClean="0">
                <a:latin typeface="Times New Roman" panose="02020603050405020304" pitchFamily="18" charset="0"/>
                <a:cs typeface="Times New Roman" panose="02020603050405020304" pitchFamily="18" charset="0"/>
                <a:sym typeface="Wingdings" panose="05000000000000000000" pitchFamily="2" charset="2"/>
              </a:rPr>
            </a:b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951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yveur</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t-EE" sz="2400" dirty="0" err="1" smtClean="0">
                <a:latin typeface="Times New Roman" panose="02020603050405020304" pitchFamily="18" charset="0"/>
                <a:cs typeface="Times New Roman" panose="02020603050405020304" pitchFamily="18" charset="0"/>
                <a:sym typeface="Wingdings" panose="05000000000000000000" pitchFamily="2" charset="2"/>
              </a:rPr>
              <a:t>liivi</a:t>
            </a:r>
            <a:r>
              <a:rPr lang="et-EE" sz="2400" dirty="0" smtClean="0">
                <a:latin typeface="Times New Roman" panose="02020603050405020304" pitchFamily="18" charset="0"/>
                <a:cs typeface="Times New Roman" panose="02020603050405020304" pitchFamily="18" charset="0"/>
                <a:sym typeface="Wingdings" panose="05000000000000000000" pitchFamily="2" charset="2"/>
              </a:rPr>
              <a:t/>
            </a:r>
            <a:br>
              <a:rPr lang="et-EE" sz="2400" dirty="0" smtClean="0">
                <a:latin typeface="Times New Roman" panose="02020603050405020304" pitchFamily="18" charset="0"/>
                <a:cs typeface="Times New Roman" panose="02020603050405020304" pitchFamily="18" charset="0"/>
                <a:sym typeface="Wingdings" panose="05000000000000000000" pitchFamily="2" charset="2"/>
              </a:rPr>
            </a:br>
            <a:r>
              <a:rPr lang="et-EE" sz="2400" dirty="0" smtClean="0">
                <a:sym typeface="Wingdings" panose="05000000000000000000" pitchFamily="2" charset="2"/>
              </a:rPr>
              <a:t> </a:t>
            </a:r>
            <a:br>
              <a:rPr lang="et-EE" sz="2400" dirty="0" smtClean="0">
                <a:sym typeface="Wingdings" panose="05000000000000000000" pitchFamily="2" charset="2"/>
              </a:rPr>
            </a:br>
            <a:r>
              <a:rPr lang="et-EE" sz="2400" dirty="0" smtClean="0">
                <a:sym typeface="Wingdings" panose="05000000000000000000" pitchFamily="2" charset="2"/>
              </a:rPr>
              <a:t> </a:t>
            </a:r>
          </a:p>
          <a:p>
            <a:pPr marL="0" indent="0">
              <a:buFont typeface="Arial" panose="020B0604020202020204" pitchFamily="34" charset="0"/>
              <a:buNone/>
              <a:defRPr/>
            </a:pPr>
            <a:r>
              <a:rPr lang="et-EE" sz="2400" dirty="0" smtClean="0">
                <a:sym typeface="Wingdings" panose="05000000000000000000" pitchFamily="2" charset="2"/>
              </a:rPr>
              <a:t>   </a:t>
            </a:r>
            <a:r>
              <a:rPr lang="et-EE" sz="2400" dirty="0" smtClean="0"/>
              <a:t> </a:t>
            </a:r>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4" name="Sisu kohatäide 2"/>
          <p:cNvSpPr>
            <a:spLocks noGrp="1"/>
          </p:cNvSpPr>
          <p:nvPr>
            <p:ph idx="1"/>
          </p:nvPr>
        </p:nvSpPr>
        <p:spPr>
          <a:prstGeom prst="rect">
            <a:avLst/>
          </a:prstGeom>
        </p:spPr>
        <p:txBody>
          <a:bodyPr vert="horz" lIns="91440" tIns="45720" rIns="91440" bIns="45720" rtlCol="0">
            <a:normAutofit fontScale="55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t-EE" sz="4400" b="1" dirty="0" smtClean="0">
                <a:latin typeface="Times New Roman" panose="02020603050405020304" pitchFamily="18" charset="0"/>
                <a:cs typeface="Times New Roman" panose="02020603050405020304" pitchFamily="18" charset="0"/>
              </a:rPr>
              <a:t>2002. a. valmis esimene õppematerjal erialaraamatukogude töötajatele </a:t>
            </a:r>
          </a:p>
          <a:p>
            <a:pPr marL="0" indent="0">
              <a:buNone/>
            </a:pPr>
            <a:r>
              <a:rPr lang="et-EE" sz="4400" b="1" dirty="0" smtClean="0">
                <a:latin typeface="Times New Roman" panose="02020603050405020304" pitchFamily="18" charset="0"/>
                <a:cs typeface="Times New Roman" panose="02020603050405020304" pitchFamily="18" charset="0"/>
              </a:rPr>
              <a:t>2002.a. -  1. väljaanne                                         INNOPAC </a:t>
            </a:r>
          </a:p>
          <a:p>
            <a:pPr marL="0" indent="0">
              <a:buNone/>
            </a:pPr>
            <a:r>
              <a:rPr lang="et-EE" sz="4400" dirty="0" smtClean="0">
                <a:latin typeface="Times New Roman" panose="02020603050405020304" pitchFamily="18" charset="0"/>
                <a:cs typeface="Times New Roman" panose="02020603050405020304" pitchFamily="18" charset="0"/>
              </a:rPr>
              <a:t>2004.a. – 2., </a:t>
            </a:r>
            <a:r>
              <a:rPr lang="et-EE" sz="4400" dirty="0">
                <a:latin typeface="Times New Roman" panose="02020603050405020304" pitchFamily="18" charset="0"/>
                <a:cs typeface="Times New Roman" panose="02020603050405020304" pitchFamily="18" charset="0"/>
              </a:rPr>
              <a:t>täiendatud ja parandatud </a:t>
            </a:r>
            <a:r>
              <a:rPr lang="et-EE" sz="4400" dirty="0" smtClean="0">
                <a:latin typeface="Times New Roman" panose="02020603050405020304" pitchFamily="18" charset="0"/>
                <a:cs typeface="Times New Roman" panose="02020603050405020304" pitchFamily="18" charset="0"/>
              </a:rPr>
              <a:t>väljaanne        </a:t>
            </a:r>
            <a:r>
              <a:rPr lang="et-EE" sz="4400" b="1" dirty="0" smtClean="0">
                <a:latin typeface="Times New Roman" panose="02020603050405020304" pitchFamily="18" charset="0"/>
                <a:cs typeface="Times New Roman" panose="02020603050405020304" pitchFamily="18" charset="0"/>
              </a:rPr>
              <a:t> </a:t>
            </a:r>
          </a:p>
          <a:p>
            <a:pPr marL="0" indent="0">
              <a:buNone/>
            </a:pPr>
            <a:r>
              <a:rPr lang="et-EE" sz="4400" b="1" dirty="0" smtClean="0">
                <a:latin typeface="Times New Roman" panose="02020603050405020304" pitchFamily="18" charset="0"/>
                <a:cs typeface="Times New Roman" panose="02020603050405020304" pitchFamily="18" charset="0"/>
              </a:rPr>
              <a:t>2006.a. – 3., uuendatud väljaanne                   MILLENNIUM</a:t>
            </a:r>
          </a:p>
          <a:p>
            <a:pPr marL="0" indent="0">
              <a:buNone/>
            </a:pPr>
            <a:r>
              <a:rPr lang="et-EE" sz="4400" dirty="0" smtClean="0">
                <a:latin typeface="Times New Roman" panose="02020603050405020304" pitchFamily="18" charset="0"/>
                <a:cs typeface="Times New Roman" panose="02020603050405020304" pitchFamily="18" charset="0"/>
              </a:rPr>
              <a:t>2007.a. – 4., täiendatud ja parandatud väljaanne</a:t>
            </a:r>
          </a:p>
          <a:p>
            <a:pPr marL="0" indent="0">
              <a:buNone/>
            </a:pPr>
            <a:r>
              <a:rPr lang="et-EE" sz="4400" dirty="0" smtClean="0">
                <a:latin typeface="Times New Roman" panose="02020603050405020304" pitchFamily="18" charset="0"/>
                <a:cs typeface="Times New Roman" panose="02020603050405020304" pitchFamily="18" charset="0"/>
              </a:rPr>
              <a:t>2009.a. – 5., täiendatud </a:t>
            </a:r>
            <a:r>
              <a:rPr lang="et-EE" sz="4400" dirty="0">
                <a:latin typeface="Times New Roman" panose="02020603050405020304" pitchFamily="18" charset="0"/>
                <a:cs typeface="Times New Roman" panose="02020603050405020304" pitchFamily="18" charset="0"/>
              </a:rPr>
              <a:t>ja parandatud </a:t>
            </a:r>
            <a:r>
              <a:rPr lang="et-EE" sz="4400" dirty="0" smtClean="0">
                <a:latin typeface="Times New Roman" panose="02020603050405020304" pitchFamily="18" charset="0"/>
                <a:cs typeface="Times New Roman" panose="02020603050405020304" pitchFamily="18" charset="0"/>
              </a:rPr>
              <a:t>väljaanne</a:t>
            </a:r>
          </a:p>
          <a:p>
            <a:pPr marL="0" indent="0">
              <a:buNone/>
            </a:pPr>
            <a:r>
              <a:rPr lang="et-EE" sz="4400" dirty="0" smtClean="0">
                <a:latin typeface="Times New Roman" panose="02020603050405020304" pitchFamily="18" charset="0"/>
                <a:cs typeface="Times New Roman" panose="02020603050405020304" pitchFamily="18" charset="0"/>
              </a:rPr>
              <a:t>2010.a. – 6., </a:t>
            </a:r>
            <a:r>
              <a:rPr lang="et-EE" sz="4400" dirty="0">
                <a:latin typeface="Times New Roman" panose="02020603050405020304" pitchFamily="18" charset="0"/>
                <a:cs typeface="Times New Roman" panose="02020603050405020304" pitchFamily="18" charset="0"/>
              </a:rPr>
              <a:t>täiendatud ja parandatud </a:t>
            </a:r>
            <a:r>
              <a:rPr lang="et-EE" sz="4400" dirty="0" smtClean="0">
                <a:latin typeface="Times New Roman" panose="02020603050405020304" pitchFamily="18" charset="0"/>
                <a:cs typeface="Times New Roman" panose="02020603050405020304" pitchFamily="18" charset="0"/>
              </a:rPr>
              <a:t>väljaanne</a:t>
            </a:r>
            <a:endParaRPr lang="et-EE" sz="4400" dirty="0">
              <a:latin typeface="Times New Roman" panose="02020603050405020304" pitchFamily="18" charset="0"/>
              <a:cs typeface="Times New Roman" panose="02020603050405020304" pitchFamily="18" charset="0"/>
            </a:endParaRPr>
          </a:p>
          <a:p>
            <a:pPr marL="0" indent="0">
              <a:buNone/>
            </a:pPr>
            <a:r>
              <a:rPr lang="et-EE" sz="4400" dirty="0" smtClean="0">
                <a:latin typeface="Times New Roman" panose="02020603050405020304" pitchFamily="18" charset="0"/>
                <a:cs typeface="Times New Roman" panose="02020603050405020304" pitchFamily="18" charset="0"/>
              </a:rPr>
              <a:t>2013.a. – </a:t>
            </a:r>
            <a:r>
              <a:rPr lang="et-EE" sz="4400" dirty="0">
                <a:latin typeface="Times New Roman" panose="02020603050405020304" pitchFamily="18" charset="0"/>
                <a:cs typeface="Times New Roman" panose="02020603050405020304" pitchFamily="18" charset="0"/>
              </a:rPr>
              <a:t>7., täiendatud ja parandatud </a:t>
            </a:r>
            <a:r>
              <a:rPr lang="et-EE" sz="4400" dirty="0" smtClean="0">
                <a:latin typeface="Times New Roman" panose="02020603050405020304" pitchFamily="18" charset="0"/>
                <a:cs typeface="Times New Roman" panose="02020603050405020304" pitchFamily="18" charset="0"/>
              </a:rPr>
              <a:t>väljaanne</a:t>
            </a:r>
            <a:endParaRPr lang="et-EE" sz="4400" dirty="0">
              <a:latin typeface="Times New Roman" panose="02020603050405020304" pitchFamily="18" charset="0"/>
              <a:cs typeface="Times New Roman" panose="02020603050405020304" pitchFamily="18" charset="0"/>
            </a:endParaRPr>
          </a:p>
          <a:p>
            <a:pPr marL="0" indent="0">
              <a:buNone/>
            </a:pPr>
            <a:endParaRPr lang="et-EE" sz="3800" dirty="0" smtClean="0">
              <a:latin typeface="Times New Roman" panose="02020603050405020304" pitchFamily="18" charset="0"/>
              <a:cs typeface="Times New Roman" panose="02020603050405020304" pitchFamily="18" charset="0"/>
            </a:endParaRPr>
          </a:p>
          <a:p>
            <a:pPr marL="0" indent="0">
              <a:buNone/>
            </a:pPr>
            <a:r>
              <a:rPr lang="et-EE" sz="4400" b="1" dirty="0" smtClean="0">
                <a:latin typeface="Times New Roman" panose="02020603050405020304" pitchFamily="18" charset="0"/>
                <a:cs typeface="Times New Roman" panose="02020603050405020304" pitchFamily="18" charset="0"/>
              </a:rPr>
              <a:t>2015.a. 8., uuendatud väljaanne (78 l.)             SIERRA</a:t>
            </a:r>
          </a:p>
          <a:p>
            <a:pPr marL="0" indent="0">
              <a:buNone/>
            </a:pPr>
            <a:endParaRPr lang="et-EE" dirty="0" smtClean="0"/>
          </a:p>
          <a:p>
            <a:pPr marL="0" indent="0">
              <a:buNone/>
            </a:pPr>
            <a:r>
              <a:rPr lang="et-EE" dirty="0" smtClean="0"/>
              <a:t> </a:t>
            </a:r>
          </a:p>
          <a:p>
            <a:pPr marL="0" indent="0">
              <a:buNone/>
            </a:pPr>
            <a:endParaRPr lang="et-EE" dirty="0"/>
          </a:p>
        </p:txBody>
      </p:sp>
    </p:spTree>
    <p:extLst>
      <p:ext uri="{BB962C8B-B14F-4D97-AF65-F5344CB8AC3E}">
        <p14:creationId xmlns:p14="http://schemas.microsoft.com/office/powerpoint/2010/main" val="2556885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Pealkiri 1"/>
          <p:cNvSpPr>
            <a:spLocks noGrp="1"/>
          </p:cNvSpPr>
          <p:nvPr>
            <p:ph type="title"/>
          </p:nvPr>
        </p:nvSpPr>
        <p:spPr/>
        <p:txBody>
          <a:bodyPr/>
          <a:lstStyle/>
          <a:p>
            <a:endParaRPr lang="en-US" altLang="en-US" smtClean="0"/>
          </a:p>
        </p:txBody>
      </p:sp>
      <p:sp>
        <p:nvSpPr>
          <p:cNvPr id="16387" name="Sisu kohatäide 2"/>
          <p:cNvSpPr>
            <a:spLocks noGrp="1"/>
          </p:cNvSpPr>
          <p:nvPr>
            <p:ph idx="1"/>
          </p:nvPr>
        </p:nvSpPr>
        <p:spPr/>
        <p:txBody>
          <a:bodyPr/>
          <a:lstStyle/>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2000.a. &gt;  16 erialaraamatukogu</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2001.a. &gt;  19                        2011.a. &gt;  39</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2002.a. &gt;  22 		         2012.a. &gt;  37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2003.a. &gt;  25		         2013.a. &gt;  36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2004.a. &gt;  26		         2014.a. &gt;  34</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2005.a. &gt;  27                        2015.a. &gt;  35  </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2006.a. &gt;  36  		         2016.a. &gt;  28</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2007.a. &gt;  36		         2017.a. &gt;  28</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2008.a. &gt;  40		         2018.a. &gt;  29</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2009.a. &gt;  40		         2019.a. &gt;  29</a:t>
            </a:r>
            <a:r>
              <a:rPr lang="et-EE" altLang="en-US" dirty="0" smtClean="0">
                <a:latin typeface="Times New Roman" panose="02020603050405020304" pitchFamily="18" charset="0"/>
                <a:cs typeface="Times New Roman" panose="02020603050405020304" pitchFamily="18" charset="0"/>
              </a:rPr>
              <a:t/>
            </a:r>
            <a:br>
              <a:rPr lang="et-EE" altLang="en-US"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2010.a. &gt;  41                        </a:t>
            </a:r>
            <a:r>
              <a:rPr lang="et-EE" altLang="en-US" sz="2400" b="1" i="1" u="sng" dirty="0" smtClean="0">
                <a:latin typeface="Times New Roman" panose="02020603050405020304" pitchFamily="18" charset="0"/>
                <a:cs typeface="Times New Roman" panose="02020603050405020304" pitchFamily="18" charset="0"/>
              </a:rPr>
              <a:t>2020.a. </a:t>
            </a:r>
            <a:r>
              <a:rPr lang="et-EE" altLang="en-US" sz="2400" b="1" i="1" u="sng" dirty="0">
                <a:latin typeface="Times New Roman" panose="02020603050405020304" pitchFamily="18" charset="0"/>
                <a:cs typeface="Times New Roman" panose="02020603050405020304" pitchFamily="18" charset="0"/>
              </a:rPr>
              <a:t>t</a:t>
            </a:r>
            <a:r>
              <a:rPr lang="et-EE" altLang="en-US" sz="2400" b="1" i="1" u="sng" dirty="0" smtClean="0">
                <a:latin typeface="Times New Roman" panose="02020603050405020304" pitchFamily="18" charset="0"/>
                <a:cs typeface="Times New Roman" panose="02020603050405020304" pitchFamily="18" charset="0"/>
              </a:rPr>
              <a:t>öötajaid 48</a:t>
            </a:r>
            <a:r>
              <a:rPr lang="et-EE" altLang="en-US" b="1" i="1" u="sng" dirty="0" smtClean="0">
                <a:latin typeface="Times New Roman" panose="02020603050405020304" pitchFamily="18" charset="0"/>
                <a:cs typeface="Times New Roman" panose="02020603050405020304" pitchFamily="18" charset="0"/>
              </a:rPr>
              <a:t/>
            </a:r>
            <a:br>
              <a:rPr lang="et-EE" altLang="en-US" b="1" i="1" u="sng" dirty="0" smtClean="0">
                <a:latin typeface="Times New Roman" panose="02020603050405020304" pitchFamily="18" charset="0"/>
                <a:cs typeface="Times New Roman" panose="02020603050405020304" pitchFamily="18" charset="0"/>
              </a:rPr>
            </a:br>
            <a:r>
              <a:rPr lang="et-EE" altLang="en-US" sz="2400" b="1" i="1" u="sng" dirty="0" smtClean="0">
                <a:latin typeface="Times New Roman" panose="02020603050405020304" pitchFamily="18" charset="0"/>
                <a:cs typeface="Times New Roman" panose="02020603050405020304" pitchFamily="18" charset="0"/>
              </a:rPr>
              <a:t>1999-2019 &gt; u. 140 inimest on töötanud erialakogudes</a:t>
            </a:r>
          </a:p>
          <a:p>
            <a:pPr marL="0" indent="0">
              <a:buFont typeface="Arial" panose="020B0604020202020204" pitchFamily="34" charset="0"/>
              <a:buNone/>
            </a:pPr>
            <a:endParaRPr lang="et-EE" altLang="en-US" b="1" dirty="0" smtClean="0"/>
          </a:p>
          <a:p>
            <a:pPr marL="0" indent="0">
              <a:buFont typeface="Arial" panose="020B0604020202020204" pitchFamily="34" charset="0"/>
              <a:buNone/>
            </a:pPr>
            <a:endParaRPr lang="en-US" alt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1800" b="1" dirty="0" smtClean="0"/>
              <a:t>Kõige suurema </a:t>
            </a:r>
            <a:r>
              <a:rPr lang="et-EE" sz="1800" b="1" dirty="0" err="1" smtClean="0"/>
              <a:t>eksemplaarsusega</a:t>
            </a:r>
            <a:r>
              <a:rPr lang="et-EE" sz="1800" b="1" dirty="0" smtClean="0"/>
              <a:t> erialaraamatukogud (2015)</a:t>
            </a:r>
            <a:endParaRPr lang="en-US" sz="1800" b="1" dirty="0"/>
          </a:p>
        </p:txBody>
      </p:sp>
      <p:graphicFrame>
        <p:nvGraphicFramePr>
          <p:cNvPr id="4" name="Sisu kohatäide 5"/>
          <p:cNvGraphicFramePr>
            <a:graphicFrameLocks noGrp="1"/>
          </p:cNvGraphicFramePr>
          <p:nvPr>
            <p:ph idx="1"/>
            <p:extLst>
              <p:ext uri="{D42A27DB-BD31-4B8C-83A1-F6EECF244321}">
                <p14:modId xmlns:p14="http://schemas.microsoft.com/office/powerpoint/2010/main" val="1965942528"/>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6562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b="1" dirty="0" smtClean="0"/>
              <a:t>Grandiraamatud</a:t>
            </a:r>
            <a:endParaRPr lang="et-EE" sz="2800" b="1"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3688" y="1628800"/>
            <a:ext cx="5185940" cy="3980679"/>
          </a:xfrm>
        </p:spPr>
      </p:pic>
    </p:spTree>
    <p:extLst>
      <p:ext uri="{BB962C8B-B14F-4D97-AF65-F5344CB8AC3E}">
        <p14:creationId xmlns:p14="http://schemas.microsoft.com/office/powerpoint/2010/main" val="28906476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t-EE"/>
          </a:p>
        </p:txBody>
      </p:sp>
      <p:sp>
        <p:nvSpPr>
          <p:cNvPr id="3" name="Sisu kohatäide 2"/>
          <p:cNvSpPr>
            <a:spLocks noGrp="1"/>
          </p:cNvSpPr>
          <p:nvPr>
            <p:ph idx="1"/>
          </p:nvPr>
        </p:nvSpPr>
        <p:spPr>
          <a:xfrm>
            <a:off x="457200" y="1484784"/>
            <a:ext cx="8229600" cy="4525963"/>
          </a:xfrm>
        </p:spPr>
        <p:txBody>
          <a:bodyPr>
            <a:normAutofit/>
          </a:bodyPr>
          <a:lstStyle/>
          <a:p>
            <a:pPr marL="0" indent="0">
              <a:buNone/>
            </a:pPr>
            <a:r>
              <a:rPr lang="et-EE" sz="2400" b="1" dirty="0" smtClean="0">
                <a:latin typeface="Times New Roman" panose="02020603050405020304" pitchFamily="18" charset="0"/>
                <a:cs typeface="Times New Roman" panose="02020603050405020304" pitchFamily="18" charset="0"/>
              </a:rPr>
              <a:t>2006. a. sai alguse suur projekt</a:t>
            </a:r>
            <a:r>
              <a:rPr lang="et-EE" sz="2400" dirty="0" smtClean="0">
                <a:latin typeface="Times New Roman" panose="02020603050405020304" pitchFamily="18" charset="0"/>
                <a:cs typeface="Times New Roman" panose="02020603050405020304" pitchFamily="18" charset="0"/>
              </a:rPr>
              <a:t> – grandiraamatud/teaduskonna ostud</a:t>
            </a:r>
          </a:p>
          <a:p>
            <a:pPr marL="0" indent="0">
              <a:buNone/>
            </a:pPr>
            <a:r>
              <a:rPr lang="et-EE" sz="2400" dirty="0">
                <a:latin typeface="Times New Roman" panose="02020603050405020304" pitchFamily="18" charset="0"/>
                <a:cs typeface="Times New Roman" panose="02020603050405020304" pitchFamily="18" charset="0"/>
              </a:rPr>
              <a:t> </a:t>
            </a:r>
            <a:r>
              <a:rPr lang="et-EE" sz="2400" dirty="0" smtClean="0">
                <a:latin typeface="Times New Roman" panose="02020603050405020304" pitchFamily="18" charset="0"/>
                <a:cs typeface="Times New Roman" panose="02020603050405020304" pitchFamily="18" charset="0"/>
              </a:rPr>
              <a:t>- Rektori käskkiri &gt; TÜ raamatukogu direktor teaduskondades projekti tutvustamas &gt; erialaraamatukogude peaspetsialist erialakogudes selgitusi andmas</a:t>
            </a:r>
          </a:p>
          <a:p>
            <a:pPr marL="0" indent="0">
              <a:buNone/>
            </a:pPr>
            <a:r>
              <a:rPr lang="et-EE" sz="2400" b="1" dirty="0" smtClean="0">
                <a:latin typeface="Times New Roman" panose="02020603050405020304" pitchFamily="18" charset="0"/>
                <a:cs typeface="Times New Roman" panose="02020603050405020304" pitchFamily="18" charset="0"/>
              </a:rPr>
              <a:t>2015.a. </a:t>
            </a:r>
            <a:r>
              <a:rPr lang="et-EE" sz="2400" dirty="0" smtClean="0">
                <a:latin typeface="Times New Roman" panose="02020603050405020304" pitchFamily="18" charset="0"/>
                <a:cs typeface="Times New Roman" panose="02020603050405020304" pitchFamily="18" charset="0"/>
              </a:rPr>
              <a:t>&gt; kõik on </a:t>
            </a:r>
            <a:r>
              <a:rPr lang="et-EE" sz="2400" i="1" dirty="0" smtClean="0">
                <a:latin typeface="Times New Roman" panose="02020603050405020304" pitchFamily="18" charset="0"/>
                <a:cs typeface="Times New Roman" panose="02020603050405020304" pitchFamily="18" charset="0"/>
              </a:rPr>
              <a:t>enam-vähem </a:t>
            </a:r>
            <a:r>
              <a:rPr lang="et-EE" sz="2400" dirty="0" smtClean="0">
                <a:latin typeface="Times New Roman" panose="02020603050405020304" pitchFamily="18" charset="0"/>
                <a:cs typeface="Times New Roman" panose="02020603050405020304" pitchFamily="18" charset="0"/>
              </a:rPr>
              <a:t>kontrolli all! </a:t>
            </a:r>
            <a:br>
              <a:rPr lang="et-EE" sz="2400" dirty="0" smtClean="0">
                <a:latin typeface="Times New Roman" panose="02020603050405020304" pitchFamily="18" charset="0"/>
                <a:cs typeface="Times New Roman" panose="02020603050405020304" pitchFamily="18" charset="0"/>
              </a:rPr>
            </a:br>
            <a:r>
              <a:rPr lang="et-EE" sz="2400" u="sng" dirty="0" smtClean="0">
                <a:latin typeface="Times New Roman" panose="02020603050405020304" pitchFamily="18" charset="0"/>
                <a:cs typeface="Times New Roman" panose="02020603050405020304" pitchFamily="18" charset="0"/>
              </a:rPr>
              <a:t>Uued grandihoidjad</a:t>
            </a:r>
            <a:r>
              <a:rPr lang="et-EE" sz="2400" u="sng" dirty="0" smtClean="0">
                <a:latin typeface="Times New Roman" panose="02020603050405020304" pitchFamily="18" charset="0"/>
                <a:cs typeface="Times New Roman" panose="02020603050405020304" pitchFamily="18" charset="0"/>
              </a:rPr>
              <a:t>:</a:t>
            </a:r>
          </a:p>
          <a:p>
            <a:pPr marL="0" indent="0">
              <a:buNone/>
            </a:pPr>
            <a:r>
              <a:rPr lang="et-EE" sz="2400" dirty="0" smtClean="0">
                <a:latin typeface="Times New Roman" panose="02020603050405020304" pitchFamily="18" charset="0"/>
                <a:cs typeface="Times New Roman" panose="02020603050405020304" pitchFamily="18" charset="0"/>
              </a:rPr>
              <a:t>a</a:t>
            </a:r>
            <a:r>
              <a:rPr lang="et-EE" sz="2400" dirty="0" smtClean="0">
                <a:latin typeface="Times New Roman" panose="02020603050405020304" pitchFamily="18" charset="0"/>
                <a:cs typeface="Times New Roman" panose="02020603050405020304" pitchFamily="18" charset="0"/>
              </a:rPr>
              <a:t>) teadlikud raamatute arvele võtmise </a:t>
            </a:r>
            <a:r>
              <a:rPr lang="et-EE" sz="2400" dirty="0" smtClean="0">
                <a:latin typeface="Times New Roman" panose="02020603050405020304" pitchFamily="18" charset="0"/>
                <a:cs typeface="Times New Roman" panose="02020603050405020304" pitchFamily="18" charset="0"/>
              </a:rPr>
              <a:t>korrast </a:t>
            </a:r>
          </a:p>
          <a:p>
            <a:pPr marL="0" indent="0">
              <a:buNone/>
            </a:pPr>
            <a:r>
              <a:rPr lang="et-EE" sz="2400" dirty="0" smtClean="0">
                <a:latin typeface="Times New Roman" panose="02020603050405020304" pitchFamily="18" charset="0"/>
                <a:cs typeface="Times New Roman" panose="02020603050405020304" pitchFamily="18" charset="0"/>
              </a:rPr>
              <a:t>b</a:t>
            </a:r>
            <a:r>
              <a:rPr lang="et-EE" sz="2400" dirty="0" smtClean="0">
                <a:latin typeface="Times New Roman" panose="02020603050405020304" pitchFamily="18" charset="0"/>
                <a:cs typeface="Times New Roman" panose="02020603050405020304" pitchFamily="18" charset="0"/>
              </a:rPr>
              <a:t>) </a:t>
            </a:r>
            <a:r>
              <a:rPr lang="et-EE" sz="2400" dirty="0" smtClean="0">
                <a:latin typeface="Times New Roman" panose="02020603050405020304" pitchFamily="18" charset="0"/>
                <a:cs typeface="Times New Roman" panose="02020603050405020304" pitchFamily="18" charset="0"/>
              </a:rPr>
              <a:t>vajalik </a:t>
            </a:r>
            <a:r>
              <a:rPr lang="et-EE" sz="2400" dirty="0" smtClean="0">
                <a:latin typeface="Times New Roman" panose="02020603050405020304" pitchFamily="18" charset="0"/>
                <a:cs typeface="Times New Roman" panose="02020603050405020304" pitchFamily="18" charset="0"/>
              </a:rPr>
              <a:t>teha selgitustööd </a:t>
            </a:r>
          </a:p>
          <a:p>
            <a:pPr marL="0" indent="0">
              <a:buNone/>
            </a:pPr>
            <a:r>
              <a:rPr lang="et-EE" sz="2400" b="1" dirty="0" smtClean="0">
                <a:latin typeface="Times New Roman" panose="02020603050405020304" pitchFamily="18" charset="0"/>
                <a:cs typeface="Times New Roman" panose="02020603050405020304" pitchFamily="18" charset="0"/>
              </a:rPr>
              <a:t>2020.a</a:t>
            </a:r>
            <a:r>
              <a:rPr lang="et-EE" sz="2400" dirty="0" smtClean="0">
                <a:latin typeface="Times New Roman" panose="02020603050405020304" pitchFamily="18" charset="0"/>
                <a:cs typeface="Times New Roman" panose="02020603050405020304" pitchFamily="18" charset="0"/>
              </a:rPr>
              <a:t>. &gt; kõik on </a:t>
            </a:r>
            <a:r>
              <a:rPr lang="et-EE" sz="2400" i="1" dirty="0" smtClean="0">
                <a:latin typeface="Times New Roman" panose="02020603050405020304" pitchFamily="18" charset="0"/>
                <a:cs typeface="Times New Roman" panose="02020603050405020304" pitchFamily="18" charset="0"/>
              </a:rPr>
              <a:t>suures osas </a:t>
            </a:r>
            <a:r>
              <a:rPr lang="et-EE" sz="2400" dirty="0" smtClean="0">
                <a:latin typeface="Times New Roman" panose="02020603050405020304" pitchFamily="18" charset="0"/>
                <a:cs typeface="Times New Roman" panose="02020603050405020304" pitchFamily="18" charset="0"/>
              </a:rPr>
              <a:t>kontrolli all! </a:t>
            </a:r>
            <a:endParaRPr lang="et-E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08428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a:xfrm>
            <a:off x="457200" y="1556792"/>
            <a:ext cx="8229600" cy="4525963"/>
          </a:xfrm>
        </p:spPr>
        <p:txBody>
          <a:bodyPr/>
          <a:lstStyle/>
          <a:p>
            <a:pPr marL="0" indent="0">
              <a:buNone/>
            </a:pPr>
            <a:r>
              <a:rPr lang="et-EE" sz="2400" u="sng" dirty="0" smtClean="0">
                <a:latin typeface="Times New Roman" panose="02020603050405020304" pitchFamily="18" charset="0"/>
                <a:cs typeface="Times New Roman" panose="02020603050405020304" pitchFamily="18" charset="0"/>
              </a:rPr>
              <a:t>Mõningad näited:</a:t>
            </a:r>
          </a:p>
          <a:p>
            <a:pPr marL="0" indent="0">
              <a:buNone/>
            </a:pPr>
            <a:r>
              <a:rPr lang="et-EE" sz="2400" b="1" dirty="0" smtClean="0">
                <a:latin typeface="Times New Roman" panose="02020603050405020304" pitchFamily="18" charset="0"/>
                <a:cs typeface="Times New Roman" panose="02020603050405020304" pitchFamily="18" charset="0"/>
              </a:rPr>
              <a:t>Grandikeskus</a:t>
            </a:r>
            <a:r>
              <a:rPr lang="et-EE" sz="2400" dirty="0" smtClean="0">
                <a:latin typeface="Times New Roman" panose="02020603050405020304" pitchFamily="18" charset="0"/>
                <a:cs typeface="Times New Roman" panose="02020603050405020304" pitchFamily="18" charset="0"/>
              </a:rPr>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Teavitavad grandihoidjaid ostetud raamatute arvele võtmisest elektronkataloogis (õppejõud uurib võimalusi)</a:t>
            </a:r>
            <a:br>
              <a:rPr lang="et-EE" sz="2400" dirty="0" smtClean="0">
                <a:latin typeface="Times New Roman" panose="02020603050405020304" pitchFamily="18" charset="0"/>
                <a:cs typeface="Times New Roman" panose="02020603050405020304" pitchFamily="18" charset="0"/>
              </a:rPr>
            </a:br>
            <a:r>
              <a:rPr lang="et-EE" sz="2400" b="1" dirty="0" smtClean="0">
                <a:latin typeface="Times New Roman" panose="02020603050405020304" pitchFamily="18" charset="0"/>
                <a:cs typeface="Times New Roman" panose="02020603050405020304" pitchFamily="18" charset="0"/>
              </a:rPr>
              <a:t>Ajaloo osakond </a:t>
            </a:r>
            <a:r>
              <a:rPr lang="et-EE" sz="2400" b="1" dirty="0">
                <a:latin typeface="Times New Roman" panose="02020603050405020304" pitchFamily="18" charset="0"/>
                <a:cs typeface="Times New Roman" panose="02020603050405020304" pitchFamily="18" charset="0"/>
              </a:rPr>
              <a:t/>
            </a:r>
            <a:br>
              <a:rPr lang="et-EE" sz="2400" b="1" dirty="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ostetud raamatute arvele võtmisega oli suuri probleeme &gt; läbirääkimised osakonna koordinaatoriga &gt; läbirääkimiste tulemusena koostöö koordinaatori ja TÜ raamatukogu erialakogude peaspetsialistiga </a:t>
            </a:r>
          </a:p>
          <a:p>
            <a:pPr marL="0" indent="0">
              <a:buNone/>
            </a:pPr>
            <a:r>
              <a:rPr lang="et-EE" sz="2400" b="1" dirty="0" smtClean="0">
                <a:latin typeface="Times New Roman" panose="02020603050405020304" pitchFamily="18" charset="0"/>
                <a:cs typeface="Times New Roman" panose="02020603050405020304" pitchFamily="18" charset="0"/>
              </a:rPr>
              <a:t>Füüsika instituut </a:t>
            </a:r>
            <a:r>
              <a:rPr lang="et-EE" sz="2400" dirty="0" smtClean="0">
                <a:latin typeface="Times New Roman" panose="02020603050405020304" pitchFamily="18" charset="0"/>
                <a:cs typeface="Times New Roman" panose="02020603050405020304" pitchFamily="18" charset="0"/>
              </a:rPr>
              <a:t>(õppejõud vaikis raamatu ostust, </a:t>
            </a:r>
            <a:r>
              <a:rPr lang="et-EE" sz="2400" dirty="0" smtClean="0">
                <a:latin typeface="Times New Roman" panose="02020603050405020304" pitchFamily="18" charset="0"/>
                <a:cs typeface="Times New Roman" panose="02020603050405020304" pitchFamily="18" charset="0"/>
              </a:rPr>
              <a:t>lootes</a:t>
            </a:r>
            <a:r>
              <a:rPr lang="et-EE" sz="2400" dirty="0" smtClean="0">
                <a:latin typeface="Times New Roman" panose="02020603050405020304" pitchFamily="18" charset="0"/>
                <a:cs typeface="Times New Roman" panose="02020603050405020304" pitchFamily="18" charset="0"/>
              </a:rPr>
              <a:t>, et ostu ei märgata, oli meeldivalt üllatunud, kui sai teate, kiitis toimivat süsteemi)</a:t>
            </a:r>
            <a:endParaRPr lang="et-EE" sz="24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5684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t-EE"/>
          </a:p>
        </p:txBody>
      </p:sp>
      <p:sp>
        <p:nvSpPr>
          <p:cNvPr id="3" name="Sisu kohatäide 2"/>
          <p:cNvSpPr>
            <a:spLocks noGrp="1"/>
          </p:cNvSpPr>
          <p:nvPr>
            <p:ph idx="1"/>
          </p:nvPr>
        </p:nvSpPr>
        <p:spPr/>
        <p:txBody>
          <a:bodyPr/>
          <a:lstStyle/>
          <a:p>
            <a:pPr marL="0" indent="0">
              <a:buNone/>
            </a:pPr>
            <a:r>
              <a:rPr lang="et-EE" sz="2400" b="1" i="1" u="sng" dirty="0">
                <a:latin typeface="Times New Roman" panose="02020603050405020304" pitchFamily="18" charset="0"/>
                <a:cs typeface="Times New Roman" panose="02020603050405020304" pitchFamily="18" charset="0"/>
              </a:rPr>
              <a:t>Teavikute arvele võtmise võimalused:</a:t>
            </a:r>
          </a:p>
          <a:p>
            <a:pPr>
              <a:buFont typeface="Wingdings" panose="05000000000000000000" pitchFamily="2" charset="2"/>
              <a:buChar char="ü"/>
            </a:pPr>
            <a:r>
              <a:rPr lang="et-EE" sz="2400" dirty="0">
                <a:latin typeface="Times New Roman" panose="02020603050405020304" pitchFamily="18" charset="0"/>
                <a:cs typeface="Times New Roman" panose="02020603050405020304" pitchFamily="18" charset="0"/>
              </a:rPr>
              <a:t>Ülikooli raamatukogu &gt; grandilaenutus</a:t>
            </a:r>
          </a:p>
          <a:p>
            <a:pPr>
              <a:buFont typeface="Wingdings" panose="05000000000000000000" pitchFamily="2" charset="2"/>
              <a:buChar char="ü"/>
            </a:pPr>
            <a:endParaRPr lang="et-EE" sz="24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t-EE" sz="2400" dirty="0" smtClean="0">
                <a:latin typeface="Times New Roman" panose="02020603050405020304" pitchFamily="18" charset="0"/>
                <a:cs typeface="Times New Roman" panose="02020603050405020304" pitchFamily="18" charset="0"/>
              </a:rPr>
              <a:t>Erialaraamatukogud </a:t>
            </a:r>
            <a:endParaRPr lang="et-EE" sz="2400" dirty="0">
              <a:latin typeface="Times New Roman" panose="02020603050405020304" pitchFamily="18" charset="0"/>
              <a:cs typeface="Times New Roman" panose="02020603050405020304" pitchFamily="18" charset="0"/>
            </a:endParaRPr>
          </a:p>
          <a:p>
            <a:pPr marL="0" indent="0">
              <a:buNone/>
            </a:pPr>
            <a:endParaRPr lang="et-EE" sz="24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t-EE" sz="2400" dirty="0" smtClean="0">
                <a:latin typeface="Times New Roman" panose="02020603050405020304" pitchFamily="18" charset="0"/>
                <a:cs typeface="Times New Roman" panose="02020603050405020304" pitchFamily="18" charset="0"/>
              </a:rPr>
              <a:t>Osakondade </a:t>
            </a:r>
            <a:r>
              <a:rPr lang="et-EE" sz="2400" dirty="0">
                <a:latin typeface="Times New Roman" panose="02020603050405020304" pitchFamily="18" charset="0"/>
                <a:cs typeface="Times New Roman" panose="02020603050405020304" pitchFamily="18" charset="0"/>
              </a:rPr>
              <a:t>arvele (Botaanika osakond, </a:t>
            </a:r>
            <a:r>
              <a:rPr lang="et-EE" sz="2400" dirty="0" smtClean="0">
                <a:latin typeface="Times New Roman" panose="02020603050405020304" pitchFamily="18" charset="0"/>
                <a:cs typeface="Times New Roman" panose="02020603050405020304" pitchFamily="18" charset="0"/>
              </a:rPr>
              <a:t>Tehnoloogiainstituut, Geograafia osakond, Molekulaar- ja rakubioloogia </a:t>
            </a:r>
            <a:r>
              <a:rPr lang="et-EE" sz="2400" dirty="0" smtClean="0">
                <a:latin typeface="Times New Roman" panose="02020603050405020304" pitchFamily="18" charset="0"/>
                <a:cs typeface="Times New Roman" panose="02020603050405020304" pitchFamily="18" charset="0"/>
              </a:rPr>
              <a:t>instituut jt.)</a:t>
            </a:r>
            <a:endParaRPr lang="et-E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56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b="1" dirty="0" err="1" smtClean="0"/>
              <a:t>Dspace</a:t>
            </a:r>
            <a:r>
              <a:rPr lang="et-EE" sz="2800" b="1" dirty="0" smtClean="0"/>
              <a:t> ja erialaraamatukogud</a:t>
            </a:r>
            <a:endParaRPr lang="en-US" sz="2800" b="1" dirty="0"/>
          </a:p>
        </p:txBody>
      </p:sp>
      <p:sp>
        <p:nvSpPr>
          <p:cNvPr id="3" name="Sisu kohatäide 2"/>
          <p:cNvSpPr>
            <a:spLocks noGrp="1"/>
          </p:cNvSpPr>
          <p:nvPr>
            <p:ph idx="1"/>
          </p:nvPr>
        </p:nvSpPr>
        <p:spPr/>
        <p:txBody>
          <a:bodyPr/>
          <a:lstStyle/>
          <a:p>
            <a:pPr marL="457200" indent="-457200">
              <a:buAutoNum type="arabicPeriod"/>
            </a:pPr>
            <a:r>
              <a:rPr lang="et-EE" sz="2400" b="1" dirty="0" smtClean="0">
                <a:latin typeface="Times New Roman" panose="02020603050405020304" pitchFamily="18" charset="0"/>
                <a:cs typeface="Times New Roman" panose="02020603050405020304" pitchFamily="18" charset="0"/>
              </a:rPr>
              <a:t>detsember </a:t>
            </a:r>
            <a:r>
              <a:rPr lang="et-EE" sz="2400" b="1" dirty="0" smtClean="0">
                <a:latin typeface="Times New Roman" panose="02020603050405020304" pitchFamily="18" charset="0"/>
                <a:cs typeface="Times New Roman" panose="02020603050405020304" pitchFamily="18" charset="0"/>
              </a:rPr>
              <a:t>2012.a. </a:t>
            </a:r>
            <a:r>
              <a:rPr lang="et-EE" sz="2400" dirty="0" smtClean="0">
                <a:latin typeface="Times New Roman" panose="02020603050405020304" pitchFamily="18" charset="0"/>
                <a:cs typeface="Times New Roman" panose="02020603050405020304" pitchFamily="18" charset="0"/>
              </a:rPr>
              <a:t>&gt; Ülikooli rektori käskkiri lõputööde ja doktoriväitekirjade avaldamise korra kohta</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Lõputööd </a:t>
            </a:r>
            <a:r>
              <a:rPr lang="et-EE" sz="2400" dirty="0" err="1" smtClean="0">
                <a:latin typeface="Times New Roman" panose="02020603050405020304" pitchFamily="18" charset="0"/>
                <a:cs typeface="Times New Roman" panose="02020603050405020304" pitchFamily="18" charset="0"/>
              </a:rPr>
              <a:t>pdf</a:t>
            </a:r>
            <a:r>
              <a:rPr lang="et-EE" sz="2400" dirty="0" smtClean="0">
                <a:latin typeface="Times New Roman" panose="02020603050405020304" pitchFamily="18" charset="0"/>
                <a:cs typeface="Times New Roman" panose="02020603050405020304" pitchFamily="18" charset="0"/>
              </a:rPr>
              <a:t>-vormingus, positiivsele hindele kaitstud tööd salvestatakse digitaalarhiivi kolme kuu jooksul peale kaitsmist</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Erialakogude töötajad sisestavad lõputööd nii </a:t>
            </a:r>
            <a:r>
              <a:rPr lang="et-EE" sz="2400" dirty="0" err="1" smtClean="0">
                <a:latin typeface="Times New Roman" panose="02020603050405020304" pitchFamily="18" charset="0"/>
                <a:cs typeface="Times New Roman" panose="02020603050405020304" pitchFamily="18" charset="0"/>
              </a:rPr>
              <a:t>SIERRA’sse</a:t>
            </a:r>
            <a:r>
              <a:rPr lang="et-EE" sz="2400" dirty="0" smtClean="0">
                <a:latin typeface="Times New Roman" panose="02020603050405020304" pitchFamily="18" charset="0"/>
                <a:cs typeface="Times New Roman" panose="02020603050405020304" pitchFamily="18" charset="0"/>
              </a:rPr>
              <a:t> kui ka </a:t>
            </a:r>
            <a:r>
              <a:rPr lang="et-EE" sz="2400" dirty="0" err="1" smtClean="0">
                <a:latin typeface="Times New Roman" panose="02020603050405020304" pitchFamily="18" charset="0"/>
                <a:cs typeface="Times New Roman" panose="02020603050405020304" pitchFamily="18" charset="0"/>
              </a:rPr>
              <a:t>Dspace’i</a:t>
            </a:r>
            <a:endParaRPr lang="et-EE" sz="2400" dirty="0" smtClean="0">
              <a:latin typeface="Times New Roman" panose="02020603050405020304" pitchFamily="18" charset="0"/>
              <a:cs typeface="Times New Roman" panose="02020603050405020304" pitchFamily="18" charset="0"/>
            </a:endParaRPr>
          </a:p>
          <a:p>
            <a:pPr marL="0" indent="0">
              <a:buNone/>
            </a:pPr>
            <a:r>
              <a:rPr lang="et-EE" sz="2400" b="1" dirty="0" smtClean="0">
                <a:latin typeface="Times New Roman" panose="02020603050405020304" pitchFamily="18" charset="0"/>
                <a:cs typeface="Times New Roman" panose="02020603050405020304" pitchFamily="18" charset="0"/>
              </a:rPr>
              <a:t>NB! Nendes ülikooli institutsioonides, kus erialakogu pole, võetakse üliõpilastööd arvele ainult </a:t>
            </a:r>
            <a:r>
              <a:rPr lang="et-EE" sz="2400" b="1" dirty="0" err="1" smtClean="0">
                <a:latin typeface="Times New Roman" panose="02020603050405020304" pitchFamily="18" charset="0"/>
                <a:cs typeface="Times New Roman" panose="02020603050405020304" pitchFamily="18" charset="0"/>
              </a:rPr>
              <a:t>Dspace’is</a:t>
            </a:r>
            <a:endParaRPr lang="et-EE" sz="2400" b="1" dirty="0" smtClean="0">
              <a:latin typeface="Times New Roman" panose="02020603050405020304" pitchFamily="18" charset="0"/>
              <a:cs typeface="Times New Roman" panose="02020603050405020304" pitchFamily="18" charset="0"/>
            </a:endParaRPr>
          </a:p>
          <a:p>
            <a:pPr marL="0" indent="0">
              <a:buNone/>
            </a:pPr>
            <a:endParaRPr lang="et-EE" sz="2800" dirty="0" smtClean="0"/>
          </a:p>
          <a:p>
            <a:pPr marL="0" indent="0">
              <a:buNone/>
            </a:pPr>
            <a:r>
              <a:rPr lang="et-EE" sz="2800" dirty="0" smtClean="0"/>
              <a:t> </a:t>
            </a:r>
            <a:br>
              <a:rPr lang="et-EE" sz="2800" dirty="0" smtClean="0"/>
            </a:br>
            <a:endParaRPr lang="en-US" sz="2800" dirty="0"/>
          </a:p>
        </p:txBody>
      </p:sp>
    </p:spTree>
    <p:extLst>
      <p:ext uri="{BB962C8B-B14F-4D97-AF65-F5344CB8AC3E}">
        <p14:creationId xmlns:p14="http://schemas.microsoft.com/office/powerpoint/2010/main" val="64489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Pealkiri 1"/>
          <p:cNvSpPr>
            <a:spLocks noGrp="1"/>
          </p:cNvSpPr>
          <p:nvPr>
            <p:ph type="title"/>
          </p:nvPr>
        </p:nvSpPr>
        <p:spPr/>
        <p:txBody>
          <a:bodyPr/>
          <a:lstStyle/>
          <a:p>
            <a:endParaRPr lang="en-US" altLang="en-US" smtClean="0"/>
          </a:p>
        </p:txBody>
      </p:sp>
      <p:sp>
        <p:nvSpPr>
          <p:cNvPr id="17411"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Millised erialaraamatukogud on kadunud:</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Humanitaarraamatukogu &gt; peakokku</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Euroopa kolledži rk &gt; Sotsiaalteaduste </a:t>
            </a:r>
            <a:r>
              <a:rPr lang="et-EE" altLang="en-US" sz="2400" dirty="0" err="1" smtClean="0">
                <a:latin typeface="Times New Roman" panose="02020603050405020304" pitchFamily="18" charset="0"/>
                <a:cs typeface="Times New Roman" panose="02020603050405020304" pitchFamily="18" charset="0"/>
              </a:rPr>
              <a:t>ramatukokku</a:t>
            </a: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Füüsikaraamatukogu &gt; liitus Füüsika instituudi raamatukoguga</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Klassikalise filoloogia rk &gt; Maailma keelte ja kultuuride kolledži raamatukokku</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Prantsuse filoloogia rk &gt; Maailma keelte…</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 Saksa filoloogia rk &gt; Maailma keelte…</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Skandinavistika </a:t>
            </a:r>
            <a:r>
              <a:rPr lang="et-EE" altLang="en-US" sz="2400" dirty="0" err="1" smtClean="0">
                <a:latin typeface="Times New Roman" panose="02020603050405020304" pitchFamily="18" charset="0"/>
                <a:cs typeface="Times New Roman" panose="02020603050405020304" pitchFamily="18" charset="0"/>
              </a:rPr>
              <a:t>õt</a:t>
            </a:r>
            <a:r>
              <a:rPr lang="et-EE" altLang="en-US" sz="2400" dirty="0" smtClean="0">
                <a:latin typeface="Times New Roman" panose="02020603050405020304" pitchFamily="18" charset="0"/>
                <a:cs typeface="Times New Roman" panose="02020603050405020304" pitchFamily="18" charset="0"/>
              </a:rPr>
              <a:t>. rk &gt; Maailma keelte … </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Türi kolledži rk &gt; likvideeriti</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Geograafia instituudi rk &gt; likvideeriti </a:t>
            </a: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p:txBody>
          <a:bodyPr/>
          <a:lstStyle/>
          <a:p>
            <a:pPr marL="0" indent="0">
              <a:buNone/>
            </a:pPr>
            <a:r>
              <a:rPr lang="et-EE" altLang="en-US" sz="2400" dirty="0" smtClean="0"/>
              <a:t>- </a:t>
            </a:r>
            <a:r>
              <a:rPr lang="et-EE" altLang="en-US" sz="2400" dirty="0" smtClean="0">
                <a:latin typeface="Times New Roman" panose="02020603050405020304" pitchFamily="18" charset="0"/>
                <a:cs typeface="Times New Roman" panose="02020603050405020304" pitchFamily="18" charset="0"/>
              </a:rPr>
              <a:t>Keelekeskuse </a:t>
            </a:r>
            <a:r>
              <a:rPr lang="et-EE" altLang="en-US" sz="2400" dirty="0">
                <a:latin typeface="Times New Roman" panose="02020603050405020304" pitchFamily="18" charset="0"/>
                <a:cs typeface="Times New Roman" panose="02020603050405020304" pitchFamily="18" charset="0"/>
              </a:rPr>
              <a:t>rk &gt; Maailma keelte …</a:t>
            </a:r>
          </a:p>
          <a:p>
            <a:pPr marL="0" indent="0">
              <a:buNone/>
            </a:pPr>
            <a:r>
              <a:rPr lang="et-EE" altLang="en-US" sz="2400" dirty="0">
                <a:latin typeface="Times New Roman" panose="02020603050405020304" pitchFamily="18" charset="0"/>
                <a:cs typeface="Times New Roman" panose="02020603050405020304" pitchFamily="18" charset="0"/>
              </a:rPr>
              <a:t>- Hispaania osak. rk &gt; Maailma keelte …</a:t>
            </a:r>
          </a:p>
          <a:p>
            <a:pPr marL="0" indent="0">
              <a:buNone/>
            </a:pPr>
            <a:r>
              <a:rPr lang="et-EE" altLang="en-US" sz="2400" dirty="0">
                <a:latin typeface="Times New Roman" panose="02020603050405020304" pitchFamily="18" charset="0"/>
                <a:cs typeface="Times New Roman" panose="02020603050405020304" pitchFamily="18" charset="0"/>
              </a:rPr>
              <a:t>- Inglise filoloogia osak. rk &gt; Maailma keelte …</a:t>
            </a:r>
          </a:p>
          <a:p>
            <a:pPr marL="0" indent="0">
              <a:buNone/>
            </a:pPr>
            <a:r>
              <a:rPr lang="et-EE" altLang="en-US" sz="2400" dirty="0">
                <a:latin typeface="Times New Roman" panose="02020603050405020304" pitchFamily="18" charset="0"/>
                <a:cs typeface="Times New Roman" panose="02020603050405020304" pitchFamily="18" charset="0"/>
              </a:rPr>
              <a:t>- Luterliku </a:t>
            </a:r>
            <a:r>
              <a:rPr lang="et-EE" altLang="en-US" sz="2400" dirty="0" err="1">
                <a:latin typeface="Times New Roman" panose="02020603050405020304" pitchFamily="18" charset="0"/>
                <a:cs typeface="Times New Roman" panose="02020603050405020304" pitchFamily="18" charset="0"/>
              </a:rPr>
              <a:t>õt</a:t>
            </a:r>
            <a:r>
              <a:rPr lang="et-EE" altLang="en-US" sz="2400" dirty="0">
                <a:latin typeface="Times New Roman" panose="02020603050405020304" pitchFamily="18" charset="0"/>
                <a:cs typeface="Times New Roman" panose="02020603050405020304" pitchFamily="18" charset="0"/>
              </a:rPr>
              <a:t>. rk &gt; Usuteaduskonna rk &gt; likvideeriti</a:t>
            </a:r>
          </a:p>
          <a:p>
            <a:pPr marL="0" indent="0">
              <a:buNone/>
            </a:pPr>
            <a:r>
              <a:rPr lang="et-EE" altLang="en-US" sz="2400" dirty="0">
                <a:latin typeface="Times New Roman" panose="02020603050405020304" pitchFamily="18" charset="0"/>
                <a:cs typeface="Times New Roman" panose="02020603050405020304" pitchFamily="18" charset="0"/>
              </a:rPr>
              <a:t>- Ajakirjanduse osak. rk &gt; Sotsiaalteaduste raamatukokku</a:t>
            </a:r>
          </a:p>
          <a:p>
            <a:pPr marL="0" indent="0">
              <a:buNone/>
            </a:pPr>
            <a:r>
              <a:rPr lang="et-EE" altLang="en-US" sz="2400" dirty="0">
                <a:latin typeface="Times New Roman" panose="02020603050405020304" pitchFamily="18" charset="0"/>
                <a:cs typeface="Times New Roman" panose="02020603050405020304" pitchFamily="18" charset="0"/>
              </a:rPr>
              <a:t>- </a:t>
            </a:r>
            <a:r>
              <a:rPr lang="et-EE" altLang="en-US" sz="2400" dirty="0" err="1">
                <a:latin typeface="Times New Roman" panose="02020603050405020304" pitchFamily="18" charset="0"/>
                <a:cs typeface="Times New Roman" panose="02020603050405020304" pitchFamily="18" charset="0"/>
              </a:rPr>
              <a:t>Biokeskuse</a:t>
            </a:r>
            <a:r>
              <a:rPr lang="et-EE" altLang="en-US" sz="2400" dirty="0">
                <a:latin typeface="Times New Roman" panose="02020603050405020304" pitchFamily="18" charset="0"/>
                <a:cs typeface="Times New Roman" panose="02020603050405020304" pitchFamily="18" charset="0"/>
              </a:rPr>
              <a:t> rk. &gt; likvideeriti</a:t>
            </a:r>
          </a:p>
          <a:p>
            <a:pPr marL="0" indent="0">
              <a:buNone/>
            </a:pPr>
            <a:r>
              <a:rPr lang="et-EE" altLang="en-US" sz="2400" dirty="0" smtClean="0">
                <a:latin typeface="Times New Roman" panose="02020603050405020304" pitchFamily="18" charset="0"/>
                <a:cs typeface="Times New Roman" panose="02020603050405020304" pitchFamily="18" charset="0"/>
              </a:rPr>
              <a:t>-----------------------------------------------------------------------------</a:t>
            </a:r>
            <a:endParaRPr lang="et-EE" altLang="en-US" sz="2400" dirty="0">
              <a:latin typeface="Times New Roman" panose="02020603050405020304" pitchFamily="18" charset="0"/>
              <a:cs typeface="Times New Roman" panose="02020603050405020304" pitchFamily="18" charset="0"/>
            </a:endParaRPr>
          </a:p>
          <a:p>
            <a:pPr marL="0" indent="0">
              <a:buNone/>
            </a:pPr>
            <a:r>
              <a:rPr lang="et-EE" altLang="en-US" sz="2400" b="1" dirty="0">
                <a:latin typeface="Times New Roman" panose="02020603050405020304" pitchFamily="18" charset="0"/>
                <a:cs typeface="Times New Roman" panose="02020603050405020304" pitchFamily="18" charset="0"/>
              </a:rPr>
              <a:t>Kunstiajaloo </a:t>
            </a:r>
            <a:r>
              <a:rPr lang="et-EE" altLang="en-US" sz="2400" b="1" dirty="0" err="1">
                <a:latin typeface="Times New Roman" panose="02020603050405020304" pitchFamily="18" charset="0"/>
                <a:cs typeface="Times New Roman" panose="02020603050405020304" pitchFamily="18" charset="0"/>
              </a:rPr>
              <a:t>õt</a:t>
            </a:r>
            <a:r>
              <a:rPr lang="et-EE" altLang="en-US" sz="2400" b="1" dirty="0">
                <a:latin typeface="Times New Roman" panose="02020603050405020304" pitchFamily="18" charset="0"/>
                <a:cs typeface="Times New Roman" panose="02020603050405020304" pitchFamily="18" charset="0"/>
              </a:rPr>
              <a:t>. rk </a:t>
            </a:r>
            <a:r>
              <a:rPr lang="et-EE" altLang="en-US" sz="2400" dirty="0">
                <a:latin typeface="Times New Roman" panose="02020603050405020304" pitchFamily="18" charset="0"/>
                <a:cs typeface="Times New Roman" panose="02020603050405020304" pitchFamily="18" charset="0"/>
              </a:rPr>
              <a:t>&gt; </a:t>
            </a:r>
            <a:r>
              <a:rPr lang="et-EE" altLang="en-US" sz="2400" dirty="0" smtClean="0">
                <a:latin typeface="Times New Roman" panose="02020603050405020304" pitchFamily="18" charset="0"/>
                <a:cs typeface="Times New Roman" panose="02020603050405020304" pitchFamily="18" charset="0"/>
              </a:rPr>
              <a:t>likvideeriti, </a:t>
            </a:r>
            <a:r>
              <a:rPr lang="et-EE" altLang="en-US" sz="2400" dirty="0">
                <a:latin typeface="Times New Roman" panose="02020603050405020304" pitchFamily="18" charset="0"/>
                <a:cs typeface="Times New Roman" panose="02020603050405020304" pitchFamily="18" charset="0"/>
              </a:rPr>
              <a:t>kuid </a:t>
            </a:r>
            <a:r>
              <a:rPr lang="et-EE" altLang="en-US" sz="2400" dirty="0" smtClean="0">
                <a:latin typeface="Times New Roman" panose="02020603050405020304" pitchFamily="18" charset="0"/>
                <a:cs typeface="Times New Roman" panose="02020603050405020304" pitchFamily="18" charset="0"/>
              </a:rPr>
              <a:t>2019. </a:t>
            </a:r>
            <a:r>
              <a:rPr lang="et-EE" altLang="en-US" sz="2400" dirty="0">
                <a:latin typeface="Times New Roman" panose="02020603050405020304" pitchFamily="18" charset="0"/>
                <a:cs typeface="Times New Roman" panose="02020603050405020304" pitchFamily="18" charset="0"/>
              </a:rPr>
              <a:t>aastal </a:t>
            </a:r>
            <a:r>
              <a:rPr lang="et-EE" altLang="en-US" sz="2400" dirty="0" smtClean="0">
                <a:latin typeface="Times New Roman" panose="02020603050405020304" pitchFamily="18" charset="0"/>
                <a:cs typeface="Times New Roman" panose="02020603050405020304" pitchFamily="18" charset="0"/>
              </a:rPr>
              <a:t>liitus </a:t>
            </a:r>
            <a:r>
              <a:rPr lang="et-EE" altLang="en-US" sz="2400" dirty="0">
                <a:latin typeface="Times New Roman" panose="02020603050405020304" pitchFamily="18" charset="0"/>
                <a:cs typeface="Times New Roman" panose="02020603050405020304" pitchFamily="18" charset="0"/>
              </a:rPr>
              <a:t>uuesti elektronkataloogiga</a:t>
            </a:r>
          </a:p>
          <a:p>
            <a:endParaRPr lang="en-US" dirty="0"/>
          </a:p>
        </p:txBody>
      </p:sp>
    </p:spTree>
    <p:extLst>
      <p:ext uri="{BB962C8B-B14F-4D97-AF65-F5344CB8AC3E}">
        <p14:creationId xmlns:p14="http://schemas.microsoft.com/office/powerpoint/2010/main" val="2347929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Sotsiaalteaduskond   </a:t>
            </a:r>
            <a:endParaRPr lang="en-US"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6820" t="9740" r="51420" b="51656"/>
          <a:stretch/>
        </p:blipFill>
        <p:spPr bwMode="auto">
          <a:xfrm>
            <a:off x="1667865" y="1877585"/>
            <a:ext cx="5808269" cy="3971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66048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Füüsika instituut</a:t>
            </a:r>
            <a:endParaRPr lang="en-US" sz="2800"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5144" t="26676" r="42545" b="45436"/>
          <a:stretch/>
        </p:blipFill>
        <p:spPr bwMode="auto">
          <a:xfrm>
            <a:off x="1617482" y="2428762"/>
            <a:ext cx="5909036" cy="28688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4942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Maailma keelte ja kultuuride kolledž  </a:t>
            </a:r>
            <a:endParaRPr lang="en-US" sz="2800" dirty="0"/>
          </a:p>
        </p:txBody>
      </p:sp>
      <p:pic>
        <p:nvPicPr>
          <p:cNvPr id="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8479" r="6386" b="14857"/>
          <a:stretch/>
        </p:blipFill>
        <p:spPr bwMode="auto">
          <a:xfrm>
            <a:off x="457200" y="1967689"/>
            <a:ext cx="8229600" cy="3790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32934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Narva kolledž</a:t>
            </a:r>
            <a:endParaRPr lang="en-US" sz="2800"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07704" y="1628800"/>
            <a:ext cx="5721711" cy="4525963"/>
          </a:xfrm>
        </p:spPr>
      </p:pic>
    </p:spTree>
    <p:extLst>
      <p:ext uri="{BB962C8B-B14F-4D97-AF65-F5344CB8AC3E}">
        <p14:creationId xmlns:p14="http://schemas.microsoft.com/office/powerpoint/2010/main" val="2195964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Pärnu kolledž</a:t>
            </a:r>
            <a:endParaRPr lang="en-US" sz="2800"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1640" y="2060848"/>
            <a:ext cx="6336704" cy="3528392"/>
          </a:xfrm>
        </p:spPr>
      </p:pic>
    </p:spTree>
    <p:extLst>
      <p:ext uri="{BB962C8B-B14F-4D97-AF65-F5344CB8AC3E}">
        <p14:creationId xmlns:p14="http://schemas.microsoft.com/office/powerpoint/2010/main" val="2522314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Viljandi Kultuuriakadeemia</a:t>
            </a:r>
            <a:endParaRPr lang="en-US" sz="2800"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2132856"/>
            <a:ext cx="6048672" cy="3456384"/>
          </a:xfrm>
          <a:prstGeom prst="rect">
            <a:avLst/>
          </a:prstGeom>
        </p:spPr>
      </p:pic>
    </p:spTree>
    <p:extLst>
      <p:ext uri="{BB962C8B-B14F-4D97-AF65-F5344CB8AC3E}">
        <p14:creationId xmlns:p14="http://schemas.microsoft.com/office/powerpoint/2010/main" val="271141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Pealkiri 1"/>
          <p:cNvSpPr>
            <a:spLocks noGrp="1"/>
          </p:cNvSpPr>
          <p:nvPr>
            <p:ph type="title"/>
          </p:nvPr>
        </p:nvSpPr>
        <p:spPr/>
        <p:txBody>
          <a:bodyPr/>
          <a:lstStyle/>
          <a:p>
            <a:endParaRPr lang="en-US" altLang="en-US" smtClean="0"/>
          </a:p>
        </p:txBody>
      </p:sp>
      <p:sp>
        <p:nvSpPr>
          <p:cNvPr id="17411" name="Sisu kohatäide 2"/>
          <p:cNvSpPr>
            <a:spLocks noGrp="1"/>
          </p:cNvSpPr>
          <p:nvPr>
            <p:ph idx="1"/>
          </p:nvPr>
        </p:nvSpPr>
        <p:spPr>
          <a:xfrm>
            <a:off x="0" y="1628775"/>
            <a:ext cx="8229600" cy="6048375"/>
          </a:xfrm>
        </p:spPr>
        <p:txBody>
          <a:bodyPr/>
          <a:lstStyle/>
          <a:p>
            <a:pPr marL="0" indent="0" algn="ctr">
              <a:buFont typeface="Arial" panose="020B0604020202020204" pitchFamily="34" charset="0"/>
              <a:buNone/>
              <a:defRPr/>
            </a:pPr>
            <a:r>
              <a:rPr lang="et-EE" altLang="en-US" sz="2400" b="1" dirty="0" smtClean="0">
                <a:latin typeface="Times New Roman" panose="02020603050405020304" pitchFamily="18" charset="0"/>
                <a:cs typeface="Times New Roman" panose="02020603050405020304" pitchFamily="18" charset="0"/>
              </a:rPr>
              <a:t>    Erialaraamatukogud on nime muutnud: </a:t>
            </a:r>
          </a:p>
          <a:p>
            <a:pPr marL="0" indent="0">
              <a:buFont typeface="Arial" panose="020B0604020202020204" pitchFamily="34" charset="0"/>
              <a:buNone/>
              <a:defRPr/>
            </a:pP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 Kehakultuuriteaduskonna rk &gt; </a:t>
            </a:r>
            <a:r>
              <a:rPr lang="en-US" altLang="en-US" sz="2400" dirty="0" err="1" smtClean="0">
                <a:latin typeface="Times New Roman" panose="02020603050405020304" pitchFamily="18" charset="0"/>
                <a:cs typeface="Times New Roman" panose="02020603050405020304" pitchFamily="18" charset="0"/>
              </a:rPr>
              <a:t>Sporditeaduste</a:t>
            </a:r>
            <a:r>
              <a:rPr lang="en-US" altLang="en-US" sz="2400" dirty="0" smtClean="0">
                <a:latin typeface="Times New Roman" panose="02020603050405020304" pitchFamily="18" charset="0"/>
                <a:cs typeface="Times New Roman" panose="02020603050405020304" pitchFamily="18" charset="0"/>
              </a:rPr>
              <a:t> ja </a:t>
            </a:r>
            <a:r>
              <a:rPr lang="en-US" altLang="en-US" sz="2400" dirty="0" err="1" smtClean="0">
                <a:latin typeface="Times New Roman" panose="02020603050405020304" pitchFamily="18" charset="0"/>
                <a:cs typeface="Times New Roman" panose="02020603050405020304" pitchFamily="18" charset="0"/>
              </a:rPr>
              <a:t>füsioteraapia</a:t>
            </a:r>
            <a:r>
              <a:rPr lang="en-US" altLang="en-US" sz="2400"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instituudi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raamatukogu</a:t>
            </a: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 Matemaatikaraamatukogu &gt; </a:t>
            </a:r>
            <a:r>
              <a:rPr lang="en-US" altLang="en-US" sz="2400" dirty="0" err="1" smtClean="0">
                <a:latin typeface="Times New Roman" panose="02020603050405020304" pitchFamily="18" charset="0"/>
                <a:cs typeface="Times New Roman" panose="02020603050405020304" pitchFamily="18" charset="0"/>
              </a:rPr>
              <a:t>Matemaatika</a:t>
            </a:r>
            <a:r>
              <a:rPr lang="en-US" altLang="en-US" sz="2400" dirty="0" smtClean="0">
                <a:latin typeface="Times New Roman" panose="02020603050405020304" pitchFamily="18" charset="0"/>
                <a:cs typeface="Times New Roman" panose="02020603050405020304" pitchFamily="18" charset="0"/>
              </a:rPr>
              <a:t> ja </a:t>
            </a:r>
            <a:r>
              <a:rPr lang="en-US" altLang="en-US" sz="2400" dirty="0" err="1" smtClean="0">
                <a:latin typeface="Times New Roman" panose="02020603050405020304" pitchFamily="18" charset="0"/>
                <a:cs typeface="Times New Roman" panose="02020603050405020304" pitchFamily="18" charset="0"/>
              </a:rPr>
              <a:t>informaatika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raamatukogu</a:t>
            </a:r>
            <a:endParaRPr lang="et-EE" altLang="en-US"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 Sotsiaalteaduskonna rk &gt; Sotsiaalteaduste raamatukogu</a:t>
            </a: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 Õigusinstituudi rk &gt; Tartu Ülikooli õigusteaduskonna teabekeskus</a:t>
            </a:r>
            <a:endParaRPr lang="et-EE" altLang="en-US" sz="2400" u="sng"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 Õigusteaduskonna rk &gt; </a:t>
            </a:r>
            <a:r>
              <a:rPr lang="en-US" altLang="en-US" sz="2400" dirty="0" err="1" smtClean="0">
                <a:latin typeface="Times New Roman" panose="02020603050405020304" pitchFamily="18" charset="0"/>
                <a:cs typeface="Times New Roman" panose="02020603050405020304" pitchFamily="18" charset="0"/>
              </a:rPr>
              <a:t>Iuridicumi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teabekeskuse</a:t>
            </a:r>
            <a:r>
              <a:rPr lang="et-EE" altLang="en-US" sz="2400" dirty="0" smtClean="0">
                <a:latin typeface="Times New Roman" panose="02020603050405020304" pitchFamily="18" charset="0"/>
                <a:cs typeface="Times New Roman" panose="02020603050405020304" pitchFamily="18" charset="0"/>
              </a:rPr>
              <a:t> raamatukogu</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Pealkiri 1"/>
          <p:cNvSpPr>
            <a:spLocks noGrp="1"/>
          </p:cNvSpPr>
          <p:nvPr>
            <p:ph type="title"/>
          </p:nvPr>
        </p:nvSpPr>
        <p:spPr/>
        <p:txBody>
          <a:bodyPr/>
          <a:lstStyle/>
          <a:p>
            <a:endParaRPr lang="en-US" altLang="en-US" smtClean="0"/>
          </a:p>
        </p:txBody>
      </p:sp>
      <p:sp>
        <p:nvSpPr>
          <p:cNvPr id="18435" name="Sisu kohatäide 2"/>
          <p:cNvSpPr>
            <a:spLocks noGrp="1"/>
          </p:cNvSpPr>
          <p:nvPr>
            <p:ph idx="1"/>
          </p:nvPr>
        </p:nvSpPr>
        <p:spPr>
          <a:xfrm>
            <a:off x="457200" y="1700808"/>
            <a:ext cx="8229600" cy="4525962"/>
          </a:xfrm>
        </p:spPr>
        <p:txBody>
          <a:bodyPr/>
          <a:lstStyle/>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Eetikakeskuse rk &gt; </a:t>
            </a:r>
            <a:r>
              <a:rPr lang="fi-FI" sz="2400" dirty="0" err="1" smtClean="0">
                <a:latin typeface="Times New Roman" panose="02020603050405020304" pitchFamily="18" charset="0"/>
                <a:cs typeface="Times New Roman" panose="02020603050405020304" pitchFamily="18" charset="0"/>
              </a:rPr>
              <a:t>Eetikakeskuse</a:t>
            </a:r>
            <a:r>
              <a:rPr lang="fi-FI" sz="2400" dirty="0" smtClean="0">
                <a:latin typeface="Times New Roman" panose="02020603050405020304" pitchFamily="18" charset="0"/>
                <a:cs typeface="Times New Roman" panose="02020603050405020304" pitchFamily="18" charset="0"/>
              </a:rPr>
              <a:t> ja </a:t>
            </a:r>
            <a:r>
              <a:rPr lang="fi-FI" sz="2400" dirty="0" err="1" smtClean="0">
                <a:latin typeface="Times New Roman" panose="02020603050405020304" pitchFamily="18" charset="0"/>
                <a:cs typeface="Times New Roman" panose="02020603050405020304" pitchFamily="18" charset="0"/>
              </a:rPr>
              <a:t>filosoofia</a:t>
            </a:r>
            <a:r>
              <a:rPr lang="fi-FI" sz="2400" dirty="0" smtClean="0">
                <a:latin typeface="Times New Roman" panose="02020603050405020304" pitchFamily="18" charset="0"/>
                <a:cs typeface="Times New Roman" panose="02020603050405020304" pitchFamily="18" charset="0"/>
              </a:rPr>
              <a:t> osakonna r</a:t>
            </a:r>
            <a:r>
              <a:rPr lang="et-EE" sz="2400" dirty="0" err="1" smtClean="0">
                <a:latin typeface="Times New Roman" panose="02020603050405020304" pitchFamily="18" charset="0"/>
                <a:cs typeface="Times New Roman" panose="02020603050405020304" pitchFamily="18" charset="0"/>
              </a:rPr>
              <a:t>aamatukogu</a:t>
            </a:r>
            <a:endParaRPr lang="et-EE"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r>
              <a:rPr lang="et-EE" altLang="en-US" sz="2400" dirty="0" smtClean="0">
                <a:latin typeface="Times New Roman" panose="02020603050405020304" pitchFamily="18" charset="0"/>
                <a:cs typeface="Times New Roman" panose="02020603050405020304" pitchFamily="18" charset="0"/>
              </a:rPr>
              <a:t>- Õpetajate Seminari rk &gt; </a:t>
            </a:r>
            <a:r>
              <a:rPr lang="en-US" altLang="en-US" sz="2400" dirty="0" err="1" smtClean="0">
                <a:latin typeface="Times New Roman" panose="02020603050405020304" pitchFamily="18" charset="0"/>
                <a:cs typeface="Times New Roman" panose="02020603050405020304" pitchFamily="18" charset="0"/>
              </a:rPr>
              <a:t>Haridusteaduste</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instituudi</a:t>
            </a:r>
            <a:r>
              <a:rPr lang="en-US" altLang="en-US" sz="2400"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raamatukogu</a:t>
            </a:r>
            <a:endParaRPr lang="en-US" altLang="en-US" sz="2400" dirty="0" smtClean="0">
              <a:latin typeface="Times New Roman" panose="02020603050405020304" pitchFamily="18" charset="0"/>
              <a:cs typeface="Times New Roman" panose="02020603050405020304" pitchFamily="18" charset="0"/>
            </a:endParaRPr>
          </a:p>
          <a:p>
            <a:pPr marL="0" indent="0">
              <a:buNone/>
              <a:defRPr/>
            </a:pPr>
            <a:r>
              <a:rPr lang="et-EE" altLang="en-US" sz="2400" dirty="0">
                <a:latin typeface="Times New Roman" panose="02020603050405020304" pitchFamily="18" charset="0"/>
                <a:cs typeface="Times New Roman" panose="02020603050405020304" pitchFamily="18" charset="0"/>
              </a:rPr>
              <a:t>- Eesti- ja soome-ugri keeleteaduse osak. rk &gt; Eesti ja </a:t>
            </a:r>
            <a:r>
              <a:rPr lang="et-EE" altLang="en-US" sz="2400" dirty="0" err="1">
                <a:latin typeface="Times New Roman" panose="02020603050405020304" pitchFamily="18" charset="0"/>
                <a:cs typeface="Times New Roman" panose="02020603050405020304" pitchFamily="18" charset="0"/>
              </a:rPr>
              <a:t>üldkeeleteaduse</a:t>
            </a:r>
            <a:r>
              <a:rPr lang="et-EE" altLang="en-US" sz="2400" dirty="0">
                <a:latin typeface="Times New Roman" panose="02020603050405020304" pitchFamily="18" charset="0"/>
                <a:cs typeface="Times New Roman" panose="02020603050405020304" pitchFamily="18" charset="0"/>
              </a:rPr>
              <a:t> instituudi raamatukogu</a:t>
            </a:r>
          </a:p>
          <a:p>
            <a:pPr marL="0" indent="0">
              <a:buNone/>
              <a:defRPr/>
            </a:pPr>
            <a:r>
              <a:rPr lang="et-EE" altLang="en-US" sz="2400" dirty="0">
                <a:latin typeface="Times New Roman" panose="02020603050405020304" pitchFamily="18" charset="0"/>
                <a:cs typeface="Times New Roman" panose="02020603050405020304" pitchFamily="18" charset="0"/>
              </a:rPr>
              <a:t>- Kirjanduse ja rahvaluule osak. rk &gt; </a:t>
            </a:r>
            <a:r>
              <a:rPr lang="fi-FI" altLang="en-US" sz="2400" dirty="0" err="1">
                <a:latin typeface="Times New Roman" panose="02020603050405020304" pitchFamily="18" charset="0"/>
                <a:cs typeface="Times New Roman" panose="02020603050405020304" pitchFamily="18" charset="0"/>
              </a:rPr>
              <a:t>Kirjanduse</a:t>
            </a:r>
            <a:r>
              <a:rPr lang="fi-FI" altLang="en-US" sz="2400" dirty="0">
                <a:latin typeface="Times New Roman" panose="02020603050405020304" pitchFamily="18" charset="0"/>
                <a:cs typeface="Times New Roman" panose="02020603050405020304" pitchFamily="18" charset="0"/>
              </a:rPr>
              <a:t> ja </a:t>
            </a:r>
            <a:r>
              <a:rPr lang="fi-FI" altLang="en-US" sz="2400" dirty="0" err="1">
                <a:latin typeface="Times New Roman" panose="02020603050405020304" pitchFamily="18" charset="0"/>
                <a:cs typeface="Times New Roman" panose="02020603050405020304" pitchFamily="18" charset="0"/>
              </a:rPr>
              <a:t>teatriteaduse</a:t>
            </a:r>
            <a:r>
              <a:rPr lang="fi-FI" altLang="en-US" sz="2400" dirty="0">
                <a:latin typeface="Times New Roman" panose="02020603050405020304" pitchFamily="18" charset="0"/>
                <a:cs typeface="Times New Roman" panose="02020603050405020304" pitchFamily="18" charset="0"/>
              </a:rPr>
              <a:t> osakonna r</a:t>
            </a:r>
            <a:r>
              <a:rPr lang="et-EE" altLang="en-US" sz="2400" dirty="0" err="1">
                <a:latin typeface="Times New Roman" panose="02020603050405020304" pitchFamily="18" charset="0"/>
                <a:cs typeface="Times New Roman" panose="02020603050405020304" pitchFamily="18" charset="0"/>
              </a:rPr>
              <a:t>aamatukogu</a:t>
            </a:r>
            <a:endParaRPr lang="et-EE" alt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defRPr/>
            </a:pPr>
            <a:endParaRPr lang="et-EE" altLang="en-US" sz="2400" dirty="0" smtClean="0"/>
          </a:p>
          <a:p>
            <a:pPr>
              <a:defRPr/>
            </a:pPr>
            <a:endParaRPr lang="et-EE" altLang="en-US" sz="2400" dirty="0"/>
          </a:p>
          <a:p>
            <a:pPr>
              <a:defRPr/>
            </a:pPr>
            <a:endParaRPr lang="et-EE" altLang="en-US" sz="2400" dirty="0" smtClean="0"/>
          </a:p>
          <a:p>
            <a:pPr>
              <a:defRPr/>
            </a:pPr>
            <a:endParaRPr lang="et-EE" altLang="en-US" sz="2400" dirty="0"/>
          </a:p>
          <a:p>
            <a:pPr marL="0" indent="0">
              <a:buFont typeface="Arial" panose="020B0604020202020204" pitchFamily="34" charset="0"/>
              <a:buNone/>
              <a:defRPr/>
            </a:pPr>
            <a:r>
              <a:rPr lang="et-EE" altLang="en-US" sz="2400" dirty="0" smtClean="0"/>
              <a:t> </a:t>
            </a:r>
          </a:p>
          <a:p>
            <a:pPr marL="0" indent="0">
              <a:buFont typeface="Arial" panose="020B0604020202020204" pitchFamily="34" charset="0"/>
              <a:buNone/>
              <a:defRPr/>
            </a:pPr>
            <a:r>
              <a:rPr lang="et-EE" altLang="en-US" sz="2400" dirty="0"/>
              <a:t> </a:t>
            </a:r>
            <a:r>
              <a:rPr lang="et-EE" altLang="en-US" sz="2400" dirty="0" smtClean="0"/>
              <a:t>    </a:t>
            </a:r>
            <a:endParaRPr lang="en-US" altLang="en-US" sz="2400" dirty="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altLang="en-US" sz="2800" b="1" dirty="0"/>
              <a:t>Kus me kõik pole ära käinud</a:t>
            </a:r>
            <a:r>
              <a:rPr lang="et-EE" altLang="en-US" sz="2800" b="1" dirty="0" smtClean="0"/>
              <a:t>?</a:t>
            </a:r>
            <a:br>
              <a:rPr lang="et-EE" altLang="en-US" sz="2800" b="1" dirty="0" smtClean="0"/>
            </a:br>
            <a:r>
              <a:rPr lang="et-EE" altLang="en-US" sz="2800" b="1" dirty="0" smtClean="0"/>
              <a:t>Praha</a:t>
            </a:r>
            <a:endParaRPr lang="en-US" sz="2800" dirty="0"/>
          </a:p>
        </p:txBody>
      </p:sp>
      <p:sp>
        <p:nvSpPr>
          <p:cNvPr id="7" name="AutoShape 2" descr="Kujutiste tulemus päringule delta maj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Kujutiste tulemus päringule delta maj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Sisu kohatäide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45920" y="2217261"/>
            <a:ext cx="5852160" cy="3291840"/>
          </a:xfrm>
        </p:spPr>
      </p:pic>
    </p:spTree>
    <p:extLst>
      <p:ext uri="{BB962C8B-B14F-4D97-AF65-F5344CB8AC3E}">
        <p14:creationId xmlns:p14="http://schemas.microsoft.com/office/powerpoint/2010/main" val="6814802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err="1" smtClean="0"/>
              <a:t>Peterhof</a:t>
            </a:r>
            <a:endParaRPr lang="en-US" sz="2800"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95736" y="2348881"/>
            <a:ext cx="4896543" cy="2736304"/>
          </a:xfrm>
        </p:spPr>
      </p:pic>
    </p:spTree>
    <p:extLst>
      <p:ext uri="{BB962C8B-B14F-4D97-AF65-F5344CB8AC3E}">
        <p14:creationId xmlns:p14="http://schemas.microsoft.com/office/powerpoint/2010/main" val="378654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Sillamäe</a:t>
            </a:r>
            <a:endParaRPr lang="en-US" sz="2800" dirty="0"/>
          </a:p>
        </p:txBody>
      </p:sp>
      <p:pic>
        <p:nvPicPr>
          <p:cNvPr id="4" name="Sisu kohatäide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835696" y="1772817"/>
            <a:ext cx="5544616" cy="3672408"/>
          </a:xfrm>
        </p:spPr>
      </p:pic>
    </p:spTree>
    <p:extLst>
      <p:ext uri="{BB962C8B-B14F-4D97-AF65-F5344CB8AC3E}">
        <p14:creationId xmlns:p14="http://schemas.microsoft.com/office/powerpoint/2010/main" val="5987635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lang="et-EE" sz="2800" dirty="0" smtClean="0"/>
              <a:t>Oodi – Helsingi linna keskraamatukogu</a:t>
            </a:r>
            <a:endParaRPr lang="en-US" sz="2800" dirty="0"/>
          </a:p>
        </p:txBody>
      </p:sp>
      <p:pic>
        <p:nvPicPr>
          <p:cNvPr id="4" name="Sisu kohatäid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1700809"/>
            <a:ext cx="5760640" cy="3816424"/>
          </a:xfrm>
        </p:spPr>
      </p:pic>
    </p:spTree>
    <p:extLst>
      <p:ext uri="{BB962C8B-B14F-4D97-AF65-F5344CB8AC3E}">
        <p14:creationId xmlns:p14="http://schemas.microsoft.com/office/powerpoint/2010/main" val="1880885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ealkiri 1"/>
          <p:cNvSpPr>
            <a:spLocks noGrp="1"/>
          </p:cNvSpPr>
          <p:nvPr>
            <p:ph type="title"/>
          </p:nvPr>
        </p:nvSpPr>
        <p:spPr/>
        <p:txBody>
          <a:bodyPr/>
          <a:lstStyle/>
          <a:p>
            <a:endParaRPr lang="en-US" altLang="en-US" smtClean="0"/>
          </a:p>
        </p:txBody>
      </p:sp>
      <p:sp>
        <p:nvSpPr>
          <p:cNvPr id="22531"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2000.a.</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Pärnu kolledž, Chaplini keskus, linnaekskursioon kolledži giidiga</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2001.a.</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Concordia ülikool, Tallinna botaanikaaed; Põlva maakonna raamatukogud (Vastse-Kuuste vallaraamatukogu, Põlva keskraamatukogu, Laheda vallavalitsus ja </a:t>
            </a:r>
            <a:r>
              <a:rPr lang="et-EE" altLang="en-US" sz="2400" dirty="0" err="1" smtClean="0">
                <a:latin typeface="Times New Roman" panose="02020603050405020304" pitchFamily="18" charset="0"/>
                <a:cs typeface="Times New Roman" panose="02020603050405020304" pitchFamily="18" charset="0"/>
              </a:rPr>
              <a:t>Tilsi</a:t>
            </a:r>
            <a:r>
              <a:rPr lang="et-EE" altLang="en-US" sz="2400" dirty="0" smtClean="0">
                <a:latin typeface="Times New Roman" panose="02020603050405020304" pitchFamily="18" charset="0"/>
                <a:cs typeface="Times New Roman" panose="02020603050405020304" pitchFamily="18" charset="0"/>
              </a:rPr>
              <a:t> vallaraamatukogu</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2002.a.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Helsingi meditsiiniraamatukogu ja Helsingi ülikooli raamatukogu</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2003.a.</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Pärnu kolledž, Pärnu linnaraamatukogu, Pärnu Kontserdimaja;</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Viljandi kultuurikolledž, Viljandi linnaraamatukogu; </a:t>
            </a:r>
            <a:r>
              <a:rPr lang="et-EE" altLang="en-US" sz="2400" dirty="0" err="1" smtClean="0">
                <a:latin typeface="Times New Roman" panose="02020603050405020304" pitchFamily="18" charset="0"/>
                <a:cs typeface="Times New Roman" panose="02020603050405020304" pitchFamily="18" charset="0"/>
              </a:rPr>
              <a:t>Karolinska</a:t>
            </a:r>
            <a:r>
              <a:rPr lang="et-EE" altLang="en-US" sz="2400" dirty="0" smtClean="0">
                <a:latin typeface="Times New Roman" panose="02020603050405020304" pitchFamily="18" charset="0"/>
                <a:cs typeface="Times New Roman" panose="02020603050405020304" pitchFamily="18" charset="0"/>
              </a:rPr>
              <a:t> instituudi rk, </a:t>
            </a:r>
            <a:r>
              <a:rPr lang="et-EE" altLang="en-US" sz="2400" dirty="0" err="1" smtClean="0">
                <a:latin typeface="Times New Roman" panose="02020603050405020304" pitchFamily="18" charset="0"/>
                <a:cs typeface="Times New Roman" panose="02020603050405020304" pitchFamily="18" charset="0"/>
              </a:rPr>
              <a:t>Kirjakaapeli</a:t>
            </a:r>
            <a:r>
              <a:rPr lang="et-EE" altLang="en-US" sz="2400" dirty="0" smtClean="0">
                <a:latin typeface="Times New Roman" panose="02020603050405020304" pitchFamily="18" charset="0"/>
                <a:cs typeface="Times New Roman" panose="02020603050405020304" pitchFamily="18" charset="0"/>
              </a:rPr>
              <a:t> (Helsingi avaliku rk filiaal), </a:t>
            </a: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Pealkiri 1"/>
          <p:cNvSpPr>
            <a:spLocks noGrp="1"/>
          </p:cNvSpPr>
          <p:nvPr>
            <p:ph type="title"/>
          </p:nvPr>
        </p:nvSpPr>
        <p:spPr/>
        <p:txBody>
          <a:bodyPr/>
          <a:lstStyle/>
          <a:p>
            <a:endParaRPr lang="en-US" altLang="en-US" smtClean="0"/>
          </a:p>
        </p:txBody>
      </p:sp>
      <p:sp>
        <p:nvSpPr>
          <p:cNvPr id="23555" name="Sisu kohatäide 2"/>
          <p:cNvSpPr>
            <a:spLocks noGrp="1"/>
          </p:cNvSpPr>
          <p:nvPr>
            <p:ph idx="1"/>
          </p:nvPr>
        </p:nvSpPr>
        <p:spPr/>
        <p:txBody>
          <a:bodyPr/>
          <a:lstStyle/>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Vene- ja </a:t>
            </a:r>
            <a:r>
              <a:rPr lang="et-EE" altLang="en-US" sz="2400" dirty="0" err="1" smtClean="0">
                <a:latin typeface="Times New Roman" panose="02020603050405020304" pitchFamily="18" charset="0"/>
                <a:cs typeface="Times New Roman" panose="02020603050405020304" pitchFamily="18" charset="0"/>
              </a:rPr>
              <a:t>Ida-Euroopa</a:t>
            </a:r>
            <a:r>
              <a:rPr lang="et-EE" altLang="en-US" sz="2400" dirty="0" smtClean="0">
                <a:latin typeface="Times New Roman" panose="02020603050405020304" pitchFamily="18" charset="0"/>
                <a:cs typeface="Times New Roman" panose="02020603050405020304" pitchFamily="18" charset="0"/>
              </a:rPr>
              <a:t> instituudi rk; Saaremaa (Lihula </a:t>
            </a:r>
            <a:r>
              <a:rPr lang="et-EE" altLang="en-US" sz="2400" dirty="0" err="1" smtClean="0">
                <a:latin typeface="Times New Roman" panose="02020603050405020304" pitchFamily="18" charset="0"/>
                <a:cs typeface="Times New Roman" panose="02020603050405020304" pitchFamily="18" charset="0"/>
              </a:rPr>
              <a:t>linnark</a:t>
            </a:r>
            <a:r>
              <a:rPr lang="et-EE" altLang="en-US" sz="2400" dirty="0" smtClean="0">
                <a:latin typeface="Times New Roman" panose="02020603050405020304" pitchFamily="18" charset="0"/>
                <a:cs typeface="Times New Roman" panose="02020603050405020304" pitchFamily="18" charset="0"/>
              </a:rPr>
              <a:t>, Orissaare </a:t>
            </a:r>
            <a:r>
              <a:rPr lang="et-EE" altLang="en-US" sz="2400" dirty="0" err="1" smtClean="0">
                <a:latin typeface="Times New Roman" panose="02020603050405020304" pitchFamily="18" charset="0"/>
                <a:cs typeface="Times New Roman" panose="02020603050405020304" pitchFamily="18" charset="0"/>
              </a:rPr>
              <a:t>külark</a:t>
            </a:r>
            <a:r>
              <a:rPr lang="et-EE" altLang="en-US" sz="2400" dirty="0" smtClean="0">
                <a:latin typeface="Times New Roman" panose="02020603050405020304" pitchFamily="18" charset="0"/>
                <a:cs typeface="Times New Roman" panose="02020603050405020304" pitchFamily="18" charset="0"/>
              </a:rPr>
              <a:t>, Saare maakonna keskraamatukogu </a:t>
            </a:r>
          </a:p>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2004.a. </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St. Peterburi (</a:t>
            </a:r>
            <a:r>
              <a:rPr lang="et-EE" altLang="en-US" sz="2400" dirty="0" err="1" smtClean="0">
                <a:latin typeface="Times New Roman" panose="02020603050405020304" pitchFamily="18" charset="0"/>
                <a:cs typeface="Times New Roman" panose="02020603050405020304" pitchFamily="18" charset="0"/>
              </a:rPr>
              <a:t>Peterhof</a:t>
            </a:r>
            <a:r>
              <a:rPr lang="et-EE" altLang="en-US" sz="2400" dirty="0" smtClean="0">
                <a:latin typeface="Times New Roman" panose="02020603050405020304" pitchFamily="18" charset="0"/>
                <a:cs typeface="Times New Roman" panose="02020603050405020304" pitchFamily="18" charset="0"/>
              </a:rPr>
              <a:t>, Peterburi rahvusraamatukogu, </a:t>
            </a:r>
            <a:r>
              <a:rPr lang="et-EE" altLang="en-US" sz="2400" dirty="0" err="1" smtClean="0">
                <a:latin typeface="Times New Roman" panose="02020603050405020304" pitchFamily="18" charset="0"/>
                <a:cs typeface="Times New Roman" panose="02020603050405020304" pitchFamily="18" charset="0"/>
              </a:rPr>
              <a:t>Tsarskoe</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Selo</a:t>
            </a:r>
            <a:r>
              <a:rPr lang="et-EE" altLang="en-US" sz="2400" dirty="0" smtClean="0">
                <a:latin typeface="Times New Roman" panose="02020603050405020304" pitchFamily="18" charset="0"/>
                <a:cs typeface="Times New Roman" panose="02020603050405020304" pitchFamily="18" charset="0"/>
              </a:rPr>
              <a:t>); Valga keskraamatukogu; Narva (Kohtla kaevanduspark, </a:t>
            </a:r>
            <a:r>
              <a:rPr lang="et-EE" altLang="en-US" sz="2400" dirty="0" err="1" smtClean="0">
                <a:latin typeface="Times New Roman" panose="02020603050405020304" pitchFamily="18" charset="0"/>
                <a:cs typeface="Times New Roman" panose="02020603050405020304" pitchFamily="18" charset="0"/>
              </a:rPr>
              <a:t>Valaste</a:t>
            </a:r>
            <a:r>
              <a:rPr lang="et-EE" altLang="en-US" sz="2400" dirty="0" smtClean="0">
                <a:latin typeface="Times New Roman" panose="02020603050405020304" pitchFamily="18" charset="0"/>
                <a:cs typeface="Times New Roman" panose="02020603050405020304" pitchFamily="18" charset="0"/>
              </a:rPr>
              <a:t> juga, Narva kolledž, Narva keskraamatukogu)</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2005.a.</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Vilniuse ülikool ja raamatukogu, </a:t>
            </a:r>
            <a:r>
              <a:rPr lang="et-EE" altLang="en-US" sz="2400" dirty="0" err="1" smtClean="0">
                <a:latin typeface="Times New Roman" panose="02020603050405020304" pitchFamily="18" charset="0"/>
                <a:cs typeface="Times New Roman" panose="02020603050405020304" pitchFamily="18" charset="0"/>
              </a:rPr>
              <a:t>Rundale</a:t>
            </a:r>
            <a:r>
              <a:rPr lang="et-EE" altLang="en-US" sz="2400" dirty="0" smtClean="0">
                <a:latin typeface="Times New Roman" panose="02020603050405020304" pitchFamily="18" charset="0"/>
                <a:cs typeface="Times New Roman" panose="02020603050405020304" pitchFamily="18" charset="0"/>
              </a:rPr>
              <a:t> loss, </a:t>
            </a:r>
            <a:r>
              <a:rPr lang="et-EE" altLang="en-US" sz="2400" dirty="0" err="1" smtClean="0">
                <a:latin typeface="Times New Roman" panose="02020603050405020304" pitchFamily="18" charset="0"/>
                <a:cs typeface="Times New Roman" panose="02020603050405020304" pitchFamily="18" charset="0"/>
              </a:rPr>
              <a:t>Pazhaislise</a:t>
            </a:r>
            <a:r>
              <a:rPr lang="et-EE" altLang="en-US" sz="2400" dirty="0" smtClean="0">
                <a:latin typeface="Times New Roman" panose="02020603050405020304" pitchFamily="18" charset="0"/>
                <a:cs typeface="Times New Roman" panose="02020603050405020304" pitchFamily="18" charset="0"/>
              </a:rPr>
              <a:t> klooster</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2006.a.</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Lääne-Virumaa (Viinistu kunstimuuseum, Lääne-Virumaa keskraamatukogu, Rakvere linnus, teatrietendus);</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t/>
            </a:r>
            <a:br>
              <a:rPr lang="et-EE" altLang="en-US" sz="2400" dirty="0" smtClean="0"/>
            </a:br>
            <a:endParaRPr lang="en-US" altLang="en-US" sz="2400" b="1" dirty="0"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Pealkiri 1"/>
          <p:cNvSpPr>
            <a:spLocks noGrp="1"/>
          </p:cNvSpPr>
          <p:nvPr>
            <p:ph type="title"/>
          </p:nvPr>
        </p:nvSpPr>
        <p:spPr/>
        <p:txBody>
          <a:bodyPr/>
          <a:lstStyle/>
          <a:p>
            <a:endParaRPr lang="en-US" altLang="en-US" smtClean="0"/>
          </a:p>
        </p:txBody>
      </p:sp>
      <p:sp>
        <p:nvSpPr>
          <p:cNvPr id="24579" name="Sisu kohatäide 2"/>
          <p:cNvSpPr>
            <a:spLocks noGrp="1"/>
          </p:cNvSpPr>
          <p:nvPr>
            <p:ph idx="1"/>
          </p:nvPr>
        </p:nvSpPr>
        <p:spPr/>
        <p:txBody>
          <a:bodyPr/>
          <a:lstStyle/>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Stockholm (Rootsi kuninglik rk, Stockholmi </a:t>
            </a:r>
            <a:r>
              <a:rPr lang="et-EE" altLang="en-US" sz="2400" dirty="0" err="1" smtClean="0">
                <a:latin typeface="Times New Roman" panose="02020603050405020304" pitchFamily="18" charset="0"/>
                <a:cs typeface="Times New Roman" panose="02020603050405020304" pitchFamily="18" charset="0"/>
              </a:rPr>
              <a:t>linnark</a:t>
            </a:r>
            <a:r>
              <a:rPr lang="et-EE" altLang="en-US" sz="2400" dirty="0" smtClean="0">
                <a:latin typeface="Times New Roman" panose="02020603050405020304" pitchFamily="18" charset="0"/>
                <a:cs typeface="Times New Roman" panose="02020603050405020304" pitchFamily="18" charset="0"/>
              </a:rPr>
              <a:t>, Vaasa muuseum, Etnograafiamuuseum); Tallinn (KUMU, </a:t>
            </a:r>
            <a:r>
              <a:rPr lang="et-EE" altLang="en-US" sz="2400" dirty="0" err="1" smtClean="0">
                <a:latin typeface="Times New Roman" panose="02020603050405020304" pitchFamily="18" charset="0"/>
                <a:cs typeface="Times New Roman" panose="02020603050405020304" pitchFamily="18" charset="0"/>
              </a:rPr>
              <a:t>EBS’i</a:t>
            </a:r>
            <a:r>
              <a:rPr lang="et-EE" altLang="en-US" sz="2400" dirty="0" smtClean="0">
                <a:latin typeface="Times New Roman" panose="02020603050405020304" pitchFamily="18" charset="0"/>
                <a:cs typeface="Times New Roman" panose="02020603050405020304" pitchFamily="18" charset="0"/>
              </a:rPr>
              <a:t> rk)</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2007.a.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Praha &gt; Karli ülikooli rk., Rahvusraamatukogu; Võrumaa &gt; Keskraamatukogu, </a:t>
            </a:r>
            <a:r>
              <a:rPr lang="et-EE" altLang="en-US" sz="2400" dirty="0" err="1" smtClean="0">
                <a:latin typeface="Times New Roman" panose="02020603050405020304" pitchFamily="18" charset="0"/>
                <a:cs typeface="Times New Roman" panose="02020603050405020304" pitchFamily="18" charset="0"/>
              </a:rPr>
              <a:t>Rogosi</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külark</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2008.a.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Pärnu &gt; Pärnu kolledž, Sindi linnamuuseum, Sindi linnaraamatukogu</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2009.a.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Eesti lennuakadeemia (raamatukogu, lennukisimulaator…); </a:t>
            </a:r>
            <a:r>
              <a:rPr lang="et-EE" altLang="en-US" sz="2400" b="1" dirty="0" smtClean="0">
                <a:latin typeface="Times New Roman" panose="02020603050405020304" pitchFamily="18" charset="0"/>
                <a:cs typeface="Times New Roman" panose="02020603050405020304" pitchFamily="18" charset="0"/>
              </a:rPr>
              <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Türi &gt; Türi kolledž, Eesti ringhäälingumuuseum, Türi muuseum;</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Tallinn &gt; Keskraamatukogu, Tallinna </a:t>
            </a:r>
            <a:r>
              <a:rPr lang="et-EE" altLang="en-US" sz="2400" dirty="0" err="1" smtClean="0">
                <a:latin typeface="Times New Roman" panose="02020603050405020304" pitchFamily="18" charset="0"/>
                <a:cs typeface="Times New Roman" panose="02020603050405020304" pitchFamily="18" charset="0"/>
              </a:rPr>
              <a:t>Tehnilakülikool</a:t>
            </a:r>
            <a:r>
              <a:rPr lang="et-EE" altLang="en-US" sz="2400" dirty="0" smtClean="0">
                <a:latin typeface="Times New Roman" panose="02020603050405020304" pitchFamily="18" charset="0"/>
                <a:cs typeface="Times New Roman" panose="02020603050405020304" pitchFamily="18" charset="0"/>
              </a:rPr>
              <a:t> ja selle rk </a:t>
            </a:r>
            <a:r>
              <a:rPr lang="et-EE" altLang="en-US" sz="2400" b="1" dirty="0" smtClean="0">
                <a:latin typeface="Times New Roman" panose="02020603050405020304" pitchFamily="18" charset="0"/>
                <a:cs typeface="Times New Roman" panose="02020603050405020304" pitchFamily="18" charset="0"/>
              </a:rPr>
              <a:t/>
            </a:r>
            <a:br>
              <a:rPr lang="et-EE" altLang="en-US" sz="2400" b="1" dirty="0" smtClean="0">
                <a:latin typeface="Times New Roman" panose="02020603050405020304" pitchFamily="18" charset="0"/>
                <a:cs typeface="Times New Roman" panose="02020603050405020304" pitchFamily="18" charset="0"/>
              </a:rPr>
            </a:br>
            <a:endParaRPr lang="en-US" altLang="en-US" sz="2400" b="1"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Pealkiri 1"/>
          <p:cNvSpPr>
            <a:spLocks noGrp="1"/>
          </p:cNvSpPr>
          <p:nvPr>
            <p:ph type="title"/>
          </p:nvPr>
        </p:nvSpPr>
        <p:spPr/>
        <p:txBody>
          <a:bodyPr/>
          <a:lstStyle/>
          <a:p>
            <a:endParaRPr lang="en-US" altLang="en-US" smtClean="0"/>
          </a:p>
        </p:txBody>
      </p:sp>
      <p:sp>
        <p:nvSpPr>
          <p:cNvPr id="25603"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2010.a.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Ekskursioon „Lätimaa unustatud mõisad“ (</a:t>
            </a:r>
            <a:r>
              <a:rPr lang="et-EE" altLang="en-US" sz="2400" dirty="0" err="1" smtClean="0">
                <a:latin typeface="Times New Roman" panose="02020603050405020304" pitchFamily="18" charset="0"/>
                <a:cs typeface="Times New Roman" panose="02020603050405020304" pitchFamily="18" charset="0"/>
              </a:rPr>
              <a:t>Zvartava</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Gaujiena</a:t>
            </a:r>
            <a:r>
              <a:rPr lang="et-EE" altLang="en-US" sz="2400" dirty="0" smtClean="0">
                <a:latin typeface="Times New Roman" panose="02020603050405020304" pitchFamily="18" charset="0"/>
                <a:cs typeface="Times New Roman" panose="02020603050405020304" pitchFamily="18" charset="0"/>
              </a:rPr>
              <a:t>, Aluksne jne.)</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2011.a.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Maaülikool; Hoiuraamatukogu, TEA kirjastus, Kadrioru park</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2013.a.</a:t>
            </a:r>
            <a:br>
              <a:rPr lang="et-EE" altLang="en-US" sz="2400" b="1"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Narva ja Ida-Virumaa &gt; Narva kolledž, Aleksandri kirik, Toila park, </a:t>
            </a:r>
            <a:r>
              <a:rPr lang="et-EE" altLang="en-US" sz="2400" dirty="0" err="1" smtClean="0">
                <a:latin typeface="Times New Roman" panose="02020603050405020304" pitchFamily="18" charset="0"/>
                <a:cs typeface="Times New Roman" panose="02020603050405020304" pitchFamily="18" charset="0"/>
              </a:rPr>
              <a:t>Kukruse</a:t>
            </a:r>
            <a:r>
              <a:rPr lang="et-EE" altLang="en-US" sz="2400" dirty="0" smtClean="0">
                <a:latin typeface="Times New Roman" panose="02020603050405020304" pitchFamily="18" charset="0"/>
                <a:cs typeface="Times New Roman" panose="02020603050405020304" pitchFamily="18" charset="0"/>
              </a:rPr>
              <a:t> Polaarmõis, </a:t>
            </a:r>
            <a:r>
              <a:rPr lang="et-EE" altLang="en-US" sz="2400" dirty="0">
                <a:latin typeface="Times New Roman" panose="02020603050405020304" pitchFamily="18" charset="0"/>
                <a:cs typeface="Times New Roman" panose="02020603050405020304" pitchFamily="18" charset="0"/>
              </a:rPr>
              <a:t>S</a:t>
            </a:r>
            <a:r>
              <a:rPr lang="et-EE" altLang="en-US" sz="2400" dirty="0" smtClean="0">
                <a:latin typeface="Times New Roman" panose="02020603050405020304" pitchFamily="18" charset="0"/>
                <a:cs typeface="Times New Roman" panose="02020603050405020304" pitchFamily="18" charset="0"/>
              </a:rPr>
              <a:t>aka mõis</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t/>
            </a:r>
            <a:br>
              <a:rPr lang="et-EE" altLang="en-US" sz="2400" dirty="0" smtClean="0"/>
            </a:br>
            <a:r>
              <a:rPr lang="et-EE" altLang="en-US" sz="2400" b="1" dirty="0" smtClean="0"/>
              <a:t/>
            </a:r>
            <a:br>
              <a:rPr lang="et-EE" altLang="en-US" sz="2400" b="1" dirty="0" smtClean="0"/>
            </a:br>
            <a:r>
              <a:rPr lang="et-EE" altLang="en-US" sz="2400" b="1" dirty="0" smtClean="0"/>
              <a:t/>
            </a:r>
            <a:br>
              <a:rPr lang="et-EE" altLang="en-US" sz="2400" b="1" dirty="0" smtClean="0"/>
            </a:br>
            <a:endParaRPr lang="en-US" altLang="en-US" sz="2400" b="1"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Pealkiri 1"/>
          <p:cNvSpPr>
            <a:spLocks noGrp="1"/>
          </p:cNvSpPr>
          <p:nvPr>
            <p:ph type="title"/>
          </p:nvPr>
        </p:nvSpPr>
        <p:spPr/>
        <p:txBody>
          <a:bodyPr/>
          <a:lstStyle/>
          <a:p>
            <a:endParaRPr lang="en-US" altLang="en-US" smtClean="0"/>
          </a:p>
        </p:txBody>
      </p:sp>
      <p:sp>
        <p:nvSpPr>
          <p:cNvPr id="26627" name="Sisu kohatäide 3"/>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2015.a.</a:t>
            </a:r>
            <a:br>
              <a:rPr lang="et-EE" altLang="en-US" sz="2400" b="1"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Sillamäe &gt; Keskraamatukogu, Kultuurikeskus ja muuseum;   Narva &gt; Narva kolledž, Raekoda, Narva keskraamatukogu;</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Riia &gt; Läti Rahvusraamatukogu</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2016.a. </a:t>
            </a:r>
            <a:br>
              <a:rPr lang="et-EE" altLang="en-US" sz="2400" b="1"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Noarootsi ja Haapsalu &gt; Ants Laikmaa majamuuseum, Noarootsi gümnaasium ja kirik, Saare mõis, Haapsalu piiskoplinnus jne.</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2017.a.</a:t>
            </a:r>
            <a:br>
              <a:rPr lang="et-EE" altLang="en-US" sz="2400" b="1"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Viljandi Kultuuriakadeemia, Viljandi pärimusmuusika ait, </a:t>
            </a:r>
            <a:r>
              <a:rPr lang="et-EE" altLang="en-US" sz="2400" dirty="0" err="1" smtClean="0">
                <a:latin typeface="Times New Roman" panose="02020603050405020304" pitchFamily="18" charset="0"/>
                <a:cs typeface="Times New Roman" panose="02020603050405020304" pitchFamily="18" charset="0"/>
              </a:rPr>
              <a:t>Vilma</a:t>
            </a:r>
            <a:r>
              <a:rPr lang="et-EE" altLang="en-US" sz="2400" dirty="0" smtClean="0">
                <a:latin typeface="Times New Roman" panose="02020603050405020304" pitchFamily="18" charset="0"/>
                <a:cs typeface="Times New Roman" panose="02020603050405020304" pitchFamily="18" charset="0"/>
              </a:rPr>
              <a:t> käsitöömaja, Viljandi linnaraamatukogu   </a:t>
            </a:r>
            <a:r>
              <a:rPr lang="et-EE" altLang="en-US" sz="2400" b="1" dirty="0" smtClean="0"/>
              <a:t/>
            </a:r>
            <a:br>
              <a:rPr lang="et-EE" altLang="en-US" sz="2400" b="1" dirty="0" smtClean="0"/>
            </a:br>
            <a:r>
              <a:rPr lang="et-EE" altLang="en-US" sz="2400" b="1" dirty="0" smtClean="0"/>
              <a:t>    </a:t>
            </a:r>
            <a:r>
              <a:rPr lang="et-EE" altLang="en-US" sz="2400" dirty="0" smtClean="0"/>
              <a:t/>
            </a:r>
            <a:br>
              <a:rPr lang="et-EE" altLang="en-US" sz="2400" dirty="0" smtClean="0"/>
            </a:br>
            <a:endParaRPr lang="et-EE" altLang="en-US" sz="2400" dirty="0" smtClean="0"/>
          </a:p>
          <a:p>
            <a:pPr marL="0" indent="0">
              <a:buFont typeface="Arial" panose="020B0604020202020204" pitchFamily="34" charset="0"/>
              <a:buNone/>
            </a:pPr>
            <a:r>
              <a:rPr lang="et-EE" altLang="en-US" sz="2400" dirty="0" smtClean="0"/>
              <a:t/>
            </a:r>
            <a:br>
              <a:rPr lang="et-EE" altLang="en-US" sz="2400" dirty="0" smtClean="0"/>
            </a:br>
            <a:endParaRPr lang="en-US" altLang="en-US" sz="2400" dirty="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Pealkiri 1"/>
          <p:cNvSpPr>
            <a:spLocks noGrp="1"/>
          </p:cNvSpPr>
          <p:nvPr>
            <p:ph type="title"/>
          </p:nvPr>
        </p:nvSpPr>
        <p:spPr/>
        <p:txBody>
          <a:bodyPr/>
          <a:lstStyle/>
          <a:p>
            <a:endParaRPr lang="en-US" altLang="en-US" smtClean="0"/>
          </a:p>
        </p:txBody>
      </p:sp>
      <p:sp>
        <p:nvSpPr>
          <p:cNvPr id="27651" name="Sisu kohatäide 2"/>
          <p:cNvSpPr>
            <a:spLocks noGrp="1"/>
          </p:cNvSpPr>
          <p:nvPr>
            <p:ph idx="1"/>
          </p:nvPr>
        </p:nvSpPr>
        <p:spPr/>
        <p:txBody>
          <a:bodyPr/>
          <a:lstStyle/>
          <a:p>
            <a:pPr marL="0" indent="0">
              <a:buFont typeface="Arial" panose="020B0604020202020204" pitchFamily="34" charset="0"/>
              <a:buNone/>
            </a:pPr>
            <a:r>
              <a:rPr lang="et-EE" altLang="en-US" sz="2400" b="1" dirty="0" smtClean="0">
                <a:latin typeface="Times New Roman" panose="02020603050405020304" pitchFamily="18" charset="0"/>
                <a:cs typeface="Times New Roman" panose="02020603050405020304" pitchFamily="18" charset="0"/>
              </a:rPr>
              <a:t>2019.a.</a:t>
            </a:r>
            <a:r>
              <a:rPr lang="et-EE" altLang="en-US" sz="2400" dirty="0" smtClean="0">
                <a:latin typeface="Times New Roman" panose="02020603050405020304" pitchFamily="18" charset="0"/>
                <a:cs typeface="Times New Roman" panose="02020603050405020304" pitchFamily="18" charset="0"/>
              </a:rPr>
              <a:t> &gt; Helsingi (Oodi – Helsingi linna keskraamatukogu), linnaekskursioon), suur tänu Ehale!</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a:t>
            </a:r>
          </a:p>
          <a:p>
            <a:pPr marL="0" indent="0">
              <a:buFont typeface="Arial" panose="020B0604020202020204" pitchFamily="34" charset="0"/>
              <a:buNone/>
            </a:pPr>
            <a:endParaRPr lang="et-EE" altLang="en-US" sz="24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Erialakogude töötajad on tutvunud kõigi erialaraamatukogudega, osalenud aktiivselt kaks korda aastas toimuvatel erialakogude teabe-/koolituspäevadel, kirjepäevadel jne.  </a:t>
            </a: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Pealkiri 1"/>
          <p:cNvSpPr>
            <a:spLocks noGrp="1"/>
          </p:cNvSpPr>
          <p:nvPr>
            <p:ph type="title"/>
          </p:nvPr>
        </p:nvSpPr>
        <p:spPr/>
        <p:txBody>
          <a:bodyPr/>
          <a:lstStyle/>
          <a:p>
            <a:r>
              <a:rPr lang="et-EE" altLang="en-US" sz="2800" b="1" dirty="0" smtClean="0"/>
              <a:t>Mis muredega on algusaastatel silmitsi seistud?</a:t>
            </a:r>
            <a:endParaRPr lang="en-US" altLang="en-US" sz="2800" b="1" dirty="0" smtClean="0"/>
          </a:p>
        </p:txBody>
      </p:sp>
      <p:sp>
        <p:nvSpPr>
          <p:cNvPr id="28675" name="Sisu kohatäide 2"/>
          <p:cNvSpPr>
            <a:spLocks noGrp="1"/>
          </p:cNvSpPr>
          <p:nvPr>
            <p:ph idx="1"/>
          </p:nvPr>
        </p:nvSpPr>
        <p:spPr>
          <a:xfrm>
            <a:off x="457200" y="1700213"/>
            <a:ext cx="8229600" cy="4525962"/>
          </a:xfrm>
        </p:spPr>
        <p:txBody>
          <a:bodyPr/>
          <a:lstStyle/>
          <a:p>
            <a:pPr marL="0" indent="0">
              <a:buFont typeface="Arial" panose="020B0604020202020204" pitchFamily="34" charset="0"/>
              <a:buNone/>
            </a:pPr>
            <a:r>
              <a:rPr lang="et-EE" altLang="en-US" sz="2400" dirty="0" smtClean="0"/>
              <a:t>*  </a:t>
            </a:r>
            <a:r>
              <a:rPr lang="et-EE" altLang="en-US" sz="2400" dirty="0" smtClean="0">
                <a:latin typeface="Times New Roman" panose="02020603050405020304" pitchFamily="18" charset="0"/>
                <a:cs typeface="Times New Roman" panose="02020603050405020304" pitchFamily="18" charset="0"/>
              </a:rPr>
              <a:t>2002.a. &gt; (teraterm) litsentside puudus (eriti kannatasid need erialakogude töötajad, kes lisaks kataloogimisele ka laenutasid elektrooniliselt)</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1 töökoht = 1 litsents (1500 dollarit), kasutada 81 litsentsi,</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töötegijaid oli tunduvalt rohkem!</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2003.a. &gt; suur tööjõu </a:t>
            </a:r>
            <a:r>
              <a:rPr lang="et-EE" altLang="en-US" sz="2400" dirty="0" err="1" smtClean="0">
                <a:latin typeface="Times New Roman" panose="02020603050405020304" pitchFamily="18" charset="0"/>
                <a:cs typeface="Times New Roman" panose="02020603050405020304" pitchFamily="18" charset="0"/>
              </a:rPr>
              <a:t>voolavus</a:t>
            </a:r>
            <a:r>
              <a:rPr lang="et-EE" altLang="en-US" sz="2400" dirty="0" smtClean="0">
                <a:latin typeface="Times New Roman" panose="02020603050405020304" pitchFamily="18" charset="0"/>
                <a:cs typeface="Times New Roman" panose="02020603050405020304" pitchFamily="18" charset="0"/>
              </a:rPr>
              <a:t> erialakogudes. Eriti taunitav oli  olukord, kus erialakokku palgati suveks tööle koolitamata tudeng </a:t>
            </a:r>
            <a:r>
              <a:rPr lang="et-EE" altLang="en-US" sz="2400" dirty="0" err="1" smtClean="0">
                <a:latin typeface="Times New Roman" panose="02020603050405020304" pitchFamily="18" charset="0"/>
                <a:cs typeface="Times New Roman" panose="02020603050405020304" pitchFamily="18" charset="0"/>
              </a:rPr>
              <a:t>bibliokirjeid</a:t>
            </a:r>
            <a:r>
              <a:rPr lang="et-EE" altLang="en-US" sz="2400" dirty="0" smtClean="0">
                <a:latin typeface="Times New Roman" panose="02020603050405020304" pitchFamily="18" charset="0"/>
                <a:cs typeface="Times New Roman" panose="02020603050405020304" pitchFamily="18" charset="0"/>
              </a:rPr>
              <a:t> sisestama elektronkataloogi (saab rutem sisestatud!). Osa tudengeid </a:t>
            </a:r>
            <a:r>
              <a:rPr lang="et-EE" altLang="en-US" sz="2400" dirty="0" smtClean="0">
                <a:latin typeface="Times New Roman" panose="02020603050405020304" pitchFamily="18" charset="0"/>
                <a:cs typeface="Times New Roman" panose="02020603050405020304" pitchFamily="18" charset="0"/>
              </a:rPr>
              <a:t>lahkus </a:t>
            </a:r>
            <a:r>
              <a:rPr lang="et-EE" altLang="en-US" sz="2400" dirty="0" smtClean="0">
                <a:latin typeface="Times New Roman" panose="02020603050405020304" pitchFamily="18" charset="0"/>
                <a:cs typeface="Times New Roman" panose="02020603050405020304" pitchFamily="18" charset="0"/>
              </a:rPr>
              <a:t>koos õppematerjaliga, ilma et oleks ühtegi kirjet teinud elektronkataloogi. Kõik vigased kirjed tuli hiljem erialakogude peaspetsialistil ise korda teha! </a:t>
            </a:r>
          </a:p>
          <a:p>
            <a:pPr marL="0" indent="0">
              <a:buFont typeface="Arial" panose="020B0604020202020204" pitchFamily="34" charset="0"/>
              <a:buNone/>
            </a:pPr>
            <a:r>
              <a:rPr lang="et-EE" altLang="en-US" sz="2400" dirty="0" smtClean="0"/>
              <a:t/>
            </a:r>
            <a:br>
              <a:rPr lang="et-EE" altLang="en-US" sz="2400" dirty="0" smtClean="0"/>
            </a:br>
            <a:r>
              <a:rPr lang="et-EE" altLang="en-US" sz="2400" dirty="0" smtClean="0"/>
              <a:t>    </a:t>
            </a:r>
          </a:p>
          <a:p>
            <a:pPr marL="0" indent="0">
              <a:buFont typeface="Arial" panose="020B0604020202020204" pitchFamily="34" charset="0"/>
              <a:buNone/>
            </a:pPr>
            <a:endParaRPr lang="et-EE" altLang="en-US" sz="2400" dirty="0" smtClean="0"/>
          </a:p>
          <a:p>
            <a:pPr marL="0" indent="0">
              <a:buFont typeface="Arial" panose="020B0604020202020204" pitchFamily="34" charset="0"/>
              <a:buNone/>
            </a:pPr>
            <a:r>
              <a:rPr lang="et-EE" altLang="en-US" sz="2400" dirty="0" smtClean="0"/>
              <a:t>  </a:t>
            </a:r>
          </a:p>
          <a:p>
            <a:pPr marL="0" indent="0">
              <a:buFont typeface="Arial" panose="020B0604020202020204" pitchFamily="34" charset="0"/>
              <a:buNone/>
            </a:pPr>
            <a:endParaRPr lang="et-EE" altLang="en-US" sz="2400" dirty="0" smtClean="0"/>
          </a:p>
          <a:p>
            <a:pPr marL="0" indent="0">
              <a:buFont typeface="Arial" panose="020B0604020202020204" pitchFamily="34" charset="0"/>
              <a:buNone/>
            </a:pPr>
            <a:r>
              <a:rPr lang="et-EE" altLang="en-US" sz="2400" dirty="0" smtClean="0"/>
              <a:t> </a:t>
            </a:r>
            <a:br>
              <a:rPr lang="et-EE" altLang="en-US" sz="2400" dirty="0" smtClean="0"/>
            </a:br>
            <a:r>
              <a:rPr lang="et-EE" altLang="en-US" sz="2400" dirty="0" smtClean="0"/>
              <a:t> </a:t>
            </a:r>
          </a:p>
          <a:p>
            <a:pPr marL="0" indent="0">
              <a:buFont typeface="Arial" panose="020B0604020202020204" pitchFamily="34" charset="0"/>
              <a:buNone/>
            </a:pPr>
            <a:r>
              <a:rPr lang="et-EE" altLang="en-US" sz="2400" dirty="0" smtClean="0"/>
              <a:t>      </a:t>
            </a:r>
          </a:p>
          <a:p>
            <a:pPr marL="0" indent="0">
              <a:buFont typeface="Arial" panose="020B0604020202020204" pitchFamily="34" charset="0"/>
              <a:buNone/>
            </a:pPr>
            <a:r>
              <a:rPr lang="et-EE" altLang="en-US" sz="2400" dirty="0" smtClean="0"/>
              <a:t/>
            </a:r>
            <a:br>
              <a:rPr lang="et-EE" altLang="en-US" sz="2400" dirty="0" smtClean="0"/>
            </a:br>
            <a:r>
              <a:rPr lang="et-EE" altLang="en-US" sz="2400" dirty="0" smtClean="0"/>
              <a:t> </a:t>
            </a:r>
            <a:endParaRPr lang="en-US" altLang="en-US" sz="2400" dirty="0" smtClean="0"/>
          </a:p>
        </p:txBody>
      </p:sp>
      <p:pic>
        <p:nvPicPr>
          <p:cNvPr id="28676" name="Pilt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5517232"/>
            <a:ext cx="1439862"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Pealkiri 1"/>
          <p:cNvSpPr>
            <a:spLocks noGrp="1"/>
          </p:cNvSpPr>
          <p:nvPr>
            <p:ph type="title"/>
          </p:nvPr>
        </p:nvSpPr>
        <p:spPr/>
        <p:txBody>
          <a:bodyPr/>
          <a:lstStyle/>
          <a:p>
            <a:endParaRPr lang="en-US" altLang="en-US" smtClean="0"/>
          </a:p>
        </p:txBody>
      </p:sp>
      <p:sp>
        <p:nvSpPr>
          <p:cNvPr id="29699" name="Sisu kohatäide 2"/>
          <p:cNvSpPr>
            <a:spLocks noGrp="1"/>
          </p:cNvSpPr>
          <p:nvPr>
            <p:ph idx="1"/>
          </p:nvPr>
        </p:nvSpPr>
        <p:spPr/>
        <p:txBody>
          <a:bodyPr/>
          <a:lstStyle/>
          <a:p>
            <a:pPr marL="0" indent="0">
              <a:buFont typeface="Arial" panose="020B0604020202020204" pitchFamily="34" charset="0"/>
              <a:buNone/>
            </a:pPr>
            <a:r>
              <a:rPr lang="et-EE" altLang="en-US" sz="2400" dirty="0" smtClean="0"/>
              <a:t>*  </a:t>
            </a:r>
            <a:r>
              <a:rPr lang="et-EE" altLang="en-US" sz="2400" dirty="0" smtClean="0">
                <a:latin typeface="Times New Roman" panose="02020603050405020304" pitchFamily="18" charset="0"/>
                <a:cs typeface="Times New Roman" panose="02020603050405020304" pitchFamily="18" charset="0"/>
              </a:rPr>
              <a:t>Algusaastatel </a:t>
            </a:r>
            <a:r>
              <a:rPr lang="et-EE" altLang="en-US" sz="2400" dirty="0" smtClean="0">
                <a:latin typeface="Times New Roman" panose="02020603050405020304" pitchFamily="18" charset="0"/>
                <a:cs typeface="Times New Roman" panose="02020603050405020304" pitchFamily="18" charset="0"/>
              </a:rPr>
              <a:t>kõige suurem mure </a:t>
            </a:r>
            <a:r>
              <a:rPr lang="et-EE" altLang="en-US" sz="2400" dirty="0" smtClean="0">
                <a:latin typeface="Times New Roman" panose="02020603050405020304" pitchFamily="18" charset="0"/>
                <a:cs typeface="Times New Roman" panose="02020603050405020304" pitchFamily="18" charset="0"/>
              </a:rPr>
              <a:t>Narva kolledži raamatukoguga: puudus juhataja, uued töötajad (töökultuur jättis soovida), </a:t>
            </a:r>
            <a:r>
              <a:rPr lang="et-EE" altLang="en-US" sz="2400" dirty="0" err="1" smtClean="0">
                <a:latin typeface="Times New Roman" panose="02020603050405020304" pitchFamily="18" charset="0"/>
                <a:cs typeface="Times New Roman" panose="02020603050405020304" pitchFamily="18" charset="0"/>
              </a:rPr>
              <a:t>biblio</a:t>
            </a:r>
            <a:r>
              <a:rPr lang="et-EE" altLang="en-US" sz="2400" dirty="0" smtClean="0">
                <a:latin typeface="Times New Roman" panose="02020603050405020304" pitchFamily="18" charset="0"/>
                <a:cs typeface="Times New Roman" panose="02020603050405020304" pitchFamily="18" charset="0"/>
              </a:rPr>
              <a:t>- ja eksemplarikirjete sisestamine (palju </a:t>
            </a:r>
            <a:r>
              <a:rPr lang="et-EE" altLang="en-US" sz="2400" dirty="0" err="1" smtClean="0">
                <a:latin typeface="Times New Roman" panose="02020603050405020304" pitchFamily="18" charset="0"/>
                <a:cs typeface="Times New Roman" panose="02020603050405020304" pitchFamily="18" charset="0"/>
              </a:rPr>
              <a:t>sisestajaid</a:t>
            </a:r>
            <a:r>
              <a:rPr lang="et-EE" altLang="en-US" sz="2400" dirty="0" smtClean="0">
                <a:latin typeface="Times New Roman" panose="02020603050405020304" pitchFamily="18" charset="0"/>
                <a:cs typeface="Times New Roman" panose="02020603050405020304" pitchFamily="18" charset="0"/>
              </a:rPr>
              <a:t>), fondi </a:t>
            </a:r>
            <a:r>
              <a:rPr lang="et-EE" altLang="en-US" sz="2400" dirty="0" err="1" smtClean="0">
                <a:latin typeface="Times New Roman" panose="02020603050405020304" pitchFamily="18" charset="0"/>
                <a:cs typeface="Times New Roman" panose="02020603050405020304" pitchFamily="18" charset="0"/>
              </a:rPr>
              <a:t>kohaviidastamise</a:t>
            </a:r>
            <a:r>
              <a:rPr lang="et-EE" altLang="en-US" sz="2400" dirty="0" smtClean="0">
                <a:latin typeface="Times New Roman" panose="02020603050405020304" pitchFamily="18" charset="0"/>
                <a:cs typeface="Times New Roman" panose="02020603050405020304" pitchFamily="18" charset="0"/>
              </a:rPr>
              <a:t> süsteem välja töötamata jne.</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2011.a. &gt; Türi kolledži likvideerimine (167 eksemplari) – siiamaani otsitakse üliõpilastöid. Osa töid saadeti geograafia osakonda (didaktika osakond), sh. kast CD-dega, erinevad vormingud. Üliõpilastööd paberkujul on suures osas kaotsi läinud. 2011. aastal polnud veel kohustust lõputöid </a:t>
            </a:r>
            <a:r>
              <a:rPr lang="et-EE" altLang="en-US" sz="2400" dirty="0" err="1" smtClean="0">
                <a:latin typeface="Times New Roman" panose="02020603050405020304" pitchFamily="18" charset="0"/>
                <a:cs typeface="Times New Roman" panose="02020603050405020304" pitchFamily="18" charset="0"/>
              </a:rPr>
              <a:t>Dspace’i</a:t>
            </a:r>
            <a:r>
              <a:rPr lang="et-EE" altLang="en-US" sz="2400" dirty="0" smtClean="0">
                <a:latin typeface="Times New Roman" panose="02020603050405020304" pitchFamily="18" charset="0"/>
                <a:cs typeface="Times New Roman" panose="02020603050405020304" pitchFamily="18" charset="0"/>
              </a:rPr>
              <a:t> sisestada </a:t>
            </a:r>
          </a:p>
          <a:p>
            <a:pPr marL="0" indent="0">
              <a:buFont typeface="Arial" panose="020B0604020202020204" pitchFamily="34" charset="0"/>
              <a:buNone/>
            </a:pPr>
            <a:r>
              <a:rPr lang="et-EE" altLang="en-US" sz="2400" dirty="0" smtClean="0">
                <a:latin typeface="Times New Roman" panose="02020603050405020304" pitchFamily="18" charset="0"/>
                <a:cs typeface="Times New Roman" panose="02020603050405020304" pitchFamily="18" charset="0"/>
              </a:rPr>
              <a:t>*  2014.a. &gt; Baaside kokkupanek (väga palju </a:t>
            </a:r>
            <a:r>
              <a:rPr lang="et-EE" altLang="en-US" sz="2400" dirty="0" err="1" smtClean="0">
                <a:latin typeface="Times New Roman" panose="02020603050405020304" pitchFamily="18" charset="0"/>
                <a:cs typeface="Times New Roman" panose="02020603050405020304" pitchFamily="18" charset="0"/>
              </a:rPr>
              <a:t>topeltkirjeid</a:t>
            </a:r>
            <a:r>
              <a:rPr lang="et-EE" altLang="en-US" sz="2400" dirty="0" smtClean="0">
                <a:latin typeface="Times New Roman" panose="02020603050405020304" pitchFamily="18" charset="0"/>
                <a:cs typeface="Times New Roman" panose="02020603050405020304" pitchFamily="18" charset="0"/>
              </a:rPr>
              <a:t>)</a:t>
            </a:r>
            <a:br>
              <a:rPr lang="et-EE" altLang="en-US" sz="2400" dirty="0" smtClean="0">
                <a:latin typeface="Times New Roman" panose="02020603050405020304" pitchFamily="18" charset="0"/>
                <a:cs typeface="Times New Roman" panose="02020603050405020304" pitchFamily="18" charset="0"/>
              </a:rPr>
            </a:b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Pealkiri 1"/>
          <p:cNvSpPr>
            <a:spLocks noGrp="1"/>
          </p:cNvSpPr>
          <p:nvPr>
            <p:ph type="title"/>
          </p:nvPr>
        </p:nvSpPr>
        <p:spPr/>
        <p:txBody>
          <a:bodyPr/>
          <a:lstStyle/>
          <a:p>
            <a:endParaRPr lang="en-US" altLang="en-US" dirty="0" smtClean="0"/>
          </a:p>
        </p:txBody>
      </p:sp>
      <p:sp>
        <p:nvSpPr>
          <p:cNvPr id="3" name="Sisu kohatäide 2"/>
          <p:cNvSpPr>
            <a:spLocks noGrp="1"/>
          </p:cNvSpPr>
          <p:nvPr>
            <p:ph idx="1"/>
          </p:nvPr>
        </p:nvSpPr>
        <p:spPr/>
        <p:txBody>
          <a:bodyPr/>
          <a:lstStyle/>
          <a:p>
            <a:pPr>
              <a:defRPr/>
            </a:pPr>
            <a:r>
              <a:rPr lang="et-EE" sz="2800" b="1" dirty="0" smtClean="0">
                <a:latin typeface="Times New Roman" panose="02020603050405020304" pitchFamily="18" charset="0"/>
                <a:cs typeface="Times New Roman" panose="02020603050405020304" pitchFamily="18" charset="0"/>
              </a:rPr>
              <a:t>Ehmatus &gt;</a:t>
            </a:r>
            <a:r>
              <a:rPr lang="et-EE" sz="2800" dirty="0" smtClean="0">
                <a:latin typeface="Times New Roman" panose="02020603050405020304" pitchFamily="18" charset="0"/>
                <a:cs typeface="Times New Roman" panose="02020603050405020304" pitchFamily="18" charset="0"/>
              </a:rPr>
              <a:t> 2013. a. ilmus erialaraamatukogude  nimekirja uus nimetus &gt; Loodusteadusliku hariduse keskus &gt; selgus, et referendi tellimus &gt; </a:t>
            </a:r>
            <a:r>
              <a:rPr lang="et-EE" sz="2800" dirty="0">
                <a:latin typeface="Times New Roman" panose="02020603050405020304" pitchFamily="18" charset="0"/>
                <a:cs typeface="Times New Roman" panose="02020603050405020304" pitchFamily="18" charset="0"/>
              </a:rPr>
              <a:t>samal aastal </a:t>
            </a:r>
            <a:r>
              <a:rPr lang="et-EE" sz="2800" dirty="0" smtClean="0">
                <a:latin typeface="Times New Roman" panose="02020603050405020304" pitchFamily="18" charset="0"/>
                <a:cs typeface="Times New Roman" panose="02020603050405020304" pitchFamily="18" charset="0"/>
              </a:rPr>
              <a:t>likvideeritud &gt; Füüsikaraamatukogu hoole alla   </a:t>
            </a:r>
          </a:p>
          <a:p>
            <a:pPr>
              <a:defRPr/>
            </a:pPr>
            <a:r>
              <a:rPr lang="et-EE" sz="2800" b="1" dirty="0" smtClean="0">
                <a:latin typeface="Times New Roman" panose="02020603050405020304" pitchFamily="18" charset="0"/>
                <a:cs typeface="Times New Roman" panose="02020603050405020304" pitchFamily="18" charset="0"/>
              </a:rPr>
              <a:t>Mõned erilised juhtumid:</a:t>
            </a:r>
          </a:p>
          <a:p>
            <a:pPr marL="0" indent="0">
              <a:buFont typeface="Arial" panose="020B0604020202020204" pitchFamily="34" charset="0"/>
              <a:buNone/>
              <a:defRPr/>
            </a:pPr>
            <a:r>
              <a:rPr lang="et-EE" sz="2800" dirty="0">
                <a:latin typeface="Times New Roman" panose="02020603050405020304" pitchFamily="18" charset="0"/>
                <a:cs typeface="Times New Roman" panose="02020603050405020304" pitchFamily="18" charset="0"/>
              </a:rPr>
              <a:t> </a:t>
            </a:r>
            <a:r>
              <a:rPr lang="et-EE" sz="2800" dirty="0" smtClean="0">
                <a:latin typeface="Times New Roman" panose="02020603050405020304" pitchFamily="18" charset="0"/>
                <a:cs typeface="Times New Roman" panose="02020603050405020304" pitchFamily="18" charset="0"/>
              </a:rPr>
              <a:t>-    vea kirjeldus </a:t>
            </a:r>
            <a:r>
              <a:rPr lang="et-EE" sz="2800" dirty="0" err="1" smtClean="0">
                <a:latin typeface="Times New Roman" panose="02020603050405020304" pitchFamily="18" charset="0"/>
                <a:cs typeface="Times New Roman" panose="02020603050405020304" pitchFamily="18" charset="0"/>
              </a:rPr>
              <a:t>Esteris</a:t>
            </a:r>
            <a:r>
              <a:rPr lang="et-EE" sz="2800" dirty="0" smtClean="0">
                <a:latin typeface="Times New Roman" panose="02020603050405020304" pitchFamily="18" charset="0"/>
                <a:cs typeface="Times New Roman" panose="02020603050405020304" pitchFamily="18" charset="0"/>
              </a:rPr>
              <a:t>: eemaldada autori üliõpilastöö viited otsingumootoritest (Google, </a:t>
            </a:r>
            <a:r>
              <a:rPr lang="et-EE" sz="2800" dirty="0" err="1" smtClean="0">
                <a:latin typeface="Times New Roman" panose="02020603050405020304" pitchFamily="18" charset="0"/>
                <a:cs typeface="Times New Roman" panose="02020603050405020304" pitchFamily="18" charset="0"/>
              </a:rPr>
              <a:t>bing</a:t>
            </a:r>
            <a:r>
              <a:rPr lang="et-EE" sz="2800" dirty="0" smtClean="0">
                <a:latin typeface="Times New Roman" panose="02020603050405020304" pitchFamily="18" charset="0"/>
                <a:cs typeface="Times New Roman" panose="02020603050405020304" pitchFamily="18" charset="0"/>
              </a:rPr>
              <a:t> jm.) &gt; töö 2010. aastast, kaitstud Tallinna </a:t>
            </a:r>
            <a:r>
              <a:rPr lang="en-US" sz="2800" dirty="0" err="1" smtClean="0">
                <a:latin typeface="Times New Roman" panose="02020603050405020304" pitchFamily="18" charset="0"/>
                <a:cs typeface="Times New Roman" panose="02020603050405020304" pitchFamily="18" charset="0"/>
              </a:rPr>
              <a:t>õigusteaduskonna</a:t>
            </a:r>
            <a:r>
              <a:rPr lang="et-EE" sz="2800" dirty="0" smtClean="0">
                <a:latin typeface="Times New Roman" panose="02020603050405020304" pitchFamily="18" charset="0"/>
                <a:cs typeface="Times New Roman" panose="02020603050405020304" pitchFamily="18" charset="0"/>
              </a:rPr>
              <a:t> teabekeskuses</a:t>
            </a:r>
          </a:p>
          <a:p>
            <a:pPr marL="0" indent="0">
              <a:buFont typeface="Arial" panose="020B0604020202020204" pitchFamily="34" charset="0"/>
              <a:buNone/>
              <a:defRPr/>
            </a:pPr>
            <a:endParaRPr lang="et-EE" sz="2800" dirty="0"/>
          </a:p>
          <a:p>
            <a:pPr marL="0" indent="0">
              <a:buFont typeface="Arial" panose="020B0604020202020204" pitchFamily="34" charset="0"/>
              <a:buNone/>
              <a:defRPr/>
            </a:pPr>
            <a:r>
              <a:rPr lang="et-EE" sz="2800" dirty="0" smtClean="0"/>
              <a:t>  </a:t>
            </a:r>
          </a:p>
          <a:p>
            <a:pPr marL="0" indent="0">
              <a:buFont typeface="Arial" panose="020B0604020202020204" pitchFamily="34" charset="0"/>
              <a:buNone/>
              <a:defRPr/>
            </a:pPr>
            <a:r>
              <a:rPr lang="et-EE" sz="2000" dirty="0"/>
              <a:t> </a:t>
            </a:r>
            <a:r>
              <a:rPr lang="et-EE" sz="2000" dirty="0" smtClean="0"/>
              <a:t> </a:t>
            </a:r>
            <a:endParaRPr lang="en-US" sz="20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p:txBody>
          <a:bodyPr/>
          <a:lstStyle/>
          <a:p>
            <a:pPr marL="0" indent="0">
              <a:buNone/>
              <a:defRPr/>
            </a:pPr>
            <a:r>
              <a:rPr lang="et-EE" sz="2400" u="sng" dirty="0" smtClean="0">
                <a:latin typeface="Times New Roman" panose="02020603050405020304" pitchFamily="18" charset="0"/>
                <a:cs typeface="Times New Roman" panose="02020603050405020304" pitchFamily="18" charset="0"/>
              </a:rPr>
              <a:t>Tulemus:</a:t>
            </a:r>
            <a:r>
              <a:rPr lang="et-EE" sz="2400" dirty="0" smtClean="0">
                <a:latin typeface="Times New Roman" panose="02020603050405020304" pitchFamily="18" charset="0"/>
                <a:cs typeface="Times New Roman" panose="02020603050405020304" pitchFamily="18" charset="0"/>
              </a:rPr>
              <a:t>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Pole TÜ raamatukogu võimuses viiteid eemaldada. Töö pole </a:t>
            </a:r>
            <a:r>
              <a:rPr lang="et-EE" sz="2400" dirty="0" err="1" smtClean="0">
                <a:latin typeface="Times New Roman" panose="02020603050405020304" pitchFamily="18" charset="0"/>
                <a:cs typeface="Times New Roman" panose="02020603050405020304" pitchFamily="18" charset="0"/>
              </a:rPr>
              <a:t>Dspace’is</a:t>
            </a:r>
            <a:r>
              <a:rPr lang="et-EE" sz="2400" dirty="0" smtClean="0">
                <a:latin typeface="Times New Roman" panose="02020603050405020304" pitchFamily="18" charset="0"/>
                <a:cs typeface="Times New Roman" panose="02020603050405020304" pitchFamily="18" charset="0"/>
              </a:rPr>
              <a:t> (autoriõigused), töö on </a:t>
            </a:r>
            <a:r>
              <a:rPr lang="et-EE" sz="2400" dirty="0" err="1" smtClean="0">
                <a:latin typeface="Times New Roman" panose="02020603050405020304" pitchFamily="18" charset="0"/>
                <a:cs typeface="Times New Roman" panose="02020603050405020304" pitchFamily="18" charset="0"/>
              </a:rPr>
              <a:t>metaandmetena</a:t>
            </a:r>
            <a:endParaRPr lang="et-EE" sz="2400" dirty="0" smtClean="0">
              <a:latin typeface="Times New Roman" panose="02020603050405020304" pitchFamily="18" charset="0"/>
              <a:cs typeface="Times New Roman" panose="02020603050405020304" pitchFamily="18" charset="0"/>
            </a:endParaRPr>
          </a:p>
          <a:p>
            <a:pPr marL="0" indent="0">
              <a:buNone/>
              <a:defRPr/>
            </a:pPr>
            <a:r>
              <a:rPr lang="et-EE" sz="2400" dirty="0">
                <a:latin typeface="Times New Roman" panose="02020603050405020304" pitchFamily="18" charset="0"/>
                <a:cs typeface="Times New Roman" panose="02020603050405020304" pitchFamily="18" charset="0"/>
              </a:rPr>
              <a:t/>
            </a:r>
            <a:br>
              <a:rPr lang="et-EE" sz="2400" dirty="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 </a:t>
            </a:r>
            <a:r>
              <a:rPr lang="et-EE" sz="2400" dirty="0">
                <a:latin typeface="Times New Roman" panose="02020603050405020304" pitchFamily="18" charset="0"/>
                <a:cs typeface="Times New Roman" panose="02020603050405020304" pitchFamily="18" charset="0"/>
              </a:rPr>
              <a:t>l</a:t>
            </a:r>
            <a:r>
              <a:rPr lang="et-EE" sz="2400" dirty="0" smtClean="0">
                <a:latin typeface="Times New Roman" panose="02020603050405020304" pitchFamily="18" charset="0"/>
                <a:cs typeface="Times New Roman" panose="02020603050405020304" pitchFamily="18" charset="0"/>
              </a:rPr>
              <a:t>ugeja </a:t>
            </a:r>
            <a:r>
              <a:rPr lang="et-EE" sz="2400" dirty="0">
                <a:latin typeface="Times New Roman" panose="02020603050405020304" pitchFamily="18" charset="0"/>
                <a:cs typeface="Times New Roman" panose="02020603050405020304" pitchFamily="18" charset="0"/>
              </a:rPr>
              <a:t>avaldus </a:t>
            </a:r>
            <a:r>
              <a:rPr lang="et-EE" sz="2400" dirty="0" err="1">
                <a:latin typeface="Times New Roman" panose="02020603050405020304" pitchFamily="18" charset="0"/>
                <a:cs typeface="Times New Roman" panose="02020603050405020304" pitchFamily="18" charset="0"/>
              </a:rPr>
              <a:t>Dspace’ist</a:t>
            </a:r>
            <a:r>
              <a:rPr lang="et-EE" sz="2400" dirty="0">
                <a:latin typeface="Times New Roman" panose="02020603050405020304" pitchFamily="18" charset="0"/>
                <a:cs typeface="Times New Roman" panose="02020603050405020304" pitchFamily="18" charset="0"/>
              </a:rPr>
              <a:t> kirje eemaldamiseks: </a:t>
            </a:r>
            <a:r>
              <a:rPr lang="et-EE" sz="2400" dirty="0" err="1">
                <a:latin typeface="Times New Roman" panose="02020603050405020304" pitchFamily="18" charset="0"/>
                <a:cs typeface="Times New Roman" panose="02020603050405020304" pitchFamily="18" charset="0"/>
              </a:rPr>
              <a:t>Atlex</a:t>
            </a:r>
            <a:r>
              <a:rPr lang="et-EE" sz="2400" dirty="0">
                <a:latin typeface="Times New Roman" panose="02020603050405020304" pitchFamily="18" charset="0"/>
                <a:cs typeface="Times New Roman" panose="02020603050405020304" pitchFamily="18" charset="0"/>
              </a:rPr>
              <a:t> tahtis üliõpilastöö anda välja raamatuna, tingimus: internetis ei tohi olla avalikult kättesaadav</a:t>
            </a:r>
          </a:p>
          <a:p>
            <a:pPr marL="0" indent="0">
              <a:buNone/>
              <a:defRPr/>
            </a:pPr>
            <a:r>
              <a:rPr lang="et-EE" sz="2400" u="sng" dirty="0" smtClean="0">
                <a:latin typeface="Times New Roman" panose="02020603050405020304" pitchFamily="18" charset="0"/>
                <a:cs typeface="Times New Roman" panose="02020603050405020304" pitchFamily="18" charset="0"/>
              </a:rPr>
              <a:t>Tulemus:</a:t>
            </a:r>
          </a:p>
          <a:p>
            <a:pPr marL="0" indent="0">
              <a:buNone/>
              <a:defRPr/>
            </a:pPr>
            <a:r>
              <a:rPr lang="et-EE" sz="2400" dirty="0" err="1" smtClean="0">
                <a:latin typeface="Times New Roman" panose="02020603050405020304" pitchFamily="18" charset="0"/>
                <a:cs typeface="Times New Roman" panose="02020603050405020304" pitchFamily="18" charset="0"/>
              </a:rPr>
              <a:t>Esteris</a:t>
            </a:r>
            <a:r>
              <a:rPr lang="et-EE" sz="2400" dirty="0" smtClean="0">
                <a:latin typeface="Times New Roman" panose="02020603050405020304" pitchFamily="18" charset="0"/>
                <a:cs typeface="Times New Roman" panose="02020603050405020304" pitchFamily="18" charset="0"/>
              </a:rPr>
              <a:t> </a:t>
            </a:r>
            <a:r>
              <a:rPr lang="et-EE" sz="2400" dirty="0">
                <a:latin typeface="Times New Roman" panose="02020603050405020304" pitchFamily="18" charset="0"/>
                <a:cs typeface="Times New Roman" panose="02020603050405020304" pitchFamily="18" charset="0"/>
              </a:rPr>
              <a:t>kirje </a:t>
            </a:r>
            <a:r>
              <a:rPr lang="et-EE" sz="2400" dirty="0" smtClean="0">
                <a:latin typeface="Times New Roman" panose="02020603050405020304" pitchFamily="18" charset="0"/>
                <a:cs typeface="Times New Roman" panose="02020603050405020304" pitchFamily="18" charset="0"/>
              </a:rPr>
              <a:t>alles: </a:t>
            </a:r>
            <a:r>
              <a:rPr lang="et-EE" sz="2400" dirty="0">
                <a:latin typeface="Times New Roman" panose="02020603050405020304" pitchFamily="18" charset="0"/>
                <a:cs typeface="Times New Roman" panose="02020603050405020304" pitchFamily="18" charset="0"/>
              </a:rPr>
              <a:t>nähtamatu, </a:t>
            </a:r>
            <a:r>
              <a:rPr lang="et-EE" sz="2400" dirty="0" smtClean="0">
                <a:latin typeface="Times New Roman" panose="02020603050405020304" pitchFamily="18" charset="0"/>
                <a:cs typeface="Times New Roman" panose="02020603050405020304" pitchFamily="18" charset="0"/>
              </a:rPr>
              <a:t>eksemplari kirjes </a:t>
            </a:r>
            <a:r>
              <a:rPr lang="et-EE" sz="2400" dirty="0">
                <a:latin typeface="Times New Roman" panose="02020603050405020304" pitchFamily="18" charset="0"/>
                <a:cs typeface="Times New Roman" panose="02020603050405020304" pitchFamily="18" charset="0"/>
              </a:rPr>
              <a:t>märkus: miks nähtamatu</a:t>
            </a:r>
            <a:r>
              <a:rPr lang="et-EE" sz="2400" dirty="0" smtClean="0">
                <a:latin typeface="Times New Roman" panose="02020603050405020304" pitchFamily="18" charset="0"/>
                <a:cs typeface="Times New Roman" panose="02020603050405020304" pitchFamily="18" charset="0"/>
              </a:rPr>
              <a:t>, avaldus, kinnitus, kuupäev</a:t>
            </a:r>
            <a:endParaRPr lang="en-US" dirty="0"/>
          </a:p>
        </p:txBody>
      </p:sp>
    </p:spTree>
    <p:extLst>
      <p:ext uri="{BB962C8B-B14F-4D97-AF65-F5344CB8AC3E}">
        <p14:creationId xmlns:p14="http://schemas.microsoft.com/office/powerpoint/2010/main" val="28779466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endParaRPr lang="en-US"/>
          </a:p>
        </p:txBody>
      </p:sp>
      <p:sp>
        <p:nvSpPr>
          <p:cNvPr id="3" name="Sisu kohatäide 2"/>
          <p:cNvSpPr>
            <a:spLocks noGrp="1"/>
          </p:cNvSpPr>
          <p:nvPr>
            <p:ph idx="1"/>
          </p:nvPr>
        </p:nvSpPr>
        <p:spPr/>
        <p:txBody>
          <a:bodyPr/>
          <a:lstStyle/>
          <a:p>
            <a:pPr marL="0" indent="0">
              <a:buNone/>
              <a:defRPr/>
            </a:pPr>
            <a:r>
              <a:rPr lang="et-EE" sz="2400" dirty="0" err="1" smtClean="0">
                <a:latin typeface="Times New Roman" panose="02020603050405020304" pitchFamily="18" charset="0"/>
                <a:cs typeface="Times New Roman" panose="02020603050405020304" pitchFamily="18" charset="0"/>
              </a:rPr>
              <a:t>Dspace’is</a:t>
            </a:r>
            <a:r>
              <a:rPr lang="et-EE" sz="2400" dirty="0" smtClean="0">
                <a:latin typeface="Times New Roman" panose="02020603050405020304" pitchFamily="18" charset="0"/>
                <a:cs typeface="Times New Roman" panose="02020603050405020304" pitchFamily="18" charset="0"/>
              </a:rPr>
              <a:t> </a:t>
            </a:r>
            <a:r>
              <a:rPr lang="et-EE" sz="2400" dirty="0">
                <a:latin typeface="Times New Roman" panose="02020603050405020304" pitchFamily="18" charset="0"/>
                <a:cs typeface="Times New Roman" panose="02020603050405020304" pitchFamily="18" charset="0"/>
              </a:rPr>
              <a:t>nähtamatu, arhiivi jääb alles</a:t>
            </a:r>
          </a:p>
          <a:p>
            <a:pPr marL="0" indent="0">
              <a:buNone/>
              <a:defRPr/>
            </a:pPr>
            <a:r>
              <a:rPr lang="et-EE" sz="2400" dirty="0" smtClean="0">
                <a:latin typeface="Times New Roman" panose="02020603050405020304" pitchFamily="18" charset="0"/>
                <a:cs typeface="Times New Roman" panose="02020603050405020304" pitchFamily="18" charset="0"/>
              </a:rPr>
              <a:t>  </a:t>
            </a:r>
          </a:p>
          <a:p>
            <a:pPr marL="0" indent="0">
              <a:buNone/>
              <a:defRPr/>
            </a:pPr>
            <a:r>
              <a:rPr lang="et-EE" sz="2400" dirty="0" smtClean="0">
                <a:latin typeface="Times New Roman" panose="02020603050405020304" pitchFamily="18" charset="0"/>
                <a:cs typeface="Times New Roman" panose="02020603050405020304" pitchFamily="18" charset="0"/>
              </a:rPr>
              <a:t>- lugeja </a:t>
            </a:r>
            <a:r>
              <a:rPr lang="et-EE" sz="2400" dirty="0">
                <a:latin typeface="Times New Roman" panose="02020603050405020304" pitchFamily="18" charset="0"/>
                <a:cs typeface="Times New Roman" panose="02020603050405020304" pitchFamily="18" charset="0"/>
              </a:rPr>
              <a:t>tahab </a:t>
            </a:r>
            <a:r>
              <a:rPr lang="et-EE" sz="2400" dirty="0" smtClean="0">
                <a:latin typeface="Times New Roman" panose="02020603050405020304" pitchFamily="18" charset="0"/>
                <a:cs typeface="Times New Roman" panose="02020603050405020304" pitchFamily="18" charset="0"/>
              </a:rPr>
              <a:t>laenutada raamatut, </a:t>
            </a:r>
            <a:r>
              <a:rPr lang="et-EE" sz="2400" dirty="0">
                <a:latin typeface="Times New Roman" panose="02020603050405020304" pitchFamily="18" charset="0"/>
                <a:cs typeface="Times New Roman" panose="02020603050405020304" pitchFamily="18" charset="0"/>
              </a:rPr>
              <a:t>kuid keeldub elektroonilisest </a:t>
            </a:r>
            <a:r>
              <a:rPr lang="et-EE" sz="2400" dirty="0" smtClean="0">
                <a:latin typeface="Times New Roman" panose="02020603050405020304" pitchFamily="18" charset="0"/>
                <a:cs typeface="Times New Roman" panose="02020603050405020304" pitchFamily="18" charset="0"/>
              </a:rPr>
              <a:t>lugejapiletist</a:t>
            </a:r>
            <a:br>
              <a:rPr lang="et-EE" sz="2400" dirty="0" smtClean="0">
                <a:latin typeface="Times New Roman" panose="02020603050405020304" pitchFamily="18" charset="0"/>
                <a:cs typeface="Times New Roman" panose="02020603050405020304" pitchFamily="18" charset="0"/>
              </a:rPr>
            </a:br>
            <a:r>
              <a:rPr lang="et-EE" sz="2400" u="sng" dirty="0" smtClean="0">
                <a:latin typeface="Times New Roman" panose="02020603050405020304" pitchFamily="18" charset="0"/>
                <a:cs typeface="Times New Roman" panose="02020603050405020304" pitchFamily="18" charset="0"/>
              </a:rPr>
              <a:t>Tulemus:</a:t>
            </a:r>
            <a:br>
              <a:rPr lang="et-EE" sz="2400" u="sng"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elektroonilist lugejapiletit ei vormistatud, raamatu laenutus vormistati paberkandjal  </a:t>
            </a:r>
            <a:endParaRPr lang="en-US"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013605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3"/>
          <p:cNvSpPr>
            <a:spLocks noGrp="1"/>
          </p:cNvSpPr>
          <p:nvPr>
            <p:ph type="title"/>
          </p:nvPr>
        </p:nvSpPr>
        <p:spPr/>
        <p:txBody>
          <a:bodyPr/>
          <a:lstStyle/>
          <a:p>
            <a:pPr eaLnBrk="1" hangingPunct="1"/>
            <a:r>
              <a:rPr lang="et-EE" altLang="en-US" sz="4200" b="1" smtClean="0">
                <a:latin typeface="Times New Roman" panose="02020603050405020304" pitchFamily="18" charset="0"/>
                <a:cs typeface="Times New Roman" panose="02020603050405020304" pitchFamily="18" charset="0"/>
              </a:rPr>
              <a:t> </a:t>
            </a:r>
            <a:endParaRPr lang="et-EE" altLang="en-US" sz="4200" smtClean="0">
              <a:latin typeface="Times New Roman" panose="02020603050405020304" pitchFamily="18" charset="0"/>
              <a:cs typeface="Times New Roman" panose="02020603050405020304" pitchFamily="18" charset="0"/>
            </a:endParaRPr>
          </a:p>
        </p:txBody>
      </p:sp>
      <p:sp>
        <p:nvSpPr>
          <p:cNvPr id="20483" name="TextBox 2"/>
          <p:cNvSpPr txBox="1">
            <a:spLocks noChangeArrowheads="1"/>
          </p:cNvSpPr>
          <p:nvPr/>
        </p:nvSpPr>
        <p:spPr bwMode="auto">
          <a:xfrm>
            <a:off x="539750" y="549275"/>
            <a:ext cx="7272338" cy="1067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et-EE" altLang="en-US" sz="2800" b="1" dirty="0" smtClean="0">
                <a:latin typeface="+mn-lt"/>
                <a:cs typeface="Times New Roman" panose="02020603050405020304" pitchFamily="18" charset="0"/>
              </a:rPr>
              <a:t>Tunnustused!</a:t>
            </a:r>
          </a:p>
          <a:p>
            <a:pPr marL="342900" indent="-342900" eaLnBrk="1" hangingPunct="1">
              <a:spcBef>
                <a:spcPct val="0"/>
              </a:spcBef>
              <a:buFontTx/>
              <a:buChar char="-"/>
              <a:defRPr/>
            </a:pPr>
            <a:r>
              <a:rPr lang="et-EE" altLang="en-US" sz="2400" dirty="0" smtClean="0">
                <a:latin typeface="Times New Roman" panose="02020603050405020304" pitchFamily="18" charset="0"/>
                <a:cs typeface="Times New Roman" panose="02020603050405020304" pitchFamily="18" charset="0"/>
              </a:rPr>
              <a:t>2011.a. – </a:t>
            </a:r>
            <a:r>
              <a:rPr lang="et-EE" altLang="en-US" sz="2400" b="1" dirty="0" err="1" smtClean="0">
                <a:latin typeface="Times New Roman" panose="02020603050405020304" pitchFamily="18" charset="0"/>
                <a:cs typeface="Times New Roman" panose="02020603050405020304" pitchFamily="18" charset="0"/>
              </a:rPr>
              <a:t>Maio</a:t>
            </a:r>
            <a:r>
              <a:rPr lang="et-EE" altLang="en-US" sz="2400" b="1" dirty="0" smtClean="0">
                <a:latin typeface="Times New Roman" panose="02020603050405020304" pitchFamily="18" charset="0"/>
                <a:cs typeface="Times New Roman" panose="02020603050405020304" pitchFamily="18" charset="0"/>
              </a:rPr>
              <a:t> </a:t>
            </a:r>
            <a:r>
              <a:rPr lang="et-EE" altLang="en-US" sz="2400" b="1" dirty="0" err="1" smtClean="0">
                <a:latin typeface="Times New Roman" panose="02020603050405020304" pitchFamily="18" charset="0"/>
                <a:cs typeface="Times New Roman" panose="02020603050405020304" pitchFamily="18" charset="0"/>
              </a:rPr>
              <a:t>Vaniko</a:t>
            </a: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 aasta tegija erialaraamatukogude seas (intervjuu, artikkel ERÜ aastaraamatusse, telefon, töökaaslased)</a:t>
            </a:r>
          </a:p>
          <a:p>
            <a:pPr marL="342900" indent="-342900" eaLnBrk="1" hangingPunct="1">
              <a:spcBef>
                <a:spcPct val="0"/>
              </a:spcBef>
              <a:buFontTx/>
              <a:buChar char="-"/>
              <a:defRPr/>
            </a:pPr>
            <a:r>
              <a:rPr lang="et-EE" altLang="en-US" sz="2400" dirty="0" smtClean="0">
                <a:latin typeface="Times New Roman" panose="02020603050405020304" pitchFamily="18" charset="0"/>
                <a:cs typeface="Times New Roman" panose="02020603050405020304" pitchFamily="18" charset="0"/>
              </a:rPr>
              <a:t>2012.a. – aastapreemia </a:t>
            </a:r>
            <a:r>
              <a:rPr lang="et-EE" altLang="en-US" sz="2400" b="1" dirty="0" smtClean="0">
                <a:latin typeface="Times New Roman" panose="02020603050405020304" pitchFamily="18" charset="0"/>
                <a:cs typeface="Times New Roman" panose="02020603050405020304" pitchFamily="18" charset="0"/>
              </a:rPr>
              <a:t>Ene Trallmann - </a:t>
            </a:r>
            <a:r>
              <a:rPr lang="et-EE" altLang="en-US" sz="2400" dirty="0" smtClean="0">
                <a:latin typeface="Times New Roman" panose="02020603050405020304" pitchFamily="18" charset="0"/>
                <a:cs typeface="Times New Roman" panose="02020603050405020304" pitchFamily="18" charset="0"/>
              </a:rPr>
              <a:t>raamatukogu   vastutustundliku juhatamise ja jätkusuutliku arendamise  eest</a:t>
            </a:r>
          </a:p>
          <a:p>
            <a:pPr marL="342900" indent="-342900" eaLnBrk="1" hangingPunct="1">
              <a:spcBef>
                <a:spcPct val="0"/>
              </a:spcBef>
              <a:buFontTx/>
              <a:buChar char="-"/>
              <a:defRPr/>
            </a:pPr>
            <a:r>
              <a:rPr lang="et-EE" altLang="en-US" sz="2400" dirty="0" smtClean="0">
                <a:latin typeface="Times New Roman" panose="02020603050405020304" pitchFamily="18" charset="0"/>
                <a:cs typeface="Times New Roman" panose="02020603050405020304" pitchFamily="18" charset="0"/>
              </a:rPr>
              <a:t>2013.a. – </a:t>
            </a:r>
            <a:r>
              <a:rPr lang="et-EE" altLang="en-US" sz="2400" b="1" dirty="0" smtClean="0">
                <a:latin typeface="Times New Roman" panose="02020603050405020304" pitchFamily="18" charset="0"/>
                <a:cs typeface="Times New Roman" panose="02020603050405020304" pitchFamily="18" charset="0"/>
              </a:rPr>
              <a:t>Sille Plaksi </a:t>
            </a:r>
            <a:r>
              <a:rPr lang="et-EE" altLang="en-US" sz="2400" dirty="0" smtClean="0">
                <a:latin typeface="Times New Roman" panose="02020603050405020304" pitchFamily="18" charset="0"/>
                <a:cs typeface="Times New Roman" panose="02020603050405020304" pitchFamily="18" charset="0"/>
              </a:rPr>
              <a:t>– EV aastapäeval Tartu Ülikooli aumärk</a:t>
            </a:r>
          </a:p>
          <a:p>
            <a:pPr marL="342900" indent="-342900" eaLnBrk="1" hangingPunct="1">
              <a:spcBef>
                <a:spcPct val="0"/>
              </a:spcBef>
              <a:buFontTx/>
              <a:buChar char="-"/>
              <a:defRPr/>
            </a:pPr>
            <a:r>
              <a:rPr lang="et-EE" altLang="en-US" sz="2400" dirty="0" smtClean="0">
                <a:latin typeface="Times New Roman" panose="02020603050405020304" pitchFamily="18" charset="0"/>
                <a:cs typeface="Times New Roman" panose="02020603050405020304" pitchFamily="18" charset="0"/>
              </a:rPr>
              <a:t>2014.a. – </a:t>
            </a:r>
            <a:r>
              <a:rPr lang="et-EE" altLang="en-US" sz="2400" b="1" dirty="0" smtClean="0">
                <a:latin typeface="Times New Roman" panose="02020603050405020304" pitchFamily="18" charset="0"/>
                <a:cs typeface="Times New Roman" panose="02020603050405020304" pitchFamily="18" charset="0"/>
              </a:rPr>
              <a:t>Anne Allikvee </a:t>
            </a:r>
            <a:r>
              <a:rPr lang="et-EE" altLang="en-US" sz="2400" dirty="0" smtClean="0">
                <a:latin typeface="Times New Roman" panose="02020603050405020304" pitchFamily="18" charset="0"/>
                <a:cs typeface="Times New Roman" panose="02020603050405020304" pitchFamily="18" charset="0"/>
              </a:rPr>
              <a:t>– EV aastapäeval Tartu Ülikooli aumärk</a:t>
            </a:r>
            <a:endParaRPr lang="et-EE" altLang="en-US" sz="2400" dirty="0">
              <a:latin typeface="Times New Roman" panose="02020603050405020304" pitchFamily="18" charset="0"/>
              <a:cs typeface="Times New Roman" panose="02020603050405020304" pitchFamily="18" charset="0"/>
            </a:endParaRPr>
          </a:p>
          <a:p>
            <a:pPr marL="342900" indent="-342900" eaLnBrk="1" hangingPunct="1">
              <a:spcBef>
                <a:spcPct val="0"/>
              </a:spcBef>
              <a:buFontTx/>
              <a:buChar char="-"/>
              <a:defRPr/>
            </a:pPr>
            <a:r>
              <a:rPr lang="et-EE" altLang="en-US" sz="2400" dirty="0" smtClean="0">
                <a:latin typeface="Times New Roman" panose="02020603050405020304" pitchFamily="18" charset="0"/>
                <a:cs typeface="Times New Roman" panose="02020603050405020304" pitchFamily="18" charset="0"/>
              </a:rPr>
              <a:t>2015.a. (kätte anti 2016.a.) – </a:t>
            </a:r>
            <a:r>
              <a:rPr lang="et-EE" altLang="en-US" sz="2400" b="1" dirty="0" err="1" smtClean="0">
                <a:latin typeface="Times New Roman" panose="02020603050405020304" pitchFamily="18" charset="0"/>
                <a:cs typeface="Times New Roman" panose="02020603050405020304" pitchFamily="18" charset="0"/>
              </a:rPr>
              <a:t>Ingrit</a:t>
            </a:r>
            <a:r>
              <a:rPr lang="et-EE" altLang="en-US" sz="2400" b="1" dirty="0" smtClean="0">
                <a:latin typeface="Times New Roman" panose="02020603050405020304" pitchFamily="18" charset="0"/>
                <a:cs typeface="Times New Roman" panose="02020603050405020304" pitchFamily="18" charset="0"/>
              </a:rPr>
              <a:t> </a:t>
            </a:r>
            <a:r>
              <a:rPr lang="et-EE" altLang="en-US" sz="2400" b="1" dirty="0" err="1" smtClean="0">
                <a:latin typeface="Times New Roman" panose="02020603050405020304" pitchFamily="18" charset="0"/>
                <a:cs typeface="Times New Roman" panose="02020603050405020304" pitchFamily="18" charset="0"/>
              </a:rPr>
              <a:t>Zolotov</a:t>
            </a: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 </a:t>
            </a:r>
            <a:r>
              <a:rPr lang="et-EE" altLang="en-US" sz="2400" dirty="0">
                <a:latin typeface="Times New Roman" panose="02020603050405020304" pitchFamily="18" charset="0"/>
                <a:cs typeface="Times New Roman" panose="02020603050405020304" pitchFamily="18" charset="0"/>
              </a:rPr>
              <a:t>t</a:t>
            </a:r>
            <a:r>
              <a:rPr lang="et-EE" altLang="en-US" sz="2400" dirty="0" smtClean="0">
                <a:latin typeface="Times New Roman" panose="02020603050405020304" pitchFamily="18" charset="0"/>
                <a:cs typeface="Times New Roman" panose="02020603050405020304" pitchFamily="18" charset="0"/>
              </a:rPr>
              <a:t>eadus- ja erialaraamatukogude aasta tegu </a:t>
            </a:r>
            <a:endParaRPr lang="et-EE" altLang="en-US" sz="2400" dirty="0">
              <a:latin typeface="Times New Roman" panose="02020603050405020304" pitchFamily="18" charset="0"/>
              <a:cs typeface="Times New Roman" panose="02020603050405020304" pitchFamily="18" charset="0"/>
            </a:endParaRPr>
          </a:p>
          <a:p>
            <a:pPr eaLnBrk="1" hangingPunct="1">
              <a:spcBef>
                <a:spcPct val="0"/>
              </a:spcBef>
              <a:buNone/>
              <a:defRPr/>
            </a:pPr>
            <a:endParaRPr lang="et-EE" altLang="en-US" sz="2400" dirty="0" smtClean="0">
              <a:latin typeface="Times New Roman" panose="02020603050405020304" pitchFamily="18" charset="0"/>
              <a:cs typeface="Times New Roman" panose="02020603050405020304" pitchFamily="18" charset="0"/>
            </a:endParaRPr>
          </a:p>
          <a:p>
            <a:pPr eaLnBrk="1" hangingPunct="1">
              <a:spcBef>
                <a:spcPct val="0"/>
              </a:spcBef>
              <a:buFont typeface="Arial" panose="020B0604020202020204" pitchFamily="34" charset="0"/>
              <a:buNone/>
              <a:defRPr/>
            </a:pPr>
            <a:r>
              <a:rPr lang="et-EE" altLang="en-US" sz="2400" dirty="0" smtClean="0">
                <a:latin typeface="+mn-lt"/>
                <a:cs typeface="Times New Roman" panose="02020603050405020304" pitchFamily="18" charset="0"/>
              </a:rPr>
              <a:t> </a:t>
            </a:r>
            <a:br>
              <a:rPr lang="et-EE" altLang="en-US" sz="2400" dirty="0" smtClean="0">
                <a:latin typeface="+mn-lt"/>
                <a:cs typeface="Times New Roman" panose="02020603050405020304" pitchFamily="18" charset="0"/>
              </a:rPr>
            </a:br>
            <a:endParaRPr lang="et-EE" altLang="en-US" sz="2400" dirty="0" smtClean="0">
              <a:latin typeface="+mn-lt"/>
              <a:cs typeface="Times New Roman" panose="02020603050405020304" pitchFamily="18" charset="0"/>
            </a:endParaRPr>
          </a:p>
          <a:p>
            <a:pPr marL="457200" indent="-457200" eaLnBrk="1" hangingPunct="1">
              <a:spcBef>
                <a:spcPct val="0"/>
              </a:spcBef>
              <a:defRPr/>
            </a:pPr>
            <a:endParaRPr lang="et-EE" altLang="en-US" sz="2400" dirty="0" smtClean="0">
              <a:latin typeface="+mn-lt"/>
              <a:cs typeface="Times New Roman" panose="02020603050405020304" pitchFamily="18" charset="0"/>
            </a:endParaRPr>
          </a:p>
          <a:p>
            <a:pPr eaLnBrk="1" hangingPunct="1">
              <a:spcBef>
                <a:spcPct val="0"/>
              </a:spcBef>
              <a:buFont typeface="Arial" panose="020B0604020202020204" pitchFamily="34" charset="0"/>
              <a:buNone/>
              <a:defRPr/>
            </a:pPr>
            <a:r>
              <a:rPr lang="et-EE" altLang="en-US" sz="2800" dirty="0" smtClean="0">
                <a:latin typeface="Times New Roman" panose="02020603050405020304" pitchFamily="18" charset="0"/>
                <a:cs typeface="Times New Roman" panose="02020603050405020304" pitchFamily="18" charset="0"/>
              </a:rPr>
              <a:t> </a:t>
            </a:r>
          </a:p>
          <a:p>
            <a:pPr algn="ctr" eaLnBrk="1" hangingPunct="1">
              <a:spcBef>
                <a:spcPct val="0"/>
              </a:spcBef>
              <a:buFontTx/>
              <a:buNone/>
              <a:defRPr/>
            </a:pPr>
            <a:r>
              <a:rPr lang="et-EE" altLang="en-US" sz="2800" dirty="0" smtClean="0">
                <a:latin typeface="Times New Roman" panose="02020603050405020304" pitchFamily="18" charset="0"/>
                <a:cs typeface="Times New Roman" panose="02020603050405020304" pitchFamily="18" charset="0"/>
              </a:rPr>
              <a:t> </a:t>
            </a:r>
          </a:p>
          <a:p>
            <a:pPr algn="ctr" eaLnBrk="1" hangingPunct="1">
              <a:spcBef>
                <a:spcPct val="0"/>
              </a:spcBef>
              <a:buFontTx/>
              <a:buNone/>
              <a:defRPr/>
            </a:pPr>
            <a:endParaRPr lang="et-EE" altLang="en-US" sz="280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t-EE" altLang="en-US" sz="2800" dirty="0" smtClean="0">
                <a:latin typeface="Times New Roman" panose="02020603050405020304" pitchFamily="18" charset="0"/>
                <a:cs typeface="Times New Roman" panose="02020603050405020304" pitchFamily="18" charset="0"/>
              </a:rPr>
              <a:t> </a:t>
            </a: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r>
              <a:rPr lang="et-EE" altLang="en-US" sz="1800" dirty="0" smtClean="0">
                <a:latin typeface="Times New Roman" panose="02020603050405020304" pitchFamily="18" charset="0"/>
                <a:cs typeface="Times New Roman" panose="02020603050405020304" pitchFamily="18" charset="0"/>
              </a:rPr>
              <a:t> </a:t>
            </a:r>
            <a:endParaRPr lang="et-EE" altLang="en-US" sz="1800" b="1"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a:p>
            <a:pPr eaLnBrk="1" hangingPunct="1">
              <a:spcBef>
                <a:spcPct val="0"/>
              </a:spcBef>
              <a:buFontTx/>
              <a:buNone/>
              <a:defRPr/>
            </a:pPr>
            <a:endParaRPr lang="et-EE" altLang="en-US" sz="18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Pealkiri 2"/>
          <p:cNvSpPr>
            <a:spLocks noGrp="1"/>
          </p:cNvSpPr>
          <p:nvPr>
            <p:ph type="title"/>
          </p:nvPr>
        </p:nvSpPr>
        <p:spPr/>
        <p:txBody>
          <a:bodyPr/>
          <a:lstStyle/>
          <a:p>
            <a:endParaRPr lang="en-US" altLang="en-US" smtClean="0"/>
          </a:p>
        </p:txBody>
      </p:sp>
      <p:sp>
        <p:nvSpPr>
          <p:cNvPr id="35843" name="Sisu kohatäide 3"/>
          <p:cNvSpPr>
            <a:spLocks noGrp="1"/>
          </p:cNvSpPr>
          <p:nvPr>
            <p:ph idx="1"/>
          </p:nvPr>
        </p:nvSpPr>
        <p:spPr/>
        <p:txBody>
          <a:bodyPr/>
          <a:lstStyle/>
          <a:p>
            <a:pPr marL="0" indent="0">
              <a:buFont typeface="Arial" panose="020B0604020202020204" pitchFamily="34" charset="0"/>
              <a:buNone/>
              <a:defRPr/>
            </a:pPr>
            <a:endParaRPr lang="et-EE" altLang="en-US" sz="2400" b="1" dirty="0" smtClean="0">
              <a:cs typeface="Times New Roman" panose="02020603050405020304" pitchFamily="18" charset="0"/>
            </a:endParaRPr>
          </a:p>
          <a:p>
            <a:pPr marL="0" indent="0">
              <a:buNone/>
              <a:defRPr/>
            </a:pPr>
            <a:r>
              <a:rPr lang="et-EE" altLang="en-US" sz="2400" dirty="0" smtClean="0">
                <a:latin typeface="Times New Roman" panose="02020603050405020304" pitchFamily="18" charset="0"/>
                <a:cs typeface="Times New Roman" panose="02020603050405020304" pitchFamily="18" charset="0"/>
              </a:rPr>
              <a:t>- </a:t>
            </a:r>
            <a:r>
              <a:rPr lang="et-EE" altLang="en-US" sz="2400" b="1" dirty="0" smtClean="0">
                <a:latin typeface="Times New Roman" panose="02020603050405020304" pitchFamily="18" charset="0"/>
                <a:cs typeface="Times New Roman" panose="02020603050405020304" pitchFamily="18" charset="0"/>
              </a:rPr>
              <a:t>2017.a</a:t>
            </a:r>
            <a:r>
              <a:rPr lang="et-EE" altLang="en-US" sz="2400" dirty="0">
                <a:latin typeface="Times New Roman" panose="02020603050405020304" pitchFamily="18" charset="0"/>
                <a:cs typeface="Times New Roman" panose="02020603050405020304" pitchFamily="18" charset="0"/>
              </a:rPr>
              <a:t>. – </a:t>
            </a:r>
            <a:r>
              <a:rPr lang="et-EE" altLang="en-US" sz="2400" b="1" dirty="0">
                <a:latin typeface="Times New Roman" panose="02020603050405020304" pitchFamily="18" charset="0"/>
                <a:cs typeface="Times New Roman" panose="02020603050405020304" pitchFamily="18" charset="0"/>
              </a:rPr>
              <a:t>Virge Lell </a:t>
            </a:r>
            <a:r>
              <a:rPr lang="et-EE" altLang="en-US" sz="2400" dirty="0">
                <a:latin typeface="Times New Roman" panose="02020603050405020304" pitchFamily="18" charset="0"/>
                <a:cs typeface="Times New Roman" panose="02020603050405020304" pitchFamily="18" charset="0"/>
              </a:rPr>
              <a:t>– Muuseumiroti auhind „aasta </a:t>
            </a:r>
            <a:r>
              <a:rPr lang="et-EE" altLang="en-US" sz="2400" dirty="0" smtClean="0">
                <a:latin typeface="Times New Roman" panose="02020603050405020304" pitchFamily="18" charset="0"/>
                <a:cs typeface="Times New Roman" panose="02020603050405020304" pitchFamily="18" charset="0"/>
              </a:rPr>
              <a:t>koguhoidja“</a:t>
            </a:r>
            <a:endParaRPr lang="et-EE" altLang="en-US" sz="2400" b="1" dirty="0">
              <a:cs typeface="Times New Roman" panose="02020603050405020304" pitchFamily="18" charset="0"/>
            </a:endParaRPr>
          </a:p>
          <a:p>
            <a:pPr marL="0" indent="0">
              <a:buFont typeface="Arial" panose="020B0604020202020204" pitchFamily="34" charset="0"/>
              <a:buNone/>
              <a:defRPr/>
            </a:pPr>
            <a:r>
              <a:rPr lang="et-EE" altLang="en-US" sz="2400" b="1" dirty="0" smtClean="0">
                <a:latin typeface="Times New Roman" panose="02020603050405020304" pitchFamily="18" charset="0"/>
                <a:cs typeface="Times New Roman" panose="02020603050405020304" pitchFamily="18" charset="0"/>
              </a:rPr>
              <a:t>- 2017.a.</a:t>
            </a:r>
            <a:r>
              <a:rPr lang="et-EE" altLang="en-US" sz="2400" dirty="0" smtClean="0">
                <a:latin typeface="Times New Roman" panose="02020603050405020304" pitchFamily="18" charset="0"/>
                <a:cs typeface="Times New Roman" panose="02020603050405020304" pitchFamily="18" charset="0"/>
              </a:rPr>
              <a:t> – </a:t>
            </a:r>
            <a:r>
              <a:rPr lang="et-EE" altLang="en-US" sz="2400" b="1" dirty="0" smtClean="0">
                <a:latin typeface="Times New Roman" panose="02020603050405020304" pitchFamily="18" charset="0"/>
                <a:cs typeface="Times New Roman" panose="02020603050405020304" pitchFamily="18" charset="0"/>
              </a:rPr>
              <a:t>Tartu Ülikooli raamatukogu tänukirjad </a:t>
            </a:r>
            <a:r>
              <a:rPr lang="et-EE" altLang="en-US" sz="2400" dirty="0" smtClean="0">
                <a:latin typeface="Times New Roman" panose="02020603050405020304" pitchFamily="18" charset="0"/>
                <a:cs typeface="Times New Roman" panose="02020603050405020304" pitchFamily="18" charset="0"/>
              </a:rPr>
              <a:t>koostöö eest parimate võimaluste pakkumisel lugejatele: Liina Jürimaa (</a:t>
            </a:r>
            <a:r>
              <a:rPr lang="et-EE" altLang="en-US" sz="2400" dirty="0" err="1" smtClean="0">
                <a:latin typeface="Times New Roman" panose="02020603050405020304" pitchFamily="18" charset="0"/>
                <a:cs typeface="Times New Roman" panose="02020603050405020304" pitchFamily="18" charset="0"/>
              </a:rPr>
              <a:t>matemaatikark</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Maio</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a:latin typeface="Times New Roman" panose="02020603050405020304" pitchFamily="18" charset="0"/>
                <a:cs typeface="Times New Roman" panose="02020603050405020304" pitchFamily="18" charset="0"/>
              </a:rPr>
              <a:t>V</a:t>
            </a:r>
            <a:r>
              <a:rPr lang="et-EE" altLang="en-US" sz="2400" dirty="0" err="1" smtClean="0">
                <a:latin typeface="Times New Roman" panose="02020603050405020304" pitchFamily="18" charset="0"/>
                <a:cs typeface="Times New Roman" panose="02020603050405020304" pitchFamily="18" charset="0"/>
              </a:rPr>
              <a:t>aniko</a:t>
            </a:r>
            <a:r>
              <a:rPr lang="et-EE" altLang="en-US" sz="2400" dirty="0" smtClean="0">
                <a:latin typeface="Times New Roman" panose="02020603050405020304" pitchFamily="18" charset="0"/>
                <a:cs typeface="Times New Roman" panose="02020603050405020304" pitchFamily="18" charset="0"/>
              </a:rPr>
              <a:t>, Triinu Varik, Maret </a:t>
            </a:r>
            <a:r>
              <a:rPr lang="et-EE" altLang="en-US" sz="2400" dirty="0" err="1" smtClean="0">
                <a:latin typeface="Times New Roman" panose="02020603050405020304" pitchFamily="18" charset="0"/>
                <a:cs typeface="Times New Roman" panose="02020603050405020304" pitchFamily="18" charset="0"/>
              </a:rPr>
              <a:t>Abram</a:t>
            </a:r>
            <a:r>
              <a:rPr lang="et-EE" altLang="en-US" sz="2400" dirty="0" smtClean="0">
                <a:latin typeface="Times New Roman" panose="02020603050405020304" pitchFamily="18" charset="0"/>
                <a:cs typeface="Times New Roman" panose="02020603050405020304" pitchFamily="18" charset="0"/>
              </a:rPr>
              <a:t> (sotsiaalteaduste rk), Sille Avalo, Maire </a:t>
            </a:r>
            <a:r>
              <a:rPr lang="et-EE" altLang="en-US" sz="2400" dirty="0" err="1" smtClean="0">
                <a:latin typeface="Times New Roman" panose="02020603050405020304" pitchFamily="18" charset="0"/>
                <a:cs typeface="Times New Roman" panose="02020603050405020304" pitchFamily="18" charset="0"/>
              </a:rPr>
              <a:t>Ranno</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Iuridicumi</a:t>
            </a:r>
            <a:r>
              <a:rPr lang="et-EE" altLang="en-US" sz="2400" dirty="0" smtClean="0">
                <a:latin typeface="Times New Roman" panose="02020603050405020304" pitchFamily="18" charset="0"/>
                <a:cs typeface="Times New Roman" panose="02020603050405020304" pitchFamily="18" charset="0"/>
              </a:rPr>
              <a:t> rk), Marko Tiido, Mari-Liis Rüütli (maailme keelte ja kultuuride kolledži rk)</a:t>
            </a:r>
          </a:p>
          <a:p>
            <a:pPr marL="0" indent="0">
              <a:buFont typeface="Arial" panose="020B0604020202020204" pitchFamily="34" charset="0"/>
              <a:buNone/>
              <a:defRPr/>
            </a:pPr>
            <a:r>
              <a:rPr lang="et-EE" altLang="en-US" sz="2400" b="1" dirty="0" smtClean="0">
                <a:latin typeface="Times New Roman" panose="02020603050405020304" pitchFamily="18" charset="0"/>
                <a:cs typeface="Times New Roman" panose="02020603050405020304" pitchFamily="18" charset="0"/>
              </a:rPr>
              <a:t>- 2018.a.</a:t>
            </a:r>
            <a:r>
              <a:rPr lang="et-EE" altLang="en-US" sz="2400" dirty="0" smtClean="0">
                <a:latin typeface="Times New Roman" panose="02020603050405020304" pitchFamily="18" charset="0"/>
                <a:cs typeface="Times New Roman" panose="02020603050405020304" pitchFamily="18" charset="0"/>
              </a:rPr>
              <a:t> – </a:t>
            </a:r>
            <a:r>
              <a:rPr lang="et-EE" altLang="en-US" sz="2400" b="1" dirty="0" smtClean="0">
                <a:latin typeface="Times New Roman" panose="02020603050405020304" pitchFamily="18" charset="0"/>
                <a:cs typeface="Times New Roman" panose="02020603050405020304" pitchFamily="18" charset="0"/>
              </a:rPr>
              <a:t>Mari-Liis Rüütli </a:t>
            </a:r>
            <a:r>
              <a:rPr lang="et-EE" altLang="en-US" sz="2400" dirty="0" smtClean="0">
                <a:latin typeface="Times New Roman" panose="02020603050405020304" pitchFamily="18" charset="0"/>
                <a:cs typeface="Times New Roman" panose="02020603050405020304" pitchFamily="18" charset="0"/>
              </a:rPr>
              <a:t>– raamatukogupäevade infootsingu võistluses kolmas koht </a:t>
            </a:r>
          </a:p>
          <a:p>
            <a:pPr>
              <a:defRPr/>
            </a:pPr>
            <a:endParaRPr lang="en-US" altLang="en-US" dirty="0" smtClean="0"/>
          </a:p>
        </p:txBody>
      </p:sp>
      <p:sp>
        <p:nvSpPr>
          <p:cNvPr id="35844" name="Ristkülik 4"/>
          <p:cNvSpPr>
            <a:spLocks noChangeArrowheads="1"/>
          </p:cNvSpPr>
          <p:nvPr/>
        </p:nvSpPr>
        <p:spPr bwMode="auto">
          <a:xfrm>
            <a:off x="2286000" y="2967038"/>
            <a:ext cx="457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t-EE" altLang="en-US" sz="1800">
                <a:latin typeface="Arial" panose="020B0604020202020204" pitchFamily="34" charset="0"/>
                <a:cs typeface="Times New Roman" panose="02020603050405020304" pitchFamily="18" charset="0"/>
              </a:rPr>
              <a: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alkiri 2"/>
          <p:cNvSpPr>
            <a:spLocks noGrp="1"/>
          </p:cNvSpPr>
          <p:nvPr>
            <p:ph type="title"/>
          </p:nvPr>
        </p:nvSpPr>
        <p:spPr>
          <a:xfrm>
            <a:off x="395288" y="269875"/>
            <a:ext cx="8229600" cy="1143000"/>
          </a:xfrm>
        </p:spPr>
        <p:txBody>
          <a:bodyPr/>
          <a:lstStyle/>
          <a:p>
            <a:pPr algn="l">
              <a:defRPr/>
            </a:pPr>
            <a:r>
              <a:rPr lang="et-EE" sz="2400" dirty="0" smtClean="0">
                <a:latin typeface="+mn-lt"/>
              </a:rPr>
              <a:t/>
            </a:r>
            <a:br>
              <a:rPr lang="et-EE" sz="2400" dirty="0" smtClean="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dirty="0" smtClean="0">
                <a:latin typeface="+mn-lt"/>
              </a:rPr>
              <a:t> </a:t>
            </a:r>
            <a:br>
              <a:rPr lang="et-EE" sz="2400" dirty="0" smtClean="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dirty="0">
                <a:latin typeface="+mn-lt"/>
              </a:rPr>
              <a:t/>
            </a:r>
            <a:br>
              <a:rPr lang="et-EE" sz="2400" dirty="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dirty="0">
                <a:latin typeface="+mn-lt"/>
              </a:rPr>
              <a:t/>
            </a:r>
            <a:br>
              <a:rPr lang="et-EE" sz="2400" dirty="0">
                <a:latin typeface="+mn-lt"/>
              </a:rPr>
            </a:br>
            <a:r>
              <a:rPr lang="et-EE" sz="2400" dirty="0" smtClean="0">
                <a:latin typeface="+mn-lt"/>
              </a:rPr>
              <a:t/>
            </a:r>
            <a:br>
              <a:rPr lang="et-EE" sz="2400" dirty="0" smtClean="0">
                <a:latin typeface="+mn-lt"/>
              </a:rPr>
            </a:br>
            <a:r>
              <a:rPr lang="et-EE" sz="2400" b="1" dirty="0" smtClean="0">
                <a:latin typeface="+mn-lt"/>
              </a:rPr>
              <a:t>                                       </a:t>
            </a:r>
            <a:r>
              <a:rPr lang="et-EE" sz="2400" b="1" dirty="0" smtClean="0">
                <a:latin typeface="Times New Roman" panose="02020603050405020304" pitchFamily="18" charset="0"/>
                <a:cs typeface="Times New Roman" panose="02020603050405020304" pitchFamily="18" charset="0"/>
              </a:rPr>
              <a:t>Vastastikune koostöö</a:t>
            </a:r>
            <a:r>
              <a:rPr lang="et-EE" sz="2400" dirty="0" smtClean="0">
                <a:latin typeface="+mn-lt"/>
              </a:rPr>
              <a:t/>
            </a:r>
            <a:br>
              <a:rPr lang="et-EE" sz="2400" dirty="0" smtClean="0">
                <a:latin typeface="+mn-lt"/>
              </a:rPr>
            </a:br>
            <a:r>
              <a:rPr lang="et-EE" sz="2400" dirty="0" smtClean="0">
                <a:latin typeface="+mn-lt"/>
              </a:rPr>
              <a:t/>
            </a:r>
            <a:br>
              <a:rPr lang="et-EE" sz="2400" dirty="0" smtClean="0">
                <a:latin typeface="+mn-lt"/>
              </a:rPr>
            </a:br>
            <a:r>
              <a:rPr lang="et-EE" sz="2400" dirty="0" smtClean="0">
                <a:latin typeface="Times New Roman" panose="02020603050405020304" pitchFamily="18" charset="0"/>
                <a:cs typeface="Times New Roman" panose="02020603050405020304" pitchFamily="18" charset="0"/>
              </a:rPr>
              <a:t>2016.a. – </a:t>
            </a:r>
            <a:r>
              <a:rPr lang="et-EE" sz="2400" b="1" dirty="0" smtClean="0">
                <a:latin typeface="Times New Roman" panose="02020603050405020304" pitchFamily="18" charset="0"/>
                <a:cs typeface="Times New Roman" panose="02020603050405020304" pitchFamily="18" charset="0"/>
              </a:rPr>
              <a:t>Balti kaitsekolledž </a:t>
            </a:r>
            <a:r>
              <a:rPr lang="et-EE" sz="2400" dirty="0" smtClean="0">
                <a:latin typeface="Times New Roman" panose="02020603050405020304" pitchFamily="18" charset="0"/>
                <a:cs typeface="Times New Roman" panose="02020603050405020304" pitchFamily="18" charset="0"/>
              </a:rPr>
              <a:t>(pakkus tasuta ruumi erialakogude täiendkoolituse läbiviimiseks, peamajas remont)</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2017. a. – </a:t>
            </a:r>
            <a:r>
              <a:rPr lang="et-EE" sz="2400" b="1" dirty="0" smtClean="0">
                <a:latin typeface="Times New Roman" panose="02020603050405020304" pitchFamily="18" charset="0"/>
                <a:cs typeface="Times New Roman" panose="02020603050405020304" pitchFamily="18" charset="0"/>
              </a:rPr>
              <a:t>Eesti Riigiarhiiv</a:t>
            </a:r>
            <a:r>
              <a:rPr lang="et-EE" sz="2400" b="1" dirty="0">
                <a:latin typeface="Times New Roman" panose="02020603050405020304" pitchFamily="18" charset="0"/>
                <a:cs typeface="Times New Roman" panose="02020603050405020304" pitchFamily="18" charset="0"/>
              </a:rPr>
              <a:t> </a:t>
            </a:r>
            <a:r>
              <a:rPr lang="et-EE" sz="2400" dirty="0" smtClean="0">
                <a:latin typeface="Times New Roman" panose="02020603050405020304" pitchFamily="18" charset="0"/>
                <a:cs typeface="Times New Roman" panose="02020603050405020304" pitchFamily="18" charset="0"/>
              </a:rPr>
              <a:t>(</a:t>
            </a:r>
            <a:r>
              <a:rPr lang="et-EE" sz="2400" dirty="0">
                <a:latin typeface="Times New Roman" panose="02020603050405020304" pitchFamily="18" charset="0"/>
                <a:cs typeface="Times New Roman" panose="02020603050405020304" pitchFamily="18" charset="0"/>
              </a:rPr>
              <a:t>pakkus tasuta ruumi erialakogude täiendkoolituse läbiviimiseks, peamajas remont</a:t>
            </a:r>
            <a:r>
              <a:rPr lang="et-EE" sz="2400" dirty="0" smtClean="0">
                <a:latin typeface="Times New Roman" panose="02020603050405020304" pitchFamily="18" charset="0"/>
                <a:cs typeface="Times New Roman" panose="02020603050405020304" pitchFamily="18" charset="0"/>
              </a:rPr>
              <a:t>)</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2017.a. </a:t>
            </a:r>
            <a:r>
              <a:rPr lang="et-EE" sz="2400" b="1" dirty="0" smtClean="0">
                <a:latin typeface="Times New Roman" panose="02020603050405020304" pitchFamily="18" charset="0"/>
                <a:cs typeface="Times New Roman" panose="02020603050405020304" pitchFamily="18" charset="0"/>
              </a:rPr>
              <a:t>-  Kirjandusmuuseum </a:t>
            </a:r>
            <a:r>
              <a:rPr lang="et-EE" sz="2400" dirty="0" smtClean="0">
                <a:latin typeface="Times New Roman" panose="02020603050405020304" pitchFamily="18" charset="0"/>
                <a:cs typeface="Times New Roman" panose="02020603050405020304" pitchFamily="18" charset="0"/>
              </a:rPr>
              <a:t>(</a:t>
            </a:r>
            <a:r>
              <a:rPr lang="et-EE" sz="2400" dirty="0">
                <a:latin typeface="Times New Roman" panose="02020603050405020304" pitchFamily="18" charset="0"/>
                <a:cs typeface="Times New Roman" panose="02020603050405020304" pitchFamily="18" charset="0"/>
              </a:rPr>
              <a:t>pakkus tasuta ruumi erialakogude täiendkoolituse läbiviimiseks, peamajas remont</a:t>
            </a:r>
            <a:r>
              <a:rPr lang="et-EE" sz="2400" dirty="0" smtClean="0">
                <a:latin typeface="Times New Roman" panose="02020603050405020304" pitchFamily="18" charset="0"/>
                <a:cs typeface="Times New Roman" panose="02020603050405020304" pitchFamily="18" charset="0"/>
              </a:rPr>
              <a:t>)</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TÜ raamatukogus käisid raamatuid puhastamas </a:t>
            </a:r>
            <a:r>
              <a:rPr lang="et-EE" sz="2400" b="1" dirty="0" smtClean="0">
                <a:latin typeface="Times New Roman" panose="02020603050405020304" pitchFamily="18" charset="0"/>
                <a:cs typeface="Times New Roman" panose="02020603050405020304" pitchFamily="18" charset="0"/>
              </a:rPr>
              <a:t>Mari-Liis Rüütli, Sirje </a:t>
            </a:r>
            <a:r>
              <a:rPr lang="et-EE" sz="2400" b="1" dirty="0" err="1" smtClean="0">
                <a:latin typeface="Times New Roman" panose="02020603050405020304" pitchFamily="18" charset="0"/>
                <a:cs typeface="Times New Roman" panose="02020603050405020304" pitchFamily="18" charset="0"/>
              </a:rPr>
              <a:t>Haas</a:t>
            </a:r>
            <a:r>
              <a:rPr lang="et-EE" sz="2400" b="1" dirty="0" smtClean="0">
                <a:latin typeface="Times New Roman" panose="02020603050405020304" pitchFamily="18" charset="0"/>
                <a:cs typeface="Times New Roman" panose="02020603050405020304" pitchFamily="18" charset="0"/>
              </a:rPr>
              <a:t> ja Hiie </a:t>
            </a:r>
            <a:r>
              <a:rPr lang="et-EE" sz="2400" b="1" dirty="0" err="1" smtClean="0">
                <a:latin typeface="Times New Roman" panose="02020603050405020304" pitchFamily="18" charset="0"/>
                <a:cs typeface="Times New Roman" panose="02020603050405020304" pitchFamily="18" charset="0"/>
              </a:rPr>
              <a:t>Villako</a:t>
            </a:r>
            <a:r>
              <a:rPr lang="et-EE" sz="2400" b="1" dirty="0" smtClean="0">
                <a:latin typeface="Times New Roman" panose="02020603050405020304" pitchFamily="18" charset="0"/>
                <a:cs typeface="Times New Roman" panose="02020603050405020304" pitchFamily="18" charset="0"/>
              </a:rPr>
              <a:t/>
            </a:r>
            <a:br>
              <a:rPr lang="et-EE" sz="2400" b="1" dirty="0" smtClean="0">
                <a:latin typeface="Times New Roman" panose="02020603050405020304" pitchFamily="18" charset="0"/>
                <a:cs typeface="Times New Roman" panose="02020603050405020304" pitchFamily="18" charset="0"/>
              </a:rPr>
            </a:br>
            <a:r>
              <a:rPr lang="et-EE" sz="2400" b="1" dirty="0">
                <a:latin typeface="Times New Roman" panose="02020603050405020304" pitchFamily="18" charset="0"/>
                <a:cs typeface="Times New Roman" panose="02020603050405020304" pitchFamily="18" charset="0"/>
              </a:rPr>
              <a:t/>
            </a:r>
            <a:br>
              <a:rPr lang="et-EE" sz="2400" b="1" dirty="0">
                <a:latin typeface="Times New Roman" panose="02020603050405020304" pitchFamily="18" charset="0"/>
                <a:cs typeface="Times New Roman" panose="02020603050405020304" pitchFamily="18" charset="0"/>
              </a:rPr>
            </a:br>
            <a:r>
              <a:rPr lang="et-EE" sz="2400" b="1" dirty="0" smtClean="0">
                <a:latin typeface="Times New Roman" panose="02020603050405020304" pitchFamily="18" charset="0"/>
                <a:cs typeface="Times New Roman" panose="02020603050405020304" pitchFamily="18" charset="0"/>
              </a:rPr>
              <a:t>Grandiraamatud &gt; </a:t>
            </a:r>
            <a:r>
              <a:rPr lang="et-EE" sz="2400" dirty="0" smtClean="0">
                <a:latin typeface="Times New Roman" panose="02020603050405020304" pitchFamily="18" charset="0"/>
                <a:cs typeface="Times New Roman" panose="02020603050405020304" pitchFamily="18" charset="0"/>
              </a:rPr>
              <a:t>suur abi erialakogude töötajatest</a:t>
            </a:r>
            <a:br>
              <a:rPr lang="et-EE" sz="2400" dirty="0" smtClean="0">
                <a:latin typeface="Times New Roman" panose="02020603050405020304" pitchFamily="18" charset="0"/>
                <a:cs typeface="Times New Roman" panose="02020603050405020304" pitchFamily="18" charset="0"/>
              </a:rPr>
            </a:br>
            <a:r>
              <a:rPr lang="et-EE" sz="2400" b="1" dirty="0" err="1" smtClean="0">
                <a:latin typeface="Times New Roman" panose="02020603050405020304" pitchFamily="18" charset="0"/>
                <a:cs typeface="Times New Roman" panose="02020603050405020304" pitchFamily="18" charset="0"/>
              </a:rPr>
              <a:t>Dspace</a:t>
            </a:r>
            <a:r>
              <a:rPr lang="et-EE" sz="2400" b="1" dirty="0" smtClean="0">
                <a:latin typeface="Times New Roman" panose="02020603050405020304" pitchFamily="18" charset="0"/>
                <a:cs typeface="Times New Roman" panose="02020603050405020304" pitchFamily="18" charset="0"/>
              </a:rPr>
              <a:t> &gt;</a:t>
            </a:r>
            <a:r>
              <a:rPr lang="et-EE" sz="2400" dirty="0" smtClean="0">
                <a:latin typeface="Times New Roman" panose="02020603050405020304" pitchFamily="18" charset="0"/>
                <a:cs typeface="Times New Roman" panose="02020603050405020304" pitchFamily="18" charset="0"/>
              </a:rPr>
              <a:t> aitäh Sille </a:t>
            </a:r>
            <a:r>
              <a:rPr lang="et-EE" sz="2400" dirty="0" err="1" smtClean="0">
                <a:latin typeface="Times New Roman" panose="02020603050405020304" pitchFamily="18" charset="0"/>
                <a:cs typeface="Times New Roman" panose="02020603050405020304" pitchFamily="18" charset="0"/>
              </a:rPr>
              <a:t>Avalole</a:t>
            </a:r>
            <a:r>
              <a:rPr lang="et-EE" sz="2400" dirty="0">
                <a:latin typeface="Times New Roman" panose="02020603050405020304" pitchFamily="18" charset="0"/>
                <a:cs typeface="Times New Roman" panose="02020603050405020304" pitchFamily="18" charset="0"/>
              </a:rPr>
              <a:t> </a:t>
            </a:r>
            <a:r>
              <a:rPr lang="et-EE" sz="2400" dirty="0" err="1" smtClean="0">
                <a:latin typeface="Times New Roman" panose="02020603050405020304" pitchFamily="18" charset="0"/>
                <a:cs typeface="Times New Roman" panose="02020603050405020304" pitchFamily="18" charset="0"/>
              </a:rPr>
              <a:t>Dspace’i</a:t>
            </a:r>
            <a:r>
              <a:rPr lang="et-EE" sz="2400" dirty="0" smtClean="0">
                <a:latin typeface="Times New Roman" panose="02020603050405020304" pitchFamily="18" charset="0"/>
                <a:cs typeface="Times New Roman" panose="02020603050405020304" pitchFamily="18" charset="0"/>
              </a:rPr>
              <a:t> tutvustamise eest (esimene tööleht)</a:t>
            </a:r>
            <a:r>
              <a:rPr lang="et-EE" sz="2400" b="1" dirty="0" smtClean="0">
                <a:latin typeface="+mn-lt"/>
              </a:rPr>
              <a:t/>
            </a:r>
            <a:br>
              <a:rPr lang="et-EE" sz="2400" b="1" dirty="0" smtClean="0">
                <a:latin typeface="+mn-lt"/>
              </a:rPr>
            </a:br>
            <a:endParaRPr lang="en-US" sz="2400" b="1" dirty="0">
              <a:latin typeface="+mn-l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Pealkiri 1"/>
          <p:cNvSpPr>
            <a:spLocks noGrp="1"/>
          </p:cNvSpPr>
          <p:nvPr>
            <p:ph type="title"/>
          </p:nvPr>
        </p:nvSpPr>
        <p:spPr>
          <a:xfrm>
            <a:off x="539750" y="333375"/>
            <a:ext cx="8229600" cy="1223963"/>
          </a:xfrm>
        </p:spPr>
        <p:txBody>
          <a:bodyPr/>
          <a:lstStyle/>
          <a:p>
            <a:pPr algn="l"/>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t/>
            </a:r>
            <a:br>
              <a:rPr lang="et-EE" altLang="en-US" sz="2400" b="1" dirty="0" smtClean="0"/>
            </a:br>
            <a:r>
              <a:rPr lang="et-EE" altLang="en-US" sz="2400" b="1" dirty="0" smtClean="0">
                <a:latin typeface="Times New Roman" panose="02020603050405020304" pitchFamily="18" charset="0"/>
                <a:cs typeface="Times New Roman" panose="02020603050405020304" pitchFamily="18" charset="0"/>
              </a:rPr>
              <a:t>                                   Mis meil on aastaks 2020</a:t>
            </a:r>
            <a:br>
              <a:rPr lang="et-EE" altLang="en-US" sz="2400" b="1" dirty="0" smtClean="0">
                <a:latin typeface="Times New Roman" panose="02020603050405020304" pitchFamily="18" charset="0"/>
                <a:cs typeface="Times New Roman" panose="02020603050405020304" pitchFamily="18" charset="0"/>
              </a:rPr>
            </a:br>
            <a:r>
              <a:rPr lang="et-EE" altLang="en-US" sz="2400" b="1" dirty="0" smtClean="0"/>
              <a:t/>
            </a:r>
            <a:br>
              <a:rPr lang="et-EE" altLang="en-US" sz="2400" b="1" dirty="0" smtClean="0"/>
            </a:br>
            <a:r>
              <a:rPr lang="et-EE" altLang="en-US" sz="2400" b="1" dirty="0" smtClean="0"/>
              <a:t>- </a:t>
            </a:r>
            <a:r>
              <a:rPr lang="et-EE" altLang="en-US" sz="2400" dirty="0" smtClean="0">
                <a:latin typeface="Times New Roman" panose="02020603050405020304" pitchFamily="18" charset="0"/>
                <a:cs typeface="Times New Roman" panose="02020603050405020304" pitchFamily="18" charset="0"/>
              </a:rPr>
              <a:t>Toimiv TÜ raamatukoguvõrk &gt; 29 erialakogu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6 koostöölepingu alusel liitunud erialakogu + 8 allüksust, kes omavad oma asutuse asukohakoodi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TÜ raamatukogu kodulehel &gt; Tartu Ülikooli erialaraamatukogud:  </a:t>
            </a:r>
            <a:r>
              <a:rPr lang="et-EE" altLang="en-US" sz="2400" u="sng" dirty="0" smtClean="0">
                <a:solidFill>
                  <a:schemeClr val="accent1">
                    <a:lumMod val="75000"/>
                  </a:schemeClr>
                </a:solidFill>
                <a:latin typeface="Times New Roman" panose="02020603050405020304" pitchFamily="18" charset="0"/>
                <a:cs typeface="Times New Roman" panose="02020603050405020304" pitchFamily="18" charset="0"/>
              </a:rPr>
              <a:t>utlib.ut.ee/erialaraamatukogud</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TÜ erialaraamatukogude list </a:t>
            </a:r>
            <a:r>
              <a:rPr lang="en-US" sz="2400" u="sng" dirty="0">
                <a:latin typeface="Times New Roman" panose="02020603050405020304" pitchFamily="18" charset="0"/>
                <a:cs typeface="Times New Roman" panose="02020603050405020304" pitchFamily="18" charset="0"/>
                <a:hlinkClick r:id="rId2"/>
              </a:rPr>
              <a:t>utlib.erialakogud@lists.ut.ee</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Dspace</a:t>
            </a:r>
            <a:r>
              <a:rPr lang="et-EE" altLang="en-US" sz="2400" dirty="0" smtClean="0">
                <a:latin typeface="Times New Roman" panose="02020603050405020304" pitchFamily="18" charset="0"/>
                <a:cs typeface="Times New Roman" panose="02020603050405020304" pitchFamily="18" charset="0"/>
              </a:rPr>
              <a:t> &gt; üliõpilastööde sisestamine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Dokumendihaldus</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deposite</a:t>
            </a:r>
            <a:r>
              <a:rPr lang="et-EE" altLang="en-US" sz="2400" dirty="0" smtClean="0">
                <a:latin typeface="Times New Roman" panose="02020603050405020304" pitchFamily="18" charset="0"/>
                <a:cs typeface="Times New Roman" panose="02020603050405020304" pitchFamily="18" charset="0"/>
              </a:rPr>
              <a:t> </a:t>
            </a:r>
            <a:r>
              <a:rPr lang="et-EE" altLang="en-US" sz="2400" dirty="0" err="1" smtClean="0">
                <a:latin typeface="Times New Roman" panose="02020603050405020304" pitchFamily="18" charset="0"/>
                <a:cs typeface="Times New Roman" panose="02020603050405020304" pitchFamily="18" charset="0"/>
              </a:rPr>
              <a:t>collection</a:t>
            </a:r>
            <a:r>
              <a:rPr lang="et-EE" altLang="en-US" sz="2400" dirty="0" smtClean="0">
                <a:latin typeface="Times New Roman" panose="02020603050405020304" pitchFamily="18" charset="0"/>
                <a:cs typeface="Times New Roman" panose="02020603050405020304" pitchFamily="18" charset="0"/>
              </a:rPr>
              <a:t> (toode erialakogude jaoks kirjanduse deponeerimiseks peamajast erialakokku: libaeksemplari abil saab laenutada deponeeritud raamatut lugejatele)</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Kaks korda aastas teabepäevad</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2020. aasta alguses </a:t>
            </a:r>
            <a:r>
              <a:rPr lang="et-EE" altLang="en-US" sz="2400" dirty="0" smtClean="0">
                <a:latin typeface="Times New Roman" panose="02020603050405020304" pitchFamily="18" charset="0"/>
                <a:cs typeface="Times New Roman" panose="02020603050405020304" pitchFamily="18" charset="0"/>
              </a:rPr>
              <a:t>tagastatud raamatute pilootprojekt (</a:t>
            </a:r>
            <a:r>
              <a:rPr lang="et-EE" altLang="en-US" sz="2400" dirty="0" err="1" smtClean="0">
                <a:latin typeface="Times New Roman" panose="02020603050405020304" pitchFamily="18" charset="0"/>
                <a:cs typeface="Times New Roman" panose="02020603050405020304" pitchFamily="18" charset="0"/>
              </a:rPr>
              <a:t>sisepostiring</a:t>
            </a:r>
            <a:r>
              <a:rPr lang="et-EE" altLang="en-US" sz="2400" dirty="0" smtClean="0">
                <a:latin typeface="Times New Roman" panose="02020603050405020304" pitchFamily="18" charset="0"/>
                <a:cs typeface="Times New Roman" panose="02020603050405020304" pitchFamily="18" charset="0"/>
              </a:rPr>
              <a:t>)</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t> </a:t>
            </a:r>
            <a:br>
              <a:rPr lang="et-EE" altLang="en-US" sz="2400" dirty="0" smtClean="0"/>
            </a:br>
            <a:r>
              <a:rPr lang="et-EE" altLang="en-US" sz="2400" dirty="0" smtClean="0"/>
              <a:t/>
            </a:r>
            <a:br>
              <a:rPr lang="et-EE" altLang="en-US" sz="2400" dirty="0" smtClean="0"/>
            </a:br>
            <a:endParaRPr lang="en-US" altLang="en-US" sz="2400" dirty="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pPr algn="l"/>
            <a:r>
              <a:rPr lang="et-EE" sz="2400" dirty="0" smtClean="0"/>
              <a:t/>
            </a:r>
            <a:br>
              <a:rPr lang="et-EE" sz="2400" dirty="0" smtClean="0"/>
            </a:br>
            <a:r>
              <a:rPr lang="et-EE" sz="2400" dirty="0"/>
              <a:t/>
            </a:r>
            <a:br>
              <a:rPr lang="et-EE" sz="2400" dirty="0"/>
            </a:br>
            <a:r>
              <a:rPr lang="et-EE" sz="2400" dirty="0" smtClean="0"/>
              <a:t/>
            </a:r>
            <a:br>
              <a:rPr lang="et-EE" sz="2400" dirty="0" smtClean="0"/>
            </a:br>
            <a:r>
              <a:rPr lang="et-EE" sz="2400" dirty="0"/>
              <a:t/>
            </a:r>
            <a:br>
              <a:rPr lang="et-EE" sz="2400" dirty="0"/>
            </a:br>
            <a:r>
              <a:rPr lang="et-EE" sz="2400" dirty="0" smtClean="0"/>
              <a:t/>
            </a:r>
            <a:br>
              <a:rPr lang="et-EE" sz="2400" dirty="0" smtClean="0"/>
            </a:br>
            <a:r>
              <a:rPr lang="et-EE" sz="2400" dirty="0"/>
              <a:t/>
            </a:r>
            <a:br>
              <a:rPr lang="et-EE" sz="2400" dirty="0"/>
            </a:br>
            <a:r>
              <a:rPr lang="et-EE" sz="2400" dirty="0" smtClean="0"/>
              <a:t/>
            </a:r>
            <a:br>
              <a:rPr lang="et-EE" sz="2400" dirty="0" smtClean="0"/>
            </a:br>
            <a:r>
              <a:rPr lang="et-EE" sz="2400" dirty="0"/>
              <a:t/>
            </a:r>
            <a:br>
              <a:rPr lang="et-EE" sz="2400" dirty="0"/>
            </a:br>
            <a:r>
              <a:rPr lang="et-EE" sz="2400" dirty="0" smtClean="0"/>
              <a:t/>
            </a:r>
            <a:br>
              <a:rPr lang="et-EE" sz="2400" dirty="0" smtClean="0"/>
            </a:br>
            <a:r>
              <a:rPr lang="et-EE" sz="2400" dirty="0"/>
              <a:t/>
            </a:r>
            <a:br>
              <a:rPr lang="et-EE" sz="2400" dirty="0"/>
            </a:br>
            <a:r>
              <a:rPr lang="et-EE" sz="2400" dirty="0" smtClean="0"/>
              <a:t/>
            </a:r>
            <a:br>
              <a:rPr lang="et-EE" sz="2400" dirty="0" smtClean="0"/>
            </a:br>
            <a:r>
              <a:rPr lang="et-EE" sz="2400" dirty="0"/>
              <a:t/>
            </a:r>
            <a:br>
              <a:rPr lang="et-EE" sz="2400" dirty="0"/>
            </a:br>
            <a:r>
              <a:rPr lang="et-EE" sz="2400" dirty="0" smtClean="0"/>
              <a:t>- </a:t>
            </a:r>
            <a:r>
              <a:rPr lang="et-EE" sz="2400" dirty="0" smtClean="0">
                <a:latin typeface="Times New Roman" panose="02020603050405020304" pitchFamily="18" charset="0"/>
                <a:cs typeface="Times New Roman" panose="02020603050405020304" pitchFamily="18" charset="0"/>
              </a:rPr>
              <a:t>Vastu võetud ja kinnitatud raamatukoguvõrgu uuendatud dokumendid: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a) Tartu Ülikooli raamatukoguvõrgu korralduse kinnitamine</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b) Tartu Ülikooli raamatukoguvõrk</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c) Tartu Ülikooli raamatuvara arvele võtmise kord</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d) Teavikute deponeerimise kord</a:t>
            </a:r>
            <a:br>
              <a:rPr lang="et-EE" sz="2400" dirty="0" smtClean="0">
                <a:latin typeface="Times New Roman" panose="02020603050405020304" pitchFamily="18" charset="0"/>
                <a:cs typeface="Times New Roman" panose="02020603050405020304" pitchFamily="18" charset="0"/>
              </a:rPr>
            </a:br>
            <a:r>
              <a:rPr lang="et-EE" sz="2400" dirty="0" smtClean="0">
                <a:latin typeface="Times New Roman" panose="02020603050405020304" pitchFamily="18" charset="0"/>
                <a:cs typeface="Times New Roman" panose="02020603050405020304" pitchFamily="18" charset="0"/>
              </a:rPr>
              <a:t>e) Deponeerimise vormistamise juhend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59017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Pealkiri 1"/>
          <p:cNvSpPr>
            <a:spLocks noGrp="1"/>
          </p:cNvSpPr>
          <p:nvPr>
            <p:ph type="title"/>
          </p:nvPr>
        </p:nvSpPr>
        <p:spPr/>
        <p:txBody>
          <a:bodyPr/>
          <a:lstStyle/>
          <a:p>
            <a:pPr algn="l"/>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latin typeface="Times New Roman" panose="02020603050405020304" pitchFamily="18" charset="0"/>
                <a:cs typeface="Times New Roman" panose="02020603050405020304" pitchFamily="18" charset="0"/>
              </a:rPr>
              <a:t>-   </a:t>
            </a:r>
            <a:r>
              <a:rPr lang="et-EE" altLang="en-US" sz="2400" b="1" dirty="0" smtClean="0">
                <a:latin typeface="Times New Roman" panose="02020603050405020304" pitchFamily="18" charset="0"/>
                <a:cs typeface="Times New Roman" panose="02020603050405020304" pitchFamily="18" charset="0"/>
              </a:rPr>
              <a:t>2020. aastal </a:t>
            </a:r>
            <a:r>
              <a:rPr lang="et-EE" altLang="en-US" sz="2400" dirty="0" smtClean="0">
                <a:latin typeface="Times New Roman" panose="02020603050405020304" pitchFamily="18" charset="0"/>
                <a:cs typeface="Times New Roman" panose="02020603050405020304" pitchFamily="18" charset="0"/>
              </a:rPr>
              <a:t>on kasutada ELNET Konsortsiumi kodulehel hulgaliselt juhendmaterjale + L. Külvi koostatud Raamatute kataloogimisjuhend (87 l.)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Viimane õppematerjal:</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Monograafiate kirjeldamine MARC 21-s, 8., uuendatud väljaanne, koostatud 2015.a.</a:t>
            </a:r>
            <a:br>
              <a:rPr lang="et-EE" altLang="en-US" sz="2400" dirty="0" smtClean="0">
                <a:latin typeface="Times New Roman" panose="02020603050405020304" pitchFamily="18" charset="0"/>
                <a:cs typeface="Times New Roman" panose="02020603050405020304" pitchFamily="18" charset="0"/>
              </a:rPr>
            </a:br>
            <a:r>
              <a:rPr lang="et-EE" altLang="en-US" sz="2400" b="1" dirty="0" smtClean="0">
                <a:latin typeface="Times New Roman" panose="02020603050405020304" pitchFamily="18" charset="0"/>
                <a:cs typeface="Times New Roman" panose="02020603050405020304" pitchFamily="18" charset="0"/>
              </a:rPr>
              <a:t> </a:t>
            </a:r>
            <a:r>
              <a:rPr lang="et-EE" altLang="en-US" sz="2400" dirty="0" smtClean="0">
                <a:latin typeface="Times New Roman" panose="02020603050405020304" pitchFamily="18" charset="0"/>
                <a:cs typeface="Times New Roman" panose="02020603050405020304" pitchFamily="18" charset="0"/>
              </a:rPr>
              <a:t/>
            </a:r>
            <a:br>
              <a:rPr lang="et-EE" altLang="en-US" sz="2400" dirty="0" smtClean="0">
                <a:latin typeface="Times New Roman" panose="02020603050405020304" pitchFamily="18" charset="0"/>
                <a:cs typeface="Times New Roman" panose="02020603050405020304" pitchFamily="18" charset="0"/>
              </a:rPr>
            </a:br>
            <a:r>
              <a:rPr lang="et-EE" altLang="en-US" sz="2400" dirty="0" smtClean="0">
                <a:latin typeface="Times New Roman" panose="02020603050405020304" pitchFamily="18" charset="0"/>
                <a:cs typeface="Times New Roman" panose="02020603050405020304" pitchFamily="18" charset="0"/>
              </a:rPr>
              <a:t>Vaja oleks uuendada, aga RDA?</a:t>
            </a:r>
            <a:r>
              <a:rPr lang="en-US" altLang="en-US" sz="2400" dirty="0" smtClean="0">
                <a:latin typeface="Times New Roman" panose="02020603050405020304" pitchFamily="18" charset="0"/>
                <a:cs typeface="Times New Roman" panose="02020603050405020304" pitchFamily="18" charset="0"/>
              </a:rPr>
              <a:t/>
            </a:r>
            <a:br>
              <a:rPr lang="en-US" altLang="en-US" sz="2400" dirty="0" smtClean="0">
                <a:latin typeface="Times New Roman" panose="02020603050405020304" pitchFamily="18" charset="0"/>
                <a:cs typeface="Times New Roman" panose="02020603050405020304" pitchFamily="18" charset="0"/>
              </a:rPr>
            </a:br>
            <a:endParaRPr lang="en-US" altLang="en-US" sz="2400" dirty="0" smtClean="0">
              <a:latin typeface="Times New Roman" panose="02020603050405020304" pitchFamily="18" charset="0"/>
              <a:cs typeface="Times New Roman" panose="02020603050405020304"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Pealkiri 1"/>
          <p:cNvSpPr>
            <a:spLocks noGrp="1"/>
          </p:cNvSpPr>
          <p:nvPr>
            <p:ph type="title"/>
          </p:nvPr>
        </p:nvSpPr>
        <p:spPr>
          <a:xfrm>
            <a:off x="457200" y="476250"/>
            <a:ext cx="8229600" cy="1143000"/>
          </a:xfrm>
        </p:spPr>
        <p:txBody>
          <a:bodyPr/>
          <a:lstStyle/>
          <a:p>
            <a:pPr algn="l"/>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t>                                                </a:t>
            </a:r>
            <a:r>
              <a:rPr lang="et-EE" altLang="en-US" sz="2400" b="1" dirty="0" smtClean="0"/>
              <a:t>Lõpetuseks</a:t>
            </a:r>
            <a:r>
              <a:rPr lang="et-EE" altLang="en-US" sz="2400" dirty="0" smtClean="0"/>
              <a:t/>
            </a:r>
            <a:br>
              <a:rPr lang="et-EE" altLang="en-US" sz="2400" dirty="0" smtClean="0"/>
            </a:br>
            <a:r>
              <a:rPr lang="et-EE" altLang="en-US" sz="2400" dirty="0" smtClean="0"/>
              <a:t/>
            </a:r>
            <a:br>
              <a:rPr lang="et-EE" altLang="en-US" sz="2400" dirty="0" smtClean="0"/>
            </a:br>
            <a:r>
              <a:rPr lang="et-EE" altLang="en-US" sz="2400" dirty="0" smtClean="0">
                <a:latin typeface="Times New Roman" panose="02020603050405020304" pitchFamily="18" charset="0"/>
                <a:cs typeface="Times New Roman" panose="02020603050405020304" pitchFamily="18" charset="0"/>
              </a:rPr>
              <a:t>Aastaid </a:t>
            </a:r>
            <a:r>
              <a:rPr lang="et-EE" altLang="en-US" sz="2400" dirty="0" smtClean="0">
                <a:latin typeface="Times New Roman" panose="02020603050405020304" pitchFamily="18" charset="0"/>
                <a:cs typeface="Times New Roman" panose="02020603050405020304" pitchFamily="18" charset="0"/>
              </a:rPr>
              <a:t>tagasi oli mõte: kui raamatukoguvõrk saab jalad alla </a:t>
            </a:r>
            <a:r>
              <a:rPr lang="et-EE" altLang="en-US" sz="2400" dirty="0" smtClean="0">
                <a:latin typeface="Times New Roman" panose="02020603050405020304" pitchFamily="18" charset="0"/>
                <a:cs typeface="Times New Roman" panose="02020603050405020304" pitchFamily="18" charset="0"/>
              </a:rPr>
              <a:t>ja kataloogimisreeglid </a:t>
            </a:r>
            <a:r>
              <a:rPr lang="et-EE" altLang="en-US" sz="2400" dirty="0" smtClean="0">
                <a:latin typeface="Times New Roman" panose="02020603050405020304" pitchFamily="18" charset="0"/>
                <a:cs typeface="Times New Roman" panose="02020603050405020304" pitchFamily="18" charset="0"/>
              </a:rPr>
              <a:t>saavad </a:t>
            </a:r>
            <a:r>
              <a:rPr lang="et-EE" altLang="en-US" sz="2400" dirty="0" smtClean="0">
                <a:latin typeface="Times New Roman" panose="02020603050405020304" pitchFamily="18" charset="0"/>
                <a:cs typeface="Times New Roman" panose="02020603050405020304" pitchFamily="18" charset="0"/>
              </a:rPr>
              <a:t>kõigile </a:t>
            </a:r>
            <a:r>
              <a:rPr lang="et-EE" altLang="en-US" sz="2400" dirty="0" smtClean="0">
                <a:latin typeface="Times New Roman" panose="02020603050405020304" pitchFamily="18" charset="0"/>
                <a:cs typeface="Times New Roman" panose="02020603050405020304" pitchFamily="18" charset="0"/>
              </a:rPr>
              <a:t>selgeks, siis </a:t>
            </a:r>
            <a:r>
              <a:rPr lang="et-EE" altLang="en-US" sz="2400" dirty="0" smtClean="0">
                <a:latin typeface="Times New Roman" panose="02020603050405020304" pitchFamily="18" charset="0"/>
                <a:cs typeface="Times New Roman" panose="02020603050405020304" pitchFamily="18" charset="0"/>
              </a:rPr>
              <a:t>saab hakata nautima </a:t>
            </a:r>
            <a:r>
              <a:rPr lang="et-EE" altLang="en-US" sz="2400" dirty="0" smtClean="0">
                <a:latin typeface="Times New Roman" panose="02020603050405020304" pitchFamily="18" charset="0"/>
                <a:cs typeface="Times New Roman" panose="02020603050405020304" pitchFamily="18" charset="0"/>
              </a:rPr>
              <a:t>tulemusi, </a:t>
            </a:r>
            <a:r>
              <a:rPr lang="et-EE" altLang="en-US" sz="2400" dirty="0" smtClean="0">
                <a:latin typeface="Times New Roman" panose="02020603050405020304" pitchFamily="18" charset="0"/>
                <a:cs typeface="Times New Roman" panose="02020603050405020304" pitchFamily="18" charset="0"/>
              </a:rPr>
              <a:t>aga tegelikult oli see üks helesinine unistus</a:t>
            </a:r>
            <a:r>
              <a:rPr lang="et-EE" altLang="en-US" sz="2400" dirty="0" smtClean="0">
                <a:latin typeface="Times New Roman" panose="02020603050405020304" pitchFamily="18" charset="0"/>
                <a:cs typeface="Times New Roman" panose="02020603050405020304" pitchFamily="18" charset="0"/>
              </a:rPr>
              <a:t>! Tegelikkuses </a:t>
            </a:r>
            <a:r>
              <a:rPr lang="et-EE" altLang="en-US" sz="2400" dirty="0" smtClean="0">
                <a:latin typeface="Times New Roman" panose="02020603050405020304" pitchFamily="18" charset="0"/>
                <a:cs typeface="Times New Roman" panose="02020603050405020304" pitchFamily="18" charset="0"/>
              </a:rPr>
              <a:t>on töö raamatukoguvõrguga </a:t>
            </a:r>
            <a:r>
              <a:rPr lang="et-EE" altLang="en-US" sz="2400" dirty="0" smtClean="0">
                <a:latin typeface="Times New Roman" panose="02020603050405020304" pitchFamily="18" charset="0"/>
                <a:cs typeface="Times New Roman" panose="02020603050405020304" pitchFamily="18" charset="0"/>
              </a:rPr>
              <a:t>lõputu </a:t>
            </a:r>
            <a:r>
              <a:rPr lang="et-EE" altLang="en-US" sz="2400" dirty="0" smtClean="0">
                <a:latin typeface="Times New Roman" panose="02020603050405020304" pitchFamily="18" charset="0"/>
                <a:cs typeface="Times New Roman" panose="02020603050405020304" pitchFamily="18" charset="0"/>
              </a:rPr>
              <a:t>mäkke </a:t>
            </a:r>
            <a:r>
              <a:rPr lang="et-EE" altLang="en-US" sz="2400" dirty="0" smtClean="0">
                <a:latin typeface="Times New Roman" panose="02020603050405020304" pitchFamily="18" charset="0"/>
                <a:cs typeface="Times New Roman" panose="02020603050405020304" pitchFamily="18" charset="0"/>
              </a:rPr>
              <a:t>ronimine (uuenevad kataloogimisreeglid, uued töötajad, uued grandihoidjad…) - </a:t>
            </a:r>
            <a:r>
              <a:rPr lang="et-EE" altLang="en-US" sz="2400" dirty="0" smtClean="0">
                <a:latin typeface="Times New Roman" panose="02020603050405020304" pitchFamily="18" charset="0"/>
                <a:cs typeface="Times New Roman" panose="02020603050405020304" pitchFamily="18" charset="0"/>
              </a:rPr>
              <a:t>mäetipp on veel </a:t>
            </a:r>
            <a:r>
              <a:rPr lang="et-EE" altLang="en-US" sz="2400" dirty="0" smtClean="0">
                <a:latin typeface="Times New Roman" panose="02020603050405020304" pitchFamily="18" charset="0"/>
                <a:cs typeface="Times New Roman" panose="02020603050405020304" pitchFamily="18" charset="0"/>
              </a:rPr>
              <a:t>üsna kaugel!  </a:t>
            </a:r>
            <a:endParaRPr lang="en-US" altLang="en-US" sz="2400" dirty="0" smtClean="0">
              <a:latin typeface="Times New Roman" panose="02020603050405020304" pitchFamily="18" charset="0"/>
              <a:cs typeface="Times New Roman" panose="02020603050405020304" pitchFamily="18" charset="0"/>
            </a:endParaRPr>
          </a:p>
        </p:txBody>
      </p:sp>
      <p:pic>
        <p:nvPicPr>
          <p:cNvPr id="41987" name="Pilt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717032"/>
            <a:ext cx="5400600" cy="295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ctrTitle"/>
          </p:nvPr>
        </p:nvSpPr>
        <p:spPr>
          <a:xfrm>
            <a:off x="685800" y="188641"/>
            <a:ext cx="7772400" cy="3411810"/>
          </a:xfrm>
        </p:spPr>
        <p:txBody>
          <a:bodyPr/>
          <a:lstStyle/>
          <a:p>
            <a:r>
              <a:rPr lang="et-EE" sz="2800" b="1" dirty="0" smtClean="0"/>
              <a:t>Lisa: Tartu Ülikooli erialakogud </a:t>
            </a:r>
            <a:r>
              <a:rPr lang="et-EE" sz="2800" dirty="0" smtClean="0"/>
              <a:t/>
            </a:r>
            <a:br>
              <a:rPr lang="et-EE" sz="2800" dirty="0" smtClean="0"/>
            </a:br>
            <a:r>
              <a:rPr lang="et-EE" sz="2800" dirty="0" err="1" smtClean="0"/>
              <a:t>Immanuel</a:t>
            </a:r>
            <a:r>
              <a:rPr lang="et-EE" sz="2800" dirty="0" smtClean="0"/>
              <a:t> Volkonski kursusetöö</a:t>
            </a:r>
            <a:endParaRPr lang="en-US" sz="2800" dirty="0"/>
          </a:p>
        </p:txBody>
      </p:sp>
      <p:sp>
        <p:nvSpPr>
          <p:cNvPr id="3" name="Alapealkiri 2"/>
          <p:cNvSpPr>
            <a:spLocks noGrp="1"/>
          </p:cNvSpPr>
          <p:nvPr>
            <p:ph type="subTitle" idx="1"/>
          </p:nvPr>
        </p:nvSpPr>
        <p:spPr>
          <a:xfrm>
            <a:off x="1115616" y="3356992"/>
            <a:ext cx="6656784" cy="2281808"/>
          </a:xfrm>
        </p:spPr>
        <p:txBody>
          <a:bodyPr/>
          <a:lstStyle/>
          <a:p>
            <a:pPr>
              <a:spcAft>
                <a:spcPts val="0"/>
              </a:spcAft>
            </a:pPr>
            <a:r>
              <a:rPr lang="et-EE" sz="2400" u="sng" dirty="0" smtClean="0">
                <a:solidFill>
                  <a:srgbClr val="0000FF"/>
                </a:solidFill>
                <a:latin typeface="Times New Roman" panose="02020603050405020304" pitchFamily="18" charset="0"/>
                <a:ea typeface="Calibri" panose="020F0502020204030204" pitchFamily="34" charset="0"/>
                <a:cs typeface="Times New Roman" panose="02020603050405020304" pitchFamily="18" charset="0"/>
                <a:hlinkClick r:id="rId2"/>
              </a:rPr>
              <a:t>www.youtube.com/watch?v=xW8rT6FdgxQ</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3303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i kujundu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4114</TotalTime>
  <Words>1109</Words>
  <Application>Microsoft Office PowerPoint</Application>
  <PresentationFormat>Ekraaniseanss (4:3)</PresentationFormat>
  <Paragraphs>208</Paragraphs>
  <Slides>53</Slides>
  <Notes>2</Notes>
  <HiddenSlides>0</HiddenSlides>
  <MMClips>0</MMClips>
  <ScaleCrop>false</ScaleCrop>
  <HeadingPairs>
    <vt:vector size="6" baseType="variant">
      <vt:variant>
        <vt:lpstr>Kasutatud fondid</vt:lpstr>
      </vt:variant>
      <vt:variant>
        <vt:i4>4</vt:i4>
      </vt:variant>
      <vt:variant>
        <vt:lpstr>Kujundus</vt:lpstr>
      </vt:variant>
      <vt:variant>
        <vt:i4>1</vt:i4>
      </vt:variant>
      <vt:variant>
        <vt:lpstr>Slaidipealkirjad</vt:lpstr>
      </vt:variant>
      <vt:variant>
        <vt:i4>53</vt:i4>
      </vt:variant>
    </vt:vector>
  </HeadingPairs>
  <TitlesOfParts>
    <vt:vector size="58" baseType="lpstr">
      <vt:lpstr>Arial</vt:lpstr>
      <vt:lpstr>Calibri</vt:lpstr>
      <vt:lpstr>Times New Roman</vt:lpstr>
      <vt:lpstr>Wingdings</vt:lpstr>
      <vt:lpstr>Office Theme</vt:lpstr>
      <vt:lpstr>  Tartu Ülikooli raamatukoguvõrk läbi aegade </vt:lpstr>
      <vt:lpstr>Tartu Ülikooli raamatukoguvõrk &gt; peakogu +funktsionaalsete üksustena tegutsevad erialaraamatukogud</vt:lpstr>
      <vt:lpstr>Mis oli enne 2020. aastat?</vt:lpstr>
      <vt:lpstr>PowerPointi esitlus</vt:lpstr>
      <vt:lpstr>PowerPointi esitlus</vt:lpstr>
      <vt:lpstr>Arvutikataloogimine</vt:lpstr>
      <vt:lpstr>PowerPointi esitlus</vt:lpstr>
      <vt:lpstr> </vt:lpstr>
      <vt:lpstr>Kataloogide toimkonna otsused</vt:lpstr>
      <vt:lpstr>PowerPointi esitlus</vt:lpstr>
      <vt:lpstr>PowerPointi esitlus</vt:lpstr>
      <vt:lpstr>Esimene raamatukirje tööleht erialaraamatukogudele</vt:lpstr>
      <vt:lpstr>PowerPointi esitlus</vt:lpstr>
      <vt:lpstr>PowerPointi esitlus</vt:lpstr>
      <vt:lpstr>Kõige suurema eksemplaarsusega erialaraamatukogud (2015)</vt:lpstr>
      <vt:lpstr>Grandiraamatud</vt:lpstr>
      <vt:lpstr>PowerPointi esitlus</vt:lpstr>
      <vt:lpstr>PowerPointi esitlus</vt:lpstr>
      <vt:lpstr>PowerPointi esitlus</vt:lpstr>
      <vt:lpstr>Dspace ja erialaraamatukogud</vt:lpstr>
      <vt:lpstr>PowerPointi esitlus</vt:lpstr>
      <vt:lpstr>PowerPointi esitlus</vt:lpstr>
      <vt:lpstr>Sotsiaalteaduskond   </vt:lpstr>
      <vt:lpstr>Füüsika instituut</vt:lpstr>
      <vt:lpstr>Maailma keelte ja kultuuride kolledž  </vt:lpstr>
      <vt:lpstr>Narva kolledž</vt:lpstr>
      <vt:lpstr>Pärnu kolledž</vt:lpstr>
      <vt:lpstr>Viljandi Kultuuriakadeemia</vt:lpstr>
      <vt:lpstr>PowerPointi esitlus</vt:lpstr>
      <vt:lpstr>PowerPointi esitlus</vt:lpstr>
      <vt:lpstr>Kus me kõik pole ära käinud? Praha</vt:lpstr>
      <vt:lpstr>Peterhof</vt:lpstr>
      <vt:lpstr>Sillamäe</vt:lpstr>
      <vt:lpstr>Oodi – Helsingi linna keskraamatukogu</vt:lpstr>
      <vt:lpstr>PowerPointi esitlus</vt:lpstr>
      <vt:lpstr>PowerPointi esitlus</vt:lpstr>
      <vt:lpstr>PowerPointi esitlus</vt:lpstr>
      <vt:lpstr>PowerPointi esitlus</vt:lpstr>
      <vt:lpstr>PowerPointi esitlus</vt:lpstr>
      <vt:lpstr>PowerPointi esitlus</vt:lpstr>
      <vt:lpstr>Mis muredega on algusaastatel silmitsi seistud?</vt:lpstr>
      <vt:lpstr>PowerPointi esitlus</vt:lpstr>
      <vt:lpstr>PowerPointi esitlus</vt:lpstr>
      <vt:lpstr>PowerPointi esitlus</vt:lpstr>
      <vt:lpstr>PowerPointi esitlus</vt:lpstr>
      <vt:lpstr> </vt:lpstr>
      <vt:lpstr>PowerPointi esitlus</vt:lpstr>
      <vt:lpstr>                                                       Vastastikune koostöö  2016.a. – Balti kaitsekolledž (pakkus tasuta ruumi erialakogude täiendkoolituse läbiviimiseks, peamajas remont) 2017. a. – Eesti Riigiarhiiv (pakkus tasuta ruumi erialakogude täiendkoolituse läbiviimiseks, peamajas remont) 2017.a. -  Kirjandusmuuseum (pakkus tasuta ruumi erialakogude täiendkoolituse läbiviimiseks, peamajas remont)  TÜ raamatukogus käisid raamatuid puhastamas Mari-Liis Rüütli, Sirje Haas ja Hiie Villako  Grandiraamatud &gt; suur abi erialakogude töötajatest Dspace &gt; aitäh Sille Avalole Dspace’i tutvustamise eest (esimene tööleht) </vt:lpstr>
      <vt:lpstr>                                                    Mis meil on aastaks 2020  - Toimiv TÜ raamatukoguvõrk &gt; 29 erialakogu + 6 koostöölepingu alusel liitunud erialakogu + 8 allüksust, kes omavad oma asutuse asukohakoodi    - TÜ raamatukogu kodulehel &gt; Tartu Ülikooli erialaraamatukogud:  utlib.ut.ee/erialaraamatukogud - TÜ erialaraamatukogude list utlib.erialakogud@lists.ut.ee - Dspace &gt; üliõpilastööde sisestamine  - Dokumendihaldus - deposite collection (toode erialakogude jaoks kirjanduse deponeerimiseks peamajast erialakokku: libaeksemplari abil saab laenutada deponeeritud raamatut lugejatele) - Kaks korda aastas teabepäevad - 2020. aasta alguses tagastatud raamatute pilootprojekt (sisepostiring)     </vt:lpstr>
      <vt:lpstr>            - Vastu võetud ja kinnitatud raamatukoguvõrgu uuendatud dokumendid:   a) Tartu Ülikooli raamatukoguvõrgu korralduse kinnitamine b) Tartu Ülikooli raamatukoguvõrk c) Tartu Ülikooli raamatuvara arvele võtmise kord d) Teavikute deponeerimise kord e) Deponeerimise vormistamise juhend</vt:lpstr>
      <vt:lpstr>                -   2020. aastal on kasutada ELNET Konsortsiumi kodulehel hulgaliselt juhendmaterjale + L. Külvi koostatud Raamatute kataloogimisjuhend (87 l.)   Viimane õppematerjal: Monograafiate kirjeldamine MARC 21-s, 8., uuendatud väljaanne, koostatud 2015.a.   Vaja oleks uuendada, aga RDA? </vt:lpstr>
      <vt:lpstr>                                                      Lõpetuseks  Aastaid tagasi oli mõte: kui raamatukoguvõrk saab jalad alla ja kataloogimisreeglid saavad kõigile selgeks, siis saab hakata nautima tulemusi, aga tegelikult oli see üks helesinine unistus! Tegelikkuses on töö raamatukoguvõrguga lõputu mäkke ronimine (uuenevad kataloogimisreeglid, uued töötajad, uued grandihoidjad…) - mäetipp on veel üsna kaugel!  </vt:lpstr>
      <vt:lpstr>Lisa: Tartu Ülikooli erialakogud  Immanuel Volkonski kursusetöö</vt:lpstr>
    </vt:vector>
  </TitlesOfParts>
  <Company>TU Library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UUENDUSED KATALOOGIMISES</dc:title>
  <dc:creator>Kataloogija</dc:creator>
  <cp:lastModifiedBy>Lilia Külv</cp:lastModifiedBy>
  <cp:revision>424</cp:revision>
  <cp:lastPrinted>2019-11-06T08:41:48Z</cp:lastPrinted>
  <dcterms:created xsi:type="dcterms:W3CDTF">2012-11-23T10:43:50Z</dcterms:created>
  <dcterms:modified xsi:type="dcterms:W3CDTF">2020-04-28T06:32:13Z</dcterms:modified>
</cp:coreProperties>
</file>