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6" r:id="rId4"/>
    <p:sldId id="272" r:id="rId5"/>
    <p:sldId id="261" r:id="rId6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75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3204" autoAdjust="0"/>
  </p:normalViewPr>
  <p:slideViewPr>
    <p:cSldViewPr snapToGrid="0">
      <p:cViewPr varScale="1">
        <p:scale>
          <a:sx n="89" d="100"/>
          <a:sy n="89" d="100"/>
        </p:scale>
        <p:origin x="-102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t-E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t-E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ut_pp_uus1_est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203F8C"/>
                </a:solidFill>
              </a:defRPr>
            </a:lvl1pPr>
          </a:lstStyle>
          <a:p>
            <a:fld id="{20B44903-2564-48A4-A473-2C40687D2C82}" type="datetimeFigureOut">
              <a:rPr lang="et-EE" smtClean="0"/>
              <a:pPr/>
              <a:t>26.10.2011</a:t>
            </a:fld>
            <a:endParaRPr lang="et-E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203F8C"/>
                </a:solidFill>
              </a:defRPr>
            </a:lvl1pPr>
          </a:lstStyle>
          <a:p>
            <a:endParaRPr lang="et-E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203F8C"/>
                </a:solidFill>
              </a:defRPr>
            </a:lvl1pPr>
          </a:lstStyle>
          <a:p>
            <a:fld id="{CA4F6556-E4DA-472E-A4E3-BC0C590AFE30}" type="slidenum">
              <a:rPr lang="et-EE" smtClean="0"/>
              <a:pPr/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4D4D4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4D4D4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4D4D4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4D4D4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doaj.org/doaj?func=home&amp;uiLanguage=e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379" y="1728662"/>
            <a:ext cx="8258783" cy="2071991"/>
          </a:xfrm>
        </p:spPr>
        <p:txBody>
          <a:bodyPr/>
          <a:lstStyle/>
          <a:p>
            <a:r>
              <a:rPr lang="et-EE" sz="3600" dirty="0" smtClean="0"/>
              <a:t>TÜ õpikute ja ülikooli nime all kirjastatavate ajakirjade toetamine – OA põhimõtete juurutamine</a:t>
            </a:r>
            <a:endParaRPr lang="et-EE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4099001"/>
            <a:ext cx="6400800" cy="928694"/>
          </a:xfrm>
        </p:spPr>
        <p:txBody>
          <a:bodyPr/>
          <a:lstStyle/>
          <a:p>
            <a:r>
              <a:rPr lang="et-EE" sz="2400" b="1" dirty="0" smtClean="0">
                <a:solidFill>
                  <a:schemeClr val="tx1"/>
                </a:solidFill>
              </a:rPr>
              <a:t>Martin Hallik</a:t>
            </a:r>
          </a:p>
          <a:p>
            <a:r>
              <a:rPr lang="et-EE" sz="2000" dirty="0" smtClean="0">
                <a:solidFill>
                  <a:schemeClr val="tx1"/>
                </a:solidFill>
              </a:rPr>
              <a:t>Tartu Ülikooli õppeprorektor</a:t>
            </a:r>
            <a:endParaRPr lang="et-EE" dirty="0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28728" y="5643578"/>
            <a:ext cx="64294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1600" dirty="0" smtClean="0"/>
              <a:t>Konverents „</a:t>
            </a:r>
            <a:r>
              <a:rPr lang="et-EE" sz="1600" dirty="0" err="1" smtClean="0"/>
              <a:t>Open</a:t>
            </a:r>
            <a:r>
              <a:rPr lang="et-EE" sz="1600" dirty="0" smtClean="0"/>
              <a:t> Access – Eesti teaduse võimalus“</a:t>
            </a:r>
          </a:p>
          <a:p>
            <a:pPr algn="ctr"/>
            <a:r>
              <a:rPr lang="et-EE" sz="1600" dirty="0" smtClean="0"/>
              <a:t>27.-28. oktoober 2011</a:t>
            </a:r>
          </a:p>
          <a:p>
            <a:pPr algn="ctr"/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Õpikud</a:t>
            </a:r>
            <a:endParaRPr lang="et-EE" dirty="0"/>
          </a:p>
        </p:txBody>
      </p:sp>
      <p:sp>
        <p:nvSpPr>
          <p:cNvPr id="11" name="Rounded Rectangle 10"/>
          <p:cNvSpPr/>
          <p:nvPr/>
        </p:nvSpPr>
        <p:spPr>
          <a:xfrm>
            <a:off x="629399" y="2850661"/>
            <a:ext cx="2313232" cy="1071570"/>
          </a:xfrm>
          <a:prstGeom prst="roundRect">
            <a:avLst/>
          </a:prstGeom>
          <a:noFill/>
          <a:ln w="15875">
            <a:solidFill>
              <a:srgbClr val="0037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sz="2800" dirty="0" smtClean="0">
                <a:solidFill>
                  <a:schemeClr val="tx1"/>
                </a:solidFill>
              </a:rPr>
              <a:t>raha</a:t>
            </a:r>
            <a:endParaRPr lang="et-EE" sz="2800" dirty="0">
              <a:solidFill>
                <a:schemeClr val="tx1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3243255" y="2889610"/>
            <a:ext cx="5273460" cy="1425535"/>
            <a:chOff x="3181610" y="2180694"/>
            <a:chExt cx="5273460" cy="1414276"/>
          </a:xfrm>
        </p:grpSpPr>
        <p:sp>
          <p:nvSpPr>
            <p:cNvPr id="4" name="Content Placeholder 2"/>
            <p:cNvSpPr txBox="1">
              <a:spLocks/>
            </p:cNvSpPr>
            <p:nvPr/>
          </p:nvSpPr>
          <p:spPr bwMode="auto">
            <a:xfrm>
              <a:off x="3696734" y="2180694"/>
              <a:ext cx="4758336" cy="1414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6670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r>
                <a:rPr lang="et-EE" sz="2000" kern="0" dirty="0" smtClean="0"/>
                <a:t>riiklik kõrgkooliõpikute programm</a:t>
              </a:r>
            </a:p>
            <a:p>
              <a:pPr marL="266700" indent="-247650">
                <a:buClr>
                  <a:schemeClr val="bg2"/>
                </a:buClr>
                <a:defRPr/>
              </a:pPr>
              <a:endParaRPr lang="et-EE" sz="2000" kern="0" dirty="0" smtClean="0"/>
            </a:p>
            <a:p>
              <a:pPr marL="266700" lvl="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r>
                <a:rPr lang="et-EE" sz="2000" kern="0" dirty="0" smtClean="0"/>
                <a:t>TÜ kirjastamistoetused</a:t>
              </a:r>
            </a:p>
            <a:p>
              <a:pPr marL="26670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endParaRPr lang="et-EE" sz="2000" dirty="0" smtClean="0"/>
            </a:p>
            <a:p>
              <a:pPr marL="26670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endParaRPr lang="et-EE" sz="2000" dirty="0" smtClean="0"/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rot="10800000">
              <a:off x="3181610" y="2379946"/>
              <a:ext cx="607894" cy="4125"/>
            </a:xfrm>
            <a:prstGeom prst="straightConnector1">
              <a:avLst/>
            </a:prstGeom>
            <a:ln w="31750" cmpd="dbl">
              <a:solidFill>
                <a:srgbClr val="00375C"/>
              </a:solidFill>
              <a:headEnd type="none"/>
              <a:tailEnd type="stealth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rot="10800000" flipV="1">
              <a:off x="3181611" y="2987087"/>
              <a:ext cx="607894" cy="6633"/>
            </a:xfrm>
            <a:prstGeom prst="straightConnector1">
              <a:avLst/>
            </a:prstGeom>
            <a:ln w="31750" cmpd="dbl">
              <a:solidFill>
                <a:srgbClr val="00375C"/>
              </a:solidFill>
              <a:headEnd type="none"/>
              <a:tailEnd type="stealth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ounded Rectangle 14"/>
          <p:cNvSpPr/>
          <p:nvPr/>
        </p:nvSpPr>
        <p:spPr>
          <a:xfrm>
            <a:off x="612204" y="4674602"/>
            <a:ext cx="2323672" cy="1089763"/>
          </a:xfrm>
          <a:prstGeom prst="roundRect">
            <a:avLst/>
          </a:prstGeom>
          <a:noFill/>
          <a:ln w="15875">
            <a:solidFill>
              <a:srgbClr val="0037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t-EE" sz="2800" dirty="0" smtClean="0">
                <a:solidFill>
                  <a:schemeClr val="tx1"/>
                </a:solidFill>
              </a:rPr>
              <a:t>motivatsioon</a:t>
            </a:r>
            <a:endParaRPr lang="et-EE" sz="2800" dirty="0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3276165" y="4677854"/>
            <a:ext cx="5248408" cy="1414276"/>
            <a:chOff x="3233802" y="4174420"/>
            <a:chExt cx="5248408" cy="1414276"/>
          </a:xfrm>
        </p:grpSpPr>
        <p:sp>
          <p:nvSpPr>
            <p:cNvPr id="19" name="Content Placeholder 2"/>
            <p:cNvSpPr txBox="1">
              <a:spLocks/>
            </p:cNvSpPr>
            <p:nvPr/>
          </p:nvSpPr>
          <p:spPr bwMode="auto">
            <a:xfrm>
              <a:off x="3723874" y="4174420"/>
              <a:ext cx="4758336" cy="1414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6670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r>
                <a:rPr lang="et-EE" sz="2000" kern="0" dirty="0" smtClean="0"/>
                <a:t>õpikute koostamist hinnatakse ametinõuete täitmisel</a:t>
              </a:r>
            </a:p>
            <a:p>
              <a:pPr marL="266700" lvl="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r>
                <a:rPr lang="et-EE" sz="2000" kern="0" dirty="0" smtClean="0"/>
                <a:t>akadeemilises CVs õpik võrdsustatud monograafiaga</a:t>
              </a:r>
            </a:p>
            <a:p>
              <a:pPr marL="26670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endParaRPr lang="et-EE" sz="2000" dirty="0" smtClean="0"/>
            </a:p>
            <a:p>
              <a:pPr marL="266700" indent="-247650">
                <a:buClr>
                  <a:schemeClr val="bg2"/>
                </a:buClr>
                <a:buBlip>
                  <a:blip r:embed="rId2"/>
                </a:buBlip>
                <a:defRPr/>
              </a:pPr>
              <a:endParaRPr lang="et-EE" sz="2000" dirty="0" smtClean="0"/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t-EE" sz="2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rot="10800000">
              <a:off x="3233802" y="4373672"/>
              <a:ext cx="607894" cy="4125"/>
            </a:xfrm>
            <a:prstGeom prst="straightConnector1">
              <a:avLst/>
            </a:prstGeom>
            <a:ln w="31750" cmpd="dbl">
              <a:solidFill>
                <a:srgbClr val="00375C"/>
              </a:solidFill>
              <a:headEnd type="none"/>
              <a:tailEnd type="stealth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rot="10800000" flipV="1">
              <a:off x="3246329" y="4980813"/>
              <a:ext cx="607894" cy="6633"/>
            </a:xfrm>
            <a:prstGeom prst="straightConnector1">
              <a:avLst/>
            </a:prstGeom>
            <a:ln w="31750" cmpd="dbl">
              <a:solidFill>
                <a:srgbClr val="00375C"/>
              </a:solidFill>
              <a:headEnd type="none"/>
              <a:tailEnd type="stealth" w="lg" len="lg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Content Placeholder 2"/>
          <p:cNvSpPr>
            <a:spLocks noGrp="1"/>
          </p:cNvSpPr>
          <p:nvPr>
            <p:ph idx="1"/>
          </p:nvPr>
        </p:nvSpPr>
        <p:spPr>
          <a:xfrm>
            <a:off x="966438" y="1711117"/>
            <a:ext cx="7126560" cy="583704"/>
          </a:xfrm>
        </p:spPr>
        <p:txBody>
          <a:bodyPr/>
          <a:lstStyle/>
          <a:p>
            <a:pPr marL="266700" indent="-247650" algn="ctr">
              <a:buClr>
                <a:schemeClr val="bg2"/>
              </a:buClr>
              <a:buNone/>
              <a:defRPr/>
            </a:pPr>
            <a:r>
              <a:rPr lang="et-EE" sz="2800" dirty="0" smtClean="0">
                <a:solidFill>
                  <a:schemeClr val="tx1"/>
                </a:solidFill>
              </a:rPr>
              <a:t>Eestikeelsetest õpikutest on puudus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27934"/>
            <a:ext cx="7772400" cy="1143000"/>
          </a:xfrm>
        </p:spPr>
        <p:txBody>
          <a:bodyPr/>
          <a:lstStyle/>
          <a:p>
            <a:r>
              <a:rPr lang="et-EE" dirty="0" smtClean="0"/>
              <a:t>E-õpikud</a:t>
            </a:r>
            <a:endParaRPr lang="et-EE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475656" y="4509120"/>
            <a:ext cx="716307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t-EE" sz="2400" dirty="0"/>
          </a:p>
        </p:txBody>
      </p:sp>
      <p:grpSp>
        <p:nvGrpSpPr>
          <p:cNvPr id="21" name="Group 20"/>
          <p:cNvGrpSpPr/>
          <p:nvPr/>
        </p:nvGrpSpPr>
        <p:grpSpPr>
          <a:xfrm>
            <a:off x="1119321" y="2391074"/>
            <a:ext cx="6734790" cy="1577362"/>
            <a:chOff x="1118291" y="2284757"/>
            <a:chExt cx="6734790" cy="1577362"/>
          </a:xfrm>
        </p:grpSpPr>
        <p:grpSp>
          <p:nvGrpSpPr>
            <p:cNvPr id="14" name="Group 13"/>
            <p:cNvGrpSpPr/>
            <p:nvPr/>
          </p:nvGrpSpPr>
          <p:grpSpPr>
            <a:xfrm>
              <a:off x="1519864" y="2284757"/>
              <a:ext cx="5956701" cy="1157714"/>
              <a:chOff x="1324656" y="2445560"/>
              <a:chExt cx="5956701" cy="1154458"/>
            </a:xfrm>
          </p:grpSpPr>
          <p:pic>
            <p:nvPicPr>
              <p:cNvPr id="8" name="Picture 7" descr="ebrary.gif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1324656" y="2462890"/>
                <a:ext cx="2416397" cy="1137128"/>
              </a:xfrm>
              <a:prstGeom prst="rect">
                <a:avLst/>
              </a:prstGeom>
            </p:spPr>
          </p:pic>
          <p:pic>
            <p:nvPicPr>
              <p:cNvPr id="9" name="Picture 8" descr="dspace.gif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839371" y="2445560"/>
                <a:ext cx="2441986" cy="1149171"/>
              </a:xfrm>
              <a:prstGeom prst="rect">
                <a:avLst/>
              </a:prstGeom>
            </p:spPr>
          </p:pic>
        </p:grpSp>
        <p:sp>
          <p:nvSpPr>
            <p:cNvPr id="17" name="TextBox 16"/>
            <p:cNvSpPr txBox="1"/>
            <p:nvPr/>
          </p:nvSpPr>
          <p:spPr>
            <a:xfrm>
              <a:off x="1118291" y="3462009"/>
              <a:ext cx="330310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2000" dirty="0" smtClean="0"/>
                <a:t>Juurdepääs TÜ liikmetel</a:t>
              </a:r>
              <a:endParaRPr lang="et-EE" sz="20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766924" y="3442286"/>
              <a:ext cx="30861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t-EE" sz="2000" dirty="0" smtClean="0"/>
                <a:t>Vaba juurdepääs kõigil</a:t>
              </a:r>
              <a:endParaRPr lang="et-EE" sz="2000" dirty="0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1118680" y="2179449"/>
            <a:ext cx="3210127" cy="1964533"/>
          </a:xfrm>
          <a:prstGeom prst="roundRect">
            <a:avLst/>
          </a:prstGeom>
          <a:noFill/>
          <a:ln w="15875">
            <a:solidFill>
              <a:srgbClr val="0037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 sz="2800" dirty="0">
              <a:solidFill>
                <a:schemeClr val="tx1"/>
              </a:solidFill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 bwMode="auto">
          <a:xfrm>
            <a:off x="1229188" y="4348759"/>
            <a:ext cx="3002344" cy="50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r>
              <a:rPr lang="et-EE" sz="2000" kern="0" dirty="0" smtClean="0"/>
              <a:t>89 eestikeelset õpikut</a:t>
            </a:r>
          </a:p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endParaRPr lang="et-EE" sz="2000" dirty="0" smtClean="0"/>
          </a:p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endParaRPr lang="et-EE" sz="200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4795996" y="4364971"/>
            <a:ext cx="3002344" cy="50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r>
              <a:rPr lang="et-EE" sz="2000" kern="0" dirty="0" smtClean="0"/>
              <a:t>51 eestikeelset õpikut</a:t>
            </a:r>
            <a:endParaRPr lang="et-EE" sz="200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1790150" y="5649023"/>
            <a:ext cx="5758514" cy="505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r>
              <a:rPr lang="et-EE" sz="2000" kern="0" dirty="0" smtClean="0"/>
              <a:t>E-õpiku lepingud sõlmitud veel 28 autoriga</a:t>
            </a:r>
            <a:endParaRPr lang="et-EE" sz="2000" dirty="0" smtClean="0"/>
          </a:p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endParaRPr lang="et-EE" sz="2000" kern="0" dirty="0" smtClean="0"/>
          </a:p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endParaRPr lang="et-EE" sz="2000" dirty="0" smtClean="0"/>
          </a:p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endParaRPr lang="et-EE" sz="200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20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645548" y="2182844"/>
            <a:ext cx="3210127" cy="1964533"/>
          </a:xfrm>
          <a:prstGeom prst="roundRect">
            <a:avLst/>
          </a:prstGeom>
          <a:noFill/>
          <a:ln w="15875">
            <a:solidFill>
              <a:srgbClr val="0037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284" y="749449"/>
            <a:ext cx="7772400" cy="1143000"/>
          </a:xfrm>
        </p:spPr>
        <p:txBody>
          <a:bodyPr/>
          <a:lstStyle/>
          <a:p>
            <a:r>
              <a:rPr lang="et-EE" dirty="0" smtClean="0"/>
              <a:t>OA ajakirjad</a:t>
            </a:r>
            <a:endParaRPr lang="et-EE" dirty="0"/>
          </a:p>
        </p:txBody>
      </p:sp>
      <p:pic>
        <p:nvPicPr>
          <p:cNvPr id="4" name="Picture 2" descr="DOAJ Directory of Open Access Journals">
            <a:hlinkClick r:id="rId2" tooltip="DOAJ -- Directory of Open Access Journals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3161" y="2277353"/>
            <a:ext cx="3143860" cy="917668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3152023" y="4306606"/>
            <a:ext cx="2986132" cy="1101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66700" indent="-247650">
              <a:buClr>
                <a:schemeClr val="bg2"/>
              </a:buClr>
              <a:buBlip>
                <a:blip r:embed="rId4"/>
              </a:buBlip>
              <a:defRPr/>
            </a:pPr>
            <a:r>
              <a:rPr lang="et-EE" sz="2400" kern="0" dirty="0" smtClean="0"/>
              <a:t>20 Eesti ajakirja</a:t>
            </a:r>
          </a:p>
          <a:p>
            <a:pPr marL="179388" indent="6350">
              <a:buClr>
                <a:schemeClr val="bg2"/>
              </a:buClr>
              <a:defRPr/>
            </a:pPr>
            <a:r>
              <a:rPr lang="et-EE" sz="2400" kern="0" dirty="0" smtClean="0"/>
              <a:t> (sh 7 TÜ ajakirja)</a:t>
            </a:r>
            <a:endParaRPr lang="et-EE" sz="2400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t-EE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46158" y="3276228"/>
            <a:ext cx="30861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2000" dirty="0" smtClean="0"/>
              <a:t>Vaba juurdepääs kõigil</a:t>
            </a:r>
            <a:endParaRPr lang="et-EE" sz="2000" dirty="0"/>
          </a:p>
        </p:txBody>
      </p:sp>
      <p:sp>
        <p:nvSpPr>
          <p:cNvPr id="8" name="Rounded Rectangle 7"/>
          <p:cNvSpPr/>
          <p:nvPr/>
        </p:nvSpPr>
        <p:spPr>
          <a:xfrm>
            <a:off x="2525949" y="1962198"/>
            <a:ext cx="4040221" cy="1964533"/>
          </a:xfrm>
          <a:prstGeom prst="roundRect">
            <a:avLst/>
          </a:prstGeom>
          <a:noFill/>
          <a:ln w="15875">
            <a:solidFill>
              <a:srgbClr val="00375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79083" y="4903188"/>
            <a:ext cx="4961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1000" i="1" dirty="0" smtClean="0"/>
              <a:t>© </a:t>
            </a:r>
            <a:r>
              <a:rPr lang="et-EE" sz="1000" i="1" dirty="0" err="1" smtClean="0"/>
              <a:t>Original</a:t>
            </a:r>
            <a:r>
              <a:rPr lang="et-EE" sz="1000" i="1" dirty="0" smtClean="0"/>
              <a:t> Artist </a:t>
            </a:r>
          </a:p>
          <a:p>
            <a:pPr algn="ctr"/>
            <a:r>
              <a:rPr lang="et-EE" sz="1000" i="1" dirty="0" err="1" smtClean="0"/>
              <a:t>Reproduction</a:t>
            </a:r>
            <a:r>
              <a:rPr lang="et-EE" sz="1000" i="1" dirty="0" smtClean="0"/>
              <a:t> </a:t>
            </a:r>
            <a:r>
              <a:rPr lang="et-EE" sz="1000" i="1" dirty="0" err="1" smtClean="0"/>
              <a:t>rights</a:t>
            </a:r>
            <a:r>
              <a:rPr lang="et-EE" sz="1000" i="1" dirty="0" smtClean="0"/>
              <a:t> </a:t>
            </a:r>
            <a:r>
              <a:rPr lang="et-EE" sz="1000" i="1" dirty="0" err="1" smtClean="0"/>
              <a:t>obtainable</a:t>
            </a:r>
            <a:r>
              <a:rPr lang="et-EE" sz="1000" i="1" dirty="0" smtClean="0"/>
              <a:t> </a:t>
            </a:r>
            <a:r>
              <a:rPr lang="et-EE" sz="1000" i="1" dirty="0" err="1" smtClean="0"/>
              <a:t>from</a:t>
            </a:r>
            <a:r>
              <a:rPr lang="et-EE" sz="1000" i="1" dirty="0" smtClean="0"/>
              <a:t> </a:t>
            </a:r>
            <a:r>
              <a:rPr lang="et-EE" sz="1000" i="1" u="sng" dirty="0" err="1" smtClean="0"/>
              <a:t>www.CartoonStock.com</a:t>
            </a:r>
            <a:endParaRPr lang="et-EE" sz="1000" i="1" u="sng" dirty="0" smtClean="0"/>
          </a:p>
          <a:p>
            <a:pPr algn="ctr"/>
            <a:r>
              <a:rPr lang="et-EE" sz="1000" i="1" u="sng" dirty="0" smtClean="0"/>
              <a:t>http</a:t>
            </a:r>
            <a:r>
              <a:rPr lang="et-EE" sz="1000" i="1" u="sng" dirty="0"/>
              <a:t>://www.cartoonstock.com/newscartoons/cartoonists/gri/lowres/grin77l.jpg</a:t>
            </a:r>
            <a:endParaRPr lang="et-EE" sz="1000" i="1" dirty="0"/>
          </a:p>
          <a:p>
            <a:pPr algn="ctr"/>
            <a:endParaRPr lang="et-EE" sz="1000" i="1" dirty="0"/>
          </a:p>
        </p:txBody>
      </p:sp>
      <p:pic>
        <p:nvPicPr>
          <p:cNvPr id="4099" name="Picture 3" descr="\\raud.ut.ee\hriisalu\Dokumendid\P2\e-õpe\grin77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914400"/>
            <a:ext cx="3826559" cy="4038584"/>
          </a:xfrm>
          <a:prstGeom prst="rect">
            <a:avLst/>
          </a:prstGeom>
          <a:noFill/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839453" y="6011779"/>
            <a:ext cx="3788923" cy="586902"/>
          </a:xfrm>
        </p:spPr>
        <p:txBody>
          <a:bodyPr/>
          <a:lstStyle/>
          <a:p>
            <a:pPr algn="ctr">
              <a:buNone/>
            </a:pPr>
            <a:r>
              <a:rPr lang="et-EE" dirty="0" smtClean="0">
                <a:solidFill>
                  <a:schemeClr val="tx1"/>
                </a:solidFill>
              </a:rPr>
              <a:t>Tänan kuulamast!</a:t>
            </a:r>
            <a:endParaRPr lang="et-EE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t_pp1">
  <a:themeElements>
    <a:clrScheme name="Default Design 10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99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CAFF"/>
      </a:accent5>
      <a:accent6>
        <a:srgbClr val="2D2DB9"/>
      </a:accent6>
      <a:hlink>
        <a:srgbClr val="003399"/>
      </a:hlink>
      <a:folHlink>
        <a:srgbClr val="B2B2B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33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4C74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99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CAFF"/>
        </a:accent5>
        <a:accent6>
          <a:srgbClr val="2D2DB9"/>
        </a:accent6>
        <a:hlink>
          <a:srgbClr val="0033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ut_pp1</Template>
  <TotalTime>614</TotalTime>
  <Words>103</Words>
  <Application>Microsoft Office PowerPoint</Application>
  <PresentationFormat>On-screen Show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ut_pp1</vt:lpstr>
      <vt:lpstr>TÜ õpikute ja ülikooli nime all kirjastatavate ajakirjade toetamine – OA põhimõtete juurutamine</vt:lpstr>
      <vt:lpstr>Õpikud</vt:lpstr>
      <vt:lpstr>E-õpikud</vt:lpstr>
      <vt:lpstr>OA ajakirjad</vt:lpstr>
      <vt:lpstr>Slide 5</vt:lpstr>
    </vt:vector>
  </TitlesOfParts>
  <Company>Tartu Ülikool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Helina</dc:creator>
  <cp:lastModifiedBy>Helina Riisalu</cp:lastModifiedBy>
  <cp:revision>115</cp:revision>
  <dcterms:created xsi:type="dcterms:W3CDTF">2011-03-29T13:10:50Z</dcterms:created>
  <dcterms:modified xsi:type="dcterms:W3CDTF">2011-10-26T11:19:16Z</dcterms:modified>
</cp:coreProperties>
</file>