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FFFFFF"/>
    <a:srgbClr val="E9E4CD"/>
    <a:srgbClr val="E9E1C5"/>
    <a:srgbClr val="DDDDDD"/>
    <a:srgbClr val="FFFFCC"/>
    <a:srgbClr val="FBD1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211" autoAdjust="0"/>
    <p:restoredTop sz="94660"/>
  </p:normalViewPr>
  <p:slideViewPr>
    <p:cSldViewPr>
      <p:cViewPr varScale="1">
        <p:scale>
          <a:sx n="110" d="100"/>
          <a:sy n="110" d="100"/>
        </p:scale>
        <p:origin x="126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0" d="100"/>
          <a:sy n="100" d="100"/>
        </p:scale>
        <p:origin x="-360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hnas-cifs\CIFS_Staff\Redirected%20Users\vu24386\Desktop\disertacij&#371;%20tyrimas\DUOMENY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ulius%201\Downloads\DUOMENY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Average</a:t>
            </a:r>
            <a:r>
              <a:rPr lang="lt-LT" baseline="0" dirty="0" smtClean="0"/>
              <a:t> </a:t>
            </a:r>
            <a:r>
              <a:rPr lang="lt-LT" baseline="0" dirty="0" err="1" smtClean="0"/>
              <a:t>number</a:t>
            </a:r>
            <a:r>
              <a:rPr lang="en-US" dirty="0" smtClean="0"/>
              <a:t> </a:t>
            </a:r>
            <a:r>
              <a:rPr lang="en-US" dirty="0"/>
              <a:t>of information resources in dissertations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7837423447069117"/>
          <c:y val="0.29653944298629337"/>
          <c:w val="0.78829243219597556"/>
          <c:h val="0.480482283464566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Lapas1!$C$12</c:f>
              <c:strCache>
                <c:ptCount val="1"/>
                <c:pt idx="0">
                  <c:v>Average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cat>
            <c:strRef>
              <c:f>Lapas1!$A$13:$A$16</c:f>
              <c:strCache>
                <c:ptCount val="4"/>
                <c:pt idx="0">
                  <c:v>Social Sciences</c:v>
                </c:pt>
                <c:pt idx="1">
                  <c:v>Physical Sciences</c:v>
                </c:pt>
                <c:pt idx="2">
                  <c:v>Biomedical Sciences</c:v>
                </c:pt>
                <c:pt idx="3">
                  <c:v>Technological Sciences</c:v>
                </c:pt>
              </c:strCache>
            </c:strRef>
          </c:cat>
          <c:val>
            <c:numRef>
              <c:f>Lapas1!$C$13:$C$16</c:f>
              <c:numCache>
                <c:formatCode>General</c:formatCode>
                <c:ptCount val="4"/>
                <c:pt idx="0">
                  <c:v>212</c:v>
                </c:pt>
                <c:pt idx="1">
                  <c:v>145</c:v>
                </c:pt>
                <c:pt idx="2">
                  <c:v>223</c:v>
                </c:pt>
                <c:pt idx="3">
                  <c:v>116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5601416"/>
        <c:axId val="258381320"/>
      </c:barChart>
      <c:catAx>
        <c:axId val="255601416"/>
        <c:scaling>
          <c:orientation val="minMax"/>
        </c:scaling>
        <c:delete val="0"/>
        <c:axPos val="b"/>
        <c:majorGridlines/>
        <c:numFmt formatCode="General" sourceLinked="0"/>
        <c:majorTickMark val="none"/>
        <c:minorTickMark val="none"/>
        <c:tickLblPos val="nextTo"/>
        <c:crossAx val="258381320"/>
        <c:crosses val="autoZero"/>
        <c:auto val="1"/>
        <c:lblAlgn val="ctr"/>
        <c:lblOffset val="100"/>
        <c:noMultiLvlLbl val="0"/>
      </c:catAx>
      <c:valAx>
        <c:axId val="25838132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5560141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b="1"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Social Sciences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Lapas1!$A$34</c:f>
              <c:strCache>
                <c:ptCount val="1"/>
                <c:pt idx="0">
                  <c:v>Social Sciences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/>
                      <a:t>Printed books
18%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/>
                      <a:t>Electronic books
5%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Lapas1!$B$33:$E$33</c:f>
              <c:strCache>
                <c:ptCount val="4"/>
                <c:pt idx="0">
                  <c:v>Printed books</c:v>
                </c:pt>
                <c:pt idx="1">
                  <c:v>Electronic books</c:v>
                </c:pt>
                <c:pt idx="2">
                  <c:v>Journal articles</c:v>
                </c:pt>
                <c:pt idx="3">
                  <c:v>Other</c:v>
                </c:pt>
              </c:strCache>
            </c:strRef>
          </c:cat>
          <c:val>
            <c:numRef>
              <c:f>Lapas1!$B$34:$E$34</c:f>
              <c:numCache>
                <c:formatCode>General</c:formatCode>
                <c:ptCount val="4"/>
                <c:pt idx="0">
                  <c:v>115</c:v>
                </c:pt>
                <c:pt idx="1">
                  <c:v>29</c:v>
                </c:pt>
                <c:pt idx="2">
                  <c:v>237</c:v>
                </c:pt>
                <c:pt idx="3">
                  <c:v>255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b="1"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Social Sciences</a:t>
            </a:r>
          </a:p>
        </c:rich>
      </c:tx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b="1"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Lapas1!$A$35</c:f>
              <c:strCache>
                <c:ptCount val="1"/>
                <c:pt idx="0">
                  <c:v>Physical Sciences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Lapas1!$B$33:$E$33</c:f>
              <c:strCache>
                <c:ptCount val="4"/>
                <c:pt idx="0">
                  <c:v>Printed books</c:v>
                </c:pt>
                <c:pt idx="1">
                  <c:v>Electronic books</c:v>
                </c:pt>
                <c:pt idx="2">
                  <c:v>Journal articles</c:v>
                </c:pt>
                <c:pt idx="3">
                  <c:v>Other</c:v>
                </c:pt>
              </c:strCache>
            </c:strRef>
          </c:cat>
          <c:val>
            <c:numRef>
              <c:f>Lapas1!$B$35:$E$35</c:f>
              <c:numCache>
                <c:formatCode>General</c:formatCode>
                <c:ptCount val="4"/>
                <c:pt idx="0">
                  <c:v>102</c:v>
                </c:pt>
                <c:pt idx="1">
                  <c:v>3</c:v>
                </c:pt>
                <c:pt idx="2">
                  <c:v>253</c:v>
                </c:pt>
                <c:pt idx="3">
                  <c:v>77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b="1"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Social Sciences</a:t>
            </a:r>
          </a:p>
        </c:rich>
      </c:tx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b="1"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Lapas1!$A$36</c:f>
              <c:strCache>
                <c:ptCount val="1"/>
                <c:pt idx="0">
                  <c:v>Biomedical Sciences</c:v>
                </c:pt>
              </c:strCache>
            </c:strRef>
          </c:tx>
          <c:dLbls>
            <c:dLbl>
              <c:idx val="0"/>
              <c:layout>
                <c:manualLayout>
                  <c:x val="-0.34662335958005247"/>
                  <c:y val="-1.082567804024496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7371872265966757"/>
                  <c:y val="0.1160772090988626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7557353509393744E-2"/>
                  <c:y val="-0.278061696848498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4219706911636046"/>
                  <c:y val="0.1020702099737532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Lapas1!$B$33:$E$33</c:f>
              <c:strCache>
                <c:ptCount val="4"/>
                <c:pt idx="0">
                  <c:v>Printed books</c:v>
                </c:pt>
                <c:pt idx="1">
                  <c:v>Electronic books</c:v>
                </c:pt>
                <c:pt idx="2">
                  <c:v>Journal articles</c:v>
                </c:pt>
                <c:pt idx="3">
                  <c:v>Other</c:v>
                </c:pt>
              </c:strCache>
            </c:strRef>
          </c:cat>
          <c:val>
            <c:numRef>
              <c:f>Lapas1!$B$36:$E$36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631</c:v>
                </c:pt>
                <c:pt idx="3">
                  <c:v>33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Social Sciences</a:t>
            </a:r>
          </a:p>
        </c:rich>
      </c:tx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b="1"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Lapas1!$A$37</c:f>
              <c:strCache>
                <c:ptCount val="1"/>
                <c:pt idx="0">
                  <c:v>Technological Sciences</c:v>
                </c:pt>
              </c:strCache>
            </c:strRef>
          </c:tx>
          <c:dLbls>
            <c:dLbl>
              <c:idx val="2"/>
              <c:layout>
                <c:manualLayout>
                  <c:x val="-0.12380353756170652"/>
                  <c:y val="-0.1583603283845654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1187344719809893"/>
                  <c:y val="2.3111467146925196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Lapas1!$B$33:$E$33</c:f>
              <c:strCache>
                <c:ptCount val="4"/>
                <c:pt idx="0">
                  <c:v>Printed books</c:v>
                </c:pt>
                <c:pt idx="1">
                  <c:v>Electronic books</c:v>
                </c:pt>
                <c:pt idx="2">
                  <c:v>Journal articles</c:v>
                </c:pt>
                <c:pt idx="3">
                  <c:v>Other</c:v>
                </c:pt>
              </c:strCache>
            </c:strRef>
          </c:cat>
          <c:val>
            <c:numRef>
              <c:f>Lapas1!$B$37:$E$37</c:f>
              <c:numCache>
                <c:formatCode>General</c:formatCode>
                <c:ptCount val="4"/>
                <c:pt idx="0">
                  <c:v>62</c:v>
                </c:pt>
                <c:pt idx="1">
                  <c:v>4</c:v>
                </c:pt>
                <c:pt idx="2">
                  <c:v>113</c:v>
                </c:pt>
                <c:pt idx="3">
                  <c:v>170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>
          <a:solidFill>
            <a:srgbClr val="002060"/>
          </a:solidFill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[DUOMENYS.xlsx]Lapas1!$B$53</c:f>
              <c:strCache>
                <c:ptCount val="1"/>
                <c:pt idx="0">
                  <c:v>VUL e-catalogue</c:v>
                </c:pt>
              </c:strCache>
            </c:strRef>
          </c:tx>
          <c:invertIfNegative val="0"/>
          <c:cat>
            <c:strRef>
              <c:f>[DUOMENYS.xlsx]Lapas1!$A$54:$A$57</c:f>
              <c:strCache>
                <c:ptCount val="4"/>
                <c:pt idx="0">
                  <c:v>Social S.</c:v>
                </c:pt>
                <c:pt idx="1">
                  <c:v>Physical S.</c:v>
                </c:pt>
                <c:pt idx="2">
                  <c:v>Biomedical S.</c:v>
                </c:pt>
                <c:pt idx="3">
                  <c:v>Technological S.</c:v>
                </c:pt>
              </c:strCache>
            </c:strRef>
          </c:cat>
          <c:val>
            <c:numRef>
              <c:f>[DUOMENYS.xlsx]Lapas1!$B$54:$B$57</c:f>
              <c:numCache>
                <c:formatCode>General</c:formatCode>
                <c:ptCount val="4"/>
                <c:pt idx="0">
                  <c:v>113</c:v>
                </c:pt>
                <c:pt idx="1">
                  <c:v>52</c:v>
                </c:pt>
                <c:pt idx="2">
                  <c:v>18</c:v>
                </c:pt>
                <c:pt idx="3">
                  <c:v>27</c:v>
                </c:pt>
              </c:numCache>
            </c:numRef>
          </c:val>
        </c:ser>
        <c:ser>
          <c:idx val="1"/>
          <c:order val="1"/>
          <c:tx>
            <c:strRef>
              <c:f>[DUOMENYS.xlsx]Lapas1!$C$53</c:f>
              <c:strCache>
                <c:ptCount val="1"/>
                <c:pt idx="0">
                  <c:v>VUL subscribed databases</c:v>
                </c:pt>
              </c:strCache>
            </c:strRef>
          </c:tx>
          <c:invertIfNegative val="0"/>
          <c:cat>
            <c:strRef>
              <c:f>[DUOMENYS.xlsx]Lapas1!$A$54:$A$57</c:f>
              <c:strCache>
                <c:ptCount val="4"/>
                <c:pt idx="0">
                  <c:v>Social S.</c:v>
                </c:pt>
                <c:pt idx="1">
                  <c:v>Physical S.</c:v>
                </c:pt>
                <c:pt idx="2">
                  <c:v>Biomedical S.</c:v>
                </c:pt>
                <c:pt idx="3">
                  <c:v>Technological S.</c:v>
                </c:pt>
              </c:strCache>
            </c:strRef>
          </c:cat>
          <c:val>
            <c:numRef>
              <c:f>[DUOMENYS.xlsx]Lapas1!$C$54:$C$57</c:f>
              <c:numCache>
                <c:formatCode>General</c:formatCode>
                <c:ptCount val="4"/>
                <c:pt idx="0">
                  <c:v>252</c:v>
                </c:pt>
                <c:pt idx="1">
                  <c:v>141</c:v>
                </c:pt>
                <c:pt idx="2">
                  <c:v>333</c:v>
                </c:pt>
                <c:pt idx="3">
                  <c:v>74</c:v>
                </c:pt>
              </c:numCache>
            </c:numRef>
          </c:val>
        </c:ser>
        <c:ser>
          <c:idx val="2"/>
          <c:order val="2"/>
          <c:tx>
            <c:strRef>
              <c:f>[DUOMENYS.xlsx]Lapas1!$D$53</c:f>
              <c:strCache>
                <c:ptCount val="1"/>
                <c:pt idx="0">
                  <c:v>Open Access</c:v>
                </c:pt>
              </c:strCache>
            </c:strRef>
          </c:tx>
          <c:invertIfNegative val="0"/>
          <c:cat>
            <c:strRef>
              <c:f>[DUOMENYS.xlsx]Lapas1!$A$54:$A$57</c:f>
              <c:strCache>
                <c:ptCount val="4"/>
                <c:pt idx="0">
                  <c:v>Social S.</c:v>
                </c:pt>
                <c:pt idx="1">
                  <c:v>Physical S.</c:v>
                </c:pt>
                <c:pt idx="2">
                  <c:v>Biomedical S.</c:v>
                </c:pt>
                <c:pt idx="3">
                  <c:v>Technological S.</c:v>
                </c:pt>
              </c:strCache>
            </c:strRef>
          </c:cat>
          <c:val>
            <c:numRef>
              <c:f>[DUOMENYS.xlsx]Lapas1!$D$54:$D$57</c:f>
              <c:numCache>
                <c:formatCode>General</c:formatCode>
                <c:ptCount val="4"/>
                <c:pt idx="0">
                  <c:v>172</c:v>
                </c:pt>
                <c:pt idx="1">
                  <c:v>225</c:v>
                </c:pt>
                <c:pt idx="2">
                  <c:v>501</c:v>
                </c:pt>
                <c:pt idx="3">
                  <c:v>91</c:v>
                </c:pt>
              </c:numCache>
            </c:numRef>
          </c:val>
        </c:ser>
        <c:ser>
          <c:idx val="3"/>
          <c:order val="3"/>
          <c:tx>
            <c:strRef>
              <c:f>[DUOMENYS.xlsx]Lapas1!$E$53</c:f>
              <c:strCache>
                <c:ptCount val="1"/>
                <c:pt idx="0">
                  <c:v>Unknown ways</c:v>
                </c:pt>
              </c:strCache>
            </c:strRef>
          </c:tx>
          <c:invertIfNegative val="0"/>
          <c:cat>
            <c:strRef>
              <c:f>[DUOMENYS.xlsx]Lapas1!$A$54:$A$57</c:f>
              <c:strCache>
                <c:ptCount val="4"/>
                <c:pt idx="0">
                  <c:v>Social S.</c:v>
                </c:pt>
                <c:pt idx="1">
                  <c:v>Physical S.</c:v>
                </c:pt>
                <c:pt idx="2">
                  <c:v>Biomedical S.</c:v>
                </c:pt>
                <c:pt idx="3">
                  <c:v>Technological S.</c:v>
                </c:pt>
              </c:strCache>
            </c:strRef>
          </c:cat>
          <c:val>
            <c:numRef>
              <c:f>[DUOMENYS.xlsx]Lapas1!$E$54:$E$57</c:f>
              <c:numCache>
                <c:formatCode>General</c:formatCode>
                <c:ptCount val="4"/>
                <c:pt idx="0">
                  <c:v>263</c:v>
                </c:pt>
                <c:pt idx="1">
                  <c:v>139</c:v>
                </c:pt>
                <c:pt idx="2">
                  <c:v>137</c:v>
                </c:pt>
                <c:pt idx="3">
                  <c:v>211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291456376"/>
        <c:axId val="291463040"/>
      </c:barChart>
      <c:catAx>
        <c:axId val="2914563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91463040"/>
        <c:crosses val="autoZero"/>
        <c:auto val="1"/>
        <c:lblAlgn val="ctr"/>
        <c:lblOffset val="100"/>
        <c:noMultiLvlLbl val="0"/>
      </c:catAx>
      <c:valAx>
        <c:axId val="29146304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914563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100" b="1">
          <a:solidFill>
            <a:schemeClr val="tx2">
              <a:lumMod val="10000"/>
            </a:schemeClr>
          </a:solidFill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A2D120-D75A-45B0-9E75-B402C6F95CEA}" type="datetimeFigureOut">
              <a:rPr lang="en-US" smtClean="0"/>
              <a:t>5/17/2015</a:t>
            </a:fld>
            <a:endParaRPr lang="en-US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79F4C-ECDE-4185-AA90-F8584B84FE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6742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sirinktinis mak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veikslėlis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04800"/>
            <a:ext cx="5791200" cy="5791200"/>
          </a:xfrm>
          <a:prstGeom prst="rect">
            <a:avLst/>
          </a:prstGeom>
        </p:spPr>
      </p:pic>
      <p:sp>
        <p:nvSpPr>
          <p:cNvPr id="15" name="Teksto vietos rezervavimo ženklas 14"/>
          <p:cNvSpPr>
            <a:spLocks noGrp="1"/>
          </p:cNvSpPr>
          <p:nvPr>
            <p:ph type="body" sz="quarter" idx="10" hasCustomPrompt="1"/>
          </p:nvPr>
        </p:nvSpPr>
        <p:spPr>
          <a:xfrm>
            <a:off x="533400" y="6177516"/>
            <a:ext cx="6553200" cy="609600"/>
          </a:xfrm>
        </p:spPr>
        <p:txBody>
          <a:bodyPr>
            <a:normAutofit/>
          </a:bodyPr>
          <a:lstStyle>
            <a:lvl1pPr marL="0" indent="0">
              <a:buNone/>
              <a:defRPr sz="2800" baseline="0"/>
            </a:lvl1pPr>
          </a:lstStyle>
          <a:p>
            <a:pPr lvl="0"/>
            <a:r>
              <a:rPr lang="lt-LT" dirty="0" smtClean="0"/>
              <a:t>Įrašykite vardą, pavardę ir kt., jei reikia.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28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772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 smtClean="0"/>
              <a:t>Spustelėję redag. ruoš. paantrš. stilių</a:t>
            </a:r>
            <a:endParaRPr lang="en-US" dirty="0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>
          <a:xfrm>
            <a:off x="6858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BB866315-9CA0-4D92-8131-BAD2CCA24C5C}" type="datetimeFigureOut">
              <a:rPr lang="en-US" smtClean="0"/>
              <a:pPr/>
              <a:t>5/17/2015</a:t>
            </a:fld>
            <a:endParaRPr lang="en-US" dirty="0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6" name="Stačiakampis 5"/>
          <p:cNvSpPr/>
          <p:nvPr userDrawn="1"/>
        </p:nvSpPr>
        <p:spPr>
          <a:xfrm>
            <a:off x="685800" y="3657600"/>
            <a:ext cx="77724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tačiakampis 7"/>
          <p:cNvSpPr/>
          <p:nvPr userDrawn="1"/>
        </p:nvSpPr>
        <p:spPr>
          <a:xfrm>
            <a:off x="668079" y="838200"/>
            <a:ext cx="7772400" cy="707065"/>
          </a:xfrm>
          <a:custGeom>
            <a:avLst/>
            <a:gdLst>
              <a:gd name="connsiteX0" fmla="*/ 0 w 7772400"/>
              <a:gd name="connsiteY0" fmla="*/ 0 h 76200"/>
              <a:gd name="connsiteX1" fmla="*/ 7772400 w 7772400"/>
              <a:gd name="connsiteY1" fmla="*/ 0 h 76200"/>
              <a:gd name="connsiteX2" fmla="*/ 7772400 w 7772400"/>
              <a:gd name="connsiteY2" fmla="*/ 76200 h 76200"/>
              <a:gd name="connsiteX3" fmla="*/ 0 w 7772400"/>
              <a:gd name="connsiteY3" fmla="*/ 76200 h 76200"/>
              <a:gd name="connsiteX4" fmla="*/ 0 w 7772400"/>
              <a:gd name="connsiteY4" fmla="*/ 0 h 76200"/>
              <a:gd name="connsiteX0" fmla="*/ 0 w 7772400"/>
              <a:gd name="connsiteY0" fmla="*/ 0 h 707065"/>
              <a:gd name="connsiteX1" fmla="*/ 7772400 w 7772400"/>
              <a:gd name="connsiteY1" fmla="*/ 0 h 707065"/>
              <a:gd name="connsiteX2" fmla="*/ 7772400 w 7772400"/>
              <a:gd name="connsiteY2" fmla="*/ 76200 h 707065"/>
              <a:gd name="connsiteX3" fmla="*/ 14177 w 7772400"/>
              <a:gd name="connsiteY3" fmla="*/ 707065 h 707065"/>
              <a:gd name="connsiteX4" fmla="*/ 0 w 7772400"/>
              <a:gd name="connsiteY4" fmla="*/ 0 h 707065"/>
              <a:gd name="connsiteX0" fmla="*/ 0 w 7772400"/>
              <a:gd name="connsiteY0" fmla="*/ 630865 h 707065"/>
              <a:gd name="connsiteX1" fmla="*/ 7772400 w 7772400"/>
              <a:gd name="connsiteY1" fmla="*/ 0 h 707065"/>
              <a:gd name="connsiteX2" fmla="*/ 7772400 w 7772400"/>
              <a:gd name="connsiteY2" fmla="*/ 76200 h 707065"/>
              <a:gd name="connsiteX3" fmla="*/ 14177 w 7772400"/>
              <a:gd name="connsiteY3" fmla="*/ 707065 h 707065"/>
              <a:gd name="connsiteX4" fmla="*/ 0 w 7772400"/>
              <a:gd name="connsiteY4" fmla="*/ 630865 h 707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72400" h="707065">
                <a:moveTo>
                  <a:pt x="0" y="630865"/>
                </a:moveTo>
                <a:lnTo>
                  <a:pt x="7772400" y="0"/>
                </a:lnTo>
                <a:lnTo>
                  <a:pt x="7772400" y="76200"/>
                </a:lnTo>
                <a:lnTo>
                  <a:pt x="14177" y="707065"/>
                </a:lnTo>
                <a:lnTo>
                  <a:pt x="0" y="63086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88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722313" y="2743200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BB866315-9CA0-4D92-8131-BAD2CCA24C5C}" type="datetimeFigureOut">
              <a:rPr lang="en-US" smtClean="0"/>
              <a:pPr/>
              <a:t>5/17/2015</a:t>
            </a:fld>
            <a:endParaRPr lang="en-US" dirty="0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6" name="Stačiakampis 5"/>
          <p:cNvSpPr/>
          <p:nvPr userDrawn="1"/>
        </p:nvSpPr>
        <p:spPr>
          <a:xfrm>
            <a:off x="765543" y="5715000"/>
            <a:ext cx="7719237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0091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2pPr>
            <a:lvl3pPr marL="1143000" indent="-2286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3pPr>
            <a:lvl4pPr marL="1600200" indent="-2286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5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8" name="Stačiakampis 7"/>
          <p:cNvSpPr/>
          <p:nvPr userDrawn="1"/>
        </p:nvSpPr>
        <p:spPr>
          <a:xfrm>
            <a:off x="457200" y="1524000"/>
            <a:ext cx="82296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611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676399"/>
            <a:ext cx="4038600" cy="41910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676399"/>
            <a:ext cx="4038600" cy="41910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7" name="Stačiakampis 6"/>
          <p:cNvSpPr/>
          <p:nvPr userDrawn="1"/>
        </p:nvSpPr>
        <p:spPr>
          <a:xfrm>
            <a:off x="457200" y="1524000"/>
            <a:ext cx="82296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ntraštė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895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893888"/>
            <a:ext cx="4040188" cy="5445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57200" y="2514600"/>
            <a:ext cx="4040188" cy="365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4645025" y="1905000"/>
            <a:ext cx="4041775" cy="533400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65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9" name="Stačiakampis 8"/>
          <p:cNvSpPr/>
          <p:nvPr userDrawn="1"/>
        </p:nvSpPr>
        <p:spPr>
          <a:xfrm>
            <a:off x="457200" y="1562986"/>
            <a:ext cx="77724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903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676400"/>
          </a:xfrm>
        </p:spPr>
        <p:txBody>
          <a:bodyPr/>
          <a:lstStyle/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6" name="Stačiakampis 5"/>
          <p:cNvSpPr/>
          <p:nvPr userDrawn="1"/>
        </p:nvSpPr>
        <p:spPr>
          <a:xfrm>
            <a:off x="457200" y="1981200"/>
            <a:ext cx="82296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773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5058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733800" y="273051"/>
            <a:ext cx="4953000" cy="55943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457200" y="2133601"/>
            <a:ext cx="3008313" cy="3733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17" name="Antraštė 16"/>
          <p:cNvSpPr>
            <a:spLocks noGrp="1"/>
          </p:cNvSpPr>
          <p:nvPr>
            <p:ph type="title"/>
          </p:nvPr>
        </p:nvSpPr>
        <p:spPr>
          <a:xfrm>
            <a:off x="457200" y="304800"/>
            <a:ext cx="3048000" cy="1477962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7" name="Stačiakampis 6"/>
          <p:cNvSpPr/>
          <p:nvPr userDrawn="1"/>
        </p:nvSpPr>
        <p:spPr>
          <a:xfrm>
            <a:off x="457200" y="1828800"/>
            <a:ext cx="28194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580356" y="4767262"/>
            <a:ext cx="598328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580356" y="612775"/>
            <a:ext cx="598328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 smtClean="0"/>
              <a:t>Spustelėkite piktogr. norėdami įtraukti pav.</a:t>
            </a:r>
            <a:endParaRPr lang="en-US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580356" y="5410200"/>
            <a:ext cx="5983288" cy="76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</p:spTree>
    <p:extLst>
      <p:ext uri="{BB962C8B-B14F-4D97-AF65-F5344CB8AC3E}">
        <p14:creationId xmlns:p14="http://schemas.microsoft.com/office/powerpoint/2010/main" val="909827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4CD">
            <a:alpha val="4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0489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dirty="0" smtClean="0"/>
              <a:t>Spustelėję </a:t>
            </a:r>
            <a:r>
              <a:rPr lang="lt-LT" dirty="0" err="1" smtClean="0"/>
              <a:t>redag</a:t>
            </a:r>
            <a:r>
              <a:rPr lang="lt-LT" dirty="0" smtClean="0"/>
              <a:t>. ruoš. teksto stilių</a:t>
            </a:r>
          </a:p>
          <a:p>
            <a:pPr lvl="1"/>
            <a:r>
              <a:rPr lang="lt-LT" dirty="0" smtClean="0"/>
              <a:t>Antras lygmuo</a:t>
            </a:r>
          </a:p>
          <a:p>
            <a:pPr lvl="2"/>
            <a:r>
              <a:rPr lang="lt-LT" dirty="0" smtClean="0"/>
              <a:t>Trečias lygmuo</a:t>
            </a:r>
          </a:p>
          <a:p>
            <a:pPr lvl="3"/>
            <a:r>
              <a:rPr lang="lt-LT" dirty="0" smtClean="0"/>
              <a:t>Ketvirtas lygmuo</a:t>
            </a:r>
          </a:p>
          <a:p>
            <a:pPr lvl="4"/>
            <a:r>
              <a:rPr lang="lt-LT" dirty="0" smtClean="0"/>
              <a:t>Penktas lygmuo</a:t>
            </a:r>
            <a:endParaRPr lang="en-US" dirty="0"/>
          </a:p>
        </p:txBody>
      </p:sp>
      <p:pic>
        <p:nvPicPr>
          <p:cNvPr id="4" name="Paveikslėlis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634" y="6008525"/>
            <a:ext cx="1331766" cy="69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0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49" r:id="rId2"/>
    <p:sldLayoutId id="2147483651" r:id="rId3"/>
    <p:sldLayoutId id="2147483650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5" Type="http://schemas.openxmlformats.org/officeDocument/2006/relationships/package" Target="../embeddings/Microsoft_Excel_Worksheet3.xlsx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58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1628800"/>
            <a:ext cx="7772400" cy="1971651"/>
          </a:xfrm>
        </p:spPr>
        <p:txBody>
          <a:bodyPr>
            <a:noAutofit/>
          </a:bodyPr>
          <a:lstStyle/>
          <a:p>
            <a:r>
              <a:rPr lang="en-US" sz="3200" dirty="0"/>
              <a:t>“I Didn’t use the library, I googled it”: using citation analysis to identify the use of library resources</a:t>
            </a:r>
            <a:endParaRPr lang="lt-LT" sz="3200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dirty="0"/>
              <a:t>Simona </a:t>
            </a:r>
            <a:r>
              <a:rPr lang="en-US" sz="2000" dirty="0" err="1"/>
              <a:t>Ju</a:t>
            </a:r>
            <a:r>
              <a:rPr lang="lt-LT" sz="2000" dirty="0" err="1"/>
              <a:t>zėnienė</a:t>
            </a:r>
            <a:r>
              <a:rPr lang="lt-LT" sz="2000" dirty="0"/>
              <a:t>, </a:t>
            </a:r>
            <a:r>
              <a:rPr lang="lt-LT" sz="2000" dirty="0" err="1"/>
              <a:t>PhD</a:t>
            </a:r>
            <a:endParaRPr lang="lt-LT" sz="2000" dirty="0"/>
          </a:p>
          <a:p>
            <a:r>
              <a:rPr lang="lt-LT" sz="2000" dirty="0"/>
              <a:t>Vincas Grigas, </a:t>
            </a:r>
            <a:r>
              <a:rPr lang="lt-LT" sz="2000" dirty="0" err="1"/>
              <a:t>PhD</a:t>
            </a:r>
            <a:endParaRPr lang="lt-LT" sz="2000" dirty="0"/>
          </a:p>
          <a:p>
            <a:r>
              <a:rPr lang="lt-LT" sz="2000" dirty="0"/>
              <a:t>Vilnius </a:t>
            </a:r>
            <a:r>
              <a:rPr lang="lt-LT" sz="2000" dirty="0" err="1"/>
              <a:t>university</a:t>
            </a:r>
            <a:r>
              <a:rPr lang="lt-LT" sz="2000" dirty="0"/>
              <a:t> </a:t>
            </a:r>
            <a:r>
              <a:rPr lang="lt-LT" sz="2000" dirty="0" err="1"/>
              <a:t>library</a:t>
            </a:r>
            <a:endParaRPr lang="lt-LT" sz="2000" dirty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33772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dirty="0" err="1"/>
              <a:t>Prehistory</a:t>
            </a:r>
            <a:r>
              <a:rPr lang="lt-LT" sz="3200" dirty="0"/>
              <a:t>. </a:t>
            </a:r>
            <a:r>
              <a:rPr lang="lt-LT" sz="3200" dirty="0" err="1"/>
              <a:t>This</a:t>
            </a:r>
            <a:r>
              <a:rPr lang="lt-LT" sz="3200" dirty="0"/>
              <a:t> </a:t>
            </a:r>
            <a:r>
              <a:rPr lang="lt-LT" sz="3200" dirty="0" err="1"/>
              <a:t>is</a:t>
            </a:r>
            <a:r>
              <a:rPr lang="lt-LT" sz="3200" dirty="0"/>
              <a:t> Arūnas </a:t>
            </a:r>
            <a:r>
              <a:rPr lang="lt-LT" sz="3200" dirty="0" err="1"/>
              <a:t>and</a:t>
            </a:r>
            <a:r>
              <a:rPr lang="lt-LT" sz="3200" dirty="0"/>
              <a:t> </a:t>
            </a:r>
            <a:r>
              <a:rPr lang="lt-LT" sz="3200" dirty="0" err="1"/>
              <a:t>his</a:t>
            </a:r>
            <a:r>
              <a:rPr lang="lt-LT" sz="3200" dirty="0"/>
              <a:t> </a:t>
            </a:r>
            <a:r>
              <a:rPr lang="lt-LT" sz="3200" dirty="0" err="1"/>
              <a:t>dissertation</a:t>
            </a:r>
            <a:r>
              <a:rPr lang="lt-LT" sz="3200" dirty="0"/>
              <a:t>...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t-LT" dirty="0"/>
          </a:p>
        </p:txBody>
      </p:sp>
      <p:pic>
        <p:nvPicPr>
          <p:cNvPr id="4" name="Picture 2" descr="http://web.vu.lt/kf/a.gudinavicius/files/2013/03/gudinavici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299553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dekanobiblioteka.kf.vu.lt/wp-content/uploads/2014/04/A.Gudinavicius_santrau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72817"/>
            <a:ext cx="2664296" cy="381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44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Unofficial Research question: can it be true, that the academic library and it’s resources are worthless for </a:t>
            </a:r>
            <a:r>
              <a:rPr lang="en-US" sz="2400" dirty="0" err="1" smtClean="0"/>
              <a:t>Phd</a:t>
            </a:r>
            <a:r>
              <a:rPr lang="en-US" sz="2400" dirty="0" smtClean="0"/>
              <a:t> students?</a:t>
            </a:r>
            <a:endParaRPr lang="lt-LT" sz="2400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Small pilot research:</a:t>
            </a:r>
          </a:p>
          <a:p>
            <a:r>
              <a:rPr lang="en-US" dirty="0" smtClean="0"/>
              <a:t>Analysis of bibliographical references lists;</a:t>
            </a:r>
          </a:p>
          <a:p>
            <a:r>
              <a:rPr lang="en-US" dirty="0" smtClean="0"/>
              <a:t>4 librarians, 4 science fields (Humanities is still in process);</a:t>
            </a:r>
          </a:p>
          <a:p>
            <a:r>
              <a:rPr lang="en-US" dirty="0" smtClean="0"/>
              <a:t>12 randomly chosen dissertations, defended in 2014;</a:t>
            </a:r>
          </a:p>
          <a:p>
            <a:r>
              <a:rPr lang="en-US" dirty="0" smtClean="0"/>
              <a:t>Analysis scheme and instruction.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0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Data gathering example</a:t>
            </a:r>
            <a:endParaRPr lang="lt-LT" sz="3600" dirty="0"/>
          </a:p>
        </p:txBody>
      </p:sp>
      <p:sp>
        <p:nvSpPr>
          <p:cNvPr id="6" name="Turinio vietos rezervavimo ženklas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7"/>
          <a:stretch/>
        </p:blipFill>
        <p:spPr bwMode="auto">
          <a:xfrm>
            <a:off x="1" y="2016579"/>
            <a:ext cx="9143999" cy="388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505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urinio vietos rezervavimo ženklas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71745759"/>
              </p:ext>
            </p:extLst>
          </p:nvPr>
        </p:nvGraphicFramePr>
        <p:xfrm>
          <a:off x="467545" y="1700808"/>
          <a:ext cx="3312367" cy="21898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1718"/>
                <a:gridCol w="364155"/>
                <a:gridCol w="1266494"/>
              </a:tblGrid>
              <a:tr h="42685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Number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of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dissertations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analysed</a:t>
                      </a:r>
                      <a:endParaRPr lang="lt-LT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lt-LT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Total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no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. </a:t>
                      </a:r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in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2014</a:t>
                      </a:r>
                      <a:endParaRPr lang="lt-LT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  <a:tr h="21688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0" u="none" strike="noStrike" dirty="0" err="1">
                          <a:solidFill>
                            <a:srgbClr val="FF0000"/>
                          </a:solidFill>
                          <a:effectLst/>
                        </a:rPr>
                        <a:t>Humanities</a:t>
                      </a:r>
                      <a:endParaRPr lang="lt-LT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lt-LT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16</a:t>
                      </a:r>
                      <a:endParaRPr lang="lt-LT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  <a:tr h="21688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0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Social</a:t>
                      </a:r>
                      <a:r>
                        <a:rPr lang="lt-LT" sz="1400" b="0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0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Sciences</a:t>
                      </a:r>
                      <a:endParaRPr lang="lt-LT" sz="1400" b="0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>
                          <a:solidFill>
                            <a:srgbClr val="002060"/>
                          </a:solidFill>
                          <a:effectLst/>
                        </a:rPr>
                        <a:t>3</a:t>
                      </a:r>
                      <a:endParaRPr lang="lt-LT" sz="1400" b="0" i="0" u="none" strike="noStrike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 dirty="0">
                          <a:solidFill>
                            <a:srgbClr val="002060"/>
                          </a:solidFill>
                          <a:effectLst/>
                        </a:rPr>
                        <a:t>39</a:t>
                      </a:r>
                      <a:endParaRPr lang="lt-LT" sz="1400" b="0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  <a:tr h="21688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0" u="none" strike="noStrike">
                          <a:solidFill>
                            <a:srgbClr val="002060"/>
                          </a:solidFill>
                          <a:effectLst/>
                        </a:rPr>
                        <a:t>Physical Sciences</a:t>
                      </a:r>
                      <a:endParaRPr lang="lt-LT" sz="1400" b="0" i="0" u="none" strike="noStrike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 dirty="0">
                          <a:solidFill>
                            <a:srgbClr val="002060"/>
                          </a:solidFill>
                          <a:effectLst/>
                        </a:rPr>
                        <a:t>3</a:t>
                      </a:r>
                      <a:endParaRPr lang="lt-LT" sz="1400" b="0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>
                          <a:solidFill>
                            <a:srgbClr val="002060"/>
                          </a:solidFill>
                          <a:effectLst/>
                        </a:rPr>
                        <a:t>34</a:t>
                      </a:r>
                      <a:endParaRPr lang="lt-LT" sz="1400" b="0" i="0" u="none" strike="noStrike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  <a:tr h="21688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0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Biomedical</a:t>
                      </a:r>
                      <a:r>
                        <a:rPr lang="lt-LT" sz="1400" b="0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0" u="none" strike="noStrike" dirty="0" err="1" smtClean="0">
                          <a:solidFill>
                            <a:srgbClr val="002060"/>
                          </a:solidFill>
                          <a:effectLst/>
                        </a:rPr>
                        <a:t>Sciences</a:t>
                      </a:r>
                      <a:endParaRPr lang="lt-LT" sz="1400" b="0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 dirty="0">
                          <a:solidFill>
                            <a:srgbClr val="002060"/>
                          </a:solidFill>
                          <a:effectLst/>
                        </a:rPr>
                        <a:t>3</a:t>
                      </a:r>
                      <a:endParaRPr lang="lt-LT" sz="1400" b="0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>
                          <a:solidFill>
                            <a:srgbClr val="002060"/>
                          </a:solidFill>
                          <a:effectLst/>
                        </a:rPr>
                        <a:t>35</a:t>
                      </a:r>
                      <a:endParaRPr lang="lt-LT" sz="1400" b="0" i="0" u="none" strike="noStrike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  <a:tr h="21688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0" u="none" strike="noStrike">
                          <a:solidFill>
                            <a:srgbClr val="002060"/>
                          </a:solidFill>
                          <a:effectLst/>
                        </a:rPr>
                        <a:t>Technological Sciences</a:t>
                      </a:r>
                      <a:endParaRPr lang="lt-LT" sz="1400" b="0" i="0" u="none" strike="noStrike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>
                          <a:solidFill>
                            <a:srgbClr val="002060"/>
                          </a:solidFill>
                          <a:effectLst/>
                        </a:rPr>
                        <a:t>3</a:t>
                      </a:r>
                      <a:endParaRPr lang="lt-LT" sz="1400" b="0" i="0" u="none" strike="noStrike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0" u="none" strike="noStrike" dirty="0">
                          <a:solidFill>
                            <a:srgbClr val="002060"/>
                          </a:solidFill>
                          <a:effectLst/>
                        </a:rPr>
                        <a:t>6</a:t>
                      </a:r>
                      <a:endParaRPr lang="lt-LT" sz="1400" b="0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  <a:tr h="216889">
                <a:tc>
                  <a:txBody>
                    <a:bodyPr/>
                    <a:lstStyle/>
                    <a:p>
                      <a:pPr algn="l" fontAlgn="b"/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In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lt-LT" sz="1400" b="1" u="none" strike="noStrike" dirty="0" err="1">
                          <a:solidFill>
                            <a:srgbClr val="002060"/>
                          </a:solidFill>
                          <a:effectLst/>
                        </a:rPr>
                        <a:t>total</a:t>
                      </a:r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:</a:t>
                      </a:r>
                      <a:endParaRPr lang="lt-LT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12</a:t>
                      </a:r>
                      <a:endParaRPr lang="lt-LT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lt-LT" sz="1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130</a:t>
                      </a:r>
                      <a:endParaRPr lang="lt-LT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8034" marR="8034" marT="8034" marB="0" anchor="b">
                    <a:noFill/>
                  </a:tcPr>
                </a:tc>
              </a:tr>
            </a:tbl>
          </a:graphicData>
        </a:graphic>
      </p:graphicFrame>
      <p:sp>
        <p:nvSpPr>
          <p:cNvPr id="3" name="Turinio vietos rezervavimo ženklas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Antraštė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(1)</a:t>
            </a:r>
            <a:endParaRPr lang="lt-LT" dirty="0"/>
          </a:p>
        </p:txBody>
      </p:sp>
      <p:graphicFrame>
        <p:nvGraphicFramePr>
          <p:cNvPr id="8" name="Diagrama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0016093"/>
              </p:ext>
            </p:extLst>
          </p:nvPr>
        </p:nvGraphicFramePr>
        <p:xfrm>
          <a:off x="3491880" y="2636912"/>
          <a:ext cx="5633307" cy="3247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6322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(2). Types of information resources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376028"/>
              </p:ext>
            </p:extLst>
          </p:nvPr>
        </p:nvGraphicFramePr>
        <p:xfrm>
          <a:off x="457200" y="1752600"/>
          <a:ext cx="8229600" cy="404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388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(3). Types of information resources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212235"/>
              </p:ext>
            </p:extLst>
          </p:nvPr>
        </p:nvGraphicFramePr>
        <p:xfrm>
          <a:off x="457200" y="1752600"/>
          <a:ext cx="8229600" cy="404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Diagrama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57366"/>
              </p:ext>
            </p:extLst>
          </p:nvPr>
        </p:nvGraphicFramePr>
        <p:xfrm>
          <a:off x="539552" y="1772816"/>
          <a:ext cx="8064896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3821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(4). Types of information resources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1182787"/>
              </p:ext>
            </p:extLst>
          </p:nvPr>
        </p:nvGraphicFramePr>
        <p:xfrm>
          <a:off x="457200" y="1752600"/>
          <a:ext cx="8229600" cy="404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Diagrama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1573755"/>
              </p:ext>
            </p:extLst>
          </p:nvPr>
        </p:nvGraphicFramePr>
        <p:xfrm>
          <a:off x="539552" y="1772816"/>
          <a:ext cx="813690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8193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(5). Types of information resources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2403020"/>
              </p:ext>
            </p:extLst>
          </p:nvPr>
        </p:nvGraphicFramePr>
        <p:xfrm>
          <a:off x="457200" y="1752600"/>
          <a:ext cx="8229600" cy="404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Diagrama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0112123"/>
              </p:ext>
            </p:extLst>
          </p:nvPr>
        </p:nvGraphicFramePr>
        <p:xfrm>
          <a:off x="539552" y="1772816"/>
          <a:ext cx="813690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5376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(6). Types of information resources</a:t>
            </a:r>
            <a:endParaRPr lang="lt-LT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/>
              <a:t>Comments: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Physical sciences need more printed books than social sciences?</a:t>
            </a:r>
          </a:p>
          <a:p>
            <a:r>
              <a:rPr lang="en-US" dirty="0" smtClean="0"/>
              <a:t>Why are electronic books so unpopular?</a:t>
            </a:r>
          </a:p>
          <a:p>
            <a:r>
              <a:rPr lang="en-US" dirty="0" smtClean="0"/>
              <a:t>Category “other” is quite big, so we should pay more attention to various conference proceedings, reports, legal documents, even maps..</a:t>
            </a:r>
          </a:p>
          <a:p>
            <a:r>
              <a:rPr lang="en-US" dirty="0" smtClean="0"/>
              <a:t>Biomedical scientists do not need books, they need lots of journals.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28673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(7). Ways to get information resources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Diagrama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5466729"/>
              </p:ext>
            </p:extLst>
          </p:nvPr>
        </p:nvGraphicFramePr>
        <p:xfrm>
          <a:off x="827584" y="1752600"/>
          <a:ext cx="7355160" cy="4048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7080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(8). Ways to get information resources</a:t>
            </a:r>
            <a:endParaRPr lang="lt-LT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smtClean="0"/>
              <a:t>Comments:</a:t>
            </a:r>
          </a:p>
          <a:p>
            <a:r>
              <a:rPr lang="en-US" sz="2000" dirty="0" smtClean="0"/>
              <a:t>Open Access was checked via Sherpa/Romeo. Either the journal was listed in DOAJ or a paid </a:t>
            </a:r>
            <a:r>
              <a:rPr lang="lt-LT" sz="2000" dirty="0" smtClean="0"/>
              <a:t>OA </a:t>
            </a:r>
            <a:r>
              <a:rPr lang="en-US" sz="2000" dirty="0" smtClean="0"/>
              <a:t>option was available, no matter green, yellow or blue archiving policies – it was considered as an open access journal. And there was at least a little possibility to find needed articles somewhere online.</a:t>
            </a:r>
            <a:endParaRPr lang="en-US" dirty="0" smtClean="0"/>
          </a:p>
          <a:p>
            <a:endParaRPr lang="en-US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69627"/>
            <a:ext cx="6667500" cy="3152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4732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Results (9). Core journals. Web of science journal citation reports</a:t>
            </a:r>
            <a:endParaRPr lang="lt-LT" sz="3200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000" dirty="0" smtClean="0"/>
          </a:p>
        </p:txBody>
      </p:sp>
      <p:graphicFrame>
        <p:nvGraphicFramePr>
          <p:cNvPr id="5" name="Objektas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2349367"/>
              </p:ext>
            </p:extLst>
          </p:nvPr>
        </p:nvGraphicFramePr>
        <p:xfrm>
          <a:off x="1187624" y="2060848"/>
          <a:ext cx="6480720" cy="3221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Darbalapis" r:id="rId3" imgW="5000701" imgH="2486160" progId="Excel.Sheet.12">
                  <p:embed/>
                </p:oleObj>
              </mc:Choice>
              <mc:Fallback>
                <p:oleObj name="Darbalapis" r:id="rId3" imgW="5000701" imgH="24861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624" y="2060848"/>
                        <a:ext cx="6480720" cy="32218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9530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Results (10). Core journals. Web of science journal citation reports</a:t>
            </a:r>
            <a:endParaRPr lang="lt-LT" sz="3200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000" dirty="0" smtClean="0"/>
          </a:p>
        </p:txBody>
      </p:sp>
      <p:graphicFrame>
        <p:nvGraphicFramePr>
          <p:cNvPr id="4" name="Objektas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000041"/>
              </p:ext>
            </p:extLst>
          </p:nvPr>
        </p:nvGraphicFramePr>
        <p:xfrm>
          <a:off x="1187624" y="1772816"/>
          <a:ext cx="6522040" cy="1751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Darbalapis" r:id="rId3" imgW="5000701" imgH="1342980" progId="Excel.Sheet.12">
                  <p:embed/>
                </p:oleObj>
              </mc:Choice>
              <mc:Fallback>
                <p:oleObj name="Darbalapis" r:id="rId3" imgW="5000701" imgH="13429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624" y="1772816"/>
                        <a:ext cx="6522040" cy="1751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as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7340678"/>
              </p:ext>
            </p:extLst>
          </p:nvPr>
        </p:nvGraphicFramePr>
        <p:xfrm>
          <a:off x="1187624" y="4077072"/>
          <a:ext cx="6506765" cy="17475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Darbalapis" r:id="rId5" imgW="5000701" imgH="1342980" progId="Excel.Sheet.12">
                  <p:embed/>
                </p:oleObj>
              </mc:Choice>
              <mc:Fallback>
                <p:oleObj name="Darbalapis" r:id="rId5" imgW="5000701" imgH="13429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87624" y="4077072"/>
                        <a:ext cx="6506765" cy="17475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665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Results (11). Core journals. Web of science journal citation reports</a:t>
            </a:r>
            <a:endParaRPr lang="lt-LT" sz="3200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000" dirty="0" smtClean="0"/>
          </a:p>
        </p:txBody>
      </p:sp>
      <p:graphicFrame>
        <p:nvGraphicFramePr>
          <p:cNvPr id="5" name="Objektas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1866976"/>
              </p:ext>
            </p:extLst>
          </p:nvPr>
        </p:nvGraphicFramePr>
        <p:xfrm>
          <a:off x="1115616" y="1988840"/>
          <a:ext cx="6582821" cy="2520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Darbalapis" r:id="rId3" imgW="5000701" imgH="1914570" progId="Excel.Sheet.12">
                  <p:embed/>
                </p:oleObj>
              </mc:Choice>
              <mc:Fallback>
                <p:oleObj name="Darbalapis" r:id="rId3" imgW="5000701" imgH="191457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5616" y="1988840"/>
                        <a:ext cx="6582821" cy="25202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295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Conclusions. Discussion.</a:t>
            </a:r>
            <a:endParaRPr lang="lt-LT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Citation analysis helps to identify usage of physical and electronic library resources among PhD students.</a:t>
            </a:r>
          </a:p>
          <a:p>
            <a:r>
              <a:rPr lang="en-US" dirty="0" smtClean="0"/>
              <a:t>When doing analysis, a very specific instruction has to be made for librarians who collect data, so they understand everything the same.</a:t>
            </a:r>
          </a:p>
          <a:p>
            <a:r>
              <a:rPr lang="en-US" dirty="0" smtClean="0"/>
              <a:t>Such research can show the need for </a:t>
            </a:r>
            <a:r>
              <a:rPr lang="lt-LT" dirty="0" err="1" smtClean="0"/>
              <a:t>evidence</a:t>
            </a:r>
            <a:r>
              <a:rPr lang="lt-LT" dirty="0" smtClean="0"/>
              <a:t> </a:t>
            </a:r>
            <a:r>
              <a:rPr lang="lt-LT" dirty="0" err="1" smtClean="0"/>
              <a:t>based</a:t>
            </a:r>
            <a:r>
              <a:rPr lang="lt-LT" dirty="0" smtClean="0"/>
              <a:t> </a:t>
            </a:r>
            <a:r>
              <a:rPr lang="en-US" dirty="0" smtClean="0"/>
              <a:t>information </a:t>
            </a:r>
            <a:r>
              <a:rPr lang="en-US" dirty="0" smtClean="0"/>
              <a:t>literacy or </a:t>
            </a:r>
            <a:r>
              <a:rPr lang="en-US" dirty="0" err="1" smtClean="0"/>
              <a:t>scientometrics</a:t>
            </a:r>
            <a:r>
              <a:rPr lang="en-US" dirty="0" smtClean="0"/>
              <a:t> courses </a:t>
            </a:r>
            <a:r>
              <a:rPr lang="en-US" dirty="0" err="1" smtClean="0"/>
              <a:t>fo</a:t>
            </a:r>
            <a:r>
              <a:rPr lang="lt-LT" dirty="0" smtClean="0"/>
              <a:t>r </a:t>
            </a:r>
            <a:r>
              <a:rPr lang="lt-LT" dirty="0" err="1" smtClean="0"/>
              <a:t>students</a:t>
            </a:r>
            <a:r>
              <a:rPr lang="lt-LT" dirty="0" smtClean="0"/>
              <a:t> </a:t>
            </a:r>
            <a:r>
              <a:rPr lang="lt-LT" dirty="0" err="1" smtClean="0"/>
              <a:t>from</a:t>
            </a:r>
            <a:r>
              <a:rPr lang="lt-LT" dirty="0" smtClean="0"/>
              <a:t> </a:t>
            </a:r>
            <a:r>
              <a:rPr lang="lt-LT" dirty="0" err="1" smtClean="0"/>
              <a:t>different</a:t>
            </a:r>
            <a:r>
              <a:rPr lang="lt-LT" dirty="0" smtClean="0"/>
              <a:t> </a:t>
            </a:r>
            <a:r>
              <a:rPr lang="lt-LT" dirty="0" err="1" smtClean="0"/>
              <a:t>science</a:t>
            </a:r>
            <a:r>
              <a:rPr lang="lt-LT" dirty="0" smtClean="0"/>
              <a:t> </a:t>
            </a:r>
            <a:r>
              <a:rPr lang="lt-LT" dirty="0" err="1" smtClean="0"/>
              <a:t>fields</a:t>
            </a:r>
            <a:r>
              <a:rPr lang="lt-LT" dirty="0" smtClean="0"/>
              <a:t>.</a:t>
            </a:r>
            <a:endParaRPr lang="en-US" dirty="0" smtClean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69866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Conclusions. Discussion. (2)</a:t>
            </a:r>
            <a:endParaRPr lang="lt-LT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Academic libraries have to rethink resource collection and development. Maybe all that we need are only textbooks for BA and MA students?</a:t>
            </a:r>
          </a:p>
          <a:p>
            <a:r>
              <a:rPr lang="en-US" dirty="0" smtClean="0"/>
              <a:t>Open access articles and other freely available resources online are the core resources for dissertations.</a:t>
            </a:r>
            <a:r>
              <a:rPr lang="lt-LT" dirty="0" smtClean="0"/>
              <a:t> </a:t>
            </a:r>
            <a:r>
              <a:rPr lang="lt-LT" dirty="0" err="1" smtClean="0"/>
              <a:t>How</a:t>
            </a:r>
            <a:r>
              <a:rPr lang="lt-LT" dirty="0" smtClean="0"/>
              <a:t> </a:t>
            </a:r>
            <a:r>
              <a:rPr lang="lt-LT" dirty="0" err="1" smtClean="0"/>
              <a:t>can</a:t>
            </a:r>
            <a:r>
              <a:rPr lang="lt-LT" dirty="0" smtClean="0"/>
              <a:t> </a:t>
            </a:r>
            <a:r>
              <a:rPr lang="lt-LT" dirty="0" err="1" smtClean="0"/>
              <a:t>academic</a:t>
            </a:r>
            <a:r>
              <a:rPr lang="lt-LT" dirty="0" smtClean="0"/>
              <a:t> </a:t>
            </a:r>
            <a:r>
              <a:rPr lang="lt-LT" dirty="0" err="1" smtClean="0"/>
              <a:t>libraries</a:t>
            </a:r>
            <a:r>
              <a:rPr lang="lt-LT" dirty="0" smtClean="0"/>
              <a:t> </a:t>
            </a:r>
            <a:r>
              <a:rPr lang="lt-LT" dirty="0" err="1" smtClean="0"/>
              <a:t>still</a:t>
            </a:r>
            <a:r>
              <a:rPr lang="lt-LT" dirty="0" smtClean="0"/>
              <a:t> </a:t>
            </a:r>
            <a:r>
              <a:rPr lang="lt-LT" dirty="0" err="1" smtClean="0"/>
              <a:t>remain</a:t>
            </a:r>
            <a:r>
              <a:rPr lang="lt-LT" dirty="0" smtClean="0"/>
              <a:t> </a:t>
            </a:r>
            <a:r>
              <a:rPr lang="lt-LT" dirty="0" err="1" smtClean="0"/>
              <a:t>important</a:t>
            </a:r>
            <a:r>
              <a:rPr lang="lt-LT" dirty="0" smtClean="0"/>
              <a:t> </a:t>
            </a:r>
            <a:r>
              <a:rPr lang="lt-LT" dirty="0" err="1" smtClean="0"/>
              <a:t>for</a:t>
            </a:r>
            <a:r>
              <a:rPr lang="lt-LT" dirty="0" smtClean="0"/>
              <a:t> </a:t>
            </a:r>
            <a:r>
              <a:rPr lang="lt-LT" dirty="0" err="1" smtClean="0"/>
              <a:t>PhD</a:t>
            </a:r>
            <a:r>
              <a:rPr lang="lt-LT" dirty="0" smtClean="0"/>
              <a:t> </a:t>
            </a:r>
            <a:r>
              <a:rPr lang="lt-LT" dirty="0" err="1" smtClean="0"/>
              <a:t>students</a:t>
            </a:r>
            <a:r>
              <a:rPr lang="lt-LT" dirty="0" smtClean="0"/>
              <a:t>?</a:t>
            </a:r>
          </a:p>
          <a:p>
            <a:r>
              <a:rPr lang="lt-LT" dirty="0" err="1" smtClean="0"/>
              <a:t>Can</a:t>
            </a:r>
            <a:r>
              <a:rPr lang="lt-LT" dirty="0" smtClean="0"/>
              <a:t> </a:t>
            </a:r>
            <a:r>
              <a:rPr lang="lt-LT" dirty="0" err="1" smtClean="0"/>
              <a:t>open</a:t>
            </a:r>
            <a:r>
              <a:rPr lang="lt-LT" dirty="0" smtClean="0"/>
              <a:t> </a:t>
            </a:r>
            <a:r>
              <a:rPr lang="lt-LT" dirty="0" err="1" smtClean="0"/>
              <a:t>access</a:t>
            </a:r>
            <a:r>
              <a:rPr lang="lt-LT" dirty="0" smtClean="0"/>
              <a:t> be </a:t>
            </a:r>
            <a:r>
              <a:rPr lang="lt-LT" dirty="0" err="1" smtClean="0"/>
              <a:t>seen</a:t>
            </a:r>
            <a:r>
              <a:rPr lang="lt-LT" dirty="0" smtClean="0"/>
              <a:t> </a:t>
            </a:r>
            <a:r>
              <a:rPr lang="lt-LT" dirty="0" err="1" smtClean="0"/>
              <a:t>as</a:t>
            </a:r>
            <a:r>
              <a:rPr lang="lt-LT" dirty="0" smtClean="0"/>
              <a:t> a </a:t>
            </a:r>
            <a:r>
              <a:rPr lang="lt-LT" dirty="0" err="1" smtClean="0"/>
              <a:t>threa</a:t>
            </a:r>
            <a:r>
              <a:rPr lang="lt-LT" dirty="0" err="1" smtClean="0"/>
              <a:t>t</a:t>
            </a:r>
            <a:r>
              <a:rPr lang="lt-LT" dirty="0" smtClean="0"/>
              <a:t> </a:t>
            </a:r>
            <a:r>
              <a:rPr lang="lt-LT" dirty="0" err="1" smtClean="0"/>
              <a:t>for</a:t>
            </a:r>
            <a:r>
              <a:rPr lang="lt-LT" dirty="0" smtClean="0"/>
              <a:t> </a:t>
            </a:r>
            <a:r>
              <a:rPr lang="lt-LT" dirty="0" err="1" smtClean="0"/>
              <a:t>academic</a:t>
            </a:r>
            <a:r>
              <a:rPr lang="lt-LT" dirty="0" smtClean="0"/>
              <a:t> </a:t>
            </a:r>
            <a:r>
              <a:rPr lang="lt-LT" dirty="0" err="1" smtClean="0"/>
              <a:t>libraries</a:t>
            </a:r>
            <a:r>
              <a:rPr lang="lt-LT" dirty="0" smtClean="0"/>
              <a:t> </a:t>
            </a:r>
            <a:r>
              <a:rPr lang="lt-LT" dirty="0" err="1" smtClean="0"/>
              <a:t>and</a:t>
            </a:r>
            <a:r>
              <a:rPr lang="lt-LT" dirty="0" smtClean="0"/>
              <a:t> </a:t>
            </a:r>
            <a:r>
              <a:rPr lang="lt-LT" dirty="0" err="1" smtClean="0"/>
              <a:t>their</a:t>
            </a:r>
            <a:r>
              <a:rPr lang="lt-LT" dirty="0" smtClean="0"/>
              <a:t> </a:t>
            </a:r>
            <a:r>
              <a:rPr lang="lt-LT" dirty="0" err="1" smtClean="0"/>
              <a:t>information</a:t>
            </a:r>
            <a:r>
              <a:rPr lang="lt-LT" dirty="0" smtClean="0"/>
              <a:t> </a:t>
            </a:r>
            <a:r>
              <a:rPr lang="lt-LT" dirty="0" err="1" smtClean="0"/>
              <a:t>resources</a:t>
            </a:r>
            <a:r>
              <a:rPr lang="lt-LT" dirty="0" smtClean="0"/>
              <a:t> </a:t>
            </a:r>
            <a:r>
              <a:rPr lang="lt-LT" dirty="0" err="1" smtClean="0"/>
              <a:t>provider‘s</a:t>
            </a:r>
            <a:r>
              <a:rPr lang="lt-LT" smtClean="0"/>
              <a:t> role?</a:t>
            </a:r>
            <a:endParaRPr lang="en-US" dirty="0" smtClean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1089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UB PowerPoint sablonas ENG">
  <a:themeElements>
    <a:clrScheme name="Pasirinktinis 3">
      <a:dk1>
        <a:srgbClr val="F79646"/>
      </a:dk1>
      <a:lt1>
        <a:srgbClr val="F79646"/>
      </a:lt1>
      <a:dk2>
        <a:srgbClr val="DBEEF3"/>
      </a:dk2>
      <a:lt2>
        <a:srgbClr val="DBEEF3"/>
      </a:lt2>
      <a:accent1>
        <a:srgbClr val="95B3D7"/>
      </a:accent1>
      <a:accent2>
        <a:srgbClr val="D99694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974806"/>
      </a:folHlink>
    </a:clrScheme>
    <a:fontScheme name="Miestiška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angos form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VUB PowerPoint sablonas ENG</Template>
  <TotalTime>355</TotalTime>
  <Words>523</Words>
  <Application>Microsoft Office PowerPoint</Application>
  <PresentationFormat>On-screen Show (4:3)</PresentationFormat>
  <Paragraphs>70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Georgia</vt:lpstr>
      <vt:lpstr>Trebuchet MS</vt:lpstr>
      <vt:lpstr>VUB PowerPoint sablonas ENG</vt:lpstr>
      <vt:lpstr>Darbalapis</vt:lpstr>
      <vt:lpstr>PowerPoint Presentation</vt:lpstr>
      <vt:lpstr>“I Didn’t use the library, I googled it”: using citation analysis to identify the use of library resources</vt:lpstr>
      <vt:lpstr>Prehistory. This is Arūnas and his dissertation...</vt:lpstr>
      <vt:lpstr>Unofficial Research question: can it be true, that the academic library and it’s resources are worthless for Phd students?</vt:lpstr>
      <vt:lpstr>Data gathering example</vt:lpstr>
      <vt:lpstr>Results (1)</vt:lpstr>
      <vt:lpstr>Results (2). Types of information resources</vt:lpstr>
      <vt:lpstr>Results (3). Types of information resources</vt:lpstr>
      <vt:lpstr>Results (4). Types of information resources</vt:lpstr>
      <vt:lpstr>Results (5). Types of information resources</vt:lpstr>
      <vt:lpstr>Results (6). Types of information resources</vt:lpstr>
      <vt:lpstr>Results (7). Ways to get information resources</vt:lpstr>
      <vt:lpstr>Results (8). Ways to get information resources</vt:lpstr>
      <vt:lpstr>Results (9). Core journals. Web of science journal citation reports</vt:lpstr>
      <vt:lpstr>Results (10). Core journals. Web of science journal citation reports</vt:lpstr>
      <vt:lpstr>Results (11). Core journals. Web of science journal citation reports</vt:lpstr>
      <vt:lpstr>Conclusions. Discussion.</vt:lpstr>
      <vt:lpstr>Conclusions. Discussion. (2)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Simona Petraitytė</dc:creator>
  <cp:lastModifiedBy>Paulius Juzenas</cp:lastModifiedBy>
  <cp:revision>20</cp:revision>
  <dcterms:created xsi:type="dcterms:W3CDTF">2015-05-14T09:01:13Z</dcterms:created>
  <dcterms:modified xsi:type="dcterms:W3CDTF">2015-05-17T12:22:39Z</dcterms:modified>
</cp:coreProperties>
</file>