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6" r:id="rId2"/>
    <p:sldId id="336" r:id="rId3"/>
    <p:sldId id="337" r:id="rId4"/>
    <p:sldId id="327" r:id="rId5"/>
    <p:sldId id="330" r:id="rId6"/>
    <p:sldId id="281" r:id="rId7"/>
    <p:sldId id="323" r:id="rId8"/>
    <p:sldId id="324" r:id="rId9"/>
    <p:sldId id="338" r:id="rId10"/>
    <p:sldId id="313" r:id="rId11"/>
    <p:sldId id="321" r:id="rId12"/>
    <p:sldId id="314" r:id="rId13"/>
    <p:sldId id="341" r:id="rId14"/>
    <p:sldId id="315" r:id="rId15"/>
    <p:sldId id="342" r:id="rId16"/>
    <p:sldId id="343" r:id="rId17"/>
    <p:sldId id="316" r:id="rId18"/>
    <p:sldId id="317" r:id="rId19"/>
    <p:sldId id="344" r:id="rId20"/>
    <p:sldId id="319" r:id="rId21"/>
    <p:sldId id="320" r:id="rId22"/>
    <p:sldId id="300" r:id="rId23"/>
    <p:sldId id="339" r:id="rId24"/>
    <p:sldId id="345" r:id="rId25"/>
    <p:sldId id="346" r:id="rId26"/>
    <p:sldId id="347" r:id="rId27"/>
    <p:sldId id="335" r:id="rId28"/>
    <p:sldId id="340" r:id="rId29"/>
    <p:sldId id="291" r:id="rId30"/>
  </p:sldIdLst>
  <p:sldSz cx="9144000" cy="6858000" type="screen4x3"/>
  <p:notesSz cx="6858000" cy="9144000"/>
  <p:defaultTextStyle>
    <a:defPPr>
      <a:defRPr lang="et-EE"/>
    </a:defPPr>
    <a:lvl1pPr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1pPr>
    <a:lvl2pPr marL="4572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2pPr>
    <a:lvl3pPr marL="9144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3pPr>
    <a:lvl4pPr marL="13716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4pPr>
    <a:lvl5pPr marL="1828800" algn="l" rtl="0" fontAlgn="base">
      <a:spcBef>
        <a:spcPts val="400"/>
      </a:spcBef>
      <a:spcAft>
        <a:spcPct val="0"/>
      </a:spcAft>
      <a:buClr>
        <a:schemeClr val="accent1"/>
      </a:buClr>
      <a:buSzPct val="68000"/>
      <a:buFont typeface="Wingdings 3" pitchFamily="18" charset="2"/>
      <a:buChar char=""/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5pPr>
    <a:lvl6pPr marL="22860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6pPr>
    <a:lvl7pPr marL="27432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7pPr>
    <a:lvl8pPr marL="32004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8pPr>
    <a:lvl9pPr marL="3657600" algn="l" defTabSz="914400" rtl="0" eaLnBrk="1" latinLnBrk="0" hangingPunct="1">
      <a:defRPr sz="2700" kern="1200">
        <a:solidFill>
          <a:schemeClr val="tx1"/>
        </a:solidFill>
        <a:latin typeface="Lucida Sans Unicode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79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87927" autoAdjust="0"/>
  </p:normalViewPr>
  <p:slideViewPr>
    <p:cSldViewPr>
      <p:cViewPr varScale="1">
        <p:scale>
          <a:sx n="65" d="100"/>
          <a:sy n="65" d="100"/>
        </p:scale>
        <p:origin x="81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fld id="{383A2CB3-0EAD-4369-A80F-F56012F52FBF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t-EE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t-EE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>
                <a:latin typeface="+mn-lt"/>
              </a:defRPr>
            </a:lvl1pPr>
          </a:lstStyle>
          <a:p>
            <a:pPr>
              <a:defRPr/>
            </a:pPr>
            <a:fld id="{B8F567CE-8C5E-42EF-AEA1-AE68599BA666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105744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t-EE" dirty="0" smtClean="0"/>
              <a:t>Bibliokirjetest  - probleemiks unikaalsete identifikaatorite puudumine, ISN ainult 1/3 kirjetest olemas. Sundeksemplaride kogud dubleeruvad. Rahvusbibliograafia kirjed</a:t>
            </a:r>
            <a:r>
              <a:rPr lang="et-EE" baseline="0" dirty="0" smtClean="0"/>
              <a:t> erilise kaitse all. </a:t>
            </a:r>
          </a:p>
          <a:p>
            <a:endParaRPr lang="et-EE" dirty="0" smtClean="0"/>
          </a:p>
          <a:p>
            <a:r>
              <a:rPr lang="et-EE" dirty="0" smtClean="0"/>
              <a:t>Kirjete</a:t>
            </a:r>
            <a:r>
              <a:rPr lang="et-EE" baseline="0" dirty="0" smtClean="0"/>
              <a:t> liitmisel kasutati erinevaid meetodeid. Probleemiks erisused, kirillitsa, jne.</a:t>
            </a:r>
          </a:p>
          <a:p>
            <a:r>
              <a:rPr lang="et-EE" baseline="0" dirty="0" smtClean="0"/>
              <a:t>Automaatselt liideti ca </a:t>
            </a:r>
            <a:r>
              <a:rPr lang="en-GB" noProof="0" dirty="0" smtClean="0"/>
              <a:t>238 000 </a:t>
            </a:r>
            <a:r>
              <a:rPr lang="et-EE" noProof="0" dirty="0" smtClean="0"/>
              <a:t>kirjet, neist 134 000 ISNiga.</a:t>
            </a:r>
          </a:p>
          <a:p>
            <a:endParaRPr lang="et-EE" noProof="0" dirty="0" smtClean="0"/>
          </a:p>
          <a:p>
            <a:r>
              <a:rPr lang="et-EE" noProof="0" dirty="0" smtClean="0"/>
              <a:t>Normikirjetest – märksõna normikirjed EMSist, nimenormikirjed (ca 87 000 kirjet) liideti. Automaatselt</a:t>
            </a:r>
            <a:r>
              <a:rPr lang="et-EE" baseline="0" noProof="0" dirty="0" smtClean="0"/>
              <a:t> liideti ca 52,6% kirjetest, toimetamine lõpetati septembris.</a:t>
            </a:r>
            <a:endParaRPr lang="et-EE" dirty="0" smtClean="0"/>
          </a:p>
          <a:p>
            <a:pPr lvl="1">
              <a:buNone/>
            </a:pPr>
            <a:endParaRPr lang="et-EE" sz="2400" dirty="0" smtClean="0"/>
          </a:p>
          <a:p>
            <a:pPr lvl="1">
              <a:buNone/>
            </a:pPr>
            <a:r>
              <a:rPr lang="et-EE" sz="2400" dirty="0" smtClean="0"/>
              <a:t>... nimenormikirjed liideti ( 91000 –- 64000 ),</a:t>
            </a:r>
          </a:p>
          <a:p>
            <a:pPr marL="635000" lvl="1" indent="0">
              <a:buNone/>
            </a:pPr>
            <a:r>
              <a:rPr lang="et-EE" sz="2400" dirty="0" smtClean="0"/>
              <a:t>automaatselt liideti ca 53% kirjetest (E. Taevere),</a:t>
            </a:r>
          </a:p>
          <a:p>
            <a:pPr marL="635000" lvl="1" indent="0">
              <a:buNone/>
            </a:pPr>
            <a:r>
              <a:rPr lang="et-EE" sz="2400" dirty="0" smtClean="0"/>
              <a:t>töö lõpetati 12.mail, toimetama hakati 19.mail,</a:t>
            </a:r>
          </a:p>
          <a:p>
            <a:pPr marL="635000" lvl="1" indent="0">
              <a:buNone/>
            </a:pPr>
            <a:r>
              <a:rPr lang="et-EE" sz="2400" dirty="0" smtClean="0"/>
              <a:t>[</a:t>
            </a:r>
            <a:r>
              <a:rPr lang="et-EE" sz="2400" i="1" dirty="0" smtClean="0"/>
              <a:t>“</a:t>
            </a:r>
            <a:r>
              <a:rPr lang="fi-FI" sz="2400" i="1" dirty="0" smtClean="0"/>
              <a:t>Palun levitage seda teadet vaenlaste ja sõprade seas, nii maa all kui ka</a:t>
            </a:r>
            <a:r>
              <a:rPr lang="et-EE" sz="2400" i="1" dirty="0" smtClean="0"/>
              <a:t> </a:t>
            </a:r>
            <a:r>
              <a:rPr lang="fi-FI" sz="2400" i="1" dirty="0" smtClean="0"/>
              <a:t>maa peal :)</a:t>
            </a:r>
            <a:r>
              <a:rPr lang="et-EE" sz="2400" i="1" dirty="0" smtClean="0"/>
              <a:t> “</a:t>
            </a:r>
            <a:r>
              <a:rPr lang="et-EE" sz="2400" dirty="0" smtClean="0"/>
              <a:t>],</a:t>
            </a:r>
          </a:p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F567CE-8C5E-42EF-AEA1-AE68599BA666}" type="slidenum">
              <a:rPr lang="et-EE" smtClean="0"/>
              <a:pPr>
                <a:defRPr/>
              </a:pPr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26518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F567CE-8C5E-42EF-AEA1-AE68599BA666}" type="slidenum">
              <a:rPr lang="et-EE" smtClean="0"/>
              <a:pPr>
                <a:defRPr/>
              </a:pPr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61669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F567CE-8C5E-42EF-AEA1-AE68599BA666}" type="slidenum">
              <a:rPr lang="et-EE" smtClean="0"/>
              <a:pPr>
                <a:defRPr/>
              </a:pPr>
              <a:t>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86724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t-E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8F567CE-8C5E-42EF-AEA1-AE68599BA666}" type="slidenum">
              <a:rPr lang="et-EE" smtClean="0"/>
              <a:pPr>
                <a:defRPr/>
              </a:pPr>
              <a:t>21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207287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>
                <a:latin typeface="+mn-lt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>
                <a:latin typeface="+mn-lt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401DFA2-1C6A-47DC-B68A-F5B35D4CC5AD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54427AE-0789-4344-8820-E0D0296E2B5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6" name="Picture 2" descr="ELNET Konsortsium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6237288"/>
            <a:ext cx="171450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526321B-989A-4169-8E66-A0E14D63BAB5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4302E1-B8E9-44D4-AF42-BD7ABE44CB09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46D724F-8D1E-4F71-8E96-48BB523AB8BD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B0964C-6939-4D10-8077-6BCF9A71AA7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4A7420-D4BD-4924-9D44-2D78F0965102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068830-5EE4-4BC5-9CF5-CAD186F6D47C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D9F68C-4B6D-4863-A547-C5B70F45BDE1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130844-C57E-4EC7-A05E-70CAD10013C5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2C64D-10E4-4389-8174-252EE2F81628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BFC6D-29D8-46DA-86BB-1159A1116E24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D3B6430-0C9F-490F-BD32-A51C7EFFD396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B1F37AE-8BF2-4AA1-848F-B8263D1D5BFB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B1BC3EB-279A-4A58-9274-31433DF1D5E7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573F754-8BD0-4E67-B450-69253FE3D0EA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8F336-C3AB-4B1E-8B55-F8E1625A7AC3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DFE44-5C1B-4E5C-BA83-C858CEDD327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73145-851D-42EC-AE53-BABB783B6CBF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E10C6-5A42-42BC-B606-E4C42244CFD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>
              <a:latin typeface="+mn-lt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80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E81E9FD-6E13-449A-9F21-A59A4E9D9F6E}" type="datetimeFigureOut">
              <a:rPr lang="et-EE"/>
              <a:pPr>
                <a:defRPr/>
              </a:pPr>
              <a:t>3.03.2015</a:t>
            </a:fld>
            <a:endParaRPr lang="et-E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00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t-E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000" b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C04FC047-A170-45F5-916C-5A257C74EEEC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0" r:id="rId7"/>
    <p:sldLayoutId id="2147483739" r:id="rId8"/>
    <p:sldLayoutId id="2147483740" r:id="rId9"/>
    <p:sldLayoutId id="2147483731" r:id="rId10"/>
    <p:sldLayoutId id="214748373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1" fontAlgn="base" hangingPunct="1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1" fontAlgn="base" hangingPunct="1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4576" y="2119815"/>
            <a:ext cx="7918648" cy="1964431"/>
          </a:xfrm>
        </p:spPr>
        <p:txBody>
          <a:bodyPr>
            <a:norm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t-EE" sz="4000" dirty="0" smtClean="0"/>
              <a:t>Ühiselt edasi – </a:t>
            </a:r>
            <a:br>
              <a:rPr lang="et-EE" sz="4000" dirty="0" smtClean="0"/>
            </a:br>
            <a:r>
              <a:rPr lang="et-EE" sz="4000" dirty="0" smtClean="0"/>
              <a:t>e-kataloogi ESTER arengutest</a:t>
            </a:r>
            <a:endParaRPr lang="et-EE" sz="4000" dirty="0"/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23528" y="5805264"/>
            <a:ext cx="6192688" cy="768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None/>
              <a:tabLst/>
              <a:defRPr/>
            </a:pPr>
            <a:r>
              <a:rPr kumimoji="0" lang="et-EE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Riin Olonen</a:t>
            </a:r>
          </a:p>
        </p:txBody>
      </p:sp>
      <p:pic>
        <p:nvPicPr>
          <p:cNvPr id="8" name="Picture 2" descr="ELNET Konsorts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213" y="404813"/>
            <a:ext cx="33813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2014 : süsteemide liitmine</a:t>
            </a:r>
            <a:endParaRPr lang="et-EE" dirty="0">
              <a:solidFill>
                <a:srgbClr val="467992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z="2800" dirty="0" smtClean="0"/>
              <a:t>2013 sept – HTM otsus toetada projekti</a:t>
            </a:r>
          </a:p>
          <a:p>
            <a:pPr lvl="1"/>
            <a:r>
              <a:rPr lang="et-EE" altLang="et-EE" sz="2400" dirty="0" smtClean="0"/>
              <a:t>30.sept. 2013 – ELNET alustas projektiga</a:t>
            </a:r>
          </a:p>
          <a:p>
            <a:pPr lvl="1"/>
            <a:r>
              <a:rPr lang="et-EE" altLang="et-EE" sz="2400" dirty="0" smtClean="0"/>
              <a:t>06.nov. 2013 – „kick-off meeting“ koos IIIga</a:t>
            </a:r>
          </a:p>
          <a:p>
            <a:endParaRPr lang="et-EE" altLang="et-EE" sz="2800" dirty="0" smtClean="0"/>
          </a:p>
          <a:p>
            <a:r>
              <a:rPr lang="et-EE" altLang="et-EE" sz="2800" dirty="0" smtClean="0"/>
              <a:t>Fookusgrupid</a:t>
            </a:r>
          </a:p>
          <a:p>
            <a:pPr lvl="1"/>
            <a:r>
              <a:rPr lang="et-EE" altLang="et-EE" sz="2000" dirty="0" smtClean="0"/>
              <a:t>Serverite hankimine</a:t>
            </a:r>
          </a:p>
          <a:p>
            <a:pPr lvl="1"/>
            <a:r>
              <a:rPr lang="et-EE" altLang="et-EE" sz="2000" dirty="0" smtClean="0"/>
              <a:t>Bibliokirjete liitmise reeglid</a:t>
            </a:r>
          </a:p>
          <a:p>
            <a:pPr lvl="1"/>
            <a:r>
              <a:rPr lang="et-EE" altLang="et-EE" sz="2000" dirty="0" smtClean="0"/>
              <a:t>Normikirjete liitmise reeglid</a:t>
            </a:r>
          </a:p>
          <a:p>
            <a:pPr lvl="1"/>
            <a:r>
              <a:rPr lang="et-EE" altLang="et-EE" sz="2000" dirty="0" smtClean="0"/>
              <a:t>Re-indekseerimine</a:t>
            </a:r>
          </a:p>
          <a:p>
            <a:pPr lvl="1"/>
            <a:r>
              <a:rPr lang="et-EE" altLang="et-EE" sz="2000" dirty="0" smtClean="0"/>
              <a:t>Re-skoopimine</a:t>
            </a:r>
          </a:p>
          <a:p>
            <a:pPr lvl="1"/>
            <a:r>
              <a:rPr lang="et-EE" altLang="et-EE" sz="2000" dirty="0" smtClean="0"/>
              <a:t>Ühine veebikataloog</a:t>
            </a:r>
          </a:p>
          <a:p>
            <a:pPr lvl="1"/>
            <a:endParaRPr lang="et-EE" altLang="et-EE" sz="24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4221024" y="3162903"/>
            <a:ext cx="4638271" cy="2819929"/>
            <a:chOff x="4221024" y="3162903"/>
            <a:chExt cx="4638271" cy="2819929"/>
          </a:xfrm>
        </p:grpSpPr>
        <p:sp>
          <p:nvSpPr>
            <p:cNvPr id="5" name="TextBox 12"/>
            <p:cNvSpPr txBox="1"/>
            <p:nvPr/>
          </p:nvSpPr>
          <p:spPr>
            <a:xfrm rot="20710656">
              <a:off x="5085505" y="3527500"/>
              <a:ext cx="3773790" cy="507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dirty="0" smtClean="0">
                  <a:solidFill>
                    <a:srgbClr val="0070C0"/>
                  </a:solidFill>
                </a:rPr>
                <a:t>Innovative Interfaces</a:t>
              </a:r>
              <a:endParaRPr lang="et-EE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13"/>
            <p:cNvSpPr txBox="1"/>
            <p:nvPr/>
          </p:nvSpPr>
          <p:spPr>
            <a:xfrm>
              <a:off x="4412161" y="3162903"/>
              <a:ext cx="1220206" cy="507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dirty="0" smtClean="0">
                  <a:solidFill>
                    <a:srgbClr val="0070C0"/>
                  </a:solidFill>
                </a:rPr>
                <a:t>ELNET</a:t>
              </a:r>
              <a:endParaRPr lang="et-EE" dirty="0">
                <a:solidFill>
                  <a:srgbClr val="0070C0"/>
                </a:solidFill>
              </a:endParaRPr>
            </a:p>
          </p:txBody>
        </p:sp>
        <p:sp>
          <p:nvSpPr>
            <p:cNvPr id="7" name="TextBox 9"/>
            <p:cNvSpPr txBox="1"/>
            <p:nvPr/>
          </p:nvSpPr>
          <p:spPr>
            <a:xfrm rot="466138">
              <a:off x="5654461" y="3199567"/>
              <a:ext cx="107845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sz="2000" dirty="0" smtClean="0">
                  <a:solidFill>
                    <a:srgbClr val="FF0000"/>
                  </a:solidFill>
                </a:rPr>
                <a:t>Dublin</a:t>
              </a:r>
              <a:endParaRPr lang="et-EE" sz="2000" dirty="0">
                <a:solidFill>
                  <a:srgbClr val="FF0000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 rot="1040730">
              <a:off x="7504598" y="4290706"/>
              <a:ext cx="102624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sz="2000" dirty="0" smtClean="0">
                  <a:solidFill>
                    <a:srgbClr val="FF0000"/>
                  </a:solidFill>
                </a:rPr>
                <a:t>Tallinn</a:t>
              </a:r>
              <a:endParaRPr lang="et-EE" sz="2000" dirty="0">
                <a:solidFill>
                  <a:srgbClr val="FF0000"/>
                </a:solidFill>
              </a:endParaRPr>
            </a:p>
          </p:txBody>
        </p:sp>
        <p:sp>
          <p:nvSpPr>
            <p:cNvPr id="9" name="TextBox 11"/>
            <p:cNvSpPr txBox="1"/>
            <p:nvPr/>
          </p:nvSpPr>
          <p:spPr>
            <a:xfrm rot="20366446">
              <a:off x="5190606" y="4641243"/>
              <a:ext cx="195919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sz="2000" dirty="0" smtClean="0">
                  <a:solidFill>
                    <a:srgbClr val="FF0000"/>
                  </a:solidFill>
                </a:rPr>
                <a:t>Emeryville, CA</a:t>
              </a:r>
              <a:endParaRPr lang="et-EE" sz="2000" dirty="0">
                <a:solidFill>
                  <a:srgbClr val="FF0000"/>
                </a:solidFill>
              </a:endParaRPr>
            </a:p>
          </p:txBody>
        </p:sp>
        <p:sp>
          <p:nvSpPr>
            <p:cNvPr id="10" name="TextBox 14"/>
            <p:cNvSpPr txBox="1"/>
            <p:nvPr/>
          </p:nvSpPr>
          <p:spPr>
            <a:xfrm rot="1204863">
              <a:off x="6732421" y="4970053"/>
              <a:ext cx="201369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dirty="0" smtClean="0">
                  <a:solidFill>
                    <a:srgbClr val="0070C0"/>
                  </a:solidFill>
                </a:rPr>
                <a:t>Mindworks</a:t>
              </a:r>
              <a:br>
                <a:rPr lang="et-EE" dirty="0" smtClean="0">
                  <a:solidFill>
                    <a:srgbClr val="0070C0"/>
                  </a:solidFill>
                </a:rPr>
              </a:br>
              <a:r>
                <a:rPr lang="et-EE" dirty="0" smtClean="0">
                  <a:solidFill>
                    <a:srgbClr val="0070C0"/>
                  </a:solidFill>
                </a:rPr>
                <a:t>Industries</a:t>
              </a:r>
              <a:endParaRPr lang="et-EE" dirty="0">
                <a:solidFill>
                  <a:srgbClr val="0070C0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665907">
              <a:off x="4221024" y="5375954"/>
              <a:ext cx="11521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sz="2000" dirty="0" smtClean="0">
                  <a:solidFill>
                    <a:srgbClr val="FF0000"/>
                  </a:solidFill>
                </a:rPr>
                <a:t>Pariis</a:t>
              </a:r>
              <a:endParaRPr lang="et-EE" sz="2000" dirty="0">
                <a:solidFill>
                  <a:srgbClr val="FF0000"/>
                </a:solidFill>
              </a:endParaRPr>
            </a:p>
          </p:txBody>
        </p:sp>
        <p:sp>
          <p:nvSpPr>
            <p:cNvPr id="12" name="TextBox 8"/>
            <p:cNvSpPr txBox="1"/>
            <p:nvPr/>
          </p:nvSpPr>
          <p:spPr>
            <a:xfrm>
              <a:off x="5770338" y="5582722"/>
              <a:ext cx="8467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t-EE"/>
              </a:defPPr>
              <a:lvl1pPr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ts val="400"/>
                </a:spcBef>
                <a:spcAft>
                  <a:spcPct val="0"/>
                </a:spcAft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700" kern="1200">
                  <a:solidFill>
                    <a:schemeClr val="tx1"/>
                  </a:solidFill>
                  <a:latin typeface="Lucida Sans Unicode" pitchFamily="34" charset="0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r>
                <a:rPr lang="et-EE" sz="2000" dirty="0" smtClean="0">
                  <a:solidFill>
                    <a:srgbClr val="FF0000"/>
                  </a:solidFill>
                </a:rPr>
                <a:t>Tartu</a:t>
              </a:r>
              <a:endParaRPr lang="et-EE" sz="20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666444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>
                <a:solidFill>
                  <a:srgbClr val="467992"/>
                </a:solidFill>
              </a:rPr>
              <a:t>2014 : süsteemide liitmine</a:t>
            </a:r>
            <a:endParaRPr lang="et-EE" dirty="0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57200" y="1412875"/>
            <a:ext cx="8229600" cy="350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65125" indent="-255588" algn="l" rtl="0" eaLnBrk="1" fontAlgn="base" hangingPunct="1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0713" indent="-228600" algn="l" rtl="0" eaLnBrk="1" fontAlgn="base" hangingPunct="1">
              <a:spcBef>
                <a:spcPts val="325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8838" indent="-228600" algn="l" rtl="0" eaLnBrk="1" fontAlgn="base" hangingPunct="1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fontAlgn="base" hangingPunct="1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t-EE" altLang="et-EE" sz="2800" smtClean="0"/>
              <a:t>Kirjete liitmise ettevalmistamine</a:t>
            </a:r>
          </a:p>
          <a:p>
            <a:pPr lvl="1">
              <a:buSzTx/>
            </a:pPr>
            <a:r>
              <a:rPr lang="et-EE" altLang="et-EE" sz="2400" smtClean="0"/>
              <a:t>Bibliokirjed (kuni 5 testi)</a:t>
            </a:r>
          </a:p>
          <a:p>
            <a:pPr lvl="1">
              <a:buSzTx/>
            </a:pPr>
            <a:r>
              <a:rPr lang="et-EE" altLang="et-EE" sz="2400" smtClean="0"/>
              <a:t>Normikirjed (tegime ise)</a:t>
            </a:r>
          </a:p>
          <a:p>
            <a:endParaRPr lang="et-EE" altLang="et-EE" sz="2800" smtClean="0"/>
          </a:p>
          <a:p>
            <a:r>
              <a:rPr lang="et-EE" altLang="et-EE" sz="2800" smtClean="0"/>
              <a:t>Liitmine algas 20.juunil</a:t>
            </a:r>
          </a:p>
          <a:p>
            <a:endParaRPr lang="et-EE" altLang="et-EE" sz="2800" smtClean="0"/>
          </a:p>
          <a:p>
            <a:r>
              <a:rPr lang="et-EE" altLang="et-EE" sz="2800" smtClean="0"/>
              <a:t>Ühise e-kataloogi avasime 09.juulil</a:t>
            </a:r>
            <a:endParaRPr lang="et-EE" altLang="et-EE" sz="2800" dirty="0"/>
          </a:p>
        </p:txBody>
      </p:sp>
      <p:pic>
        <p:nvPicPr>
          <p:cNvPr id="9" name="Picture 8" descr="C:\Users\Jane\AppData\Local\Microsoft\Windows\Temporary Internet Files\Content.IE5\4P5HGOED\MP9004421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3" t="20370" r="6781" b="18519"/>
          <a:stretch>
            <a:fillRect/>
          </a:stretch>
        </p:blipFill>
        <p:spPr bwMode="auto">
          <a:xfrm>
            <a:off x="6461890" y="1556792"/>
            <a:ext cx="2190376" cy="120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4966495"/>
            <a:ext cx="1914525" cy="762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131840" y="5238596"/>
            <a:ext cx="2016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t-EE" sz="2400" dirty="0" smtClean="0"/>
              <a:t>www.ester.ee</a:t>
            </a:r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16890074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675658"/>
          </a:xfrm>
        </p:spPr>
        <p:txBody>
          <a:bodyPr/>
          <a:lstStyle/>
          <a:p>
            <a:r>
              <a:rPr lang="et-EE" dirty="0" smtClean="0"/>
              <a:t>Normikirjete </a:t>
            </a:r>
            <a:r>
              <a:rPr lang="et-EE" dirty="0" smtClean="0"/>
              <a:t>liitmine...</a:t>
            </a:r>
          </a:p>
          <a:p>
            <a:pPr lvl="1">
              <a:buNone/>
            </a:pPr>
            <a:endParaRPr lang="et-EE" dirty="0" smtClean="0"/>
          </a:p>
          <a:p>
            <a:pPr lvl="1">
              <a:buNone/>
            </a:pPr>
            <a:r>
              <a:rPr lang="et-EE" sz="2400" dirty="0" smtClean="0"/>
              <a:t>... märksõna normikirjed EMSist</a:t>
            </a:r>
          </a:p>
          <a:p>
            <a:pPr lvl="1">
              <a:buNone/>
            </a:pPr>
            <a:endParaRPr lang="et-EE" sz="2400" dirty="0" smtClean="0"/>
          </a:p>
          <a:p>
            <a:pPr lvl="1">
              <a:buNone/>
            </a:pPr>
            <a:r>
              <a:rPr lang="et-EE" sz="2400" dirty="0" smtClean="0"/>
              <a:t>... nimenormikirjed liideti ( 91000 –- 64000 ),</a:t>
            </a:r>
          </a:p>
          <a:p>
            <a:pPr marL="635000" lvl="1" indent="0">
              <a:buNone/>
            </a:pPr>
            <a:r>
              <a:rPr lang="et-EE" sz="2400" dirty="0" smtClean="0"/>
              <a:t>automaatselt liideti ca 53% kirjetest (E. Taevere),</a:t>
            </a:r>
          </a:p>
          <a:p>
            <a:pPr marL="635000" lvl="1" indent="0">
              <a:buNone/>
            </a:pPr>
            <a:r>
              <a:rPr lang="et-EE" sz="2400" dirty="0" smtClean="0"/>
              <a:t>töö lõpetati 12.mail, toimetama hakati 19.mail,</a:t>
            </a:r>
          </a:p>
          <a:p>
            <a:pPr marL="635000" lvl="1" indent="0">
              <a:buNone/>
            </a:pPr>
            <a:r>
              <a:rPr lang="et-EE" sz="2400" dirty="0" smtClean="0"/>
              <a:t>toimetamine lõpetati oktoobris (käsitsi</a:t>
            </a:r>
            <a:r>
              <a:rPr lang="et-EE" sz="2400" dirty="0" smtClean="0"/>
              <a:t>)</a:t>
            </a:r>
          </a:p>
          <a:p>
            <a:pPr marL="635000" lvl="1" indent="0">
              <a:buNone/>
            </a:pPr>
            <a:endParaRPr lang="et-EE" sz="2400" dirty="0" smtClean="0"/>
          </a:p>
          <a:p>
            <a:pPr lvl="1">
              <a:buNone/>
            </a:pPr>
            <a:r>
              <a:rPr lang="et-EE" sz="2400" dirty="0"/>
              <a:t>... jätkub töö eraldiseisva nimenormandmete andmebaasi loomisega (ESTERi ja ISE baasil</a:t>
            </a:r>
            <a:r>
              <a:rPr lang="et-EE" sz="2400" dirty="0" smtClean="0"/>
              <a:t>)</a:t>
            </a:r>
            <a:endParaRPr lang="et-EE" sz="2400" dirty="0" smtClean="0"/>
          </a:p>
          <a:p>
            <a:pPr lvl="1">
              <a:buNone/>
            </a:pPr>
            <a:endParaRPr lang="et-EE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Kahest üheks ... </a:t>
            </a:r>
            <a:endParaRPr lang="et-EE" dirty="0">
              <a:solidFill>
                <a:srgbClr val="46799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52528"/>
          </a:xfrm>
        </p:spPr>
        <p:txBody>
          <a:bodyPr/>
          <a:lstStyle/>
          <a:p>
            <a:endParaRPr lang="et-EE" dirty="0" smtClean="0"/>
          </a:p>
          <a:p>
            <a:r>
              <a:rPr lang="et-EE" dirty="0" smtClean="0"/>
              <a:t>Bibkirjete liitmine...</a:t>
            </a:r>
          </a:p>
          <a:p>
            <a:pPr lvl="1">
              <a:buNone/>
            </a:pPr>
            <a:endParaRPr lang="et-EE" dirty="0" smtClean="0"/>
          </a:p>
          <a:p>
            <a:pPr lvl="1">
              <a:buNone/>
            </a:pPr>
            <a:r>
              <a:rPr lang="et-EE" sz="2400" dirty="0" smtClean="0"/>
              <a:t>... ISNi alusel (koos täiendavate kontrollidega),</a:t>
            </a:r>
          </a:p>
          <a:p>
            <a:pPr lvl="1">
              <a:buNone/>
            </a:pPr>
            <a:r>
              <a:rPr lang="et-EE" sz="2400" dirty="0" smtClean="0"/>
              <a:t>... kirjeandmetest moodustatud võtme alusel,</a:t>
            </a:r>
          </a:p>
          <a:p>
            <a:pPr lvl="1">
              <a:buNone/>
            </a:pPr>
            <a:r>
              <a:rPr lang="et-EE" sz="2400" dirty="0" smtClean="0"/>
              <a:t>    !! 035 püsilingi säilitamiseks (Tartu, Tartu-L), </a:t>
            </a:r>
            <a:br>
              <a:rPr lang="et-EE" sz="2400" dirty="0" smtClean="0"/>
            </a:br>
            <a:r>
              <a:rPr lang="et-EE" sz="2400" dirty="0" smtClean="0"/>
              <a:t> </a:t>
            </a:r>
            <a:r>
              <a:rPr lang="et-EE" sz="2400" dirty="0" smtClean="0"/>
              <a:t> !! </a:t>
            </a:r>
            <a:r>
              <a:rPr lang="et-EE" sz="2400" dirty="0" smtClean="0"/>
              <a:t>880 kirjeandmete kontrolliks jne</a:t>
            </a:r>
          </a:p>
          <a:p>
            <a:pPr lvl="1">
              <a:buNone/>
            </a:pPr>
            <a:endParaRPr lang="et-EE" sz="2400" dirty="0" smtClean="0"/>
          </a:p>
          <a:p>
            <a:pPr lvl="1">
              <a:buNone/>
            </a:pPr>
            <a:r>
              <a:rPr lang="et-EE" sz="2400" dirty="0" smtClean="0"/>
              <a:t>... käsitsi (vanaraamatud</a:t>
            </a:r>
            <a:r>
              <a:rPr lang="et-EE" sz="2400" dirty="0" smtClean="0"/>
              <a:t>, pisitrükised</a:t>
            </a:r>
            <a:r>
              <a:rPr lang="et-EE" sz="2400" dirty="0" smtClean="0"/>
              <a:t>, arhivaalid, kunsti erilaadid, üliõpilastööd, arvutifailid jne, vene keel).</a:t>
            </a:r>
          </a:p>
          <a:p>
            <a:pPr lvl="1">
              <a:buNone/>
            </a:pPr>
            <a:endParaRPr lang="et-EE" dirty="0" smtClean="0"/>
          </a:p>
          <a:p>
            <a:endParaRPr lang="et-EE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Kahest üheks ... </a:t>
            </a:r>
            <a:endParaRPr lang="et-EE" dirty="0">
              <a:solidFill>
                <a:srgbClr val="46799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Ühine ESTER: kavad</a:t>
            </a:r>
            <a:endParaRPr lang="en-US" dirty="0" smtClean="0">
              <a:solidFill>
                <a:srgbClr val="467992"/>
              </a:solidFill>
            </a:endParaRPr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340768"/>
            <a:ext cx="7990656" cy="4752528"/>
          </a:xfrm>
        </p:spPr>
        <p:txBody>
          <a:bodyPr/>
          <a:lstStyle/>
          <a:p>
            <a:pPr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800" dirty="0" smtClean="0"/>
              <a:t>Andmebaasi maht (TLN / TRT): dets.2013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bib.kirjed</a:t>
            </a:r>
            <a:r>
              <a:rPr lang="et-EE" sz="2200" dirty="0" smtClean="0"/>
              <a:t>	1 793 838	1 422 494	</a:t>
            </a:r>
            <a:r>
              <a:rPr lang="et-EE" sz="2200" b="1" dirty="0" smtClean="0"/>
              <a:t>3 216 332	*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eks.kirjed</a:t>
            </a:r>
            <a:r>
              <a:rPr lang="et-EE" sz="2200" dirty="0" smtClean="0"/>
              <a:t>	5 082 456	3 725 684	</a:t>
            </a:r>
            <a:r>
              <a:rPr lang="et-EE" sz="2200" b="1" dirty="0" smtClean="0"/>
              <a:t>8 808 140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normikirjed</a:t>
            </a:r>
            <a:r>
              <a:rPr lang="et-EE" sz="2200" dirty="0" smtClean="0"/>
              <a:t>	</a:t>
            </a:r>
            <a:r>
              <a:rPr lang="en-GB" sz="2200" dirty="0" smtClean="0"/>
              <a:t>7</a:t>
            </a:r>
            <a:r>
              <a:rPr lang="et-EE" sz="2200" dirty="0" smtClean="0"/>
              <a:t>8 648	86 658	</a:t>
            </a:r>
            <a:r>
              <a:rPr lang="et-EE" sz="2200" b="1" dirty="0" smtClean="0"/>
              <a:t>165 306	*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lugejakirjed</a:t>
            </a:r>
            <a:r>
              <a:rPr lang="et-EE" sz="2200" dirty="0" smtClean="0"/>
              <a:t>	316 525 	129 696	</a:t>
            </a:r>
            <a:r>
              <a:rPr lang="et-EE" sz="2200" b="1" dirty="0" smtClean="0"/>
              <a:t>446 221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400" b="1" dirty="0" smtClean="0"/>
          </a:p>
          <a:p>
            <a:pPr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800" dirty="0" smtClean="0"/>
              <a:t>Laenutoimingud 2013 (TLN / TRT):</a:t>
            </a:r>
            <a:endParaRPr lang="et-EE" sz="2800" b="1" dirty="0" smtClean="0"/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laenutused</a:t>
            </a:r>
            <a:r>
              <a:rPr lang="et-EE" sz="2200" dirty="0" smtClean="0"/>
              <a:t>	1 623 439	926 706	</a:t>
            </a:r>
            <a:r>
              <a:rPr lang="et-EE" sz="2200" b="1" dirty="0" smtClean="0"/>
              <a:t>2 550 145</a:t>
            </a:r>
          </a:p>
          <a:p>
            <a:pPr lvl="1">
              <a:tabLst>
                <a:tab pos="3946525" algn="r"/>
                <a:tab pos="5557838" algn="r"/>
                <a:tab pos="7267575" algn="r"/>
                <a:tab pos="7362825" algn="l"/>
              </a:tabLst>
            </a:pPr>
            <a:r>
              <a:rPr lang="et-EE" sz="2200" b="1" dirty="0" smtClean="0"/>
              <a:t>tagastused</a:t>
            </a:r>
            <a:r>
              <a:rPr lang="et-EE" sz="2200" dirty="0" smtClean="0"/>
              <a:t>	1 612 887	908 878	</a:t>
            </a:r>
            <a:r>
              <a:rPr lang="et-EE" sz="2200" b="1" dirty="0" smtClean="0"/>
              <a:t>2 521 765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pikendused</a:t>
            </a:r>
            <a:r>
              <a:rPr lang="et-EE" sz="2200" dirty="0" smtClean="0"/>
              <a:t>	793 948	1 149 536	</a:t>
            </a:r>
            <a:r>
              <a:rPr lang="en-US" sz="2200" b="1" dirty="0" smtClean="0"/>
              <a:t>1</a:t>
            </a:r>
            <a:r>
              <a:rPr lang="et-EE" sz="2200" b="1" dirty="0" smtClean="0"/>
              <a:t> </a:t>
            </a:r>
            <a:r>
              <a:rPr lang="en-US" sz="2200" b="1" dirty="0" smtClean="0"/>
              <a:t>9</a:t>
            </a:r>
            <a:r>
              <a:rPr lang="et-EE" sz="2200" b="1" dirty="0" smtClean="0"/>
              <a:t>43 484</a:t>
            </a:r>
          </a:p>
          <a:p>
            <a:pPr lvl="1">
              <a:buNone/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1700" b="1" dirty="0" smtClean="0"/>
          </a:p>
          <a:p>
            <a:pPr lvl="1">
              <a:buNone/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1700" b="1" dirty="0" smtClean="0"/>
              <a:t>	                             	</a:t>
            </a:r>
            <a:r>
              <a:rPr lang="et-EE" sz="2400" dirty="0" smtClean="0"/>
              <a:t>NB! Liidetud kirjete toimetamine!!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Ühine ESTER: tegelikkus</a:t>
            </a:r>
            <a:endParaRPr lang="en-US" dirty="0" smtClean="0">
              <a:solidFill>
                <a:srgbClr val="467992"/>
              </a:solidFill>
            </a:endParaRPr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340768"/>
            <a:ext cx="7990656" cy="4752528"/>
          </a:xfrm>
        </p:spPr>
        <p:txBody>
          <a:bodyPr/>
          <a:lstStyle/>
          <a:p>
            <a:pPr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800" dirty="0" smtClean="0"/>
          </a:p>
          <a:p>
            <a:pPr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800" dirty="0" smtClean="0"/>
              <a:t>Andmebaasi maht        arvest.    31.12.14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200" b="1" dirty="0" smtClean="0"/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bib.kirjed</a:t>
            </a:r>
            <a:r>
              <a:rPr lang="et-EE" sz="2200" dirty="0" smtClean="0"/>
              <a:t>		* 3 216 332	</a:t>
            </a:r>
            <a:r>
              <a:rPr lang="et-EE" sz="2200" b="1" dirty="0" smtClean="0"/>
              <a:t>2 978 868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200" b="1" dirty="0" smtClean="0"/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eks.kirjed</a:t>
            </a:r>
            <a:r>
              <a:rPr lang="et-EE" sz="2200" dirty="0" smtClean="0"/>
              <a:t>		8 808 140	</a:t>
            </a:r>
            <a:r>
              <a:rPr lang="et-EE" sz="2200" b="1" dirty="0" smtClean="0"/>
              <a:t>9 049 639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200" b="1" dirty="0" smtClean="0"/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normikirjed</a:t>
            </a:r>
            <a:r>
              <a:rPr lang="et-EE" sz="2200" dirty="0" smtClean="0"/>
              <a:t>		* 165 306	</a:t>
            </a:r>
            <a:r>
              <a:rPr lang="et-EE" sz="2200" b="1" dirty="0" smtClean="0"/>
              <a:t>102 902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200" b="1" dirty="0" smtClean="0"/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r>
              <a:rPr lang="et-EE" sz="2200" b="1" dirty="0" smtClean="0"/>
              <a:t>lugejakirjed</a:t>
            </a:r>
            <a:r>
              <a:rPr lang="et-EE" sz="2200" dirty="0" smtClean="0"/>
              <a:t>	 	446 221	</a:t>
            </a:r>
            <a:r>
              <a:rPr lang="et-EE" sz="2200" b="1" dirty="0" smtClean="0"/>
              <a:t>424 422</a:t>
            </a:r>
          </a:p>
          <a:p>
            <a:pPr lvl="1">
              <a:tabLst>
                <a:tab pos="3949700" algn="r"/>
                <a:tab pos="5559425" algn="r"/>
                <a:tab pos="7259638" algn="r"/>
                <a:tab pos="7351713" algn="l"/>
              </a:tabLst>
            </a:pPr>
            <a:endParaRPr lang="et-EE" sz="2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96544"/>
          </a:xfrm>
        </p:spPr>
        <p:txBody>
          <a:bodyPr/>
          <a:lstStyle/>
          <a:p>
            <a:pPr lvl="2">
              <a:buClr>
                <a:srgbClr val="00B050"/>
              </a:buClr>
              <a:buNone/>
            </a:pPr>
            <a:endParaRPr lang="et-EE" dirty="0" smtClean="0"/>
          </a:p>
          <a:p>
            <a:r>
              <a:rPr lang="et-EE" dirty="0" smtClean="0"/>
              <a:t>Sujuvam / kiirem suhtlemine testimise faasis.</a:t>
            </a:r>
          </a:p>
          <a:p>
            <a:r>
              <a:rPr lang="et-EE" dirty="0" smtClean="0"/>
              <a:t>Täpsem ajaplaneerimine (paljud protsessid võtsid kauem aega), kontaktisikud järjest puhkusel või lähetuses.</a:t>
            </a:r>
          </a:p>
          <a:p>
            <a:r>
              <a:rPr lang="et-EE" dirty="0" smtClean="0"/>
              <a:t>Liitmisejärgne võrdlus kirjenumbrite alusel oleks võinud olla III tööde kavas.</a:t>
            </a:r>
          </a:p>
          <a:p>
            <a:r>
              <a:rPr lang="et-EE" dirty="0" smtClean="0"/>
              <a:t>Deposit Collection lisaeksemplarid – käsitöö.</a:t>
            </a:r>
          </a:p>
          <a:p>
            <a:r>
              <a:rPr lang="et-EE" dirty="0" smtClean="0"/>
              <a:t>Vead võlgnevuste ülekandmises – käsitöö.</a:t>
            </a:r>
          </a:p>
          <a:p>
            <a:r>
              <a:rPr lang="et-EE" dirty="0" smtClean="0"/>
              <a:t>...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Kokkuvõtted liitmisest</a:t>
            </a:r>
            <a:endParaRPr lang="et-EE" dirty="0">
              <a:solidFill>
                <a:srgbClr val="46799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2014: e-kataloogi uus disain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726" y="1196752"/>
            <a:ext cx="8255074" cy="4716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060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3528" y="274638"/>
            <a:ext cx="789496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>
                <a:solidFill>
                  <a:srgbClr val="467992"/>
                </a:solidFill>
              </a:rPr>
              <a:t>Raamatukogu valik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6" name="Picture 5" descr="logo_e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6309320"/>
            <a:ext cx="1719004" cy="432000"/>
          </a:xfrm>
          <a:prstGeom prst="rect">
            <a:avLst/>
          </a:prstGeom>
        </p:spPr>
      </p:pic>
      <p:pic>
        <p:nvPicPr>
          <p:cNvPr id="4098" name="Picture 2" descr="E:\NORDIC\ester_ppt\ESTER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24" y="1196752"/>
            <a:ext cx="8676456" cy="4649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defRPr/>
            </a:pPr>
            <a:r>
              <a:rPr lang="et-EE" dirty="0" smtClean="0">
                <a:solidFill>
                  <a:srgbClr val="4679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Päised </a:t>
            </a:r>
            <a:r>
              <a:rPr lang="et-EE" dirty="0" smtClean="0">
                <a:solidFill>
                  <a:srgbClr val="467992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</a:rPr>
              <a:t>otsitulemuses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124744"/>
            <a:ext cx="4892199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95536" y="274638"/>
            <a:ext cx="7822952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>
                <a:solidFill>
                  <a:srgbClr val="467992"/>
                </a:solidFill>
              </a:rPr>
              <a:t>Otsitulemus (sõnaotsing)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5" name="Picture 4" descr="logo_e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6309320"/>
            <a:ext cx="1719004" cy="432000"/>
          </a:xfrm>
          <a:prstGeom prst="rect">
            <a:avLst/>
          </a:prstGeom>
        </p:spPr>
      </p:pic>
      <p:pic>
        <p:nvPicPr>
          <p:cNvPr id="5122" name="Picture 2" descr="E:\NORDIC\ester_ppt\ESTER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84784"/>
            <a:ext cx="9144000" cy="526942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 flipV="1">
            <a:off x="1005977" y="2132856"/>
            <a:ext cx="3312368" cy="386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Otsitulemus (sõnaotsing)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492" y="1181100"/>
            <a:ext cx="8235016" cy="467995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576" y="3356992"/>
            <a:ext cx="3168352" cy="8640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6" name="Rectangle 5"/>
          <p:cNvSpPr/>
          <p:nvPr/>
        </p:nvSpPr>
        <p:spPr>
          <a:xfrm>
            <a:off x="5724128" y="4107042"/>
            <a:ext cx="2808312" cy="1410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3573016"/>
            <a:ext cx="1657350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400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3528" y="274638"/>
            <a:ext cx="789496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>
                <a:solidFill>
                  <a:srgbClr val="467992"/>
                </a:solidFill>
              </a:rPr>
              <a:t>Avatud kirje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5" name="Picture 4" descr="logo_e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6309320"/>
            <a:ext cx="1719004" cy="43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558" y="1019174"/>
            <a:ext cx="8586463" cy="504031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884368" y="4365104"/>
            <a:ext cx="93578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Avatud kirje (trükivõimalused)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181099"/>
            <a:ext cx="8712336" cy="47196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36296" y="2852936"/>
            <a:ext cx="1727560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61881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Trükivõimalused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34" y="1284092"/>
            <a:ext cx="3467100" cy="39719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1361624"/>
            <a:ext cx="3724275" cy="16668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457200" y="5324072"/>
            <a:ext cx="3724275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t-EE" sz="1600" dirty="0" smtClean="0"/>
              <a:t>...eksemplaridega – </a:t>
            </a:r>
            <a:br>
              <a:rPr lang="et-EE" sz="1600" dirty="0" smtClean="0"/>
            </a:br>
            <a:r>
              <a:rPr lang="et-EE" sz="1600" dirty="0" smtClean="0"/>
              <a:t>oluline raamatukogu valik otsingul</a:t>
            </a:r>
            <a:endParaRPr lang="et-EE" sz="1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3264585"/>
            <a:ext cx="3705225" cy="231457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8153146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3528" y="274638"/>
            <a:ext cx="828092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>
                <a:solidFill>
                  <a:srgbClr val="467992"/>
                </a:solidFill>
              </a:rPr>
              <a:t>Tellimine/järjekorda panemine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5" name="Picture 4" descr="logo_e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6309320"/>
            <a:ext cx="1719004" cy="432000"/>
          </a:xfrm>
          <a:prstGeom prst="rect">
            <a:avLst/>
          </a:prstGeom>
        </p:spPr>
      </p:pic>
      <p:pic>
        <p:nvPicPr>
          <p:cNvPr id="7170" name="Picture 2" descr="E:\NORDIC\ester_ppt\ESTER_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44296"/>
            <a:ext cx="9144000" cy="5313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52128" y="116632"/>
            <a:ext cx="7822952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>
                <a:solidFill>
                  <a:srgbClr val="467992"/>
                </a:solidFill>
              </a:rPr>
              <a:t>Tellimine (RR on valitud)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7" name="Picture 6" descr="logo_e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6309320"/>
            <a:ext cx="1719004" cy="432000"/>
          </a:xfrm>
          <a:prstGeom prst="rect">
            <a:avLst/>
          </a:prstGeom>
        </p:spPr>
      </p:pic>
      <p:pic>
        <p:nvPicPr>
          <p:cNvPr id="8194" name="Picture 2" descr="E:\NORDIC\ester_ppt\ESTER_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88" y="988732"/>
            <a:ext cx="9131304" cy="58711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z="2800" dirty="0"/>
              <a:t>Segadused</a:t>
            </a:r>
          </a:p>
          <a:p>
            <a:pPr lvl="1"/>
            <a:r>
              <a:rPr lang="et-EE" altLang="et-EE" sz="2400" dirty="0"/>
              <a:t> lisandus järjekorda panemine e-kataloogis, ei tehta vahet, millal tellimus on teaviku hoidlast välja tellimine, millal teavikule järjekorda panemine</a:t>
            </a:r>
          </a:p>
          <a:p>
            <a:pPr lvl="1"/>
            <a:r>
              <a:rPr lang="et-EE" altLang="et-EE" sz="2400" dirty="0"/>
              <a:t>juhend ja abitekstid ei olnud piisavalt selgitavad</a:t>
            </a:r>
          </a:p>
          <a:p>
            <a:pPr lvl="1"/>
            <a:r>
              <a:rPr lang="et-EE" altLang="et-EE" sz="2400" dirty="0"/>
              <a:t>TELLI nupu kuvamisel ei kontrollita raamatukogu vastavust</a:t>
            </a:r>
          </a:p>
          <a:p>
            <a:pPr lvl="1"/>
            <a:r>
              <a:rPr lang="et-EE" altLang="et-EE" sz="2400" dirty="0"/>
              <a:t>eksemplaride loend ei ole filtreeritud</a:t>
            </a:r>
          </a:p>
          <a:p>
            <a:endParaRPr lang="et-EE" altLang="et-EE" sz="2800" dirty="0"/>
          </a:p>
          <a:p>
            <a:r>
              <a:rPr lang="et-EE" altLang="et-EE" sz="2800" dirty="0"/>
              <a:t>Lahendused</a:t>
            </a:r>
          </a:p>
          <a:p>
            <a:endParaRPr lang="et-E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Tellimine/ järjekorda panemine</a:t>
            </a:r>
            <a:endParaRPr lang="et-EE" dirty="0">
              <a:solidFill>
                <a:srgbClr val="4679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9041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51520" y="274638"/>
            <a:ext cx="7966968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t-EE" dirty="0" smtClean="0">
                <a:solidFill>
                  <a:srgbClr val="467992"/>
                </a:solidFill>
              </a:rPr>
              <a:t>Minu ESTER (lugeja konto)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5" name="Picture 4" descr="logo_en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6309320"/>
            <a:ext cx="1719004" cy="432000"/>
          </a:xfrm>
          <a:prstGeom prst="rect">
            <a:avLst/>
          </a:prstGeom>
        </p:spPr>
      </p:pic>
      <p:pic>
        <p:nvPicPr>
          <p:cNvPr id="11266" name="Picture 2" descr="E:\NORDIC\ester_ppt\ESTER_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69332"/>
            <a:ext cx="9144000" cy="3459892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0" y="3140968"/>
            <a:ext cx="817240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51520" y="274638"/>
            <a:ext cx="7966968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t-EE" dirty="0" smtClean="0">
                <a:solidFill>
                  <a:srgbClr val="467992"/>
                </a:solidFill>
              </a:rPr>
              <a:t>Minu ESTER (rippmenüü)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5" name="Picture 4" descr="logo_en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6309320"/>
            <a:ext cx="1719004" cy="432000"/>
          </a:xfrm>
          <a:prstGeom prst="rect">
            <a:avLst/>
          </a:prstGeom>
        </p:spPr>
      </p:pic>
      <p:pic>
        <p:nvPicPr>
          <p:cNvPr id="10242" name="Picture 2" descr="E:\NORDIC\ester_ppt\ESTER_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31719"/>
            <a:ext cx="9144000" cy="5353665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6876578" y="1484784"/>
            <a:ext cx="2231926" cy="2592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332"/>
          </a:xfrm>
        </p:spPr>
        <p:txBody>
          <a:bodyPr/>
          <a:lstStyle/>
          <a:p>
            <a:endParaRPr lang="et-EE" dirty="0" smtClean="0"/>
          </a:p>
          <a:p>
            <a:r>
              <a:rPr lang="et-EE" dirty="0" smtClean="0"/>
              <a:t>Üleminek uuele tarkvaraversioonile Sierra</a:t>
            </a:r>
          </a:p>
          <a:p>
            <a:pPr lvl="1"/>
            <a:r>
              <a:rPr lang="et-EE" dirty="0" smtClean="0"/>
              <a:t>Tehtud: 7.oktoobriks 2014 (vers. 1.2.2_6).</a:t>
            </a:r>
          </a:p>
          <a:p>
            <a:pPr lvl="1"/>
            <a:endParaRPr lang="et-EE" dirty="0" smtClean="0"/>
          </a:p>
          <a:p>
            <a:pPr lvl="1"/>
            <a:r>
              <a:rPr lang="et-EE" dirty="0" smtClean="0"/>
              <a:t>Ca 30 probleemi, millest 24 saadeti lahendamisele </a:t>
            </a:r>
            <a:r>
              <a:rPr lang="et-EE" i="1" dirty="0" smtClean="0"/>
              <a:t>helpdesk</a:t>
            </a:r>
            <a:r>
              <a:rPr lang="et-EE" dirty="0" smtClean="0"/>
              <a:t>’i, nendest 7 on lausa tarkvara arendajate laual, mitte enam </a:t>
            </a:r>
            <a:r>
              <a:rPr lang="et-EE" dirty="0" smtClean="0"/>
              <a:t>klienditeeninduses.</a:t>
            </a:r>
            <a:endParaRPr lang="et-EE" dirty="0" smtClean="0"/>
          </a:p>
          <a:p>
            <a:pPr lvl="1"/>
            <a:endParaRPr lang="et-EE" dirty="0" smtClean="0"/>
          </a:p>
          <a:p>
            <a:pPr lvl="1"/>
            <a:r>
              <a:rPr lang="et-EE" dirty="0" smtClean="0"/>
              <a:t>Migreerimise tiimiga hoolduse </a:t>
            </a:r>
            <a:r>
              <a:rPr lang="et-EE" dirty="0" smtClean="0"/>
              <a:t>pikendamine </a:t>
            </a:r>
            <a:r>
              <a:rPr lang="et-EE" dirty="0" smtClean="0"/>
              <a:t>ei õigustanud end.</a:t>
            </a:r>
          </a:p>
          <a:p>
            <a:pPr lvl="1"/>
            <a:endParaRPr lang="et-EE" dirty="0" smtClean="0"/>
          </a:p>
          <a:p>
            <a:pPr lvl="1"/>
            <a:r>
              <a:rPr lang="et-EE" dirty="0" smtClean="0"/>
              <a:t>Ka praegu leiame veel vigu.</a:t>
            </a:r>
          </a:p>
          <a:p>
            <a:pPr lvl="1"/>
            <a:endParaRPr lang="et-EE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Üleminek Sierrale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376" y="1628800"/>
            <a:ext cx="809625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sierranevadaalliance.org/mountains_770x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8179013" cy="4676084"/>
          </a:xfrm>
          <a:prstGeom prst="rect">
            <a:avLst/>
          </a:prstGeom>
          <a:noFill/>
        </p:spPr>
      </p:pic>
      <p:sp>
        <p:nvSpPr>
          <p:cNvPr id="5" name="TextBox 2"/>
          <p:cNvSpPr txBox="1"/>
          <p:nvPr/>
        </p:nvSpPr>
        <p:spPr>
          <a:xfrm>
            <a:off x="3268804" y="3356992"/>
            <a:ext cx="27430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t-EE"/>
            </a:defPPr>
            <a:lvl1pPr algn="l" rtl="0" fontAlgn="base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700" kern="1200">
                <a:solidFill>
                  <a:schemeClr val="tx1"/>
                </a:solidFill>
                <a:latin typeface="Lucida Sans Unicode" pitchFamily="34" charset="0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t-EE" sz="6000" dirty="0" smtClean="0">
                <a:solidFill>
                  <a:schemeClr val="bg1"/>
                </a:solidFill>
              </a:rPr>
              <a:t>SIERRA</a:t>
            </a:r>
            <a:endParaRPr lang="et-EE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7445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1374" y="404664"/>
            <a:ext cx="8026067" cy="5588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6156176" y="1340768"/>
            <a:ext cx="1944216" cy="41764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717067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37917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6630718" y="2996952"/>
            <a:ext cx="2130727" cy="28083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151406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3" y="237892"/>
            <a:ext cx="7708502" cy="578608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26032" y="3203837"/>
            <a:ext cx="7474360" cy="26734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019058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666332"/>
          </a:xfrm>
        </p:spPr>
        <p:txBody>
          <a:bodyPr/>
          <a:lstStyle/>
          <a:p>
            <a:r>
              <a:rPr lang="et-EE" dirty="0" smtClean="0"/>
              <a:t> Kasutajate registreerimise ja autentimise süsteem</a:t>
            </a:r>
          </a:p>
          <a:p>
            <a:endParaRPr lang="et-EE" dirty="0" smtClean="0"/>
          </a:p>
          <a:p>
            <a:r>
              <a:rPr lang="et-EE" dirty="0" smtClean="0"/>
              <a:t>Nimenormandmete andmebaas</a:t>
            </a:r>
          </a:p>
          <a:p>
            <a:endParaRPr lang="et-EE" dirty="0" smtClean="0"/>
          </a:p>
          <a:p>
            <a:r>
              <a:rPr lang="et-EE" dirty="0" smtClean="0"/>
              <a:t>Juurdepääs koopiabaasidele (Tallinn, Tartu)</a:t>
            </a:r>
          </a:p>
          <a:p>
            <a:endParaRPr lang="et-EE" dirty="0" smtClean="0"/>
          </a:p>
          <a:p>
            <a:r>
              <a:rPr lang="et-EE" dirty="0" smtClean="0"/>
              <a:t>Kaanepiltide lisamine</a:t>
            </a:r>
          </a:p>
          <a:p>
            <a:r>
              <a:rPr lang="et-EE" dirty="0" smtClean="0"/>
              <a:t>m-ESTER ja m-ISE</a:t>
            </a:r>
          </a:p>
          <a:p>
            <a:r>
              <a:rPr lang="et-EE" dirty="0" smtClean="0"/>
              <a:t>ESTER erilogod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Kuidas edasi... </a:t>
            </a:r>
            <a:endParaRPr lang="et-EE" dirty="0">
              <a:solidFill>
                <a:srgbClr val="46799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sz="2400" dirty="0" smtClean="0"/>
              <a:t>Täiendavad </a:t>
            </a:r>
            <a:r>
              <a:rPr lang="et-EE" sz="2400" dirty="0"/>
              <a:t>ideed veebikataloogi arendamisel</a:t>
            </a:r>
            <a:r>
              <a:rPr lang="et-EE" sz="2400" dirty="0" smtClean="0"/>
              <a:t>.</a:t>
            </a:r>
            <a:endParaRPr lang="et-EE" altLang="et-EE" sz="2400" dirty="0" smtClean="0"/>
          </a:p>
          <a:p>
            <a:pPr lvl="1"/>
            <a:r>
              <a:rPr lang="et-EE" altLang="et-EE" sz="2000" dirty="0" smtClean="0"/>
              <a:t>Raamatukogude </a:t>
            </a:r>
            <a:r>
              <a:rPr lang="et-EE" altLang="et-EE" sz="2000" dirty="0"/>
              <a:t>skoopide päistesse link raamatukogu kontaktandmetele (koduleht, Google maps, ...)</a:t>
            </a:r>
          </a:p>
          <a:p>
            <a:pPr lvl="1"/>
            <a:r>
              <a:rPr lang="et-EE" altLang="et-EE" sz="2000" dirty="0"/>
              <a:t>Kasutaja kontaktandmete kuvamise täiendamine ja muutmise võimaldamine</a:t>
            </a:r>
          </a:p>
          <a:p>
            <a:pPr lvl="1"/>
            <a:r>
              <a:rPr lang="et-EE" altLang="et-EE" sz="2000" dirty="0"/>
              <a:t>Tellimisel / järjekorda panemisel ainult valitud raamatukogu eksemplaride kuvamine</a:t>
            </a:r>
          </a:p>
          <a:p>
            <a:pPr lvl="1"/>
            <a:r>
              <a:rPr lang="et-EE" altLang="et-EE" sz="2000" dirty="0"/>
              <a:t>Valitud kirjete trükkimisvõimaluste parandamine</a:t>
            </a:r>
          </a:p>
          <a:p>
            <a:pPr lvl="1"/>
            <a:r>
              <a:rPr lang="et-EE" altLang="et-EE" sz="2000" dirty="0"/>
              <a:t>Partnerotsingud ESTERi ja ISE vahel</a:t>
            </a:r>
          </a:p>
          <a:p>
            <a:endParaRPr lang="et-EE" altLang="et-EE" sz="2400" dirty="0" smtClean="0"/>
          </a:p>
          <a:p>
            <a:r>
              <a:rPr lang="et-EE" altLang="et-EE" sz="2400" dirty="0" smtClean="0"/>
              <a:t>Millennium </a:t>
            </a:r>
            <a:r>
              <a:rPr lang="et-EE" altLang="et-EE" sz="2400" dirty="0"/>
              <a:t>API / Sierra API / </a:t>
            </a:r>
            <a:r>
              <a:rPr lang="et-EE" altLang="et-EE" sz="2400" dirty="0" smtClean="0"/>
              <a:t>SQL-päringud</a:t>
            </a:r>
          </a:p>
          <a:p>
            <a:r>
              <a:rPr lang="et-EE" altLang="et-EE" sz="2400" dirty="0" smtClean="0"/>
              <a:t>Mobile ?? Encore </a:t>
            </a:r>
            <a:r>
              <a:rPr lang="et-EE" altLang="et-EE" sz="2400" dirty="0"/>
              <a:t>?? Decision Center ??...</a:t>
            </a:r>
          </a:p>
          <a:p>
            <a:endParaRPr lang="et-E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>
                <a:solidFill>
                  <a:srgbClr val="467992"/>
                </a:solidFill>
              </a:rPr>
              <a:t>Kuidas edasi...</a:t>
            </a:r>
            <a:endParaRPr lang="et-EE" dirty="0">
              <a:solidFill>
                <a:srgbClr val="4679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4252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et-EE" dirty="0" smtClean="0">
                <a:solidFill>
                  <a:srgbClr val="467992"/>
                </a:solidFill>
              </a:rPr>
              <a:t>Aitäh!</a:t>
            </a:r>
            <a:endParaRPr lang="et-EE" dirty="0">
              <a:solidFill>
                <a:srgbClr val="467992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947" y="1484784"/>
            <a:ext cx="9152947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NET_pohi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ELNET_pohi</Template>
  <TotalTime>2106</TotalTime>
  <Words>597</Words>
  <Application>Microsoft Office PowerPoint</Application>
  <PresentationFormat>On-screen Show (4:3)</PresentationFormat>
  <Paragraphs>151</Paragraphs>
  <Slides>29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Calibri</vt:lpstr>
      <vt:lpstr>Lucida Sans Unicode</vt:lpstr>
      <vt:lpstr>Verdana</vt:lpstr>
      <vt:lpstr>Wingdings 2</vt:lpstr>
      <vt:lpstr>Wingdings 3</vt:lpstr>
      <vt:lpstr>ELNET_pohi</vt:lpstr>
      <vt:lpstr>Ühiselt edasi –  e-kataloogi ESTER arengutest</vt:lpstr>
      <vt:lpstr>2014 : süsteemide liitmine</vt:lpstr>
      <vt:lpstr>2014 : süsteemide liitmine</vt:lpstr>
      <vt:lpstr>Kahest üheks ... </vt:lpstr>
      <vt:lpstr>Kahest üheks ... </vt:lpstr>
      <vt:lpstr>Ühine ESTER: kavad</vt:lpstr>
      <vt:lpstr>Ühine ESTER: tegelikkus</vt:lpstr>
      <vt:lpstr>Kokkuvõtted liitmisest</vt:lpstr>
      <vt:lpstr>2014: e-kataloogi uus disain</vt:lpstr>
      <vt:lpstr>Raamatukogu valik</vt:lpstr>
      <vt:lpstr>Päised otsitulemuses</vt:lpstr>
      <vt:lpstr>Otsitulemus (sõnaotsing)</vt:lpstr>
      <vt:lpstr>Otsitulemus (sõnaotsing)</vt:lpstr>
      <vt:lpstr>Avatud kirje</vt:lpstr>
      <vt:lpstr>Avatud kirje (trükivõimalused)</vt:lpstr>
      <vt:lpstr>Trükivõimalused</vt:lpstr>
      <vt:lpstr>Tellimine/järjekorda panemine</vt:lpstr>
      <vt:lpstr>Tellimine (RR on valitud)</vt:lpstr>
      <vt:lpstr>Tellimine/ järjekorda panemine</vt:lpstr>
      <vt:lpstr>Minu ESTER (lugeja konto)</vt:lpstr>
      <vt:lpstr>Minu ESTER (rippmenüü)</vt:lpstr>
      <vt:lpstr>Üleminek Sierrale</vt:lpstr>
      <vt:lpstr>PowerPoint Presentation</vt:lpstr>
      <vt:lpstr>PowerPoint Presentation</vt:lpstr>
      <vt:lpstr>PowerPoint Presentation</vt:lpstr>
      <vt:lpstr>PowerPoint Presentation</vt:lpstr>
      <vt:lpstr>Kuidas edasi... </vt:lpstr>
      <vt:lpstr>Kuidas edasi...</vt:lpstr>
      <vt:lpstr>Aitäh!</vt:lpstr>
    </vt:vector>
  </TitlesOfParts>
  <Company>AS Maaleht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[PEALKIRI]</dc:title>
  <dc:creator>Riin Olonen</dc:creator>
  <cp:lastModifiedBy>Riin</cp:lastModifiedBy>
  <cp:revision>132</cp:revision>
  <dcterms:created xsi:type="dcterms:W3CDTF">2012-06-25T20:41:17Z</dcterms:created>
  <dcterms:modified xsi:type="dcterms:W3CDTF">2015-03-03T20:26:13Z</dcterms:modified>
</cp:coreProperties>
</file>