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8" r:id="rId5"/>
    <p:sldId id="259" r:id="rId6"/>
    <p:sldId id="260" r:id="rId7"/>
    <p:sldId id="269" r:id="rId8"/>
    <p:sldId id="261" r:id="rId9"/>
    <p:sldId id="262" r:id="rId10"/>
    <p:sldId id="270" r:id="rId11"/>
    <p:sldId id="271" r:id="rId12"/>
    <p:sldId id="265" r:id="rId13"/>
    <p:sldId id="263" r:id="rId14"/>
    <p:sldId id="264" r:id="rId15"/>
    <p:sldId id="273" r:id="rId16"/>
    <p:sldId id="272" r:id="rId17"/>
    <p:sldId id="274" r:id="rId18"/>
    <p:sldId id="267" r:id="rId19"/>
    <p:sldId id="266" r:id="rId20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85" d="100"/>
          <a:sy n="85" d="100"/>
        </p:scale>
        <p:origin x="-78" y="-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E62646-301E-4F91-B76A-5738288E46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2D45811-F905-4AEB-B71E-F9535C6705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F9E11E-C4ED-4941-AE9E-7F9CAB9E9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93ACED8-1777-478C-92C2-52FF80EE3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04E59AF-D191-4B6D-874D-109D4E2D1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135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061E84-133B-40AB-A4C0-8C897ADFB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DF9CAB-0AEF-48B4-8F91-1A6B3A172D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2640E80-D1E7-4277-AA87-3FB4DC144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6336778-1EC9-4470-998F-74C8B5C73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90C0091-1328-4F6F-A06E-8CB1502B6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901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C6C4C0-9578-4543-B495-AA9D57FA0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B1AC7FB-BD7C-447E-AE33-357BDA3988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3048BB2-05FB-449E-9D38-8D7DBEC8E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6C73461-66FD-4B6C-8B6D-9307BECBC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0D35431-7302-4BAD-8B5A-D7A633075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057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1146FD-2C41-4E24-A693-C4C9AF6A5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CFEFC84-2391-4962-B4A0-50164C12F8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63D5686-8153-4A64-9351-07E8278F8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7A0BBBB-9EEA-4548-B128-E1D389EA2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9D3B364-4547-43BB-B12D-A798EFD33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80A23EE-B10A-4B1E-937B-31B225EDF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926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88B775-A3EA-4C12-A4C8-816DF7999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338534B-A6E5-4506-9D9E-BC6CB31D0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9433407-B1FF-4777-AA28-A24399C8A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A1B2619-CF7F-4072-8F13-A47E18346C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22C4A9B-8E5F-4205-993A-3B4CA8B1B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1DE5E60-FF73-47AB-8C36-0BACB3BB8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AEA8882-F3DF-4C2B-B4B5-BFE54B7E8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FD6F5D4-3871-49FF-B4BC-9DA1736C5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841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5E30AA-2205-4CE2-BB07-61F5316C7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6EB6310-1EEC-4F38-8735-A24A7015F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D3D6F5F-461A-4576-A28F-A6B1235D4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8C27D9E-78F6-4662-ACE4-420D5AD0B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74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681C8188-4236-481C-A425-945A0BACF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B8BBFA1-0FA7-4C34-B842-FA7BCEA3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6EE60F7-2554-4AD8-9CB1-6727994E9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239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175D0A-2F1E-4F3C-B1BE-60D8FBA34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3B7C7C2-31A4-4E86-A372-9CB354C9E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91A5CDB-0351-4541-9873-21070F0652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3C2FB89-784F-4C6B-A4AD-C8C4DB22F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018EE6B-CB4D-4218-A092-F7D8BC012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42AD40F-0BF9-4E76-9EF0-B18DE4ABD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923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43C7AD-3832-430A-A249-BE53CC21D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8389684-E971-49AF-8538-4E0E7334C9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F4AC0ED-3EE0-454C-9CEE-44A27444B1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CA6E4A4-D657-4A83-9A08-85AC561F8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518265-E5DF-4EF1-A2E8-309903900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2B295B8-DF5C-486B-A47A-7876C3B3D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063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71B18F-C261-4F60-8F64-A720A36A6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C5C222D-BFDE-43C7-B559-D77476D5E4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CEB0ACE-9EE2-4AA2-BE9E-DA403C090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5C604CF-4A4C-447A-A13B-F96CF9490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9A95884-EF3B-468A-A132-73127AD6A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824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17C0D16-4BCD-4A53-99FE-88860E4CB4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CC6E6EF-71F1-47A0-8054-C00EC64337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76F4004-F658-4AA8-BCEA-E29FD1FAE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E995325-CA8E-4BBE-9760-24E95F1DC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B2A700D-60F1-4D3D-ADFA-8140241F9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368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4AC1D1E-0E35-4E30-8351-5DDF9D1C9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49EE13C-92AF-40BB-8695-C3F1629A0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1295842-CD22-4099-AB41-0139C11AF5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1061F-1B09-47D3-A5BA-EB3C109C7D40}" type="datetimeFigureOut">
              <a:rPr lang="en-US" smtClean="0"/>
              <a:t>11/15/2019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BA2D11A-136C-453E-A2CE-22800286A0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4583C5F-4D7A-4234-85C9-0ACC4FD7D1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2A8FA-E65E-41C8-B9F3-C5408F591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655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atrick_O._Brown" TargetMode="External"/><Relationship Id="rId2" Type="http://schemas.openxmlformats.org/officeDocument/2006/relationships/hyperlink" Target="https://en.wikipedia.org/wiki/Harold_Varmus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n.wikipedia.org/wiki/Article_processing_charge" TargetMode="External"/><Relationship Id="rId4" Type="http://schemas.openxmlformats.org/officeDocument/2006/relationships/hyperlink" Target="https://en.wikipedia.org/wiki/Michael_Eisen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E-prints" TargetMode="External"/><Relationship Id="rId2" Type="http://schemas.openxmlformats.org/officeDocument/2006/relationships/hyperlink" Target="https://en.wikipedia.org/wiki/Preprint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47BCF8-C68B-4FEF-AFD5-182B0DEF7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7057" y="1122363"/>
            <a:ext cx="10286999" cy="2387600"/>
          </a:xfrm>
        </p:spPr>
        <p:txBody>
          <a:bodyPr>
            <a:normAutofit/>
          </a:bodyPr>
          <a:lstStyle/>
          <a:p>
            <a:r>
              <a:rPr lang="et-EE" sz="5400" b="1" dirty="0">
                <a:latin typeface="Arial" panose="020B0604020202020204" pitchFamily="34" charset="0"/>
                <a:cs typeface="Arial" panose="020B0604020202020204" pitchFamily="34" charset="0"/>
              </a:rPr>
              <a:t>OA: are </a:t>
            </a:r>
            <a:r>
              <a:rPr lang="et-EE" sz="5400" b="1" dirty="0" err="1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t-EE" sz="5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t-EE" sz="5400" b="1" dirty="0" err="1">
                <a:latin typeface="Arial" panose="020B0604020202020204" pitchFamily="34" charset="0"/>
                <a:cs typeface="Arial" panose="020B0604020202020204" pitchFamily="34" charset="0"/>
              </a:rPr>
              <a:t>trapped</a:t>
            </a:r>
            <a:r>
              <a:rPr lang="et-EE" sz="5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t-EE" sz="5400" b="1" dirty="0" err="1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t-EE" sz="5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t-EE" sz="5400" b="1" dirty="0" err="1">
                <a:latin typeface="Arial" panose="020B0604020202020204" pitchFamily="34" charset="0"/>
                <a:cs typeface="Arial" panose="020B0604020202020204" pitchFamily="34" charset="0"/>
              </a:rPr>
              <a:t>dodged</a:t>
            </a:r>
            <a:endParaRPr lang="en-US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E81B08B-269D-42CC-91FC-08947E5F81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endParaRPr lang="et-EE" dirty="0"/>
          </a:p>
          <a:p>
            <a:endParaRPr lang="et-EE" dirty="0"/>
          </a:p>
          <a:p>
            <a:r>
              <a:rPr lang="et-EE" sz="6700" dirty="0"/>
              <a:t>Jaak Järv</a:t>
            </a:r>
          </a:p>
          <a:p>
            <a:r>
              <a:rPr lang="en-US" sz="4400" dirty="0"/>
              <a:t>Estonian Academy of Sciences</a:t>
            </a:r>
          </a:p>
          <a:p>
            <a:r>
              <a:rPr lang="en-US" sz="4400" dirty="0"/>
              <a:t>University of Tartu</a:t>
            </a:r>
          </a:p>
        </p:txBody>
      </p:sp>
    </p:spTree>
    <p:extLst>
      <p:ext uri="{BB962C8B-B14F-4D97-AF65-F5344CB8AC3E}">
        <p14:creationId xmlns:p14="http://schemas.microsoft.com/office/powerpoint/2010/main" val="1599293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5685BEB-D705-44C7-865E-9217D91AB581}"/>
              </a:ext>
            </a:extLst>
          </p:cNvPr>
          <p:cNvSpPr txBox="1"/>
          <p:nvPr/>
        </p:nvSpPr>
        <p:spPr>
          <a:xfrm>
            <a:off x="849086" y="718458"/>
            <a:ext cx="1046661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/>
              <a:t>License</a:t>
            </a:r>
          </a:p>
          <a:p>
            <a:endParaRPr lang="en-US" sz="3600"/>
          </a:p>
          <a:p>
            <a:r>
              <a:rPr lang="en-US" sz="3600"/>
              <a:t>* Scientist, - first publication in 1971</a:t>
            </a:r>
          </a:p>
          <a:p>
            <a:r>
              <a:rPr lang="en-US" sz="3600"/>
              <a:t>* Editorial Board Member, Bioorganic Chemistry, 	Academic Press, later Elsevier, 1983 - 2019</a:t>
            </a:r>
          </a:p>
          <a:p>
            <a:r>
              <a:rPr lang="en-US" sz="3600"/>
              <a:t>* FEBS Publications Committee Member  in 1998 - 2002</a:t>
            </a:r>
          </a:p>
          <a:p>
            <a:r>
              <a:rPr lang="en-US" sz="3600"/>
              <a:t>* Editor-in Chief, Proceedings of the Estonian Academy of Sciences, since 2008 </a:t>
            </a:r>
          </a:p>
          <a:p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4000478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A1ACACF6-F13D-4181-8ACE-075E07F92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630" y="80372"/>
            <a:ext cx="4289356" cy="586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47ADAF8-ED20-40FB-AAF4-65A274712AFA}"/>
              </a:ext>
            </a:extLst>
          </p:cNvPr>
          <p:cNvSpPr txBox="1"/>
          <p:nvPr/>
        </p:nvSpPr>
        <p:spPr>
          <a:xfrm>
            <a:off x="6433458" y="6193602"/>
            <a:ext cx="5274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/>
              <a:t>Philosophical Transactions of the Royal Society</a:t>
            </a:r>
            <a:r>
              <a:rPr lang="et-EE" b="1" i="1" dirty="0"/>
              <a:t>   1665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5774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A3084588-93E7-4551-A19C-8F678E8254A3}"/>
              </a:ext>
            </a:extLst>
          </p:cNvPr>
          <p:cNvSpPr/>
          <p:nvPr/>
        </p:nvSpPr>
        <p:spPr>
          <a:xfrm>
            <a:off x="3703862" y="1885833"/>
            <a:ext cx="4784271" cy="3624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Scientists</a:t>
            </a:r>
          </a:p>
          <a:p>
            <a:pPr algn="ctr"/>
            <a:r>
              <a:rPr lang="et-EE" sz="4000" b="1" dirty="0"/>
              <a:t>(a</a:t>
            </a:r>
            <a:r>
              <a:rPr lang="en-US" sz="4000" b="1" dirty="0" err="1"/>
              <a:t>cademia</a:t>
            </a:r>
            <a:r>
              <a:rPr lang="et-EE" sz="4000" b="1" dirty="0"/>
              <a:t>)</a:t>
            </a:r>
            <a:endParaRPr lang="en-US" sz="4000" b="1" dirty="0"/>
          </a:p>
          <a:p>
            <a:pPr algn="ctr"/>
            <a:r>
              <a:rPr lang="en-US" sz="4000" b="1" dirty="0"/>
              <a:t>Journals</a:t>
            </a:r>
          </a:p>
          <a:p>
            <a:pPr algn="ctr"/>
            <a:r>
              <a:rPr lang="en-US" sz="4000" b="1" dirty="0"/>
              <a:t>Library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0542118-54C9-41BB-826B-BBDC4C50BB59}"/>
              </a:ext>
            </a:extLst>
          </p:cNvPr>
          <p:cNvSpPr txBox="1"/>
          <p:nvPr/>
        </p:nvSpPr>
        <p:spPr>
          <a:xfrm>
            <a:off x="3053403" y="5820135"/>
            <a:ext cx="6085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/>
              <a:t>Scholarly communication</a:t>
            </a:r>
            <a:endParaRPr lang="et-EE" sz="4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467A186-1BDB-4F2A-BCD8-E938CA00BFF8}"/>
              </a:ext>
            </a:extLst>
          </p:cNvPr>
          <p:cNvSpPr txBox="1"/>
          <p:nvPr/>
        </p:nvSpPr>
        <p:spPr>
          <a:xfrm>
            <a:off x="3646711" y="538843"/>
            <a:ext cx="4898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/>
              <a:t>Unipolar  Model </a:t>
            </a:r>
          </a:p>
        </p:txBody>
      </p:sp>
    </p:spTree>
    <p:extLst>
      <p:ext uri="{BB962C8B-B14F-4D97-AF65-F5344CB8AC3E}">
        <p14:creationId xmlns:p14="http://schemas.microsoft.com/office/powerpoint/2010/main" val="907523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B553C4-FAF6-4C70-BA1F-7952BF9EFD80}"/>
              </a:ext>
            </a:extLst>
          </p:cNvPr>
          <p:cNvSpPr txBox="1"/>
          <p:nvPr/>
        </p:nvSpPr>
        <p:spPr>
          <a:xfrm>
            <a:off x="3559629" y="653144"/>
            <a:ext cx="6596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5400" b="1" dirty="0" err="1"/>
              <a:t>Bipolar</a:t>
            </a:r>
            <a:r>
              <a:rPr lang="et-EE" sz="5400" b="1" dirty="0"/>
              <a:t> </a:t>
            </a:r>
            <a:r>
              <a:rPr lang="et-EE" sz="5400" b="1" dirty="0" err="1"/>
              <a:t>Model</a:t>
            </a:r>
            <a:r>
              <a:rPr lang="et-EE" sz="5400" b="1" dirty="0"/>
              <a:t>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D5CCFE79-121D-4131-A224-4D9BBF70E4F4}"/>
              </a:ext>
            </a:extLst>
          </p:cNvPr>
          <p:cNvSpPr/>
          <p:nvPr/>
        </p:nvSpPr>
        <p:spPr>
          <a:xfrm>
            <a:off x="1632858" y="2351313"/>
            <a:ext cx="2939142" cy="21880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Scientist</a:t>
            </a:r>
            <a:r>
              <a:rPr lang="et-EE" sz="4800" b="1" dirty="0"/>
              <a:t>s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97A6F609-6C72-44CC-9758-4B41EC70E2FA}"/>
              </a:ext>
            </a:extLst>
          </p:cNvPr>
          <p:cNvSpPr/>
          <p:nvPr/>
        </p:nvSpPr>
        <p:spPr>
          <a:xfrm>
            <a:off x="6858000" y="2351312"/>
            <a:ext cx="2939142" cy="218802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sz="4000" b="1" dirty="0"/>
              <a:t>Publishers</a:t>
            </a:r>
            <a:endParaRPr lang="en-US" sz="4000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xmlns="" id="{E830168B-0B65-4BF1-817D-CE75BA471E86}"/>
              </a:ext>
            </a:extLst>
          </p:cNvPr>
          <p:cNvSpPr/>
          <p:nvPr/>
        </p:nvSpPr>
        <p:spPr>
          <a:xfrm>
            <a:off x="4865914" y="2743202"/>
            <a:ext cx="1485900" cy="4898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xmlns="" id="{6BE91140-3896-4C8B-9A52-87336DF0B79C}"/>
              </a:ext>
            </a:extLst>
          </p:cNvPr>
          <p:cNvSpPr/>
          <p:nvPr/>
        </p:nvSpPr>
        <p:spPr>
          <a:xfrm>
            <a:off x="4865914" y="3804557"/>
            <a:ext cx="1485900" cy="489857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33598CB-57C2-4D24-B105-4A2073A76726}"/>
              </a:ext>
            </a:extLst>
          </p:cNvPr>
          <p:cNvSpPr txBox="1"/>
          <p:nvPr/>
        </p:nvSpPr>
        <p:spPr>
          <a:xfrm>
            <a:off x="3053403" y="5820135"/>
            <a:ext cx="6085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/>
              <a:t>Scholarly communication</a:t>
            </a:r>
            <a:endParaRPr lang="et-EE" sz="4400" b="1" dirty="0"/>
          </a:p>
        </p:txBody>
      </p:sp>
    </p:spTree>
    <p:extLst>
      <p:ext uri="{BB962C8B-B14F-4D97-AF65-F5344CB8AC3E}">
        <p14:creationId xmlns:p14="http://schemas.microsoft.com/office/powerpoint/2010/main" val="3096185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AE340F2-4D64-494C-8243-60DB45A47FF4}"/>
              </a:ext>
            </a:extLst>
          </p:cNvPr>
          <p:cNvSpPr txBox="1"/>
          <p:nvPr/>
        </p:nvSpPr>
        <p:spPr>
          <a:xfrm>
            <a:off x="1512469" y="2644872"/>
            <a:ext cx="916706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In 2014</a:t>
            </a:r>
          </a:p>
          <a:p>
            <a:r>
              <a:rPr lang="en-US" sz="3600" dirty="0"/>
              <a:t>28,100 peer-reviewed English-language journals</a:t>
            </a:r>
          </a:p>
          <a:p>
            <a:r>
              <a:rPr lang="en-US" sz="3600" dirty="0"/>
              <a:t>6450 non-English-language journals</a:t>
            </a:r>
          </a:p>
          <a:p>
            <a:r>
              <a:rPr lang="en-US" sz="3600" dirty="0"/>
              <a:t>About 2.5 million articles per year</a:t>
            </a:r>
          </a:p>
          <a:p>
            <a:r>
              <a:rPr lang="en-US" sz="3600" dirty="0"/>
              <a:t>This number is increasing</a:t>
            </a:r>
            <a:r>
              <a:rPr lang="et-EE" sz="3600" dirty="0"/>
              <a:t> </a:t>
            </a:r>
            <a:r>
              <a:rPr lang="en-US" sz="3600" dirty="0"/>
              <a:t>3-4% per year</a:t>
            </a:r>
            <a:endParaRPr lang="et-EE" sz="3600" dirty="0"/>
          </a:p>
          <a:p>
            <a:endParaRPr lang="et-EE" sz="3600" dirty="0"/>
          </a:p>
          <a:p>
            <a:endParaRPr lang="et-EE" sz="3600" dirty="0"/>
          </a:p>
          <a:p>
            <a:endParaRPr lang="en-US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FD78A8B-D6C6-4D65-B0B7-CA2AE4F06056}"/>
              </a:ext>
            </a:extLst>
          </p:cNvPr>
          <p:cNvSpPr txBox="1"/>
          <p:nvPr/>
        </p:nvSpPr>
        <p:spPr>
          <a:xfrm>
            <a:off x="1910495" y="797981"/>
            <a:ext cx="75168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b="1" dirty="0"/>
              <a:t>Publishing is (</a:t>
            </a:r>
            <a:r>
              <a:rPr lang="en-US" sz="4400" b="1" dirty="0"/>
              <a:t>big</a:t>
            </a:r>
            <a:r>
              <a:rPr lang="en-US" sz="5400" b="1" dirty="0"/>
              <a:t>)business</a:t>
            </a:r>
          </a:p>
        </p:txBody>
      </p:sp>
    </p:spTree>
    <p:extLst>
      <p:ext uri="{BB962C8B-B14F-4D97-AF65-F5344CB8AC3E}">
        <p14:creationId xmlns:p14="http://schemas.microsoft.com/office/powerpoint/2010/main" val="567451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D1899EC-8364-40D8-85EF-BED9CFABD64A}"/>
              </a:ext>
            </a:extLst>
          </p:cNvPr>
          <p:cNvSpPr/>
          <p:nvPr/>
        </p:nvSpPr>
        <p:spPr>
          <a:xfrm>
            <a:off x="2658836" y="2551837"/>
            <a:ext cx="68743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/>
              <a:t>Electronic publishing </a:t>
            </a:r>
          </a:p>
          <a:p>
            <a:pPr algn="ctr"/>
            <a:r>
              <a:rPr lang="en-US" sz="5400" b="1" dirty="0"/>
              <a:t>as precondition for OA</a:t>
            </a:r>
          </a:p>
        </p:txBody>
      </p:sp>
    </p:spTree>
    <p:extLst>
      <p:ext uri="{BB962C8B-B14F-4D97-AF65-F5344CB8AC3E}">
        <p14:creationId xmlns:p14="http://schemas.microsoft.com/office/powerpoint/2010/main" val="900056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C2B372D-EC84-4A87-A45A-888341E4AA87}"/>
              </a:ext>
            </a:extLst>
          </p:cNvPr>
          <p:cNvSpPr txBox="1"/>
          <p:nvPr/>
        </p:nvSpPr>
        <p:spPr>
          <a:xfrm>
            <a:off x="2881722" y="881744"/>
            <a:ext cx="63012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Electronic publishing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15A70CD-BD30-4B86-8270-AAE1A1A8DA8E}"/>
              </a:ext>
            </a:extLst>
          </p:cNvPr>
          <p:cNvSpPr txBox="1"/>
          <p:nvPr/>
        </p:nvSpPr>
        <p:spPr>
          <a:xfrm>
            <a:off x="1209598" y="2252160"/>
            <a:ext cx="9772804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* Full text of papers in web</a:t>
            </a:r>
          </a:p>
          <a:p>
            <a:r>
              <a:rPr lang="en-US" sz="4400" dirty="0"/>
              <a:t>* Analysis of published papers, metadata</a:t>
            </a:r>
          </a:p>
          <a:p>
            <a:r>
              <a:rPr lang="en-US" sz="4400" dirty="0"/>
              <a:t>* Academic databases and search engines</a:t>
            </a:r>
          </a:p>
          <a:p>
            <a:r>
              <a:rPr lang="en-US" sz="4400" dirty="0"/>
              <a:t>* </a:t>
            </a:r>
            <a:r>
              <a:rPr lang="en-US" sz="4400" dirty="0" err="1"/>
              <a:t>Scientometrics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250393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4B553C4-FAF6-4C70-BA1F-7952BF9EFD80}"/>
              </a:ext>
            </a:extLst>
          </p:cNvPr>
          <p:cNvSpPr txBox="1"/>
          <p:nvPr/>
        </p:nvSpPr>
        <p:spPr>
          <a:xfrm>
            <a:off x="3559629" y="653144"/>
            <a:ext cx="6596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5400" b="1" dirty="0" err="1"/>
              <a:t>Tripolar</a:t>
            </a:r>
            <a:r>
              <a:rPr lang="et-EE" sz="5400" b="1" dirty="0"/>
              <a:t> </a:t>
            </a:r>
            <a:r>
              <a:rPr lang="et-EE" sz="5400" b="1" dirty="0" err="1"/>
              <a:t>Model</a:t>
            </a:r>
            <a:r>
              <a:rPr lang="et-EE" sz="5400" b="1" dirty="0"/>
              <a:t>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D5CCFE79-121D-4131-A224-4D9BBF70E4F4}"/>
              </a:ext>
            </a:extLst>
          </p:cNvPr>
          <p:cNvSpPr/>
          <p:nvPr/>
        </p:nvSpPr>
        <p:spPr>
          <a:xfrm>
            <a:off x="1632858" y="2351314"/>
            <a:ext cx="2939142" cy="14532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Scientist</a:t>
            </a:r>
            <a:r>
              <a:rPr lang="et-EE" sz="4800" b="1" dirty="0"/>
              <a:t>s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97A6F609-6C72-44CC-9758-4B41EC70E2FA}"/>
              </a:ext>
            </a:extLst>
          </p:cNvPr>
          <p:cNvSpPr/>
          <p:nvPr/>
        </p:nvSpPr>
        <p:spPr>
          <a:xfrm>
            <a:off x="6858000" y="2351313"/>
            <a:ext cx="2939142" cy="145324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sz="4000" b="1" dirty="0"/>
              <a:t>Publishers</a:t>
            </a:r>
            <a:endParaRPr lang="en-US" sz="4000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xmlns="" id="{E830168B-0B65-4BF1-817D-CE75BA471E86}"/>
              </a:ext>
            </a:extLst>
          </p:cNvPr>
          <p:cNvSpPr/>
          <p:nvPr/>
        </p:nvSpPr>
        <p:spPr>
          <a:xfrm>
            <a:off x="4865914" y="2445587"/>
            <a:ext cx="1485900" cy="4898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xmlns="" id="{6BE91140-3896-4C8B-9A52-87336DF0B79C}"/>
              </a:ext>
            </a:extLst>
          </p:cNvPr>
          <p:cNvSpPr/>
          <p:nvPr/>
        </p:nvSpPr>
        <p:spPr>
          <a:xfrm>
            <a:off x="4808764" y="3095028"/>
            <a:ext cx="1485900" cy="489857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E1C40ED-C5A1-477F-A818-23B89662CFDF}"/>
              </a:ext>
            </a:extLst>
          </p:cNvPr>
          <p:cNvSpPr/>
          <p:nvPr/>
        </p:nvSpPr>
        <p:spPr>
          <a:xfrm>
            <a:off x="3706584" y="4945705"/>
            <a:ext cx="3951516" cy="1208315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sz="4400" b="1" dirty="0" err="1"/>
              <a:t>Jacs</a:t>
            </a:r>
            <a:r>
              <a:rPr lang="et-EE" sz="4400" b="1" dirty="0"/>
              <a:t>-in-</a:t>
            </a:r>
            <a:r>
              <a:rPr lang="et-EE" sz="4400" b="1" dirty="0" err="1"/>
              <a:t>office</a:t>
            </a:r>
            <a:endParaRPr lang="en-US" sz="4400" b="1" dirty="0"/>
          </a:p>
        </p:txBody>
      </p:sp>
      <p:sp>
        <p:nvSpPr>
          <p:cNvPr id="9" name="Arrow: Bent 8">
            <a:extLst>
              <a:ext uri="{FF2B5EF4-FFF2-40B4-BE49-F238E27FC236}">
                <a16:creationId xmlns:a16="http://schemas.microsoft.com/office/drawing/2014/main" xmlns="" id="{7C3203E0-CFD8-428C-94C7-E87D6F9B663D}"/>
              </a:ext>
            </a:extLst>
          </p:cNvPr>
          <p:cNvSpPr/>
          <p:nvPr/>
        </p:nvSpPr>
        <p:spPr>
          <a:xfrm rot="16200000">
            <a:off x="1538045" y="4575160"/>
            <a:ext cx="1953118" cy="849081"/>
          </a:xfrm>
          <a:prstGeom prst="bentArrow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Arrow: Bent 11">
            <a:extLst>
              <a:ext uri="{FF2B5EF4-FFF2-40B4-BE49-F238E27FC236}">
                <a16:creationId xmlns:a16="http://schemas.microsoft.com/office/drawing/2014/main" xmlns="" id="{110E9749-2F12-41CE-9294-1CD77EF07D90}"/>
              </a:ext>
            </a:extLst>
          </p:cNvPr>
          <p:cNvSpPr/>
          <p:nvPr/>
        </p:nvSpPr>
        <p:spPr>
          <a:xfrm rot="10800000" flipH="1">
            <a:off x="2710547" y="3996798"/>
            <a:ext cx="849082" cy="1597719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61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xmlns="" id="{52E7560C-F75A-4314-ABC0-1A35C64F2483}"/>
              </a:ext>
            </a:extLst>
          </p:cNvPr>
          <p:cNvSpPr/>
          <p:nvPr/>
        </p:nvSpPr>
        <p:spPr>
          <a:xfrm rot="7031470">
            <a:off x="7411072" y="4589676"/>
            <a:ext cx="1584585" cy="411963"/>
          </a:xfrm>
          <a:prstGeom prst="rightArrow">
            <a:avLst>
              <a:gd name="adj1" fmla="val 63539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F7D70C0-F7A2-4889-942A-4C0886A2F1F5}"/>
              </a:ext>
            </a:extLst>
          </p:cNvPr>
          <p:cNvSpPr txBox="1"/>
          <p:nvPr/>
        </p:nvSpPr>
        <p:spPr>
          <a:xfrm>
            <a:off x="8425539" y="4579396"/>
            <a:ext cx="28728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/>
              <a:t>Scientometric </a:t>
            </a:r>
          </a:p>
          <a:p>
            <a:pPr algn="ctr"/>
            <a:r>
              <a:rPr lang="en-US" sz="360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3850113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9EEAB12-13A6-40D6-9C82-B7DB692AD481}"/>
              </a:ext>
            </a:extLst>
          </p:cNvPr>
          <p:cNvSpPr txBox="1"/>
          <p:nvPr/>
        </p:nvSpPr>
        <p:spPr>
          <a:xfrm>
            <a:off x="470807" y="917912"/>
            <a:ext cx="1102178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/>
              <a:t>Public Library of Science </a:t>
            </a:r>
          </a:p>
          <a:p>
            <a:pPr algn="ctr"/>
            <a:r>
              <a:rPr lang="en-US" sz="4000"/>
              <a:t>Online petition initiative in 2000</a:t>
            </a:r>
          </a:p>
          <a:p>
            <a:pPr algn="ctr"/>
            <a:r>
              <a:rPr lang="en-US" sz="4000"/>
              <a:t>H</a:t>
            </a:r>
            <a:r>
              <a:rPr lang="en-US" sz="4000">
                <a:hlinkClick r:id="rId2" tooltip="Harold Varmus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arold Varmus</a:t>
            </a:r>
            <a:r>
              <a:rPr lang="en-US" sz="4000"/>
              <a:t>, </a:t>
            </a:r>
            <a:r>
              <a:rPr lang="en-US" sz="4000">
                <a:hlinkClick r:id="rId3" tooltip="Patrick O. Brown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Patrick O. Brown</a:t>
            </a:r>
            <a:r>
              <a:rPr lang="en-US" sz="4000"/>
              <a:t> and </a:t>
            </a:r>
            <a:r>
              <a:rPr lang="en-US" sz="4000">
                <a:hlinkClick r:id="rId4" tooltip="Michael Eisen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Michael Eisen</a:t>
            </a:r>
            <a:endParaRPr lang="en-US" sz="4000"/>
          </a:p>
          <a:p>
            <a:pPr algn="ctr"/>
            <a:endParaRPr lang="en-US" sz="4000"/>
          </a:p>
          <a:p>
            <a:pPr algn="ctr"/>
            <a:r>
              <a:rPr lang="en-US" sz="4000"/>
              <a:t>2002 PLOS was founded with a $9 million grant</a:t>
            </a:r>
          </a:p>
          <a:p>
            <a:pPr algn="ctr"/>
            <a:r>
              <a:rPr lang="en-US" sz="4000"/>
              <a:t>PLOS charges an </a:t>
            </a:r>
            <a:r>
              <a:rPr lang="en-US" sz="4000">
                <a:hlinkClick r:id="rId5" tooltip="Article processing charge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article processing charge</a:t>
            </a:r>
            <a:endParaRPr lang="en-US" sz="4000"/>
          </a:p>
          <a:p>
            <a:pPr algn="ctr"/>
            <a:r>
              <a:rPr lang="en-US" sz="3200"/>
              <a:t>PLOS' balance sheet has improved from $20,511,000 </a:t>
            </a:r>
          </a:p>
          <a:p>
            <a:pPr algn="ctr"/>
            <a:r>
              <a:rPr lang="en-US" sz="3200"/>
              <a:t>net assets in 2012–2013</a:t>
            </a:r>
          </a:p>
          <a:p>
            <a:pPr algn="ctr"/>
            <a:r>
              <a:rPr lang="en-US" sz="3200"/>
              <a:t>to $36,591,000 in 2014–2015.</a:t>
            </a:r>
          </a:p>
          <a:p>
            <a:pPr algn="ctr"/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3395648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DA3CA9E-B535-4CBA-8A7D-4F3F13731A66}"/>
              </a:ext>
            </a:extLst>
          </p:cNvPr>
          <p:cNvSpPr txBox="1"/>
          <p:nvPr/>
        </p:nvSpPr>
        <p:spPr>
          <a:xfrm>
            <a:off x="1243142" y="2689749"/>
            <a:ext cx="90801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t-EE" sz="5400" b="1" dirty="0" err="1"/>
              <a:t>Science</a:t>
            </a:r>
            <a:r>
              <a:rPr lang="et-EE" sz="5400" b="1" dirty="0"/>
              <a:t> p</a:t>
            </a:r>
            <a:r>
              <a:rPr lang="en-US" sz="5400" b="1" dirty="0" err="1"/>
              <a:t>ublishing</a:t>
            </a:r>
            <a:r>
              <a:rPr lang="en-US" sz="5400" b="1" dirty="0"/>
              <a:t> is expensive</a:t>
            </a:r>
          </a:p>
        </p:txBody>
      </p:sp>
    </p:spTree>
    <p:extLst>
      <p:ext uri="{BB962C8B-B14F-4D97-AF65-F5344CB8AC3E}">
        <p14:creationId xmlns:p14="http://schemas.microsoft.com/office/powerpoint/2010/main" val="1636327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BE0A1B5-AC6B-49E5-998F-2E7FF8D06C58}"/>
              </a:ext>
            </a:extLst>
          </p:cNvPr>
          <p:cNvSpPr txBox="1"/>
          <p:nvPr/>
        </p:nvSpPr>
        <p:spPr>
          <a:xfrm>
            <a:off x="3555555" y="1042324"/>
            <a:ext cx="434606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b="1" dirty="0"/>
              <a:t>Pay-to read </a:t>
            </a:r>
            <a:endParaRPr lang="et-EE" sz="5400" b="1" dirty="0"/>
          </a:p>
          <a:p>
            <a:pPr algn="ctr"/>
            <a:r>
              <a:rPr lang="et-EE" sz="5400" i="1" dirty="0"/>
              <a:t>v</a:t>
            </a:r>
            <a:r>
              <a:rPr lang="en-US" sz="5400" i="1" dirty="0"/>
              <a:t>s</a:t>
            </a:r>
            <a:endParaRPr lang="et-EE" sz="5400" i="1" dirty="0"/>
          </a:p>
          <a:p>
            <a:pPr algn="ctr"/>
            <a:r>
              <a:rPr lang="en-US" sz="5400" b="1" dirty="0"/>
              <a:t>pay-to-publish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0E51FAE-FF8A-47DD-8982-C28BAD4C01CE}"/>
              </a:ext>
            </a:extLst>
          </p:cNvPr>
          <p:cNvSpPr txBox="1"/>
          <p:nvPr/>
        </p:nvSpPr>
        <p:spPr>
          <a:xfrm>
            <a:off x="2562687" y="4653643"/>
            <a:ext cx="633179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/>
              <a:t>Funders want Open Access</a:t>
            </a:r>
          </a:p>
          <a:p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154224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64AF758-07D7-4906-B8EB-4FC75CC55E18}"/>
              </a:ext>
            </a:extLst>
          </p:cNvPr>
          <p:cNvSpPr txBox="1"/>
          <p:nvPr/>
        </p:nvSpPr>
        <p:spPr>
          <a:xfrm>
            <a:off x="1594900" y="2278472"/>
            <a:ext cx="8102218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/>
              <a:t>Open Access Publishing (Gold OA)</a:t>
            </a:r>
          </a:p>
          <a:p>
            <a:pPr algn="ctr"/>
            <a:r>
              <a:rPr lang="en-US" sz="4400" b="1"/>
              <a:t>Other models of Open Access</a:t>
            </a:r>
          </a:p>
          <a:p>
            <a:pPr algn="ctr"/>
            <a:endParaRPr lang="en-US" sz="4400" b="1"/>
          </a:p>
          <a:p>
            <a:pPr algn="ctr"/>
            <a:r>
              <a:rPr lang="en-US" sz="4400" b="1"/>
              <a:t>None is free!</a:t>
            </a:r>
          </a:p>
          <a:p>
            <a:pPr algn="ctr"/>
            <a:r>
              <a:rPr lang="en-US" sz="4400" b="1"/>
              <a:t>How can it be cheaper?</a:t>
            </a:r>
          </a:p>
          <a:p>
            <a:pPr algn="ctr"/>
            <a:endParaRPr lang="en-US" sz="4400" b="1"/>
          </a:p>
          <a:p>
            <a:pPr algn="ctr"/>
            <a:endParaRPr lang="en-US" sz="4400" b="1"/>
          </a:p>
          <a:p>
            <a:pPr algn="ctr"/>
            <a:endParaRPr lang="en-US" sz="4400" b="1"/>
          </a:p>
          <a:p>
            <a:pPr algn="ctr"/>
            <a:endParaRPr lang="en-US" sz="4400" b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758AD9B-7B39-4262-98CE-F0C72A09D946}"/>
              </a:ext>
            </a:extLst>
          </p:cNvPr>
          <p:cNvSpPr txBox="1"/>
          <p:nvPr/>
        </p:nvSpPr>
        <p:spPr>
          <a:xfrm>
            <a:off x="3159623" y="524146"/>
            <a:ext cx="61013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Open Access Models</a:t>
            </a:r>
          </a:p>
          <a:p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094929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rofit-margin-coloreds600x600">
            <a:extLst>
              <a:ext uri="{FF2B5EF4-FFF2-40B4-BE49-F238E27FC236}">
                <a16:creationId xmlns:a16="http://schemas.microsoft.com/office/drawing/2014/main" xmlns="" id="{80044776-5C3E-4F1A-85FA-11DE513D7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13" y="130629"/>
            <a:ext cx="11511688" cy="684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533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9624668-DEE3-48ED-87B9-A1C3374F0E17}"/>
              </a:ext>
            </a:extLst>
          </p:cNvPr>
          <p:cNvSpPr txBox="1"/>
          <p:nvPr/>
        </p:nvSpPr>
        <p:spPr>
          <a:xfrm>
            <a:off x="449165" y="1720840"/>
            <a:ext cx="11293669" cy="710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/>
              <a:t>Open Access Self-Archiving (Green OA)</a:t>
            </a:r>
            <a:endParaRPr lang="et-EE" sz="5400" b="1" dirty="0"/>
          </a:p>
          <a:p>
            <a:pPr algn="ctr"/>
            <a:r>
              <a:rPr lang="et-EE" sz="4800" dirty="0"/>
              <a:t>arXiv.org</a:t>
            </a:r>
          </a:p>
          <a:p>
            <a:pPr algn="ctr"/>
            <a:endParaRPr lang="et-EE" sz="4800" dirty="0"/>
          </a:p>
          <a:p>
            <a:r>
              <a:rPr lang="et-EE" sz="3600" dirty="0"/>
              <a:t>*R</a:t>
            </a:r>
            <a:r>
              <a:rPr lang="en-US" sz="3600" dirty="0" err="1"/>
              <a:t>epository</a:t>
            </a:r>
            <a:r>
              <a:rPr lang="en-US" sz="3600" dirty="0"/>
              <a:t> of electronic </a:t>
            </a:r>
            <a:r>
              <a:rPr lang="en-US" sz="3600" dirty="0">
                <a:hlinkClick r:id="rId2" tooltip="Preprint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preprints</a:t>
            </a:r>
            <a:r>
              <a:rPr lang="en-US" sz="3600" dirty="0"/>
              <a:t> (known as </a:t>
            </a:r>
            <a:r>
              <a:rPr lang="en-US" sz="3600" dirty="0">
                <a:hlinkClick r:id="rId3" tooltip="E-prints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e-prints</a:t>
            </a:r>
            <a:r>
              <a:rPr lang="en-US" sz="3600" dirty="0"/>
              <a:t>)</a:t>
            </a:r>
            <a:endParaRPr lang="et-EE" sz="3600" dirty="0"/>
          </a:p>
          <a:p>
            <a:r>
              <a:rPr lang="et-EE" sz="3600" dirty="0"/>
              <a:t>*</a:t>
            </a:r>
            <a:r>
              <a:rPr lang="et-EE" sz="3600" dirty="0" err="1"/>
              <a:t>Published</a:t>
            </a:r>
            <a:r>
              <a:rPr lang="et-EE" sz="3600" dirty="0"/>
              <a:t> </a:t>
            </a:r>
            <a:r>
              <a:rPr lang="en-US" sz="3600" dirty="0"/>
              <a:t>after moderation, but not full peer review</a:t>
            </a:r>
            <a:endParaRPr lang="et-EE" sz="3600" dirty="0"/>
          </a:p>
          <a:p>
            <a:r>
              <a:rPr lang="et-EE" sz="3600" dirty="0"/>
              <a:t>*B</a:t>
            </a:r>
            <a:r>
              <a:rPr lang="en-US" sz="3600" dirty="0" err="1"/>
              <a:t>udget</a:t>
            </a:r>
            <a:r>
              <a:rPr lang="en-US" sz="3600" dirty="0"/>
              <a:t> for </a:t>
            </a:r>
            <a:r>
              <a:rPr lang="en-US" sz="3600" dirty="0" err="1"/>
              <a:t>arXiv</a:t>
            </a:r>
            <a:r>
              <a:rPr lang="en-US" sz="3600" dirty="0"/>
              <a:t> is approximately $826,000</a:t>
            </a:r>
            <a:r>
              <a:rPr lang="et-EE" sz="3600" dirty="0"/>
              <a:t> (2017)</a:t>
            </a:r>
          </a:p>
          <a:p>
            <a:r>
              <a:rPr lang="et-EE" sz="3600" dirty="0"/>
              <a:t>*</a:t>
            </a:r>
            <a:r>
              <a:rPr lang="et-EE" sz="3600" dirty="0" err="1"/>
              <a:t>Owner</a:t>
            </a:r>
            <a:r>
              <a:rPr lang="et-EE" sz="3600" dirty="0"/>
              <a:t> </a:t>
            </a:r>
            <a:r>
              <a:rPr lang="et-EE" sz="3600" dirty="0" err="1"/>
              <a:t>is</a:t>
            </a:r>
            <a:r>
              <a:rPr lang="et-EE" sz="3600" dirty="0"/>
              <a:t> </a:t>
            </a:r>
            <a:r>
              <a:rPr lang="et-EE" sz="3600" dirty="0" err="1"/>
              <a:t>Cornwell</a:t>
            </a:r>
            <a:r>
              <a:rPr lang="et-EE" sz="3600" dirty="0"/>
              <a:t> University</a:t>
            </a:r>
          </a:p>
          <a:p>
            <a:endParaRPr lang="et-EE" sz="5400" b="1" dirty="0"/>
          </a:p>
          <a:p>
            <a:endParaRPr lang="en-US" sz="5400" b="1" dirty="0"/>
          </a:p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7724065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A3084588-93E7-4551-A19C-8F678E8254A3}"/>
              </a:ext>
            </a:extLst>
          </p:cNvPr>
          <p:cNvSpPr/>
          <p:nvPr/>
        </p:nvSpPr>
        <p:spPr>
          <a:xfrm>
            <a:off x="3703860" y="1889973"/>
            <a:ext cx="4784271" cy="30780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/>
              <a:t>Scientists</a:t>
            </a:r>
          </a:p>
          <a:p>
            <a:pPr algn="ctr"/>
            <a:r>
              <a:rPr lang="en-US" sz="4000" b="1"/>
              <a:t>(academia)</a:t>
            </a:r>
          </a:p>
          <a:p>
            <a:pPr algn="ctr"/>
            <a:r>
              <a:rPr lang="en-US" sz="4000" b="1"/>
              <a:t>Journals</a:t>
            </a:r>
          </a:p>
          <a:p>
            <a:pPr algn="ctr"/>
            <a:endParaRPr lang="en-US" sz="4000" b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0542118-54C9-41BB-826B-BBDC4C50BB59}"/>
              </a:ext>
            </a:extLst>
          </p:cNvPr>
          <p:cNvSpPr txBox="1"/>
          <p:nvPr/>
        </p:nvSpPr>
        <p:spPr>
          <a:xfrm>
            <a:off x="3053399" y="5395826"/>
            <a:ext cx="6085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/>
              <a:t>Scholarly communication</a:t>
            </a:r>
            <a:endParaRPr lang="et-EE" sz="4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467A186-1BDB-4F2A-BCD8-E938CA00BFF8}"/>
              </a:ext>
            </a:extLst>
          </p:cNvPr>
          <p:cNvSpPr txBox="1"/>
          <p:nvPr/>
        </p:nvSpPr>
        <p:spPr>
          <a:xfrm>
            <a:off x="3646711" y="538843"/>
            <a:ext cx="4898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/>
              <a:t>Unipolar  Model </a:t>
            </a:r>
          </a:p>
        </p:txBody>
      </p:sp>
    </p:spTree>
    <p:extLst>
      <p:ext uri="{BB962C8B-B14F-4D97-AF65-F5344CB8AC3E}">
        <p14:creationId xmlns:p14="http://schemas.microsoft.com/office/powerpoint/2010/main" val="138274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A24103E1-8069-452B-B35A-AD6C11F9B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5" y="326452"/>
            <a:ext cx="2718026" cy="375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0A0F453E-D132-4587-8F79-8D31D232D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165" y="1792114"/>
            <a:ext cx="2887437" cy="392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xmlns="" id="{F83737D6-6AB4-4872-A90A-D4B57524C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066" y="2953940"/>
            <a:ext cx="2637066" cy="371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712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84FAC0A3-706E-4EE4-BC82-2BAB25A6FB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89681"/>
              </p:ext>
            </p:extLst>
          </p:nvPr>
        </p:nvGraphicFramePr>
        <p:xfrm>
          <a:off x="122464" y="977611"/>
          <a:ext cx="11947071" cy="58803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06385">
                  <a:extLst>
                    <a:ext uri="{9D8B030D-6E8A-4147-A177-3AD203B41FA5}">
                      <a16:colId xmlns:a16="http://schemas.microsoft.com/office/drawing/2014/main" xmlns="" val="2823192547"/>
                    </a:ext>
                  </a:extLst>
                </a:gridCol>
                <a:gridCol w="1338943">
                  <a:extLst>
                    <a:ext uri="{9D8B030D-6E8A-4147-A177-3AD203B41FA5}">
                      <a16:colId xmlns:a16="http://schemas.microsoft.com/office/drawing/2014/main" xmlns="" val="3506856217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xmlns="" val="553106489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xmlns="" val="163548993"/>
                    </a:ext>
                  </a:extLst>
                </a:gridCol>
                <a:gridCol w="1518557">
                  <a:extLst>
                    <a:ext uri="{9D8B030D-6E8A-4147-A177-3AD203B41FA5}">
                      <a16:colId xmlns:a16="http://schemas.microsoft.com/office/drawing/2014/main" xmlns="" val="3822951850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xmlns="" val="601026356"/>
                    </a:ext>
                  </a:extLst>
                </a:gridCol>
                <a:gridCol w="898072">
                  <a:extLst>
                    <a:ext uri="{9D8B030D-6E8A-4147-A177-3AD203B41FA5}">
                      <a16:colId xmlns:a16="http://schemas.microsoft.com/office/drawing/2014/main" xmlns="" val="3368480741"/>
                    </a:ext>
                  </a:extLst>
                </a:gridCol>
                <a:gridCol w="1551214">
                  <a:extLst>
                    <a:ext uri="{9D8B030D-6E8A-4147-A177-3AD203B41FA5}">
                      <a16:colId xmlns:a16="http://schemas.microsoft.com/office/drawing/2014/main" xmlns="" val="374111921"/>
                    </a:ext>
                  </a:extLst>
                </a:gridCol>
                <a:gridCol w="1366157">
                  <a:extLst>
                    <a:ext uri="{9D8B030D-6E8A-4147-A177-3AD203B41FA5}">
                      <a16:colId xmlns:a16="http://schemas.microsoft.com/office/drawing/2014/main" xmlns="" val="1087108868"/>
                    </a:ext>
                  </a:extLst>
                </a:gridCol>
              </a:tblGrid>
              <a:tr h="125758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fi-FI" sz="2800" dirty="0">
                          <a:effectLst/>
                          <a:latin typeface="+mn-lt"/>
                        </a:rPr>
                        <a:t>  </a:t>
                      </a:r>
                      <a:endParaRPr lang="et-EE" sz="2800" dirty="0"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et-EE" sz="2800" dirty="0">
                          <a:effectLst/>
                          <a:latin typeface="+mn-lt"/>
                        </a:rPr>
                        <a:t>   </a:t>
                      </a:r>
                      <a:r>
                        <a:rPr lang="et-EE" sz="2800" dirty="0" err="1">
                          <a:effectLst/>
                          <a:latin typeface="+mn-lt"/>
                        </a:rPr>
                        <a:t>Journal</a:t>
                      </a:r>
                      <a:endParaRPr lang="et-EE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8">
                  <a:txBody>
                    <a:bodyPr/>
                    <a:lstStyle/>
                    <a:p>
                      <a:pPr marL="449580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 </a:t>
                      </a:r>
                      <a:endParaRPr lang="et-EE" sz="3200" dirty="0">
                        <a:effectLst/>
                        <a:latin typeface="+mn-lt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b="0" dirty="0" err="1">
                          <a:effectLst/>
                          <a:latin typeface="+mn-lt"/>
                        </a:rPr>
                        <a:t>Published</a:t>
                      </a:r>
                      <a:r>
                        <a:rPr lang="et-EE" sz="3200" b="0" dirty="0">
                          <a:effectLst/>
                          <a:latin typeface="+mn-lt"/>
                        </a:rPr>
                        <a:t> </a:t>
                      </a:r>
                      <a:r>
                        <a:rPr lang="et-EE" sz="3200" b="0" dirty="0" err="1">
                          <a:effectLst/>
                          <a:latin typeface="+mn-lt"/>
                        </a:rPr>
                        <a:t>papers</a:t>
                      </a:r>
                      <a:r>
                        <a:rPr lang="et-EE" sz="3200" b="0" dirty="0">
                          <a:effectLst/>
                          <a:latin typeface="+mn-lt"/>
                        </a:rPr>
                        <a:t> in 2019</a:t>
                      </a:r>
                      <a:endParaRPr lang="et-EE" sz="32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2781676"/>
                  </a:ext>
                </a:extLst>
              </a:tr>
              <a:tr h="1441833">
                <a:tc rowSpan="2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endParaRPr lang="et-EE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28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Authors</a:t>
                      </a:r>
                      <a:endParaRPr lang="et-EE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Estonia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Estonia + </a:t>
                      </a:r>
                      <a:r>
                        <a:rPr lang="et-EE" sz="3200" dirty="0" err="1">
                          <a:effectLst/>
                          <a:latin typeface="+mn-lt"/>
                        </a:rPr>
                        <a:t>other</a:t>
                      </a:r>
                      <a:endParaRPr lang="et-EE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 err="1">
                          <a:effectLst/>
                          <a:latin typeface="+mn-lt"/>
                        </a:rPr>
                        <a:t>Other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Total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93893412"/>
                  </a:ext>
                </a:extLst>
              </a:tr>
              <a:tr h="428803">
                <a:tc vMerge="1">
                  <a:txBody>
                    <a:bodyPr/>
                    <a:lstStyle/>
                    <a:p>
                      <a:pPr algn="r" hangingPunct="0">
                        <a:spcAft>
                          <a:spcPts val="0"/>
                        </a:spcAft>
                      </a:pPr>
                      <a:endParaRPr lang="et-EE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t-EE" sz="2800" dirty="0" err="1">
                          <a:effectLst/>
                          <a:latin typeface="+mn-lt"/>
                        </a:rPr>
                        <a:t>TalTech</a:t>
                      </a:r>
                      <a:endParaRPr lang="et-EE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UT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TU</a:t>
                      </a:r>
                      <a:endParaRPr lang="et-EE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3200" dirty="0" err="1">
                          <a:effectLst/>
                          <a:latin typeface="+mn-lt"/>
                        </a:rPr>
                        <a:t>TalTech</a:t>
                      </a:r>
                      <a:endParaRPr lang="et-EE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UT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TU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 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>
                          <a:effectLst/>
                          <a:latin typeface="+mn-lt"/>
                        </a:rPr>
                        <a:t> </a:t>
                      </a:r>
                      <a:endParaRPr lang="et-EE" sz="32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53982304"/>
                  </a:ext>
                </a:extLst>
              </a:tr>
              <a:tr h="83839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fi-FI" sz="2800" dirty="0">
                          <a:effectLst/>
                          <a:latin typeface="+mn-lt"/>
                        </a:rPr>
                        <a:t>PEAS</a:t>
                      </a:r>
                      <a:endParaRPr lang="et-EE" sz="2800" dirty="0"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fi-FI" sz="2800" dirty="0">
                          <a:effectLst/>
                          <a:latin typeface="+mn-lt"/>
                        </a:rPr>
                        <a:t> </a:t>
                      </a:r>
                      <a:endParaRPr lang="et-EE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12</a:t>
                      </a:r>
                      <a:endParaRPr lang="et-EE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5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2</a:t>
                      </a:r>
                      <a:endParaRPr lang="et-EE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12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1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-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15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>
                          <a:effectLst/>
                          <a:latin typeface="+mn-lt"/>
                        </a:rPr>
                        <a:t>47</a:t>
                      </a:r>
                      <a:endParaRPr lang="et-EE" sz="32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33503670"/>
                  </a:ext>
                </a:extLst>
              </a:tr>
              <a:tr h="83839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fi-FI" sz="2800" dirty="0">
                          <a:effectLst/>
                          <a:latin typeface="+mn-lt"/>
                        </a:rPr>
                        <a:t>EJES</a:t>
                      </a:r>
                      <a:endParaRPr lang="et-EE" sz="2800" dirty="0"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fi-FI" sz="2800" dirty="0">
                          <a:effectLst/>
                          <a:latin typeface="+mn-lt"/>
                        </a:rPr>
                        <a:t> </a:t>
                      </a:r>
                      <a:endParaRPr lang="et-EE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t-EE" sz="3200">
                          <a:effectLst/>
                          <a:latin typeface="+mn-lt"/>
                        </a:rPr>
                        <a:t>5</a:t>
                      </a:r>
                      <a:endParaRPr lang="et-EE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>
                          <a:effectLst/>
                          <a:latin typeface="+mn-lt"/>
                        </a:rPr>
                        <a:t>1</a:t>
                      </a:r>
                      <a:endParaRPr lang="et-EE" sz="32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t-EE" sz="3200">
                          <a:effectLst/>
                          <a:latin typeface="+mn-lt"/>
                        </a:rPr>
                        <a:t>-</a:t>
                      </a:r>
                      <a:endParaRPr lang="et-EE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>
                          <a:effectLst/>
                          <a:latin typeface="+mn-lt"/>
                        </a:rPr>
                        <a:t>-</a:t>
                      </a:r>
                      <a:endParaRPr lang="et-EE" sz="32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>
                          <a:effectLst/>
                          <a:latin typeface="+mn-lt"/>
                        </a:rPr>
                        <a:t>3</a:t>
                      </a:r>
                      <a:endParaRPr lang="et-EE" sz="32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-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7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16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77087373"/>
                  </a:ext>
                </a:extLst>
              </a:tr>
              <a:tr h="428803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fi-FI" sz="2800" dirty="0">
                          <a:effectLst/>
                          <a:latin typeface="+mn-lt"/>
                        </a:rPr>
                        <a:t> </a:t>
                      </a:r>
                      <a:r>
                        <a:rPr lang="et-EE" sz="2800" dirty="0">
                          <a:effectLst/>
                          <a:latin typeface="+mn-lt"/>
                        </a:rPr>
                        <a:t>Total</a:t>
                      </a:r>
                      <a:endParaRPr lang="et-EE" sz="2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t-EE" sz="3200">
                          <a:effectLst/>
                          <a:latin typeface="+mn-lt"/>
                        </a:rPr>
                        <a:t>17</a:t>
                      </a:r>
                      <a:endParaRPr lang="et-EE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6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2</a:t>
                      </a:r>
                      <a:endParaRPr lang="et-EE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>
                          <a:effectLst/>
                          <a:latin typeface="+mn-lt"/>
                        </a:rPr>
                        <a:t>12</a:t>
                      </a:r>
                      <a:endParaRPr lang="et-EE" sz="32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4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>
                          <a:effectLst/>
                          <a:latin typeface="+mn-lt"/>
                        </a:rPr>
                        <a:t>-</a:t>
                      </a:r>
                      <a:endParaRPr lang="et-EE" sz="32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fi-FI" sz="3200" dirty="0">
                          <a:effectLst/>
                          <a:latin typeface="+mn-lt"/>
                        </a:rPr>
                        <a:t>2</a:t>
                      </a:r>
                      <a:r>
                        <a:rPr lang="et-EE" sz="3200" dirty="0">
                          <a:effectLst/>
                          <a:latin typeface="+mn-lt"/>
                        </a:rPr>
                        <a:t>2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et-EE" sz="3200" dirty="0">
                          <a:effectLst/>
                          <a:latin typeface="+mn-lt"/>
                        </a:rPr>
                        <a:t>63</a:t>
                      </a:r>
                      <a:endParaRPr lang="et-EE" sz="3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995686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3163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48D31F9-1F28-43B2-889E-FDBD633341EC}"/>
              </a:ext>
            </a:extLst>
          </p:cNvPr>
          <p:cNvSpPr txBox="1"/>
          <p:nvPr/>
        </p:nvSpPr>
        <p:spPr>
          <a:xfrm>
            <a:off x="4875633" y="2551837"/>
            <a:ext cx="244073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5400" b="1" dirty="0" err="1"/>
              <a:t>Thanks</a:t>
            </a:r>
            <a:r>
              <a:rPr lang="et-EE" sz="5400" b="1" dirty="0"/>
              <a:t>!</a:t>
            </a:r>
          </a:p>
          <a:p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304398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243</Words>
  <Application>Microsoft Office PowerPoint</Application>
  <PresentationFormat>Kohandatud</PresentationFormat>
  <Paragraphs>126</Paragraphs>
  <Slides>19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19</vt:i4>
      </vt:variant>
    </vt:vector>
  </HeadingPairs>
  <TitlesOfParts>
    <vt:vector size="20" baseType="lpstr">
      <vt:lpstr>Office Theme</vt:lpstr>
      <vt:lpstr>OA: are we trapped or dodged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OA: are we trapped or dodged</dc:title>
  <dc:creator>Jaak Jarv</dc:creator>
  <cp:lastModifiedBy>Piret Zettur</cp:lastModifiedBy>
  <cp:revision>32</cp:revision>
  <dcterms:created xsi:type="dcterms:W3CDTF">2019-11-05T20:34:41Z</dcterms:created>
  <dcterms:modified xsi:type="dcterms:W3CDTF">2019-11-15T12:13:14Z</dcterms:modified>
</cp:coreProperties>
</file>