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1" r:id="rId2"/>
  </p:sldMasterIdLst>
  <p:notesMasterIdLst>
    <p:notesMasterId r:id="rId25"/>
  </p:notesMasterIdLst>
  <p:sldIdLst>
    <p:sldId id="306" r:id="rId3"/>
    <p:sldId id="307" r:id="rId4"/>
    <p:sldId id="294" r:id="rId5"/>
    <p:sldId id="308" r:id="rId6"/>
    <p:sldId id="311" r:id="rId7"/>
    <p:sldId id="310" r:id="rId8"/>
    <p:sldId id="309" r:id="rId9"/>
    <p:sldId id="314" r:id="rId10"/>
    <p:sldId id="315" r:id="rId11"/>
    <p:sldId id="257" r:id="rId12"/>
    <p:sldId id="316" r:id="rId13"/>
    <p:sldId id="313" r:id="rId14"/>
    <p:sldId id="317" r:id="rId15"/>
    <p:sldId id="318" r:id="rId16"/>
    <p:sldId id="319" r:id="rId17"/>
    <p:sldId id="320" r:id="rId18"/>
    <p:sldId id="321" r:id="rId19"/>
    <p:sldId id="325" r:id="rId20"/>
    <p:sldId id="324" r:id="rId21"/>
    <p:sldId id="322" r:id="rId22"/>
    <p:sldId id="323" r:id="rId23"/>
    <p:sldId id="32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3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1776" autoAdjust="0"/>
  </p:normalViewPr>
  <p:slideViewPr>
    <p:cSldViewPr snapToGrid="0" showGuides="1">
      <p:cViewPr varScale="1">
        <p:scale>
          <a:sx n="60" d="100"/>
          <a:sy n="60" d="100"/>
        </p:scale>
        <p:origin x="-1638" y="-78"/>
      </p:cViewPr>
      <p:guideLst>
        <p:guide orient="horz" pos="223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4925" cap="rnd" cmpd="sng">
              <a:solidFill>
                <a:srgbClr val="FF0000"/>
              </a:solidFill>
              <a:prstDash val="solid"/>
              <a:round/>
              <a:headEnd type="oval"/>
              <a:tailEnd type="oval" w="med" len="med"/>
            </a:ln>
            <a:effectLst/>
          </c:spPr>
          <c:marker>
            <c:symbol val="circle"/>
            <c:size val="17"/>
            <c:spPr>
              <a:solidFill>
                <a:schemeClr val="bg1"/>
              </a:solidFill>
              <a:ln w="50800">
                <a:solidFill>
                  <a:srgbClr val="FF0000"/>
                </a:solidFill>
              </a:ln>
              <a:effectLst/>
            </c:spPr>
          </c:marker>
          <c:cat>
            <c:multiLvlStrRef>
              <c:f>Sheet1!$A$2:$B$7</c:f>
              <c:multiLvlStrCache>
                <c:ptCount val="6"/>
                <c:lvl>
                  <c:pt idx="0">
                    <c:v>2</c:v>
                  </c:pt>
                  <c:pt idx="1">
                    <c:v>3</c:v>
                  </c:pt>
                  <c:pt idx="2">
                    <c:v>1</c:v>
                  </c:pt>
                  <c:pt idx="3">
                    <c:v>5</c:v>
                  </c:pt>
                  <c:pt idx="4">
                    <c:v>3</c:v>
                  </c:pt>
                  <c:pt idx="5">
                    <c:v>6</c:v>
                  </c:pt>
                </c:lvl>
                <c:lvl>
                  <c:pt idx="0">
                    <c:v>Category 1</c:v>
                  </c:pt>
                  <c:pt idx="1">
                    <c:v>Category 2</c:v>
                  </c:pt>
                  <c:pt idx="2">
                    <c:v>Category 3</c:v>
                  </c:pt>
                  <c:pt idx="3">
                    <c:v>Category 4</c:v>
                  </c:pt>
                  <c:pt idx="4">
                    <c:v>cateorgy 5</c:v>
                  </c:pt>
                  <c:pt idx="5">
                    <c:v>cateorgy 6</c:v>
                  </c:pt>
                </c:lvl>
              </c:multiLvlStrCache>
            </c:multiLvl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3</c:v>
                </c:pt>
                <c:pt idx="2">
                  <c:v>1</c:v>
                </c:pt>
                <c:pt idx="3">
                  <c:v>5</c:v>
                </c:pt>
                <c:pt idx="4">
                  <c:v>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159680"/>
        <c:axId val="35501696"/>
      </c:lineChart>
      <c:catAx>
        <c:axId val="41159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5501696"/>
        <c:crosses val="autoZero"/>
        <c:auto val="1"/>
        <c:lblAlgn val="ctr"/>
        <c:lblOffset val="100"/>
        <c:noMultiLvlLbl val="0"/>
      </c:catAx>
      <c:valAx>
        <c:axId val="355016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1159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lt-L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Literacy</c:v>
                </c:pt>
                <c:pt idx="1">
                  <c:v>Scholarly</c:v>
                </c:pt>
                <c:pt idx="2">
                  <c:v>Instruction</c:v>
                </c:pt>
                <c:pt idx="3">
                  <c:v>Special</c:v>
                </c:pt>
              </c:strCache>
            </c:strRef>
          </c:cat>
          <c:val>
            <c:numRef>
              <c:f>Sheet1!$B$2:$B$5</c:f>
              <c:numCache>
                <c:formatCode>#,##0_);[Red]\(#,##0\)</c:formatCode>
                <c:ptCount val="4"/>
                <c:pt idx="0">
                  <c:v>12</c:v>
                </c:pt>
                <c:pt idx="1">
                  <c:v>65</c:v>
                </c:pt>
                <c:pt idx="2">
                  <c:v>55</c:v>
                </c:pt>
                <c:pt idx="3">
                  <c:v>23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26561792"/>
        <c:axId val="36114368"/>
      </c:barChart>
      <c:catAx>
        <c:axId val="126561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6114368"/>
        <c:crosses val="autoZero"/>
        <c:auto val="1"/>
        <c:lblAlgn val="ctr"/>
        <c:lblOffset val="100"/>
        <c:noMultiLvlLbl val="0"/>
      </c:catAx>
      <c:valAx>
        <c:axId val="36114368"/>
        <c:scaling>
          <c:orientation val="minMax"/>
        </c:scaling>
        <c:delete val="1"/>
        <c:axPos val="l"/>
        <c:numFmt formatCode="#,##0_);[Red]\(#,##0\)" sourceLinked="1"/>
        <c:majorTickMark val="none"/>
        <c:minorTickMark val="none"/>
        <c:tickLblPos val="nextTo"/>
        <c:crossAx val="126561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 b="1">
          <a:latin typeface="Liberation Sans" panose="020B0604020202020204" pitchFamily="34" charset="0"/>
        </a:defRPr>
      </a:pPr>
      <a:endParaRPr lang="lt-L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4925" cap="rnd" cmpd="sng">
              <a:solidFill>
                <a:srgbClr val="FF0000"/>
              </a:solidFill>
              <a:prstDash val="solid"/>
              <a:round/>
              <a:headEnd type="oval"/>
              <a:tailEnd type="oval" w="med" len="med"/>
            </a:ln>
            <a:effectLst/>
          </c:spPr>
          <c:marker>
            <c:symbol val="circle"/>
            <c:size val="17"/>
            <c:spPr>
              <a:solidFill>
                <a:schemeClr val="bg1"/>
              </a:solidFill>
              <a:ln w="50800">
                <a:solidFill>
                  <a:srgbClr val="FF0000"/>
                </a:solidFill>
              </a:ln>
              <a:effectLst/>
            </c:spPr>
          </c:marker>
          <c:cat>
            <c:multiLvlStrRef>
              <c:f>Sheet1!$A$2:$B$7</c:f>
              <c:multiLvlStrCache>
                <c:ptCount val="6"/>
                <c:lvl>
                  <c:pt idx="0">
                    <c:v>2</c:v>
                  </c:pt>
                  <c:pt idx="1">
                    <c:v>3</c:v>
                  </c:pt>
                  <c:pt idx="2">
                    <c:v>1</c:v>
                  </c:pt>
                  <c:pt idx="3">
                    <c:v>5</c:v>
                  </c:pt>
                  <c:pt idx="4">
                    <c:v>3</c:v>
                  </c:pt>
                  <c:pt idx="5">
                    <c:v>6</c:v>
                  </c:pt>
                </c:lvl>
                <c:lvl>
                  <c:pt idx="0">
                    <c:v>Category 1</c:v>
                  </c:pt>
                  <c:pt idx="1">
                    <c:v>Category 2</c:v>
                  </c:pt>
                  <c:pt idx="2">
                    <c:v>Category 3</c:v>
                  </c:pt>
                  <c:pt idx="3">
                    <c:v>Category 4</c:v>
                  </c:pt>
                  <c:pt idx="4">
                    <c:v>cateorgy 5</c:v>
                  </c:pt>
                  <c:pt idx="5">
                    <c:v>cateorgy 6</c:v>
                  </c:pt>
                </c:lvl>
              </c:multiLvlStrCache>
            </c:multiLvl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3</c:v>
                </c:pt>
                <c:pt idx="2">
                  <c:v>1</c:v>
                </c:pt>
                <c:pt idx="3">
                  <c:v>5</c:v>
                </c:pt>
                <c:pt idx="4">
                  <c:v>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6809088"/>
        <c:axId val="36111488"/>
      </c:lineChart>
      <c:catAx>
        <c:axId val="1268090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6111488"/>
        <c:crosses val="autoZero"/>
        <c:auto val="1"/>
        <c:lblAlgn val="ctr"/>
        <c:lblOffset val="100"/>
        <c:noMultiLvlLbl val="0"/>
      </c:catAx>
      <c:valAx>
        <c:axId val="36111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26809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lt-LT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g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g"/></Relationships>
</file>

<file path=ppt/diagram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E39A80-D6B7-4E26-B22E-327D37299CB1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DCAFF9-3CD8-4192-92EC-2050EBC96D81}">
      <dgm:prSet phldrT="[Text]" custT="1"/>
      <dgm:spPr>
        <a:noFill/>
      </dgm:spPr>
      <dgm:t>
        <a:bodyPr/>
        <a:lstStyle/>
        <a:p>
          <a:endParaRPr lang="en-US" sz="900" b="1" i="0" kern="3000" spc="30" baseline="0" dirty="0">
            <a:latin typeface="Liberation Sans" panose="020B0604020202020204" pitchFamily="34" charset="0"/>
          </a:endParaRPr>
        </a:p>
      </dgm:t>
    </dgm:pt>
    <dgm:pt modelId="{5670A9B4-EF79-4194-B2F8-D0D0B5D9F166}" type="sibTrans" cxnId="{2A678D74-5D28-4772-9694-380BDCB05326}">
      <dgm:prSet/>
      <dgm:spPr/>
      <dgm:t>
        <a:bodyPr/>
        <a:lstStyle/>
        <a:p>
          <a:endParaRPr lang="en-US"/>
        </a:p>
      </dgm:t>
    </dgm:pt>
    <dgm:pt modelId="{896C2910-71E4-4E18-81DA-428510306E45}" type="parTrans" cxnId="{2A678D74-5D28-4772-9694-380BDCB05326}">
      <dgm:prSet/>
      <dgm:spPr/>
      <dgm:t>
        <a:bodyPr/>
        <a:lstStyle/>
        <a:p>
          <a:endParaRPr lang="en-US"/>
        </a:p>
      </dgm:t>
    </dgm:pt>
    <dgm:pt modelId="{BDA71D6A-C3D1-411E-9EAC-6386FFEE52C2}" type="pres">
      <dgm:prSet presAssocID="{B3E39A80-D6B7-4E26-B22E-327D37299CB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2273E3-B9E3-4A02-93CF-275511BE0699}" type="pres">
      <dgm:prSet presAssocID="{F4DCAFF9-3CD8-4192-92EC-2050EBC96D81}" presName="composite" presStyleCnt="0"/>
      <dgm:spPr/>
      <dgm:t>
        <a:bodyPr/>
        <a:lstStyle/>
        <a:p>
          <a:endParaRPr lang="en-US"/>
        </a:p>
      </dgm:t>
    </dgm:pt>
    <dgm:pt modelId="{367DAC4B-08E7-4BA7-A970-D0115453FB5A}" type="pres">
      <dgm:prSet presAssocID="{F4DCAFF9-3CD8-4192-92EC-2050EBC96D81}" presName="rect1" presStyleLbl="bgShp" presStyleIdx="0" presStyleCnt="1" custFlipHor="1" custScaleX="209911" custScaleY="306129" custLinFactNeighborY="-234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6350">
          <a:noFill/>
          <a:prstDash val="dash"/>
        </a:ln>
      </dgm:spPr>
      <dgm:t>
        <a:bodyPr/>
        <a:lstStyle/>
        <a:p>
          <a:endParaRPr lang="en-US"/>
        </a:p>
      </dgm:t>
    </dgm:pt>
    <dgm:pt modelId="{7AC81859-B11C-4EE9-8379-B9AF70890D88}" type="pres">
      <dgm:prSet presAssocID="{F4DCAFF9-3CD8-4192-92EC-2050EBC96D81}" presName="rect2" presStyleLbl="trBgShp" presStyleIdx="0" presStyleCnt="1" custScaleX="210226" custScaleY="217204" custLinFactY="200000" custLinFactNeighborX="1020" custLinFactNeighborY="2164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A678D74-5D28-4772-9694-380BDCB05326}" srcId="{B3E39A80-D6B7-4E26-B22E-327D37299CB1}" destId="{F4DCAFF9-3CD8-4192-92EC-2050EBC96D81}" srcOrd="0" destOrd="0" parTransId="{896C2910-71E4-4E18-81DA-428510306E45}" sibTransId="{5670A9B4-EF79-4194-B2F8-D0D0B5D9F166}"/>
    <dgm:cxn modelId="{92AD964C-6001-4C5F-A4B1-CF5A918572EC}" type="presOf" srcId="{B3E39A80-D6B7-4E26-B22E-327D37299CB1}" destId="{BDA71D6A-C3D1-411E-9EAC-6386FFEE52C2}" srcOrd="0" destOrd="0" presId="urn:microsoft.com/office/officeart/2008/layout/BendingPictureSemiTransparentText"/>
    <dgm:cxn modelId="{5608E772-33F5-433C-BFE2-813B2543F7ED}" type="presOf" srcId="{F4DCAFF9-3CD8-4192-92EC-2050EBC96D81}" destId="{7AC81859-B11C-4EE9-8379-B9AF70890D88}" srcOrd="0" destOrd="0" presId="urn:microsoft.com/office/officeart/2008/layout/BendingPictureSemiTransparentText"/>
    <dgm:cxn modelId="{5F64B820-026C-44BE-AB07-5830AB4F007E}" type="presParOf" srcId="{BDA71D6A-C3D1-411E-9EAC-6386FFEE52C2}" destId="{0B2273E3-B9E3-4A02-93CF-275511BE0699}" srcOrd="0" destOrd="0" presId="urn:microsoft.com/office/officeart/2008/layout/BendingPictureSemiTransparentText"/>
    <dgm:cxn modelId="{C922589E-3A93-490A-862F-DD778A2F3188}" type="presParOf" srcId="{0B2273E3-B9E3-4A02-93CF-275511BE0699}" destId="{367DAC4B-08E7-4BA7-A970-D0115453FB5A}" srcOrd="0" destOrd="0" presId="urn:microsoft.com/office/officeart/2008/layout/BendingPictureSemiTransparentText"/>
    <dgm:cxn modelId="{F0E8029A-BCB9-45A9-8326-809DF91D092B}" type="presParOf" srcId="{0B2273E3-B9E3-4A02-93CF-275511BE0699}" destId="{7AC81859-B11C-4EE9-8379-B9AF70890D88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E39A80-D6B7-4E26-B22E-327D37299CB1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DCAFF9-3CD8-4192-92EC-2050EBC96D81}">
      <dgm:prSet phldrT="[Text]" custT="1"/>
      <dgm:spPr>
        <a:noFill/>
      </dgm:spPr>
      <dgm:t>
        <a:bodyPr/>
        <a:lstStyle/>
        <a:p>
          <a:endParaRPr lang="en-US" sz="900" b="1" i="0" kern="3000" spc="30" baseline="0" dirty="0">
            <a:latin typeface="Liberation Sans" panose="020B0604020202020204" pitchFamily="34" charset="0"/>
          </a:endParaRPr>
        </a:p>
      </dgm:t>
    </dgm:pt>
    <dgm:pt modelId="{5670A9B4-EF79-4194-B2F8-D0D0B5D9F166}" type="sibTrans" cxnId="{2A678D74-5D28-4772-9694-380BDCB05326}">
      <dgm:prSet/>
      <dgm:spPr/>
      <dgm:t>
        <a:bodyPr/>
        <a:lstStyle/>
        <a:p>
          <a:endParaRPr lang="en-US"/>
        </a:p>
      </dgm:t>
    </dgm:pt>
    <dgm:pt modelId="{896C2910-71E4-4E18-81DA-428510306E45}" type="parTrans" cxnId="{2A678D74-5D28-4772-9694-380BDCB05326}">
      <dgm:prSet/>
      <dgm:spPr/>
      <dgm:t>
        <a:bodyPr/>
        <a:lstStyle/>
        <a:p>
          <a:endParaRPr lang="en-US"/>
        </a:p>
      </dgm:t>
    </dgm:pt>
    <dgm:pt modelId="{BDA71D6A-C3D1-411E-9EAC-6386FFEE52C2}" type="pres">
      <dgm:prSet presAssocID="{B3E39A80-D6B7-4E26-B22E-327D37299CB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2273E3-B9E3-4A02-93CF-275511BE0699}" type="pres">
      <dgm:prSet presAssocID="{F4DCAFF9-3CD8-4192-92EC-2050EBC96D81}" presName="composite" presStyleCnt="0"/>
      <dgm:spPr/>
      <dgm:t>
        <a:bodyPr/>
        <a:lstStyle/>
        <a:p>
          <a:endParaRPr lang="en-US"/>
        </a:p>
      </dgm:t>
    </dgm:pt>
    <dgm:pt modelId="{367DAC4B-08E7-4BA7-A970-D0115453FB5A}" type="pres">
      <dgm:prSet presAssocID="{F4DCAFF9-3CD8-4192-92EC-2050EBC96D81}" presName="rect1" presStyleLbl="bgShp" presStyleIdx="0" presStyleCnt="1" custScaleX="209911" custScaleY="306129" custLinFactNeighborY="-234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6350">
          <a:noFill/>
          <a:prstDash val="dash"/>
        </a:ln>
      </dgm:spPr>
      <dgm:t>
        <a:bodyPr/>
        <a:lstStyle/>
        <a:p>
          <a:endParaRPr lang="en-US"/>
        </a:p>
      </dgm:t>
    </dgm:pt>
    <dgm:pt modelId="{7AC81859-B11C-4EE9-8379-B9AF70890D88}" type="pres">
      <dgm:prSet presAssocID="{F4DCAFF9-3CD8-4192-92EC-2050EBC96D81}" presName="rect2" presStyleLbl="trBgShp" presStyleIdx="0" presStyleCnt="1" custScaleX="210226" custScaleY="217204" custLinFactY="200000" custLinFactNeighborX="1020" custLinFactNeighborY="2164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43C8DCA-08DB-4FCC-9B95-1621721C84FF}" type="presOf" srcId="{B3E39A80-D6B7-4E26-B22E-327D37299CB1}" destId="{BDA71D6A-C3D1-411E-9EAC-6386FFEE52C2}" srcOrd="0" destOrd="0" presId="urn:microsoft.com/office/officeart/2008/layout/BendingPictureSemiTransparentText"/>
    <dgm:cxn modelId="{8528EC4C-DA99-440D-B6AE-47C75661DD9E}" type="presOf" srcId="{F4DCAFF9-3CD8-4192-92EC-2050EBC96D81}" destId="{7AC81859-B11C-4EE9-8379-B9AF70890D88}" srcOrd="0" destOrd="0" presId="urn:microsoft.com/office/officeart/2008/layout/BendingPictureSemiTransparentText"/>
    <dgm:cxn modelId="{2A678D74-5D28-4772-9694-380BDCB05326}" srcId="{B3E39A80-D6B7-4E26-B22E-327D37299CB1}" destId="{F4DCAFF9-3CD8-4192-92EC-2050EBC96D81}" srcOrd="0" destOrd="0" parTransId="{896C2910-71E4-4E18-81DA-428510306E45}" sibTransId="{5670A9B4-EF79-4194-B2F8-D0D0B5D9F166}"/>
    <dgm:cxn modelId="{B725811A-EC60-431C-B6EC-04A9AF24F75D}" type="presParOf" srcId="{BDA71D6A-C3D1-411E-9EAC-6386FFEE52C2}" destId="{0B2273E3-B9E3-4A02-93CF-275511BE0699}" srcOrd="0" destOrd="0" presId="urn:microsoft.com/office/officeart/2008/layout/BendingPictureSemiTransparentText"/>
    <dgm:cxn modelId="{017DAB93-F73A-4D89-9CF6-BABA751F7454}" type="presParOf" srcId="{0B2273E3-B9E3-4A02-93CF-275511BE0699}" destId="{367DAC4B-08E7-4BA7-A970-D0115453FB5A}" srcOrd="0" destOrd="0" presId="urn:microsoft.com/office/officeart/2008/layout/BendingPictureSemiTransparentText"/>
    <dgm:cxn modelId="{6262D6E4-6F54-43D0-8A8E-20855B26C5CC}" type="presParOf" srcId="{0B2273E3-B9E3-4A02-93CF-275511BE0699}" destId="{7AC81859-B11C-4EE9-8379-B9AF70890D88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E39A80-D6B7-4E26-B22E-327D37299CB1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DCAFF9-3CD8-4192-92EC-2050EBC96D81}">
      <dgm:prSet phldrT="[Text]" custT="1"/>
      <dgm:spPr>
        <a:noFill/>
      </dgm:spPr>
      <dgm:t>
        <a:bodyPr/>
        <a:lstStyle/>
        <a:p>
          <a:endParaRPr lang="en-US" sz="900" b="1" i="0" kern="3000" spc="30" baseline="0" dirty="0">
            <a:latin typeface="Liberation Sans" panose="020B0604020202020204" pitchFamily="34" charset="0"/>
          </a:endParaRPr>
        </a:p>
      </dgm:t>
    </dgm:pt>
    <dgm:pt modelId="{5670A9B4-EF79-4194-B2F8-D0D0B5D9F166}" type="sibTrans" cxnId="{2A678D74-5D28-4772-9694-380BDCB05326}">
      <dgm:prSet/>
      <dgm:spPr/>
      <dgm:t>
        <a:bodyPr/>
        <a:lstStyle/>
        <a:p>
          <a:endParaRPr lang="en-US"/>
        </a:p>
      </dgm:t>
    </dgm:pt>
    <dgm:pt modelId="{896C2910-71E4-4E18-81DA-428510306E45}" type="parTrans" cxnId="{2A678D74-5D28-4772-9694-380BDCB05326}">
      <dgm:prSet/>
      <dgm:spPr/>
      <dgm:t>
        <a:bodyPr/>
        <a:lstStyle/>
        <a:p>
          <a:endParaRPr lang="en-US"/>
        </a:p>
      </dgm:t>
    </dgm:pt>
    <dgm:pt modelId="{BDA71D6A-C3D1-411E-9EAC-6386FFEE52C2}" type="pres">
      <dgm:prSet presAssocID="{B3E39A80-D6B7-4E26-B22E-327D37299CB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2273E3-B9E3-4A02-93CF-275511BE0699}" type="pres">
      <dgm:prSet presAssocID="{F4DCAFF9-3CD8-4192-92EC-2050EBC96D81}" presName="composite" presStyleCnt="0"/>
      <dgm:spPr/>
      <dgm:t>
        <a:bodyPr/>
        <a:lstStyle/>
        <a:p>
          <a:endParaRPr lang="en-US"/>
        </a:p>
      </dgm:t>
    </dgm:pt>
    <dgm:pt modelId="{367DAC4B-08E7-4BA7-A970-D0115453FB5A}" type="pres">
      <dgm:prSet presAssocID="{F4DCAFF9-3CD8-4192-92EC-2050EBC96D81}" presName="rect1" presStyleLbl="bgShp" presStyleIdx="0" presStyleCnt="1" custAng="0" custFlipHor="1" custScaleX="209911" custScaleY="306129" custLinFactNeighborY="-234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6350">
          <a:noFill/>
          <a:prstDash val="dash"/>
        </a:ln>
      </dgm:spPr>
      <dgm:t>
        <a:bodyPr/>
        <a:lstStyle/>
        <a:p>
          <a:endParaRPr lang="en-US"/>
        </a:p>
      </dgm:t>
    </dgm:pt>
    <dgm:pt modelId="{7AC81859-B11C-4EE9-8379-B9AF70890D88}" type="pres">
      <dgm:prSet presAssocID="{F4DCAFF9-3CD8-4192-92EC-2050EBC96D81}" presName="rect2" presStyleLbl="trBgShp" presStyleIdx="0" presStyleCnt="1" custScaleX="210226" custScaleY="217204" custLinFactY="200000" custLinFactNeighborX="1020" custLinFactNeighborY="2164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C1CFAB0-0A7F-49C5-A057-CB95EEB76E8D}" type="presOf" srcId="{B3E39A80-D6B7-4E26-B22E-327D37299CB1}" destId="{BDA71D6A-C3D1-411E-9EAC-6386FFEE52C2}" srcOrd="0" destOrd="0" presId="urn:microsoft.com/office/officeart/2008/layout/BendingPictureSemiTransparentText"/>
    <dgm:cxn modelId="{2A678D74-5D28-4772-9694-380BDCB05326}" srcId="{B3E39A80-D6B7-4E26-B22E-327D37299CB1}" destId="{F4DCAFF9-3CD8-4192-92EC-2050EBC96D81}" srcOrd="0" destOrd="0" parTransId="{896C2910-71E4-4E18-81DA-428510306E45}" sibTransId="{5670A9B4-EF79-4194-B2F8-D0D0B5D9F166}"/>
    <dgm:cxn modelId="{A6EFCE38-3303-41BA-8D78-AE5427256FA3}" type="presOf" srcId="{F4DCAFF9-3CD8-4192-92EC-2050EBC96D81}" destId="{7AC81859-B11C-4EE9-8379-B9AF70890D88}" srcOrd="0" destOrd="0" presId="urn:microsoft.com/office/officeart/2008/layout/BendingPictureSemiTransparentText"/>
    <dgm:cxn modelId="{C21294F8-1606-4D65-916F-7333FEE6B2BE}" type="presParOf" srcId="{BDA71D6A-C3D1-411E-9EAC-6386FFEE52C2}" destId="{0B2273E3-B9E3-4A02-93CF-275511BE0699}" srcOrd="0" destOrd="0" presId="urn:microsoft.com/office/officeart/2008/layout/BendingPictureSemiTransparentText"/>
    <dgm:cxn modelId="{F178A478-4F9F-43E2-AC78-E13532A7BDDD}" type="presParOf" srcId="{0B2273E3-B9E3-4A02-93CF-275511BE0699}" destId="{367DAC4B-08E7-4BA7-A970-D0115453FB5A}" srcOrd="0" destOrd="0" presId="urn:microsoft.com/office/officeart/2008/layout/BendingPictureSemiTransparentText"/>
    <dgm:cxn modelId="{1B5DB7B2-56FE-4ACC-9479-15083C27B40F}" type="presParOf" srcId="{0B2273E3-B9E3-4A02-93CF-275511BE0699}" destId="{7AC81859-B11C-4EE9-8379-B9AF70890D88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3E39A80-D6B7-4E26-B22E-327D37299CB1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DCAFF9-3CD8-4192-92EC-2050EBC96D81}">
      <dgm:prSet phldrT="[Text]" custT="1"/>
      <dgm:spPr>
        <a:noFill/>
      </dgm:spPr>
      <dgm:t>
        <a:bodyPr/>
        <a:lstStyle/>
        <a:p>
          <a:endParaRPr lang="en-US" sz="900" b="1" i="0" kern="3000" spc="30" baseline="0" dirty="0">
            <a:latin typeface="Liberation Sans" panose="020B0604020202020204" pitchFamily="34" charset="0"/>
          </a:endParaRPr>
        </a:p>
      </dgm:t>
    </dgm:pt>
    <dgm:pt modelId="{5670A9B4-EF79-4194-B2F8-D0D0B5D9F166}" type="sibTrans" cxnId="{2A678D74-5D28-4772-9694-380BDCB05326}">
      <dgm:prSet/>
      <dgm:spPr/>
      <dgm:t>
        <a:bodyPr/>
        <a:lstStyle/>
        <a:p>
          <a:endParaRPr lang="en-US"/>
        </a:p>
      </dgm:t>
    </dgm:pt>
    <dgm:pt modelId="{896C2910-71E4-4E18-81DA-428510306E45}" type="parTrans" cxnId="{2A678D74-5D28-4772-9694-380BDCB05326}">
      <dgm:prSet/>
      <dgm:spPr/>
      <dgm:t>
        <a:bodyPr/>
        <a:lstStyle/>
        <a:p>
          <a:endParaRPr lang="en-US"/>
        </a:p>
      </dgm:t>
    </dgm:pt>
    <dgm:pt modelId="{BDA71D6A-C3D1-411E-9EAC-6386FFEE52C2}" type="pres">
      <dgm:prSet presAssocID="{B3E39A80-D6B7-4E26-B22E-327D37299CB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2273E3-B9E3-4A02-93CF-275511BE0699}" type="pres">
      <dgm:prSet presAssocID="{F4DCAFF9-3CD8-4192-92EC-2050EBC96D81}" presName="composite" presStyleCnt="0"/>
      <dgm:spPr/>
      <dgm:t>
        <a:bodyPr/>
        <a:lstStyle/>
        <a:p>
          <a:endParaRPr lang="en-US"/>
        </a:p>
      </dgm:t>
    </dgm:pt>
    <dgm:pt modelId="{367DAC4B-08E7-4BA7-A970-D0115453FB5A}" type="pres">
      <dgm:prSet presAssocID="{F4DCAFF9-3CD8-4192-92EC-2050EBC96D81}" presName="rect1" presStyleLbl="bgShp" presStyleIdx="0" presStyleCnt="1" custScaleX="209911" custScaleY="306129" custLinFactNeighborY="-234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6350">
          <a:noFill/>
          <a:prstDash val="dash"/>
        </a:ln>
      </dgm:spPr>
      <dgm:t>
        <a:bodyPr/>
        <a:lstStyle/>
        <a:p>
          <a:endParaRPr lang="en-US"/>
        </a:p>
      </dgm:t>
    </dgm:pt>
    <dgm:pt modelId="{7AC81859-B11C-4EE9-8379-B9AF70890D88}" type="pres">
      <dgm:prSet presAssocID="{F4DCAFF9-3CD8-4192-92EC-2050EBC96D81}" presName="rect2" presStyleLbl="trBgShp" presStyleIdx="0" presStyleCnt="1" custScaleX="210226" custScaleY="217204" custLinFactY="200000" custLinFactNeighborX="1020" custLinFactNeighborY="2164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A678D74-5D28-4772-9694-380BDCB05326}" srcId="{B3E39A80-D6B7-4E26-B22E-327D37299CB1}" destId="{F4DCAFF9-3CD8-4192-92EC-2050EBC96D81}" srcOrd="0" destOrd="0" parTransId="{896C2910-71E4-4E18-81DA-428510306E45}" sibTransId="{5670A9B4-EF79-4194-B2F8-D0D0B5D9F166}"/>
    <dgm:cxn modelId="{EEFF5285-54DC-405D-9283-7C66320C347F}" type="presOf" srcId="{F4DCAFF9-3CD8-4192-92EC-2050EBC96D81}" destId="{7AC81859-B11C-4EE9-8379-B9AF70890D88}" srcOrd="0" destOrd="0" presId="urn:microsoft.com/office/officeart/2008/layout/BendingPictureSemiTransparentText"/>
    <dgm:cxn modelId="{E7988BA7-F434-48E2-8B5C-4BDD3EF01177}" type="presOf" srcId="{B3E39A80-D6B7-4E26-B22E-327D37299CB1}" destId="{BDA71D6A-C3D1-411E-9EAC-6386FFEE52C2}" srcOrd="0" destOrd="0" presId="urn:microsoft.com/office/officeart/2008/layout/BendingPictureSemiTransparentText"/>
    <dgm:cxn modelId="{B0C45CF9-00DD-4123-A40A-C0FDA4B26CFA}" type="presParOf" srcId="{BDA71D6A-C3D1-411E-9EAC-6386FFEE52C2}" destId="{0B2273E3-B9E3-4A02-93CF-275511BE0699}" srcOrd="0" destOrd="0" presId="urn:microsoft.com/office/officeart/2008/layout/BendingPictureSemiTransparentText"/>
    <dgm:cxn modelId="{665F9ED9-407C-4BEE-A2B2-62C9E8619B21}" type="presParOf" srcId="{0B2273E3-B9E3-4A02-93CF-275511BE0699}" destId="{367DAC4B-08E7-4BA7-A970-D0115453FB5A}" srcOrd="0" destOrd="0" presId="urn:microsoft.com/office/officeart/2008/layout/BendingPictureSemiTransparentText"/>
    <dgm:cxn modelId="{73EF4676-3497-471F-9703-DD206D6C858C}" type="presParOf" srcId="{0B2273E3-B9E3-4A02-93CF-275511BE0699}" destId="{7AC81859-B11C-4EE9-8379-B9AF70890D88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 custLinFactNeighborX="103" custLinFactNeighborY="-826"/>
      <dgm:spPr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11781E2-ABAA-40F2-AFDD-4CDE54206022}" type="presOf" srcId="{A6BF25DC-37B7-4AE9-8C23-6AAEB8FBAF17}" destId="{E1581476-3519-4BE2-A75A-6D984F1040FE}" srcOrd="0" destOrd="0" presId="urn:microsoft.com/office/officeart/2008/layout/BendingPictureSemiTransparentText"/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2AC27DE5-9238-466A-B2DE-02DBCCF280DA}" type="presOf" srcId="{F0175A64-93FE-4CB5-990E-089EDF48BC15}" destId="{94BFD56F-058E-44BD-8C95-15538F4C56F8}" srcOrd="0" destOrd="0" presId="urn:microsoft.com/office/officeart/2008/layout/BendingPictureSemiTransparentText"/>
    <dgm:cxn modelId="{80D71E2C-AF3B-4BB0-A4C2-175AD59656E8}" type="presParOf" srcId="{94BFD56F-058E-44BD-8C95-15538F4C56F8}" destId="{2BCAA8D8-FC24-4AC5-882B-8E46DAA44B6E}" srcOrd="0" destOrd="0" presId="urn:microsoft.com/office/officeart/2008/layout/BendingPictureSemiTransparentText"/>
    <dgm:cxn modelId="{125822EC-3E4B-4697-9648-BCC59F4BF742}" type="presParOf" srcId="{2BCAA8D8-FC24-4AC5-882B-8E46DAA44B6E}" destId="{3399F5D3-DDD0-402B-951E-BB27E3087B4F}" srcOrd="0" destOrd="0" presId="urn:microsoft.com/office/officeart/2008/layout/BendingPictureSemiTransparentText"/>
    <dgm:cxn modelId="{36EDCC0B-6CC6-4AEA-909F-F64904987CFE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 custLinFactNeighborX="-751" custLinFactNeighborY="-69"/>
      <dgm:spPr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A299AC-D2A1-48AE-8E79-A33CCC080EAC}" type="presOf" srcId="{F0175A64-93FE-4CB5-990E-089EDF48BC15}" destId="{94BFD56F-058E-44BD-8C95-15538F4C56F8}" srcOrd="0" destOrd="0" presId="urn:microsoft.com/office/officeart/2008/layout/BendingPictureSemiTransparentText"/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51D0EAF2-60FA-460B-9C45-92D65FA9E24A}" type="presOf" srcId="{A6BF25DC-37B7-4AE9-8C23-6AAEB8FBAF17}" destId="{E1581476-3519-4BE2-A75A-6D984F1040FE}" srcOrd="0" destOrd="0" presId="urn:microsoft.com/office/officeart/2008/layout/BendingPictureSemiTransparentText"/>
    <dgm:cxn modelId="{611E510B-B361-4584-BDD5-E921DA1922B7}" type="presParOf" srcId="{94BFD56F-058E-44BD-8C95-15538F4C56F8}" destId="{2BCAA8D8-FC24-4AC5-882B-8E46DAA44B6E}" srcOrd="0" destOrd="0" presId="urn:microsoft.com/office/officeart/2008/layout/BendingPictureSemiTransparentText"/>
    <dgm:cxn modelId="{B1633366-12A8-43FE-8401-6522C3B4CEA5}" type="presParOf" srcId="{2BCAA8D8-FC24-4AC5-882B-8E46DAA44B6E}" destId="{3399F5D3-DDD0-402B-951E-BB27E3087B4F}" srcOrd="0" destOrd="0" presId="urn:microsoft.com/office/officeart/2008/layout/BendingPictureSemiTransparentText"/>
    <dgm:cxn modelId="{3BECDF3B-02A6-42F2-B83A-E9C8B6C77A0C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 custLinFactNeighborX="546" custLinFactNeighborY="-22019"/>
      <dgm:spPr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1525494-3785-4753-A33C-EF717CFF29AB}" type="presOf" srcId="{F0175A64-93FE-4CB5-990E-089EDF48BC15}" destId="{94BFD56F-058E-44BD-8C95-15538F4C56F8}" srcOrd="0" destOrd="0" presId="urn:microsoft.com/office/officeart/2008/layout/BendingPictureSemiTransparentText"/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09A23638-F71F-4281-9058-64A644FDDB97}" type="presOf" srcId="{A6BF25DC-37B7-4AE9-8C23-6AAEB8FBAF17}" destId="{E1581476-3519-4BE2-A75A-6D984F1040FE}" srcOrd="0" destOrd="0" presId="urn:microsoft.com/office/officeart/2008/layout/BendingPictureSemiTransparentText"/>
    <dgm:cxn modelId="{049FDA2B-1EF4-4F77-900B-C32222FB9CF5}" type="presParOf" srcId="{94BFD56F-058E-44BD-8C95-15538F4C56F8}" destId="{2BCAA8D8-FC24-4AC5-882B-8E46DAA44B6E}" srcOrd="0" destOrd="0" presId="urn:microsoft.com/office/officeart/2008/layout/BendingPictureSemiTransparentText"/>
    <dgm:cxn modelId="{3BA5EE66-4BF4-4172-8BAA-B5E5465B2B21}" type="presParOf" srcId="{2BCAA8D8-FC24-4AC5-882B-8E46DAA44B6E}" destId="{3399F5D3-DDD0-402B-951E-BB27E3087B4F}" srcOrd="0" destOrd="0" presId="urn:microsoft.com/office/officeart/2008/layout/BendingPictureSemiTransparentText"/>
    <dgm:cxn modelId="{17A652E3-D404-4CBE-9D33-FB4FD38420EA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/>
      <dgm:spPr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944C32E6-D863-4E04-A838-EA678E5AF1F9}" type="presOf" srcId="{A6BF25DC-37B7-4AE9-8C23-6AAEB8FBAF17}" destId="{E1581476-3519-4BE2-A75A-6D984F1040FE}" srcOrd="0" destOrd="0" presId="urn:microsoft.com/office/officeart/2008/layout/BendingPictureSemiTransparentText"/>
    <dgm:cxn modelId="{290721E8-AA28-4958-BB97-41FF4C54FBEE}" type="presOf" srcId="{F0175A64-93FE-4CB5-990E-089EDF48BC15}" destId="{94BFD56F-058E-44BD-8C95-15538F4C56F8}" srcOrd="0" destOrd="0" presId="urn:microsoft.com/office/officeart/2008/layout/BendingPictureSemiTransparentText"/>
    <dgm:cxn modelId="{6FD4FA9F-6AB9-4675-92C5-9C9A01CE4343}" type="presParOf" srcId="{94BFD56F-058E-44BD-8C95-15538F4C56F8}" destId="{2BCAA8D8-FC24-4AC5-882B-8E46DAA44B6E}" srcOrd="0" destOrd="0" presId="urn:microsoft.com/office/officeart/2008/layout/BendingPictureSemiTransparentText"/>
    <dgm:cxn modelId="{92AD9C73-D63B-42C0-A85E-DD5CBCA19969}" type="presParOf" srcId="{2BCAA8D8-FC24-4AC5-882B-8E46DAA44B6E}" destId="{3399F5D3-DDD0-402B-951E-BB27E3087B4F}" srcOrd="0" destOrd="0" presId="urn:microsoft.com/office/officeart/2008/layout/BendingPictureSemiTransparentText"/>
    <dgm:cxn modelId="{E164DF6A-007D-4D1B-91A4-459E9E605BE2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/>
      <dgm:spPr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6E0BD9B1-8C69-4168-8C23-F1B4570266E6}" type="presOf" srcId="{F0175A64-93FE-4CB5-990E-089EDF48BC15}" destId="{94BFD56F-058E-44BD-8C95-15538F4C56F8}" srcOrd="0" destOrd="0" presId="urn:microsoft.com/office/officeart/2008/layout/BendingPictureSemiTransparentText"/>
    <dgm:cxn modelId="{5005E9B7-2E27-44B3-890E-6037E32D87ED}" type="presOf" srcId="{A6BF25DC-37B7-4AE9-8C23-6AAEB8FBAF17}" destId="{E1581476-3519-4BE2-A75A-6D984F1040FE}" srcOrd="0" destOrd="0" presId="urn:microsoft.com/office/officeart/2008/layout/BendingPictureSemiTransparentText"/>
    <dgm:cxn modelId="{05788DB5-F8D2-436B-9188-C33F3106606D}" type="presParOf" srcId="{94BFD56F-058E-44BD-8C95-15538F4C56F8}" destId="{2BCAA8D8-FC24-4AC5-882B-8E46DAA44B6E}" srcOrd="0" destOrd="0" presId="urn:microsoft.com/office/officeart/2008/layout/BendingPictureSemiTransparentText"/>
    <dgm:cxn modelId="{EE225228-84A5-4553-85F9-0E890B48B41E}" type="presParOf" srcId="{2BCAA8D8-FC24-4AC5-882B-8E46DAA44B6E}" destId="{3399F5D3-DDD0-402B-951E-BB27E3087B4F}" srcOrd="0" destOrd="0" presId="urn:microsoft.com/office/officeart/2008/layout/BendingPictureSemiTransparentText"/>
    <dgm:cxn modelId="{A54A958B-486D-4BC5-8B38-0563BA288670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/>
      <dgm:spPr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2C250898-A416-47F8-99BE-05C674AE11D1}" type="presOf" srcId="{F0175A64-93FE-4CB5-990E-089EDF48BC15}" destId="{94BFD56F-058E-44BD-8C95-15538F4C56F8}" srcOrd="0" destOrd="0" presId="urn:microsoft.com/office/officeart/2008/layout/BendingPictureSemiTransparentText"/>
    <dgm:cxn modelId="{AFC6E834-840C-453D-BC6A-01720CE56C1D}" type="presOf" srcId="{A6BF25DC-37B7-4AE9-8C23-6AAEB8FBAF17}" destId="{E1581476-3519-4BE2-A75A-6D984F1040FE}" srcOrd="0" destOrd="0" presId="urn:microsoft.com/office/officeart/2008/layout/BendingPictureSemiTransparentText"/>
    <dgm:cxn modelId="{9BA6168C-CADC-4EC0-A2FC-EE11385B8AFD}" type="presParOf" srcId="{94BFD56F-058E-44BD-8C95-15538F4C56F8}" destId="{2BCAA8D8-FC24-4AC5-882B-8E46DAA44B6E}" srcOrd="0" destOrd="0" presId="urn:microsoft.com/office/officeart/2008/layout/BendingPictureSemiTransparentText"/>
    <dgm:cxn modelId="{E0A19E54-AF5F-4818-9FD9-8725DBF14762}" type="presParOf" srcId="{2BCAA8D8-FC24-4AC5-882B-8E46DAA44B6E}" destId="{3399F5D3-DDD0-402B-951E-BB27E3087B4F}" srcOrd="0" destOrd="0" presId="urn:microsoft.com/office/officeart/2008/layout/BendingPictureSemiTransparentText"/>
    <dgm:cxn modelId="{4C7280E3-750F-43E0-9926-39CD2B7C02C4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3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/>
      <dgm:spPr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B8BAF21-89A8-42A0-BEE7-551A9F4B2A8B}" type="presOf" srcId="{F0175A64-93FE-4CB5-990E-089EDF48BC15}" destId="{94BFD56F-058E-44BD-8C95-15538F4C56F8}" srcOrd="0" destOrd="0" presId="urn:microsoft.com/office/officeart/2008/layout/BendingPictureSemiTransparentText"/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A09F5FC3-92A3-4048-8B61-2517BC6C7E08}" type="presOf" srcId="{A6BF25DC-37B7-4AE9-8C23-6AAEB8FBAF17}" destId="{E1581476-3519-4BE2-A75A-6D984F1040FE}" srcOrd="0" destOrd="0" presId="urn:microsoft.com/office/officeart/2008/layout/BendingPictureSemiTransparentText"/>
    <dgm:cxn modelId="{0B15844E-FC72-43B7-91E5-234D4DC6D62B}" type="presParOf" srcId="{94BFD56F-058E-44BD-8C95-15538F4C56F8}" destId="{2BCAA8D8-FC24-4AC5-882B-8E46DAA44B6E}" srcOrd="0" destOrd="0" presId="urn:microsoft.com/office/officeart/2008/layout/BendingPictureSemiTransparentText"/>
    <dgm:cxn modelId="{68DD36CE-6FAC-4DB0-9927-7A8F603391E7}" type="presParOf" srcId="{2BCAA8D8-FC24-4AC5-882B-8E46DAA44B6E}" destId="{3399F5D3-DDD0-402B-951E-BB27E3087B4F}" srcOrd="0" destOrd="0" presId="urn:microsoft.com/office/officeart/2008/layout/BendingPictureSemiTransparentText"/>
    <dgm:cxn modelId="{9563E435-816C-4F24-BAE8-4AB92FA828EE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3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/>
      <dgm:spPr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D3C44FDF-DE7B-4138-8744-42BCF1FD7AD3}" type="presOf" srcId="{A6BF25DC-37B7-4AE9-8C23-6AAEB8FBAF17}" destId="{E1581476-3519-4BE2-A75A-6D984F1040FE}" srcOrd="0" destOrd="0" presId="urn:microsoft.com/office/officeart/2008/layout/BendingPictureSemiTransparentText"/>
    <dgm:cxn modelId="{C70A21A2-C185-47E8-B978-29412769FBCC}" type="presOf" srcId="{F0175A64-93FE-4CB5-990E-089EDF48BC15}" destId="{94BFD56F-058E-44BD-8C95-15538F4C56F8}" srcOrd="0" destOrd="0" presId="urn:microsoft.com/office/officeart/2008/layout/BendingPictureSemiTransparentText"/>
    <dgm:cxn modelId="{F05CF02E-00F6-4630-9632-CF39FF093EFC}" type="presParOf" srcId="{94BFD56F-058E-44BD-8C95-15538F4C56F8}" destId="{2BCAA8D8-FC24-4AC5-882B-8E46DAA44B6E}" srcOrd="0" destOrd="0" presId="urn:microsoft.com/office/officeart/2008/layout/BendingPictureSemiTransparentText"/>
    <dgm:cxn modelId="{1DF20AA4-3863-4211-AC50-B7A0E34DFFBF}" type="presParOf" srcId="{2BCAA8D8-FC24-4AC5-882B-8E46DAA44B6E}" destId="{3399F5D3-DDD0-402B-951E-BB27E3087B4F}" srcOrd="0" destOrd="0" presId="urn:microsoft.com/office/officeart/2008/layout/BendingPictureSemiTransparentText"/>
    <dgm:cxn modelId="{6DF1A5E7-CC67-4615-B819-0DBE45A83F3C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42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 custLinFactX="-19367" custLinFactNeighborX="-100000" custLinFactNeighborY="-1514"/>
      <dgm:spPr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0C2EAA-BF29-4651-A20E-32E1D97CD918}" type="presOf" srcId="{A6BF25DC-37B7-4AE9-8C23-6AAEB8FBAF17}" destId="{E1581476-3519-4BE2-A75A-6D984F1040FE}" srcOrd="0" destOrd="0" presId="urn:microsoft.com/office/officeart/2008/layout/BendingPictureSemiTransparentText"/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91490EEF-1307-483E-9B31-3B7E5A930D90}" type="presOf" srcId="{F0175A64-93FE-4CB5-990E-089EDF48BC15}" destId="{94BFD56F-058E-44BD-8C95-15538F4C56F8}" srcOrd="0" destOrd="0" presId="urn:microsoft.com/office/officeart/2008/layout/BendingPictureSemiTransparentText"/>
    <dgm:cxn modelId="{FFFD976F-51C8-4591-B83F-592CA4D0311A}" type="presParOf" srcId="{94BFD56F-058E-44BD-8C95-15538F4C56F8}" destId="{2BCAA8D8-FC24-4AC5-882B-8E46DAA44B6E}" srcOrd="0" destOrd="0" presId="urn:microsoft.com/office/officeart/2008/layout/BendingPictureSemiTransparentText"/>
    <dgm:cxn modelId="{740106C5-7774-49C1-BBE1-31EB3055BDE8}" type="presParOf" srcId="{2BCAA8D8-FC24-4AC5-882B-8E46DAA44B6E}" destId="{3399F5D3-DDD0-402B-951E-BB27E3087B4F}" srcOrd="0" destOrd="0" presId="urn:microsoft.com/office/officeart/2008/layout/BendingPictureSemiTransparentText"/>
    <dgm:cxn modelId="{F8B87586-94F9-4FDB-B389-D4A2A4D4060E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4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0175A64-93FE-4CB5-990E-089EDF48BC15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F25DC-37B7-4AE9-8C23-6AAEB8FBAF17}">
      <dgm:prSet phldrT="[Text]"/>
      <dgm:spPr>
        <a:noFill/>
      </dgm:spPr>
      <dgm:t>
        <a:bodyPr/>
        <a:lstStyle/>
        <a:p>
          <a:endParaRPr lang="en-US" dirty="0"/>
        </a:p>
      </dgm:t>
    </dgm:pt>
    <dgm:pt modelId="{E3B8A620-43C0-452D-8E97-566554318DFF}" type="parTrans" cxnId="{A3FB9347-2A80-4883-A05B-10BF6E66D6E3}">
      <dgm:prSet/>
      <dgm:spPr/>
      <dgm:t>
        <a:bodyPr/>
        <a:lstStyle/>
        <a:p>
          <a:endParaRPr lang="en-US"/>
        </a:p>
      </dgm:t>
    </dgm:pt>
    <dgm:pt modelId="{4E8AF0E4-9FB2-4AAC-8D1A-2EC0E1393067}" type="sibTrans" cxnId="{A3FB9347-2A80-4883-A05B-10BF6E66D6E3}">
      <dgm:prSet/>
      <dgm:spPr/>
      <dgm:t>
        <a:bodyPr/>
        <a:lstStyle/>
        <a:p>
          <a:endParaRPr lang="en-US"/>
        </a:p>
      </dgm:t>
    </dgm:pt>
    <dgm:pt modelId="{94BFD56F-058E-44BD-8C95-15538F4C56F8}" type="pres">
      <dgm:prSet presAssocID="{F0175A64-93FE-4CB5-990E-089EDF48BC1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AA8D8-FC24-4AC5-882B-8E46DAA44B6E}" type="pres">
      <dgm:prSet presAssocID="{A6BF25DC-37B7-4AE9-8C23-6AAEB8FBAF17}" presName="composite" presStyleCnt="0"/>
      <dgm:spPr/>
    </dgm:pt>
    <dgm:pt modelId="{3399F5D3-DDD0-402B-951E-BB27E3087B4F}" type="pres">
      <dgm:prSet presAssocID="{A6BF25DC-37B7-4AE9-8C23-6AAEB8FBAF17}" presName="rect1" presStyleLbl="bgShp" presStyleIdx="0" presStyleCnt="1" custScaleY="119070" custLinFactX="-19367" custLinFactNeighborX="-100000" custLinFactNeighborY="-1514"/>
      <dgm:spPr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/>
        </a:p>
      </dgm:t>
    </dgm:pt>
    <dgm:pt modelId="{E1581476-3519-4BE2-A75A-6D984F1040FE}" type="pres">
      <dgm:prSet presAssocID="{A6BF25DC-37B7-4AE9-8C23-6AAEB8FBAF17}" presName="rect2" presStyleLbl="trBgShp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FB9347-2A80-4883-A05B-10BF6E66D6E3}" srcId="{F0175A64-93FE-4CB5-990E-089EDF48BC15}" destId="{A6BF25DC-37B7-4AE9-8C23-6AAEB8FBAF17}" srcOrd="0" destOrd="0" parTransId="{E3B8A620-43C0-452D-8E97-566554318DFF}" sibTransId="{4E8AF0E4-9FB2-4AAC-8D1A-2EC0E1393067}"/>
    <dgm:cxn modelId="{A52C7A42-9D07-49C6-8621-E9EAF7E5F7B4}" type="presOf" srcId="{A6BF25DC-37B7-4AE9-8C23-6AAEB8FBAF17}" destId="{E1581476-3519-4BE2-A75A-6D984F1040FE}" srcOrd="0" destOrd="0" presId="urn:microsoft.com/office/officeart/2008/layout/BendingPictureSemiTransparentText"/>
    <dgm:cxn modelId="{88DCE7BA-8C6C-4B5B-9779-AB2C7DEB3083}" type="presOf" srcId="{F0175A64-93FE-4CB5-990E-089EDF48BC15}" destId="{94BFD56F-058E-44BD-8C95-15538F4C56F8}" srcOrd="0" destOrd="0" presId="urn:microsoft.com/office/officeart/2008/layout/BendingPictureSemiTransparentText"/>
    <dgm:cxn modelId="{C705C2C5-7061-4AA5-9BB3-DA82C0882897}" type="presParOf" srcId="{94BFD56F-058E-44BD-8C95-15538F4C56F8}" destId="{2BCAA8D8-FC24-4AC5-882B-8E46DAA44B6E}" srcOrd="0" destOrd="0" presId="urn:microsoft.com/office/officeart/2008/layout/BendingPictureSemiTransparentText"/>
    <dgm:cxn modelId="{F0318F1C-EF87-44E5-A00F-231CEDEA298F}" type="presParOf" srcId="{2BCAA8D8-FC24-4AC5-882B-8E46DAA44B6E}" destId="{3399F5D3-DDD0-402B-951E-BB27E3087B4F}" srcOrd="0" destOrd="0" presId="urn:microsoft.com/office/officeart/2008/layout/BendingPictureSemiTransparentText"/>
    <dgm:cxn modelId="{60EF96AD-45FF-45FB-94AA-1D954B79FF0F}" type="presParOf" srcId="{2BCAA8D8-FC24-4AC5-882B-8E46DAA44B6E}" destId="{E1581476-3519-4BE2-A75A-6D984F1040FE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5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7DAC4B-08E7-4BA7-A970-D0115453FB5A}">
      <dsp:nvSpPr>
        <dsp:cNvPr id="0" name=""/>
        <dsp:cNvSpPr/>
      </dsp:nvSpPr>
      <dsp:spPr>
        <a:xfrm flipH="1">
          <a:off x="3905" y="0"/>
          <a:ext cx="2601289" cy="32516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6350">
          <a:noFill/>
          <a:prstDash val="dash"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C81859-B11C-4EE9-8379-B9AF70890D88}">
      <dsp:nvSpPr>
        <dsp:cNvPr id="0" name=""/>
        <dsp:cNvSpPr/>
      </dsp:nvSpPr>
      <dsp:spPr>
        <a:xfrm>
          <a:off x="3907" y="2712555"/>
          <a:ext cx="2605192" cy="553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1" i="0" kern="3000" spc="30" baseline="0" dirty="0">
            <a:latin typeface="Liberation Sans" panose="020B0604020202020204" pitchFamily="34" charset="0"/>
          </a:endParaRPr>
        </a:p>
      </dsp:txBody>
      <dsp:txXfrm>
        <a:off x="3907" y="2712555"/>
        <a:ext cx="2605192" cy="5536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7DAC4B-08E7-4BA7-A970-D0115453FB5A}">
      <dsp:nvSpPr>
        <dsp:cNvPr id="0" name=""/>
        <dsp:cNvSpPr/>
      </dsp:nvSpPr>
      <dsp:spPr>
        <a:xfrm>
          <a:off x="3905" y="0"/>
          <a:ext cx="2601289" cy="325161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6350">
          <a:noFill/>
          <a:prstDash val="dash"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C81859-B11C-4EE9-8379-B9AF70890D88}">
      <dsp:nvSpPr>
        <dsp:cNvPr id="0" name=""/>
        <dsp:cNvSpPr/>
      </dsp:nvSpPr>
      <dsp:spPr>
        <a:xfrm>
          <a:off x="3907" y="2712555"/>
          <a:ext cx="2605192" cy="553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1" i="0" kern="3000" spc="30" baseline="0" dirty="0">
            <a:latin typeface="Liberation Sans" panose="020B0604020202020204" pitchFamily="34" charset="0"/>
          </a:endParaRPr>
        </a:p>
      </dsp:txBody>
      <dsp:txXfrm>
        <a:off x="3907" y="2712555"/>
        <a:ext cx="2605192" cy="5536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7DAC4B-08E7-4BA7-A970-D0115453FB5A}">
      <dsp:nvSpPr>
        <dsp:cNvPr id="0" name=""/>
        <dsp:cNvSpPr/>
      </dsp:nvSpPr>
      <dsp:spPr>
        <a:xfrm flipH="1">
          <a:off x="3905" y="0"/>
          <a:ext cx="2601289" cy="325161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6350">
          <a:noFill/>
          <a:prstDash val="dash"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C81859-B11C-4EE9-8379-B9AF70890D88}">
      <dsp:nvSpPr>
        <dsp:cNvPr id="0" name=""/>
        <dsp:cNvSpPr/>
      </dsp:nvSpPr>
      <dsp:spPr>
        <a:xfrm>
          <a:off x="3907" y="2712555"/>
          <a:ext cx="2605192" cy="553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1" i="0" kern="3000" spc="30" baseline="0" dirty="0">
            <a:latin typeface="Liberation Sans" panose="020B0604020202020204" pitchFamily="34" charset="0"/>
          </a:endParaRPr>
        </a:p>
      </dsp:txBody>
      <dsp:txXfrm>
        <a:off x="3907" y="2712555"/>
        <a:ext cx="2605192" cy="5536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7DAC4B-08E7-4BA7-A970-D0115453FB5A}">
      <dsp:nvSpPr>
        <dsp:cNvPr id="0" name=""/>
        <dsp:cNvSpPr/>
      </dsp:nvSpPr>
      <dsp:spPr>
        <a:xfrm>
          <a:off x="3905" y="0"/>
          <a:ext cx="2601289" cy="325161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6350">
          <a:noFill/>
          <a:prstDash val="dash"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C81859-B11C-4EE9-8379-B9AF70890D88}">
      <dsp:nvSpPr>
        <dsp:cNvPr id="0" name=""/>
        <dsp:cNvSpPr/>
      </dsp:nvSpPr>
      <dsp:spPr>
        <a:xfrm>
          <a:off x="3907" y="2712555"/>
          <a:ext cx="2605192" cy="553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1" i="0" kern="3000" spc="30" baseline="0" dirty="0">
            <a:latin typeface="Liberation Sans" panose="020B0604020202020204" pitchFamily="34" charset="0"/>
          </a:endParaRPr>
        </a:p>
      </dsp:txBody>
      <dsp:txXfrm>
        <a:off x="3907" y="2712555"/>
        <a:ext cx="2605192" cy="55369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3213" y="0"/>
          <a:ext cx="1566125" cy="1598342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0" y="2"/>
          <a:ext cx="1566125" cy="1598342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3213" y="0"/>
          <a:ext cx="1566125" cy="159834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1606" y="928"/>
          <a:ext cx="1566125" cy="159834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1606" y="928"/>
          <a:ext cx="1566125" cy="159834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1606" y="928"/>
          <a:ext cx="1566125" cy="159834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1606" y="928"/>
          <a:ext cx="1566125" cy="1598342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1606" y="928"/>
          <a:ext cx="1566125" cy="159834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0" y="0"/>
          <a:ext cx="1566125" cy="159834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9F5D3-DDD0-402B-951E-BB27E3087B4F}">
      <dsp:nvSpPr>
        <dsp:cNvPr id="0" name=""/>
        <dsp:cNvSpPr/>
      </dsp:nvSpPr>
      <dsp:spPr>
        <a:xfrm>
          <a:off x="0" y="0"/>
          <a:ext cx="1566125" cy="1598342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81476-3519-4BE2-A75A-6D984F1040FE}">
      <dsp:nvSpPr>
        <dsp:cNvPr id="0" name=""/>
        <dsp:cNvSpPr/>
      </dsp:nvSpPr>
      <dsp:spPr>
        <a:xfrm>
          <a:off x="1606" y="1068571"/>
          <a:ext cx="1566125" cy="32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/>
        </a:p>
      </dsp:txBody>
      <dsp:txXfrm>
        <a:off x="1606" y="1068571"/>
        <a:ext cx="1566125" cy="3221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543414-0DCD-411F-B3DC-95692F02C4A5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8A21F1-2A33-4C1F-95D5-273B3516E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940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 change your footer logo (</a:t>
            </a:r>
            <a:r>
              <a:rPr lang="en-US" dirty="0" err="1" smtClean="0"/>
              <a:t>SwissBiz</a:t>
            </a:r>
            <a:r>
              <a:rPr lang="en-US" dirty="0" smtClean="0"/>
              <a:t>), please go to VIEW &gt; SLIDE MASTER and</a:t>
            </a:r>
            <a:r>
              <a:rPr lang="en-US" baseline="0" dirty="0" smtClean="0"/>
              <a:t> change it from there, it will automatically change to all your slides.</a:t>
            </a:r>
            <a:endParaRPr lang="lt-LT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Dempsey, L. (2012), “Libraries and the informational future: some notes”, paper given at The Information Professionals 2050 Symposium, 4 June, UNC School of Information and Library Science, Chapel Hill, UNC, available at: www.oclc.org/content/dam/research/publications/library/2012/dempsey-informationalfutures.pdf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587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357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 change your footer logo (</a:t>
            </a:r>
            <a:r>
              <a:rPr lang="en-US" dirty="0" err="1" smtClean="0"/>
              <a:t>SwissBiz</a:t>
            </a:r>
            <a:r>
              <a:rPr lang="en-US" dirty="0" smtClean="0"/>
              <a:t>), please go to VIEW &gt; SLIDE MASTER and</a:t>
            </a:r>
            <a:r>
              <a:rPr lang="en-US" baseline="0" dirty="0" smtClean="0"/>
              <a:t> change it from there, it will automatically change to all your slides.</a:t>
            </a:r>
            <a:endParaRPr lang="lt-LT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GULLBEKK,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Eystein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US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PhD candidates and the research process: The library's contribution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Universitetsbiblioteket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2013.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5872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t-LT" dirty="0" err="1" smtClean="0"/>
              <a:t>Nadel</a:t>
            </a:r>
            <a:r>
              <a:rPr lang="lt-LT" dirty="0" smtClean="0"/>
              <a:t> Arno,</a:t>
            </a:r>
            <a:r>
              <a:rPr lang="lt-LT" baseline="0" dirty="0" smtClean="0"/>
              <a:t> 1935, </a:t>
            </a:r>
            <a:r>
              <a:rPr lang="lt-LT" baseline="0" dirty="0" err="1" smtClean="0"/>
              <a:t>Woman</a:t>
            </a:r>
            <a:r>
              <a:rPr lang="lt-LT" baseline="0" dirty="0" smtClean="0"/>
              <a:t> </a:t>
            </a:r>
            <a:r>
              <a:rPr lang="lt-LT" baseline="0" dirty="0" err="1" smtClean="0"/>
              <a:t>with</a:t>
            </a:r>
            <a:r>
              <a:rPr lang="lt-LT" baseline="0" dirty="0" smtClean="0"/>
              <a:t> </a:t>
            </a:r>
            <a:r>
              <a:rPr lang="lt-LT" baseline="0" dirty="0" err="1" smtClean="0"/>
              <a:t>black</a:t>
            </a:r>
            <a:r>
              <a:rPr lang="lt-LT" baseline="0" dirty="0" smtClean="0"/>
              <a:t> </a:t>
            </a:r>
            <a:r>
              <a:rPr lang="lt-LT" baseline="0" dirty="0" err="1" smtClean="0"/>
              <a:t>hair</a:t>
            </a:r>
            <a:endParaRPr lang="lt-LT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effectLst/>
              </a:rPr>
              <a:t>Song, Y.S. (2005), “A comparative study on the information‐seeking behaviors of domestic and international business students”, Research Strategies, Vol. 20, pp. 23‐34.</a:t>
            </a:r>
            <a:endParaRPr lang="lt-LT" dirty="0" smtClean="0">
              <a:effectLst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DUBICKI, </a:t>
            </a:r>
            <a:r>
              <a:rPr lang="en-US" dirty="0" err="1" smtClean="0"/>
              <a:t>Eleonora</a:t>
            </a:r>
            <a:r>
              <a:rPr lang="en-US" dirty="0" smtClean="0"/>
              <a:t>. Research behavior patterns of business students. </a:t>
            </a:r>
            <a:r>
              <a:rPr lang="en-US" i="1" dirty="0" smtClean="0"/>
              <a:t>Reference Services Review</a:t>
            </a:r>
            <a:r>
              <a:rPr lang="en-US" dirty="0" smtClean="0"/>
              <a:t>, 2010, 38.3: 360-384.</a:t>
            </a:r>
            <a:r>
              <a:rPr lang="lt-LT" baseline="0" dirty="0" smtClean="0"/>
              <a:t> (</a:t>
            </a:r>
            <a:r>
              <a:rPr lang="lt-LT" baseline="0" dirty="0" err="1" smtClean="0"/>
              <a:t>Song</a:t>
            </a:r>
            <a:r>
              <a:rPr lang="lt-LT" baseline="0" dirty="0" smtClean="0"/>
              <a:t>, 2005)</a:t>
            </a:r>
          </a:p>
          <a:p>
            <a:r>
              <a:rPr lang="en-US" baseline="0" dirty="0" err="1" smtClean="0"/>
              <a:t>Educause</a:t>
            </a:r>
            <a:r>
              <a:rPr lang="en-US" baseline="0" dirty="0" smtClean="0"/>
              <a:t> Center for Applied Research. 2010. ECAR National study of undergraduate students</a:t>
            </a:r>
          </a:p>
          <a:p>
            <a:r>
              <a:rPr lang="en-US" baseline="0" dirty="0" smtClean="0"/>
              <a:t>and information technology, 2010. Available at:</a:t>
            </a:r>
          </a:p>
          <a:p>
            <a:r>
              <a:rPr lang="en-US" baseline="0" dirty="0" smtClean="0"/>
              <a:t>http://net.educause.edu/ir/library/pdf/ers1006/rs/ers1006w.pdf [accessed 28 October 2013].</a:t>
            </a:r>
            <a:endParaRPr lang="lt-LT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t-LT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t-LT" baseline="0" dirty="0" smtClean="0"/>
          </a:p>
          <a:p>
            <a:endParaRPr lang="lt-LT" dirty="0" smtClean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882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Edward Munch. </a:t>
            </a:r>
            <a:r>
              <a:rPr lang="en-US" dirty="0" err="1" smtClean="0"/>
              <a:t>The_Scream</a:t>
            </a:r>
            <a:r>
              <a:rPr lang="en-US" dirty="0" smtClean="0"/>
              <a:t>. Wikimedia Commons</a:t>
            </a:r>
            <a:r>
              <a:rPr lang="lt-LT" dirty="0" smtClean="0"/>
              <a:t>.</a:t>
            </a:r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371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 change your footer logo (</a:t>
            </a:r>
            <a:r>
              <a:rPr lang="en-US" dirty="0" err="1" smtClean="0"/>
              <a:t>SwissBiz</a:t>
            </a:r>
            <a:r>
              <a:rPr lang="en-US" dirty="0" smtClean="0"/>
              <a:t>), please go to VIEW &gt; SLIDE MASTER and</a:t>
            </a:r>
            <a:r>
              <a:rPr lang="en-US" baseline="0" dirty="0" smtClean="0"/>
              <a:t> change it from there, it will automatically change to all your slides.</a:t>
            </a:r>
            <a:endParaRPr lang="lt-LT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GULLBEKK,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Eystein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US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PhD candidates and the research process: The library's contribution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Universitetsbiblioteket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2013.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5872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To change your logo (</a:t>
            </a:r>
            <a:r>
              <a:rPr lang="en-US" dirty="0" err="1" smtClean="0"/>
              <a:t>SwissBiz</a:t>
            </a:r>
            <a:r>
              <a:rPr lang="en-US" dirty="0" smtClean="0"/>
              <a:t>), please go to VIEW &gt; SLIDE MASTER and</a:t>
            </a:r>
            <a:r>
              <a:rPr lang="en-US" baseline="0" dirty="0" smtClean="0"/>
              <a:t> change it from there, it will automatically change to all your slides.</a:t>
            </a:r>
            <a:endParaRPr lang="lt-LT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August_Strindberg_-_Storm_in_the_Skerries._'The_Flying_Dutchman'. Wikimedia Commons.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606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t-LT" dirty="0" smtClean="0"/>
              <a:t>for </a:t>
            </a:r>
            <a:r>
              <a:rPr lang="lt-LT" dirty="0" err="1" smtClean="0"/>
              <a:t>science</a:t>
            </a:r>
            <a:r>
              <a:rPr lang="lt-LT" dirty="0" smtClean="0"/>
              <a:t> </a:t>
            </a:r>
            <a:r>
              <a:rPr lang="lt-LT" dirty="0" err="1" smtClean="0"/>
              <a:t>field</a:t>
            </a:r>
            <a:r>
              <a:rPr lang="lt-LT" baseline="0" dirty="0" smtClean="0"/>
              <a:t> </a:t>
            </a:r>
            <a:endParaRPr lang="lt-LT" dirty="0" smtClean="0"/>
          </a:p>
          <a:p>
            <a:r>
              <a:rPr lang="lt-LT" dirty="0" err="1" smtClean="0"/>
              <a:t>For</a:t>
            </a:r>
            <a:r>
              <a:rPr lang="lt-LT" baseline="0" dirty="0" smtClean="0"/>
              <a:t> </a:t>
            </a:r>
            <a:r>
              <a:rPr lang="lt-LT" baseline="0" dirty="0" err="1" smtClean="0"/>
              <a:t>r</a:t>
            </a:r>
            <a:r>
              <a:rPr lang="lt-LT" dirty="0" err="1" smtClean="0"/>
              <a:t>eference</a:t>
            </a:r>
            <a:r>
              <a:rPr lang="lt-LT" baseline="0" dirty="0" smtClean="0"/>
              <a:t> </a:t>
            </a:r>
            <a:r>
              <a:rPr lang="lt-LT" baseline="0" dirty="0" err="1" smtClean="0"/>
              <a:t>service</a:t>
            </a:r>
            <a:endParaRPr lang="lt-LT" dirty="0" smtClean="0"/>
          </a:p>
          <a:p>
            <a:r>
              <a:rPr lang="lt-LT" dirty="0" err="1" smtClean="0"/>
              <a:t>For</a:t>
            </a:r>
            <a:r>
              <a:rPr lang="lt-LT" baseline="0" dirty="0" smtClean="0"/>
              <a:t> </a:t>
            </a:r>
            <a:r>
              <a:rPr lang="lt-LT" baseline="0" dirty="0" err="1" smtClean="0"/>
              <a:t>s</a:t>
            </a:r>
            <a:r>
              <a:rPr lang="lt-LT" dirty="0" err="1" smtClean="0"/>
              <a:t>pecial</a:t>
            </a:r>
            <a:r>
              <a:rPr lang="lt-LT" dirty="0" smtClean="0"/>
              <a:t> </a:t>
            </a:r>
            <a:r>
              <a:rPr lang="lt-LT" dirty="0" err="1" smtClean="0"/>
              <a:t>collections</a:t>
            </a:r>
            <a:endParaRPr lang="lt-LT" dirty="0" smtClean="0"/>
          </a:p>
          <a:p>
            <a:endParaRPr lang="lt-LT" dirty="0" smtClean="0"/>
          </a:p>
          <a:p>
            <a:endParaRPr lang="lt-LT" dirty="0" smtClean="0"/>
          </a:p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7263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 science field </a:t>
            </a:r>
          </a:p>
          <a:p>
            <a:r>
              <a:rPr lang="en-US" dirty="0" smtClean="0"/>
              <a:t>For reference service</a:t>
            </a:r>
          </a:p>
          <a:p>
            <a:r>
              <a:rPr lang="en-US" dirty="0" smtClean="0"/>
              <a:t>For special collections</a:t>
            </a:r>
          </a:p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438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726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Social constructivism, strongly influenced by Vygotsky's (1978) work, suggests that knowledge is first constructed in a social context and is then appropriated by individuals (</a:t>
            </a:r>
            <a:r>
              <a:rPr lang="en-US" dirty="0" err="1" smtClean="0"/>
              <a:t>Bruning</a:t>
            </a:r>
            <a:r>
              <a:rPr lang="en-US" dirty="0" smtClean="0"/>
              <a:t> et al., 1999; M. Cole, 1991; </a:t>
            </a:r>
            <a:r>
              <a:rPr lang="en-US" dirty="0" err="1" smtClean="0"/>
              <a:t>Eggan</a:t>
            </a:r>
            <a:r>
              <a:rPr lang="en-US" dirty="0" smtClean="0"/>
              <a:t> &amp; </a:t>
            </a:r>
            <a:r>
              <a:rPr lang="en-US" dirty="0" err="1" smtClean="0"/>
              <a:t>Kauchak</a:t>
            </a:r>
            <a:r>
              <a:rPr lang="en-US" dirty="0" smtClean="0"/>
              <a:t>, 2004). According to social constructivists, the process of sharing individual perspectives-called collaborative elaboration (Meter &amp; Stevens, 2000)-results in learners constructing understanding together that wouldn't be possible alone (</a:t>
            </a:r>
            <a:r>
              <a:rPr lang="en-US" dirty="0" err="1" smtClean="0"/>
              <a:t>Greeno</a:t>
            </a:r>
            <a:r>
              <a:rPr lang="en-US" dirty="0" smtClean="0"/>
              <a:t> et al., 1996)[citation needed]</a:t>
            </a:r>
          </a:p>
          <a:p>
            <a:r>
              <a:rPr lang="en-US" dirty="0" smtClean="0"/>
              <a:t>Through others we become ourselves. (Vygotsky, 1987)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    Through others, we become ourselves.</a:t>
            </a:r>
          </a:p>
          <a:p>
            <a:r>
              <a:rPr lang="en-US" dirty="0" smtClean="0"/>
              <a:t>        Vygotsky, L. S. (1987). The genesis of higher mental functions. In R. </a:t>
            </a:r>
            <a:r>
              <a:rPr lang="en-US" dirty="0" err="1" smtClean="0"/>
              <a:t>Reiber</a:t>
            </a:r>
            <a:r>
              <a:rPr lang="en-US" dirty="0" smtClean="0"/>
              <a:t> (Ed.), The history of the development of higher mental functions (Vol. 4, pp. 97-120). New York: </a:t>
            </a:r>
            <a:r>
              <a:rPr lang="en-US" dirty="0" err="1" smtClean="0"/>
              <a:t>Plennum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6491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3570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To change your logo (</a:t>
            </a:r>
            <a:r>
              <a:rPr lang="en-US" dirty="0" err="1" smtClean="0"/>
              <a:t>SwissBiz</a:t>
            </a:r>
            <a:r>
              <a:rPr lang="en-US" dirty="0" smtClean="0"/>
              <a:t>), please go to VIEW &gt; SLIDE MASTER and</a:t>
            </a:r>
            <a:r>
              <a:rPr lang="en-US" baseline="0" dirty="0" smtClean="0"/>
              <a:t> change it from there, it will automatically change to all your slides.</a:t>
            </a:r>
            <a:endParaRPr lang="lt-LT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800px-Claude_Monet_-_Peony_Garden_-_Google_Art_Project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6067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A21F1-2A33-4C1F-95D5-273B3516ED4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978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530"/>
            <a:ext cx="77724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3F7B2-039C-4E08-A018-DC685118F3A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6D71-B97F-4EE8-B4DC-77B63B69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01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3F7B2-039C-4E08-A018-DC685118F3A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6D71-B97F-4EE8-B4DC-77B63B69C2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-1"/>
            <a:ext cx="9144000" cy="704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6009352" y="139689"/>
            <a:ext cx="3058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Vilnius </a:t>
            </a:r>
            <a:r>
              <a:rPr lang="lt-LT" sz="24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University</a:t>
            </a:r>
            <a:r>
              <a:rPr lang="lt-LT" sz="2400" b="1" spc="-15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2400" b="1" spc="-150" baseline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Library</a:t>
            </a:r>
            <a:endParaRPr lang="en-US" sz="2400" b="0" i="1" spc="-150" dirty="0">
              <a:solidFill>
                <a:schemeClr val="tx1">
                  <a:lumMod val="65000"/>
                  <a:lumOff val="35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65969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re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-2019" y="700100"/>
            <a:ext cx="9146019" cy="5263408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Media Placeholder 10"/>
          <p:cNvSpPr>
            <a:spLocks noGrp="1"/>
          </p:cNvSpPr>
          <p:nvPr>
            <p:ph type="media" sz="quarter" idx="13"/>
          </p:nvPr>
        </p:nvSpPr>
        <p:spPr>
          <a:xfrm>
            <a:off x="-1588" y="700088"/>
            <a:ext cx="9145588" cy="5264150"/>
          </a:xfrm>
        </p:spPr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3F7B2-039C-4E08-A018-DC685118F3A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6D71-B97F-4EE8-B4DC-77B63B69C20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0" y="-1"/>
            <a:ext cx="9144000" cy="704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6033844" y="139689"/>
            <a:ext cx="3058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4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Vilnius </a:t>
            </a:r>
            <a:r>
              <a:rPr lang="lt-LT" sz="24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University</a:t>
            </a:r>
            <a:r>
              <a:rPr lang="lt-LT" sz="2400" b="1" spc="-15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2400" b="1" spc="-150" baseline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Library</a:t>
            </a:r>
            <a:endParaRPr lang="en-US" sz="2400" b="0" i="1" spc="-150" dirty="0">
              <a:solidFill>
                <a:schemeClr val="tx1">
                  <a:lumMod val="65000"/>
                  <a:lumOff val="35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14931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Header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3F7B2-039C-4E08-A018-DC685118F3A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r>
              <a:rPr lang="lt-LT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Vilnius </a:t>
            </a:r>
            <a:r>
              <a:rPr lang="lt-LT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University</a:t>
            </a:r>
            <a:r>
              <a:rPr lang="lt-LT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iberation Sans" panose="020B0604020202020204" pitchFamily="34" charset="0"/>
              </a:rPr>
              <a:t>Library</a:t>
            </a:r>
            <a:endParaRPr lang="en-US" i="1" spc="-150" dirty="0">
              <a:solidFill>
                <a:schemeClr val="tx1">
                  <a:lumMod val="65000"/>
                  <a:lumOff val="3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36D71-B97F-4EE8-B4DC-77B63B69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9385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sirinktinis mak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veikslėlis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04800"/>
            <a:ext cx="5791200" cy="5791200"/>
          </a:xfrm>
          <a:prstGeom prst="rect">
            <a:avLst/>
          </a:prstGeom>
        </p:spPr>
      </p:pic>
      <p:sp>
        <p:nvSpPr>
          <p:cNvPr id="15" name="Teksto vietos rezervavimo ženklas 14"/>
          <p:cNvSpPr>
            <a:spLocks noGrp="1"/>
          </p:cNvSpPr>
          <p:nvPr>
            <p:ph type="body" sz="quarter" idx="10" hasCustomPrompt="1"/>
          </p:nvPr>
        </p:nvSpPr>
        <p:spPr>
          <a:xfrm>
            <a:off x="533400" y="6177516"/>
            <a:ext cx="6553200" cy="609600"/>
          </a:xfrm>
        </p:spPr>
        <p:txBody>
          <a:bodyPr>
            <a:normAutofit/>
          </a:bodyPr>
          <a:lstStyle>
            <a:lvl1pPr marL="0" indent="0">
              <a:buNone/>
              <a:defRPr sz="2800" baseline="0"/>
            </a:lvl1pPr>
          </a:lstStyle>
          <a:p>
            <a:pPr lvl="0"/>
            <a:r>
              <a:rPr lang="lt-LT" dirty="0" smtClean="0"/>
              <a:t>Įrašykite vardą, pavardę ir kt., jei reikia.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233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772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 smtClean="0"/>
              <a:t>Spustelėję redag. ruoš. paantrš. stilių</a:t>
            </a:r>
            <a:endParaRPr lang="en-US" dirty="0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>
          <a:xfrm>
            <a:off x="6858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fld id="{BB866315-9CA0-4D92-8131-BAD2CCA24C5C}" type="datetimeFigureOut">
              <a:rPr lang="en-US" smtClean="0">
                <a:solidFill>
                  <a:srgbClr val="F79646"/>
                </a:solidFill>
              </a:rPr>
              <a:pPr/>
              <a:t>5/19/2015</a:t>
            </a:fld>
            <a:endParaRPr lang="en-US" dirty="0">
              <a:solidFill>
                <a:srgbClr val="F79646"/>
              </a:solidFill>
            </a:endParaRPr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F79646"/>
              </a:solidFill>
            </a:endParaRPr>
          </a:p>
        </p:txBody>
      </p:sp>
      <p:sp>
        <p:nvSpPr>
          <p:cNvPr id="6" name="Stačiakampis 5"/>
          <p:cNvSpPr/>
          <p:nvPr userDrawn="1"/>
        </p:nvSpPr>
        <p:spPr>
          <a:xfrm>
            <a:off x="685800" y="3657600"/>
            <a:ext cx="77724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79646"/>
              </a:solidFill>
            </a:endParaRPr>
          </a:p>
        </p:txBody>
      </p:sp>
      <p:sp>
        <p:nvSpPr>
          <p:cNvPr id="8" name="Stačiakampis 7"/>
          <p:cNvSpPr/>
          <p:nvPr userDrawn="1"/>
        </p:nvSpPr>
        <p:spPr>
          <a:xfrm>
            <a:off x="668079" y="838200"/>
            <a:ext cx="7772400" cy="707065"/>
          </a:xfrm>
          <a:custGeom>
            <a:avLst/>
            <a:gdLst>
              <a:gd name="connsiteX0" fmla="*/ 0 w 7772400"/>
              <a:gd name="connsiteY0" fmla="*/ 0 h 76200"/>
              <a:gd name="connsiteX1" fmla="*/ 7772400 w 7772400"/>
              <a:gd name="connsiteY1" fmla="*/ 0 h 76200"/>
              <a:gd name="connsiteX2" fmla="*/ 7772400 w 7772400"/>
              <a:gd name="connsiteY2" fmla="*/ 76200 h 76200"/>
              <a:gd name="connsiteX3" fmla="*/ 0 w 7772400"/>
              <a:gd name="connsiteY3" fmla="*/ 76200 h 76200"/>
              <a:gd name="connsiteX4" fmla="*/ 0 w 7772400"/>
              <a:gd name="connsiteY4" fmla="*/ 0 h 76200"/>
              <a:gd name="connsiteX0" fmla="*/ 0 w 7772400"/>
              <a:gd name="connsiteY0" fmla="*/ 0 h 707065"/>
              <a:gd name="connsiteX1" fmla="*/ 7772400 w 7772400"/>
              <a:gd name="connsiteY1" fmla="*/ 0 h 707065"/>
              <a:gd name="connsiteX2" fmla="*/ 7772400 w 7772400"/>
              <a:gd name="connsiteY2" fmla="*/ 76200 h 707065"/>
              <a:gd name="connsiteX3" fmla="*/ 14177 w 7772400"/>
              <a:gd name="connsiteY3" fmla="*/ 707065 h 707065"/>
              <a:gd name="connsiteX4" fmla="*/ 0 w 7772400"/>
              <a:gd name="connsiteY4" fmla="*/ 0 h 707065"/>
              <a:gd name="connsiteX0" fmla="*/ 0 w 7772400"/>
              <a:gd name="connsiteY0" fmla="*/ 630865 h 707065"/>
              <a:gd name="connsiteX1" fmla="*/ 7772400 w 7772400"/>
              <a:gd name="connsiteY1" fmla="*/ 0 h 707065"/>
              <a:gd name="connsiteX2" fmla="*/ 7772400 w 7772400"/>
              <a:gd name="connsiteY2" fmla="*/ 76200 h 707065"/>
              <a:gd name="connsiteX3" fmla="*/ 14177 w 7772400"/>
              <a:gd name="connsiteY3" fmla="*/ 707065 h 707065"/>
              <a:gd name="connsiteX4" fmla="*/ 0 w 7772400"/>
              <a:gd name="connsiteY4" fmla="*/ 630865 h 707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72400" h="707065">
                <a:moveTo>
                  <a:pt x="0" y="630865"/>
                </a:moveTo>
                <a:lnTo>
                  <a:pt x="7772400" y="0"/>
                </a:lnTo>
                <a:lnTo>
                  <a:pt x="7772400" y="76200"/>
                </a:lnTo>
                <a:lnTo>
                  <a:pt x="14177" y="707065"/>
                </a:lnTo>
                <a:lnTo>
                  <a:pt x="0" y="63086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79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7148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722313" y="2743200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fld id="{BB866315-9CA0-4D92-8131-BAD2CCA24C5C}" type="datetimeFigureOut">
              <a:rPr lang="en-US" smtClean="0">
                <a:solidFill>
                  <a:srgbClr val="F79646"/>
                </a:solidFill>
              </a:rPr>
              <a:pPr/>
              <a:t>5/19/2015</a:t>
            </a:fld>
            <a:endParaRPr lang="en-US" dirty="0">
              <a:solidFill>
                <a:srgbClr val="F79646"/>
              </a:solidFill>
            </a:endParaRPr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endParaRPr lang="en-US" dirty="0">
              <a:solidFill>
                <a:srgbClr val="F79646"/>
              </a:solidFill>
            </a:endParaRPr>
          </a:p>
        </p:txBody>
      </p:sp>
      <p:sp>
        <p:nvSpPr>
          <p:cNvPr id="6" name="Stačiakampis 5"/>
          <p:cNvSpPr/>
          <p:nvPr userDrawn="1"/>
        </p:nvSpPr>
        <p:spPr>
          <a:xfrm>
            <a:off x="765543" y="5715000"/>
            <a:ext cx="7719237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79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1421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2pPr>
            <a:lvl3pPr marL="1143000" indent="-22860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3pPr>
            <a:lvl4pPr marL="1600200" indent="-22860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4pPr>
            <a:lvl5pPr marL="2057400" indent="-228600">
              <a:buFont typeface="Arial" panose="020B0604020202020204" pitchFamily="34" charset="0"/>
              <a:buChar char="•"/>
              <a:defRPr>
                <a:solidFill>
                  <a:schemeClr val="tx2">
                    <a:lumMod val="10000"/>
                  </a:schemeClr>
                </a:solidFill>
              </a:defRPr>
            </a:lvl5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8" name="Stačiakampis 7"/>
          <p:cNvSpPr/>
          <p:nvPr userDrawn="1"/>
        </p:nvSpPr>
        <p:spPr>
          <a:xfrm>
            <a:off x="457200" y="1524000"/>
            <a:ext cx="82296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79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143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676399"/>
            <a:ext cx="4038600" cy="41910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676399"/>
            <a:ext cx="4038600" cy="419100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7" name="Stačiakampis 6"/>
          <p:cNvSpPr/>
          <p:nvPr userDrawn="1"/>
        </p:nvSpPr>
        <p:spPr>
          <a:xfrm>
            <a:off x="457200" y="1524000"/>
            <a:ext cx="82296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79646"/>
              </a:solidFill>
            </a:endParaRPr>
          </a:p>
        </p:txBody>
      </p:sp>
      <p:sp>
        <p:nvSpPr>
          <p:cNvPr id="8" name="Antraštė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342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893888"/>
            <a:ext cx="4040188" cy="5445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57200" y="2514600"/>
            <a:ext cx="4040188" cy="36576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4645025" y="1905000"/>
            <a:ext cx="4041775" cy="533400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6576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9" name="Stačiakampis 8"/>
          <p:cNvSpPr/>
          <p:nvPr userDrawn="1"/>
        </p:nvSpPr>
        <p:spPr>
          <a:xfrm>
            <a:off x="457200" y="1562986"/>
            <a:ext cx="77724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79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335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676400"/>
          </a:xfrm>
        </p:spPr>
        <p:txBody>
          <a:bodyPr/>
          <a:lstStyle/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6" name="Stačiakampis 5"/>
          <p:cNvSpPr/>
          <p:nvPr userDrawn="1"/>
        </p:nvSpPr>
        <p:spPr>
          <a:xfrm>
            <a:off x="457200" y="1981200"/>
            <a:ext cx="82296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79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9786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49380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3733800" y="273051"/>
            <a:ext cx="4953000" cy="55943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 dirty="0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457200" y="2133601"/>
            <a:ext cx="3008313" cy="37338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17" name="Antraštė 16"/>
          <p:cNvSpPr>
            <a:spLocks noGrp="1"/>
          </p:cNvSpPr>
          <p:nvPr>
            <p:ph type="title"/>
          </p:nvPr>
        </p:nvSpPr>
        <p:spPr>
          <a:xfrm>
            <a:off x="457200" y="304800"/>
            <a:ext cx="3048000" cy="1477962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7" name="Stačiakampis 6"/>
          <p:cNvSpPr/>
          <p:nvPr userDrawn="1"/>
        </p:nvSpPr>
        <p:spPr>
          <a:xfrm>
            <a:off x="457200" y="1828800"/>
            <a:ext cx="2819400" cy="76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79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24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580356" y="4767262"/>
            <a:ext cx="598328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1580356" y="612775"/>
            <a:ext cx="598328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lt-LT" smtClean="0"/>
              <a:t>Spustelėkite piktogr. norėdami įtraukti pav.</a:t>
            </a:r>
            <a:endParaRPr lang="en-US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580356" y="5410200"/>
            <a:ext cx="5983288" cy="76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</p:spTree>
    <p:extLst>
      <p:ext uri="{BB962C8B-B14F-4D97-AF65-F5344CB8AC3E}">
        <p14:creationId xmlns:p14="http://schemas.microsoft.com/office/powerpoint/2010/main" val="2295305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799" y="365760"/>
            <a:ext cx="7772401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1828801"/>
            <a:ext cx="7772401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79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5C3F7B2-039C-4E08-A018-DC685118F3AC}" type="datetimeFigureOut">
              <a:rPr lang="en-US" smtClean="0"/>
              <a:t>5/19/2015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31547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0080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36D71-B97F-4EE8-B4DC-77B63B69C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431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7" r:id="rId3"/>
    <p:sldLayoutId id="2147483668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4CD">
            <a:alpha val="4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0489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 dirty="0" smtClean="0"/>
              <a:t>Spustelėję </a:t>
            </a:r>
            <a:r>
              <a:rPr lang="lt-LT" dirty="0" err="1" smtClean="0"/>
              <a:t>redag</a:t>
            </a:r>
            <a:r>
              <a:rPr lang="lt-LT" dirty="0" smtClean="0"/>
              <a:t>. ruoš. teksto stilių</a:t>
            </a:r>
          </a:p>
          <a:p>
            <a:pPr lvl="1"/>
            <a:r>
              <a:rPr lang="lt-LT" dirty="0" smtClean="0"/>
              <a:t>Antras lygmuo</a:t>
            </a:r>
          </a:p>
          <a:p>
            <a:pPr lvl="2"/>
            <a:r>
              <a:rPr lang="lt-LT" dirty="0" smtClean="0"/>
              <a:t>Trečias lygmuo</a:t>
            </a:r>
          </a:p>
          <a:p>
            <a:pPr lvl="3"/>
            <a:r>
              <a:rPr lang="lt-LT" dirty="0" smtClean="0"/>
              <a:t>Ketvirtas lygmuo</a:t>
            </a:r>
          </a:p>
          <a:p>
            <a:pPr lvl="4"/>
            <a:r>
              <a:rPr lang="lt-LT" dirty="0" smtClean="0"/>
              <a:t>Penktas lygmuo</a:t>
            </a:r>
            <a:endParaRPr lang="en-US" dirty="0"/>
          </a:p>
        </p:txBody>
      </p:sp>
      <p:pic>
        <p:nvPicPr>
          <p:cNvPr id="4" name="Paveikslėlis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634" y="6008525"/>
            <a:ext cx="1331766" cy="69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874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32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diagramData" Target="../diagrams/data7.xml"/><Relationship Id="rId18" Type="http://schemas.openxmlformats.org/officeDocument/2006/relationships/diagramData" Target="../diagrams/data8.xml"/><Relationship Id="rId26" Type="http://schemas.openxmlformats.org/officeDocument/2006/relationships/diagramColors" Target="../diagrams/colors9.xml"/><Relationship Id="rId39" Type="http://schemas.openxmlformats.org/officeDocument/2006/relationships/diagramLayout" Target="../diagrams/layout12.xml"/><Relationship Id="rId21" Type="http://schemas.openxmlformats.org/officeDocument/2006/relationships/diagramColors" Target="../diagrams/colors8.xml"/><Relationship Id="rId34" Type="http://schemas.openxmlformats.org/officeDocument/2006/relationships/diagramLayout" Target="../diagrams/layout11.xml"/><Relationship Id="rId42" Type="http://schemas.microsoft.com/office/2007/relationships/diagramDrawing" Target="../diagrams/drawing12.xml"/><Relationship Id="rId47" Type="http://schemas.microsoft.com/office/2007/relationships/diagramDrawing" Target="../diagrams/drawing13.xml"/><Relationship Id="rId50" Type="http://schemas.openxmlformats.org/officeDocument/2006/relationships/diagramQuickStyle" Target="../diagrams/quickStyle14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4.xml"/><Relationship Id="rId16" Type="http://schemas.openxmlformats.org/officeDocument/2006/relationships/diagramColors" Target="../diagrams/colors7.xml"/><Relationship Id="rId29" Type="http://schemas.openxmlformats.org/officeDocument/2006/relationships/diagramLayout" Target="../diagrams/layout10.xml"/><Relationship Id="rId11" Type="http://schemas.openxmlformats.org/officeDocument/2006/relationships/diagramColors" Target="../diagrams/colors6.xml"/><Relationship Id="rId24" Type="http://schemas.openxmlformats.org/officeDocument/2006/relationships/diagramLayout" Target="../diagrams/layout9.xml"/><Relationship Id="rId32" Type="http://schemas.microsoft.com/office/2007/relationships/diagramDrawing" Target="../diagrams/drawing10.xml"/><Relationship Id="rId37" Type="http://schemas.microsoft.com/office/2007/relationships/diagramDrawing" Target="../diagrams/drawing11.xml"/><Relationship Id="rId40" Type="http://schemas.openxmlformats.org/officeDocument/2006/relationships/diagramQuickStyle" Target="../diagrams/quickStyle12.xml"/><Relationship Id="rId45" Type="http://schemas.openxmlformats.org/officeDocument/2006/relationships/diagramQuickStyle" Target="../diagrams/quickStyle13.xml"/><Relationship Id="rId5" Type="http://schemas.openxmlformats.org/officeDocument/2006/relationships/diagramQuickStyle" Target="../diagrams/quickStyle5.xml"/><Relationship Id="rId15" Type="http://schemas.openxmlformats.org/officeDocument/2006/relationships/diagramQuickStyle" Target="../diagrams/quickStyle7.xml"/><Relationship Id="rId23" Type="http://schemas.openxmlformats.org/officeDocument/2006/relationships/diagramData" Target="../diagrams/data9.xml"/><Relationship Id="rId28" Type="http://schemas.openxmlformats.org/officeDocument/2006/relationships/diagramData" Target="../diagrams/data10.xml"/><Relationship Id="rId36" Type="http://schemas.openxmlformats.org/officeDocument/2006/relationships/diagramColors" Target="../diagrams/colors11.xml"/><Relationship Id="rId49" Type="http://schemas.openxmlformats.org/officeDocument/2006/relationships/diagramLayout" Target="../diagrams/layout14.xml"/><Relationship Id="rId10" Type="http://schemas.openxmlformats.org/officeDocument/2006/relationships/diagramQuickStyle" Target="../diagrams/quickStyle6.xml"/><Relationship Id="rId19" Type="http://schemas.openxmlformats.org/officeDocument/2006/relationships/diagramLayout" Target="../diagrams/layout8.xml"/><Relationship Id="rId31" Type="http://schemas.openxmlformats.org/officeDocument/2006/relationships/diagramColors" Target="../diagrams/colors10.xml"/><Relationship Id="rId44" Type="http://schemas.openxmlformats.org/officeDocument/2006/relationships/diagramLayout" Target="../diagrams/layout13.xml"/><Relationship Id="rId52" Type="http://schemas.microsoft.com/office/2007/relationships/diagramDrawing" Target="../diagrams/drawing14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Relationship Id="rId14" Type="http://schemas.openxmlformats.org/officeDocument/2006/relationships/diagramLayout" Target="../diagrams/layout7.xml"/><Relationship Id="rId22" Type="http://schemas.microsoft.com/office/2007/relationships/diagramDrawing" Target="../diagrams/drawing8.xml"/><Relationship Id="rId27" Type="http://schemas.microsoft.com/office/2007/relationships/diagramDrawing" Target="../diagrams/drawing9.xml"/><Relationship Id="rId30" Type="http://schemas.openxmlformats.org/officeDocument/2006/relationships/diagramQuickStyle" Target="../diagrams/quickStyle10.xml"/><Relationship Id="rId35" Type="http://schemas.openxmlformats.org/officeDocument/2006/relationships/diagramQuickStyle" Target="../diagrams/quickStyle11.xml"/><Relationship Id="rId43" Type="http://schemas.openxmlformats.org/officeDocument/2006/relationships/diagramData" Target="../diagrams/data13.xml"/><Relationship Id="rId48" Type="http://schemas.openxmlformats.org/officeDocument/2006/relationships/diagramData" Target="../diagrams/data14.xml"/><Relationship Id="rId8" Type="http://schemas.openxmlformats.org/officeDocument/2006/relationships/diagramData" Target="../diagrams/data6.xml"/><Relationship Id="rId51" Type="http://schemas.openxmlformats.org/officeDocument/2006/relationships/diagramColors" Target="../diagrams/colors14.xml"/><Relationship Id="rId3" Type="http://schemas.openxmlformats.org/officeDocument/2006/relationships/diagramData" Target="../diagrams/data5.xml"/><Relationship Id="rId12" Type="http://schemas.microsoft.com/office/2007/relationships/diagramDrawing" Target="../diagrams/drawing6.xml"/><Relationship Id="rId17" Type="http://schemas.microsoft.com/office/2007/relationships/diagramDrawing" Target="../diagrams/drawing7.xml"/><Relationship Id="rId25" Type="http://schemas.openxmlformats.org/officeDocument/2006/relationships/diagramQuickStyle" Target="../diagrams/quickStyle9.xml"/><Relationship Id="rId33" Type="http://schemas.openxmlformats.org/officeDocument/2006/relationships/diagramData" Target="../diagrams/data11.xml"/><Relationship Id="rId38" Type="http://schemas.openxmlformats.org/officeDocument/2006/relationships/diagramData" Target="../diagrams/data12.xml"/><Relationship Id="rId46" Type="http://schemas.openxmlformats.org/officeDocument/2006/relationships/diagramColors" Target="../diagrams/colors13.xml"/><Relationship Id="rId20" Type="http://schemas.openxmlformats.org/officeDocument/2006/relationships/diagramQuickStyle" Target="../diagrams/quickStyle8.xml"/><Relationship Id="rId41" Type="http://schemas.openxmlformats.org/officeDocument/2006/relationships/diagramColors" Target="../diagrams/colors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o vietos rezervavimo ženklas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lt-LT" dirty="0" err="1" smtClean="0"/>
              <a:t>PhD</a:t>
            </a:r>
            <a:r>
              <a:rPr lang="lt-LT" dirty="0" smtClean="0"/>
              <a:t> Vincas Grigas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27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lt-LT" dirty="0" err="1">
                <a:solidFill>
                  <a:schemeClr val="accent6">
                    <a:lumMod val="75000"/>
                  </a:schemeClr>
                </a:solidFill>
              </a:rPr>
              <a:t>Building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lt-LT" dirty="0" err="1">
                <a:solidFill>
                  <a:schemeClr val="accent6">
                    <a:lumMod val="75000"/>
                  </a:schemeClr>
                </a:solidFill>
              </a:rPr>
              <a:t>evidence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lt-LT" dirty="0" err="1">
                <a:solidFill>
                  <a:schemeClr val="accent6">
                    <a:lumMod val="75000"/>
                  </a:schemeClr>
                </a:solidFill>
              </a:rPr>
              <a:t>into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lt-LT" dirty="0" err="1">
                <a:solidFill>
                  <a:schemeClr val="accent6">
                    <a:lumMod val="75000"/>
                  </a:schemeClr>
                </a:solidFill>
              </a:rPr>
              <a:t>subject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lt-LT" dirty="0" err="1">
                <a:solidFill>
                  <a:schemeClr val="accent6">
                    <a:lumMod val="75000"/>
                  </a:schemeClr>
                </a:solidFill>
              </a:rPr>
              <a:t>librarians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lt-LT" dirty="0" err="1">
                <a:solidFill>
                  <a:schemeClr val="accent6">
                    <a:lumMod val="75000"/>
                  </a:schemeClr>
                </a:solidFill>
              </a:rPr>
              <a:t>training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endParaRPr lang="en-US" dirty="0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t-LT" dirty="0" err="1"/>
              <a:t>existential</a:t>
            </a:r>
            <a:r>
              <a:rPr lang="lt-LT" dirty="0"/>
              <a:t> </a:t>
            </a:r>
            <a:r>
              <a:rPr lang="lt-LT" dirty="0" err="1"/>
              <a:t>angst</a:t>
            </a:r>
            <a:r>
              <a:rPr lang="lt-LT" dirty="0"/>
              <a:t> </a:t>
            </a:r>
            <a:r>
              <a:rPr lang="lt-LT" dirty="0" err="1"/>
              <a:t>about</a:t>
            </a:r>
            <a:r>
              <a:rPr lang="lt-LT" dirty="0"/>
              <a:t> </a:t>
            </a:r>
            <a:r>
              <a:rPr lang="lt-LT" dirty="0" err="1"/>
              <a:t>the</a:t>
            </a:r>
            <a:r>
              <a:rPr lang="lt-LT" dirty="0"/>
              <a:t> </a:t>
            </a:r>
            <a:r>
              <a:rPr lang="lt-LT" dirty="0" err="1"/>
              <a:t>bigger</a:t>
            </a:r>
            <a:r>
              <a:rPr lang="lt-LT" dirty="0"/>
              <a:t> </a:t>
            </a:r>
            <a:r>
              <a:rPr lang="lt-LT" dirty="0" err="1"/>
              <a:t>picture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89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7557" y="1614422"/>
            <a:ext cx="9179115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If librarians </a:t>
            </a:r>
            <a:endParaRPr lang="lt-LT" sz="4800" b="1" spc="-150" dirty="0" smtClean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  <a:p>
            <a:pPr algn="ctr"/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want </a:t>
            </a:r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to be seen as experts, </a:t>
            </a:r>
            <a:endParaRPr lang="lt-LT" sz="4800" b="1" spc="-150" dirty="0" smtClean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  <a:p>
            <a:pPr algn="ctr"/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then </a:t>
            </a:r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their expertise </a:t>
            </a:r>
            <a:endParaRPr lang="lt-LT" sz="4800" b="1" spc="-150" dirty="0" smtClean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  <a:p>
            <a:pPr algn="ctr"/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has </a:t>
            </a:r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to be visible (Dempsey, 2012</a:t>
            </a:r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).</a:t>
            </a:r>
            <a:endParaRPr lang="en-US" sz="4800" b="1" spc="-150" dirty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16454" y="4749291"/>
            <a:ext cx="71110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I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t </a:t>
            </a:r>
            <a:r>
              <a:rPr lang="en-US" sz="1400" i="1" dirty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is important that 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libraries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or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librarians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clearly </a:t>
            </a:r>
            <a:r>
              <a:rPr lang="en-US" sz="1400" i="1" dirty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show their added value within the “overhead” 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of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university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other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important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activities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. </a:t>
            </a:r>
            <a:endParaRPr lang="en-US" sz="1400" i="1" dirty="0">
              <a:solidFill>
                <a:schemeClr val="bg1">
                  <a:lumMod val="9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3281" y="4678596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2">
                    <a:lumMod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0800000">
            <a:off x="7727170" y="4609165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2">
                    <a:lumMod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75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>
          <a:xfrm>
            <a:off x="6118673" y="1684892"/>
            <a:ext cx="1963182" cy="1963182"/>
          </a:xfrm>
          <a:prstGeom prst="ellipse">
            <a:avLst/>
          </a:prstGeom>
          <a:solidFill>
            <a:srgbClr val="27A9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9600" dirty="0" smtClean="0">
                <a:solidFill>
                  <a:schemeClr val="bg1"/>
                </a:solidFill>
                <a:latin typeface="Modern Pictograms" pitchFamily="50" charset="0"/>
              </a:rPr>
              <a:t>3</a:t>
            </a:r>
            <a:endParaRPr lang="en-US" sz="9600" dirty="0">
              <a:latin typeface="Georgia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>
          <a:xfrm>
            <a:off x="5555821" y="2599292"/>
            <a:ext cx="390169" cy="0"/>
          </a:xfrm>
          <a:prstGeom prst="straightConnector1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3353977" y="1684893"/>
            <a:ext cx="1963182" cy="1963182"/>
          </a:xfrm>
          <a:prstGeom prst="ellipse">
            <a:avLst/>
          </a:prstGeom>
          <a:solidFill>
            <a:srgbClr val="9229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9600" dirty="0" smtClean="0">
                <a:solidFill>
                  <a:schemeClr val="bg1"/>
                </a:solidFill>
                <a:latin typeface="Modern Pictograms" pitchFamily="50" charset="0"/>
              </a:rPr>
              <a:t>2</a:t>
            </a:r>
            <a:endParaRPr lang="en-US" sz="9600" dirty="0">
              <a:latin typeface="Georgia" pitchFamily="18" charset="0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2862439" y="2599292"/>
            <a:ext cx="390169" cy="0"/>
          </a:xfrm>
          <a:prstGeom prst="straightConnector1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0" y="40460"/>
            <a:ext cx="2697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>
                <a:solidFill>
                  <a:schemeClr val="bg1"/>
                </a:solidFill>
                <a:latin typeface="Liberation Sans" panose="020B0604020202020204" pitchFamily="34" charset="0"/>
              </a:rPr>
              <a:t>k</a:t>
            </a:r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ey</a:t>
            </a:r>
            <a:r>
              <a:rPr lang="lt-LT" sz="3600" b="1" spc="-300" dirty="0" smtClean="0">
                <a:solidFill>
                  <a:schemeClr val="bg1"/>
                </a:solidFill>
                <a:latin typeface="Liberation Sans" panose="020B0604020202020204" pitchFamily="34" charset="0"/>
              </a:rPr>
              <a:t> </a:t>
            </a:r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challenges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734042" y="1684894"/>
            <a:ext cx="1963182" cy="1963182"/>
          </a:xfrm>
          <a:prstGeom prst="ellipse">
            <a:avLst/>
          </a:prstGeom>
          <a:solidFill>
            <a:srgbClr val="D81A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9600" dirty="0" smtClean="0">
                <a:solidFill>
                  <a:schemeClr val="bg1"/>
                </a:solidFill>
                <a:latin typeface="Modern Pictograms" pitchFamily="50" charset="0"/>
              </a:rPr>
              <a:t>1</a:t>
            </a:r>
            <a:endParaRPr lang="en-US" sz="9600" dirty="0">
              <a:latin typeface="Georgia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11791" y="4229470"/>
            <a:ext cx="12506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unseen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11791" y="4751571"/>
            <a:ext cx="24457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Subject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are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unseen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for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non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library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community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 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  <a:p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</a:t>
            </a:r>
            <a:r>
              <a:rPr lang="en-US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ubject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 were seen to be servicing themselves or were seen as a challenge to the system 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already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made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?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333749" y="4229470"/>
            <a:ext cx="2016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underground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3333749" y="4751571"/>
            <a:ext cx="244573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</a:t>
            </a:r>
            <a:r>
              <a:rPr lang="en-US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ubject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 are 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usually illegal</a:t>
            </a:r>
            <a:r>
              <a:rPr lang="lt-LT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lt-LT" sz="1400" b="1" kern="3000" spc="30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Subject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in a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university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are 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trying new and often shocking or illegal ways of living or forms of 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ct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118673" y="4229470"/>
            <a:ext cx="1452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dilettante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118673" y="4751571"/>
            <a:ext cx="24457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</a:t>
            </a:r>
            <a:r>
              <a:rPr lang="en-US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ubject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 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are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indefensible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inter-disciplinary talents. </a:t>
            </a:r>
          </a:p>
          <a:p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W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ho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could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certify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: they own both subject knowledge and professional </a:t>
            </a:r>
            <a:r>
              <a:rPr lang="en-US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informationist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knowledge.</a:t>
            </a:r>
          </a:p>
        </p:txBody>
      </p:sp>
    </p:spTree>
    <p:extLst>
      <p:ext uri="{BB962C8B-B14F-4D97-AF65-F5344CB8AC3E}">
        <p14:creationId xmlns:p14="http://schemas.microsoft.com/office/powerpoint/2010/main" val="219634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0" grpId="0" animBg="1"/>
      <p:bldP spid="19" grpId="0" animBg="1"/>
      <p:bldP spid="46" grpId="0"/>
      <p:bldP spid="52" grpId="0"/>
      <p:bldP spid="53" grpId="0"/>
      <p:bldP spid="55" grpId="0"/>
      <p:bldP spid="56" grpId="0"/>
      <p:bldP spid="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79886" y="1614422"/>
            <a:ext cx="678423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The PhD students’ sense </a:t>
            </a:r>
            <a:endParaRPr lang="lt-LT" sz="4800" b="1" spc="-150" dirty="0" smtClean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  <a:p>
            <a:pPr algn="ctr"/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of </a:t>
            </a:r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being valued </a:t>
            </a:r>
            <a:endParaRPr lang="lt-LT" sz="4800" b="1" spc="-150" dirty="0" smtClean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  <a:p>
            <a:pPr algn="ctr"/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and </a:t>
            </a:r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self-esteem is high </a:t>
            </a:r>
            <a:endParaRPr lang="lt-LT" sz="4800" b="1" spc="-150" dirty="0" smtClean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  <a:p>
            <a:pPr algn="ctr"/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(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Gullbekk</a:t>
            </a:r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, 201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3</a:t>
            </a:r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).</a:t>
            </a:r>
            <a:endParaRPr lang="en-US" sz="4800" b="1" spc="-150" dirty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16454" y="4749291"/>
            <a:ext cx="71110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M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any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of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PhD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students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maintain </a:t>
            </a:r>
            <a:r>
              <a:rPr lang="lt-LT" sz="1400" i="1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idea</a:t>
            </a:r>
            <a:r>
              <a:rPr lang="lt-LT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that </a:t>
            </a:r>
            <a:r>
              <a:rPr lang="en-US" sz="1400" i="1" dirty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the librarians lack knowledge about the research process.</a:t>
            </a:r>
          </a:p>
        </p:txBody>
      </p:sp>
      <p:sp>
        <p:nvSpPr>
          <p:cNvPr id="4" name="Rectangle 3"/>
          <p:cNvSpPr/>
          <p:nvPr/>
        </p:nvSpPr>
        <p:spPr>
          <a:xfrm>
            <a:off x="913281" y="4678596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2">
                    <a:lumMod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0800000">
            <a:off x="7727170" y="4609165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2">
                    <a:lumMod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77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481" y="40460"/>
            <a:ext cx="26782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-300" dirty="0">
                <a:solidFill>
                  <a:schemeClr val="bg1"/>
                </a:solidFill>
                <a:latin typeface="Liberation Sans" panose="020B0604020202020204" pitchFamily="34" charset="0"/>
              </a:rPr>
              <a:t>k</a:t>
            </a:r>
            <a:r>
              <a:rPr lang="en-US" sz="3600" b="1" spc="-300" dirty="0" smtClean="0">
                <a:solidFill>
                  <a:schemeClr val="bg1"/>
                </a:solidFill>
                <a:latin typeface="Liberation Sans" panose="020B0604020202020204" pitchFamily="34" charset="0"/>
              </a:rPr>
              <a:t>ey </a:t>
            </a:r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numbers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graphicFrame>
        <p:nvGraphicFramePr>
          <p:cNvPr id="5" name="Logo Placeholder">
            <a:hlinkClick r:id="" action="ppaction://hlinkshowjump?jump=firstslide"/>
          </p:cNvPr>
          <p:cNvGraphicFramePr/>
          <p:nvPr>
            <p:extLst>
              <p:ext uri="{D42A27DB-BD31-4B8C-83A1-F6EECF244321}">
                <p14:modId xmlns:p14="http://schemas.microsoft.com/office/powerpoint/2010/main" val="4270238352"/>
              </p:ext>
            </p:extLst>
          </p:nvPr>
        </p:nvGraphicFramePr>
        <p:xfrm>
          <a:off x="494628" y="1017685"/>
          <a:ext cx="2609100" cy="3266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" name="Rectangle 22"/>
          <p:cNvSpPr/>
          <p:nvPr/>
        </p:nvSpPr>
        <p:spPr>
          <a:xfrm>
            <a:off x="506059" y="4388483"/>
            <a:ext cx="7528286" cy="31207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494630" y="4383841"/>
            <a:ext cx="5662508" cy="31207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t-LT" sz="2400" b="1" spc="-150" dirty="0" err="1" smtClean="0">
                <a:latin typeface="Liberation Sans" pitchFamily="34" charset="0"/>
              </a:rPr>
              <a:t>Google</a:t>
            </a:r>
            <a:r>
              <a:rPr lang="lt-LT" sz="2400" b="1" spc="-150" dirty="0" smtClean="0">
                <a:latin typeface="Liberation Sans" pitchFamily="34" charset="0"/>
              </a:rPr>
              <a:t> </a:t>
            </a:r>
            <a:r>
              <a:rPr lang="lt-LT" sz="2400" b="1" spc="-150" dirty="0" err="1" smtClean="0">
                <a:latin typeface="Liberation Sans" pitchFamily="34" charset="0"/>
              </a:rPr>
              <a:t>as</a:t>
            </a:r>
            <a:r>
              <a:rPr lang="lt-LT" sz="2400" b="1" spc="-150" dirty="0" smtClean="0">
                <a:latin typeface="Liberation Sans" pitchFamily="34" charset="0"/>
              </a:rPr>
              <a:t> </a:t>
            </a:r>
            <a:r>
              <a:rPr lang="lt-LT" sz="2400" b="1" spc="-150" dirty="0" err="1" smtClean="0">
                <a:latin typeface="Liberation Sans" pitchFamily="34" charset="0"/>
              </a:rPr>
              <a:t>primary</a:t>
            </a:r>
            <a:r>
              <a:rPr lang="lt-LT" sz="2400" b="1" spc="-150" dirty="0" smtClean="0">
                <a:latin typeface="Liberation Sans" pitchFamily="34" charset="0"/>
              </a:rPr>
              <a:t>  </a:t>
            </a:r>
            <a:r>
              <a:rPr lang="lt-LT" sz="2400" b="1" spc="-150" dirty="0" err="1" smtClean="0">
                <a:latin typeface="Liberation Sans" pitchFamily="34" charset="0"/>
              </a:rPr>
              <a:t>source</a:t>
            </a:r>
            <a:r>
              <a:rPr lang="lt-LT" sz="2400" b="1" spc="-150" dirty="0" smtClean="0">
                <a:latin typeface="Liberation Sans" pitchFamily="34" charset="0"/>
              </a:rPr>
              <a:t> for </a:t>
            </a:r>
            <a:r>
              <a:rPr lang="lt-LT" sz="2400" b="1" spc="-150" dirty="0" err="1" smtClean="0">
                <a:latin typeface="Liberation Sans" pitchFamily="34" charset="0"/>
              </a:rPr>
              <a:t>students</a:t>
            </a:r>
            <a:endParaRPr lang="en-US" sz="2400" b="1" spc="-150" dirty="0">
              <a:latin typeface="Liberation Sans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06059" y="4862532"/>
            <a:ext cx="7528286" cy="31207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494629" y="4857890"/>
            <a:ext cx="6186828" cy="31207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t-LT" sz="2400" b="1" spc="-150" dirty="0" err="1" smtClean="0">
                <a:latin typeface="Liberation Sans" pitchFamily="34" charset="0"/>
              </a:rPr>
              <a:t>Students</a:t>
            </a:r>
            <a:r>
              <a:rPr lang="lt-LT" sz="2400" b="1" spc="-150" dirty="0" smtClean="0">
                <a:latin typeface="Liberation Sans" pitchFamily="34" charset="0"/>
              </a:rPr>
              <a:t> </a:t>
            </a:r>
            <a:r>
              <a:rPr lang="lt-LT" sz="2400" b="1" spc="-150" dirty="0" err="1" smtClean="0">
                <a:latin typeface="Liberation Sans" pitchFamily="34" charset="0"/>
              </a:rPr>
              <a:t>seek</a:t>
            </a:r>
            <a:r>
              <a:rPr lang="lt-LT" sz="2400" b="1" spc="-150" dirty="0" smtClean="0">
                <a:latin typeface="Liberation Sans" pitchFamily="34" charset="0"/>
              </a:rPr>
              <a:t> </a:t>
            </a:r>
            <a:r>
              <a:rPr lang="lt-LT" sz="2400" b="1" spc="-150" dirty="0" err="1" smtClean="0">
                <a:latin typeface="Liberation Sans" pitchFamily="34" charset="0"/>
              </a:rPr>
              <a:t>assistance</a:t>
            </a:r>
            <a:r>
              <a:rPr lang="lt-LT" sz="2400" b="1" spc="-150" dirty="0" smtClean="0">
                <a:latin typeface="Liberation Sans" pitchFamily="34" charset="0"/>
              </a:rPr>
              <a:t> </a:t>
            </a:r>
            <a:r>
              <a:rPr lang="lt-LT" sz="2400" b="1" spc="-150" dirty="0" err="1" smtClean="0">
                <a:latin typeface="Liberation Sans" pitchFamily="34" charset="0"/>
              </a:rPr>
              <a:t>from</a:t>
            </a:r>
            <a:r>
              <a:rPr lang="lt-LT" sz="2400" b="1" spc="-150" dirty="0" smtClean="0">
                <a:latin typeface="Liberation Sans" pitchFamily="34" charset="0"/>
              </a:rPr>
              <a:t> </a:t>
            </a:r>
            <a:r>
              <a:rPr lang="lt-LT" sz="2400" b="1" spc="-150" dirty="0" err="1" smtClean="0">
                <a:latin typeface="Liberation Sans" pitchFamily="34" charset="0"/>
              </a:rPr>
              <a:t>peers</a:t>
            </a:r>
            <a:endParaRPr lang="en-US" sz="2400" b="1" spc="-150" dirty="0">
              <a:latin typeface="Liberation Sans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06059" y="5319732"/>
            <a:ext cx="7528286" cy="31207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28" name="Rectangle 27"/>
          <p:cNvSpPr/>
          <p:nvPr/>
        </p:nvSpPr>
        <p:spPr>
          <a:xfrm>
            <a:off x="494627" y="5315090"/>
            <a:ext cx="75741" cy="3120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spc="-150" dirty="0">
              <a:latin typeface="Liberation Sans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06059" y="5793781"/>
            <a:ext cx="7528286" cy="31207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506060" y="5780204"/>
            <a:ext cx="1630558" cy="31207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spc="-150" dirty="0">
              <a:latin typeface="Liberation Sans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06059" y="6246339"/>
            <a:ext cx="7528286" cy="3167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32" name="Rectangle 31"/>
          <p:cNvSpPr/>
          <p:nvPr/>
        </p:nvSpPr>
        <p:spPr>
          <a:xfrm>
            <a:off x="494630" y="6246339"/>
            <a:ext cx="6186828" cy="3120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t-LT" sz="2400" b="1" spc="-150" dirty="0" smtClean="0">
                <a:latin typeface="Liberation Sans" pitchFamily="34" charset="0"/>
              </a:rPr>
              <a:t>S</a:t>
            </a:r>
            <a:r>
              <a:rPr lang="en-US" sz="2400" b="1" spc="-150" dirty="0" err="1" smtClean="0">
                <a:latin typeface="Liberation Sans" pitchFamily="34" charset="0"/>
              </a:rPr>
              <a:t>tudents</a:t>
            </a:r>
            <a:r>
              <a:rPr lang="en-US" sz="2400" b="1" spc="-150" dirty="0" smtClean="0">
                <a:latin typeface="Liberation Sans" pitchFamily="34" charset="0"/>
              </a:rPr>
              <a:t> </a:t>
            </a:r>
            <a:r>
              <a:rPr lang="en-US" sz="2400" b="1" spc="-150" dirty="0">
                <a:latin typeface="Liberation Sans" pitchFamily="34" charset="0"/>
              </a:rPr>
              <a:t>rated themselves as </a:t>
            </a:r>
            <a:r>
              <a:rPr lang="en-US" sz="2400" b="1" spc="-150" dirty="0" smtClean="0">
                <a:latin typeface="Liberation Sans" pitchFamily="34" charset="0"/>
              </a:rPr>
              <a:t>expert</a:t>
            </a:r>
            <a:r>
              <a:rPr lang="lt-LT" sz="2400" b="1" spc="-150" dirty="0" smtClean="0">
                <a:latin typeface="Liberation Sans" pitchFamily="34" charset="0"/>
              </a:rPr>
              <a:t>s</a:t>
            </a:r>
            <a:endParaRPr lang="en-US" sz="2400" b="1" spc="-150" dirty="0">
              <a:latin typeface="Liberation Sans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8034345" y="4276717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t-LT" sz="2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7</a:t>
            </a:r>
            <a:r>
              <a:rPr lang="en-US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5</a:t>
            </a:r>
            <a:r>
              <a:rPr lang="en-US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%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034345" y="4751286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81</a:t>
            </a:r>
            <a:r>
              <a:rPr lang="en-US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%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8124915" y="5181956"/>
            <a:ext cx="5517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t-LT" sz="2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1</a:t>
            </a:r>
            <a:r>
              <a:rPr lang="en-US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%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034345" y="5656525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24</a:t>
            </a:r>
            <a:r>
              <a:rPr lang="en-US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%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8034345" y="6134427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81</a:t>
            </a:r>
            <a:r>
              <a:rPr lang="en-US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%</a:t>
            </a:r>
            <a:endParaRPr lang="en-US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306536" y="1527218"/>
            <a:ext cx="54607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400" kern="3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</a:t>
            </a:r>
            <a:r>
              <a:rPr lang="en-US" sz="1400" kern="30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tudents</a:t>
            </a:r>
            <a:r>
              <a:rPr lang="en-US" sz="1400" kern="3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do not </a:t>
            </a:r>
            <a:r>
              <a:rPr lang="en-US" sz="1400" kern="3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recognize </a:t>
            </a:r>
            <a:r>
              <a:rPr lang="en-US" sz="1400" kern="300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 as having significant role or position in information-seeking process and do not perceive the librarian as an important support in research processes</a:t>
            </a:r>
            <a:r>
              <a:rPr lang="en-US" sz="1400" kern="3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1400" kern="300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308879" y="948656"/>
            <a:ext cx="2480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Summing</a:t>
            </a:r>
            <a:r>
              <a:rPr lang="lt-LT" sz="3600" b="1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3600" b="1" spc="-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up</a:t>
            </a:r>
            <a:r>
              <a:rPr lang="en-US" sz="3600" b="1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!</a:t>
            </a:r>
            <a:endParaRPr lang="en-US" sz="3600" b="1" spc="-30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1714" y="5238294"/>
            <a:ext cx="4721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Contacted a librarian for a help</a:t>
            </a:r>
            <a:endParaRPr lang="en-US" sz="2400" b="1" dirty="0">
              <a:solidFill>
                <a:schemeClr val="bg1"/>
              </a:solidFill>
              <a:latin typeface="Liberation San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7371" y="5707549"/>
            <a:ext cx="5143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b="1" dirty="0" smtClean="0">
                <a:solidFill>
                  <a:schemeClr val="bg1"/>
                </a:solidFill>
                <a:latin typeface="Liberation Sans"/>
              </a:rPr>
              <a:t>F</a:t>
            </a:r>
            <a:r>
              <a:rPr lang="en-US" sz="2400" b="1" dirty="0" err="1" smtClean="0">
                <a:solidFill>
                  <a:schemeClr val="bg1"/>
                </a:solidFill>
                <a:latin typeface="Liberation Sans"/>
              </a:rPr>
              <a:t>amily</a:t>
            </a:r>
            <a:r>
              <a:rPr lang="en-US" sz="2400" b="1" dirty="0" smtClean="0">
                <a:solidFill>
                  <a:schemeClr val="bg1"/>
                </a:solidFill>
                <a:latin typeface="Liberation Sans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Liberation Sans"/>
              </a:rPr>
              <a:t>members provided support</a:t>
            </a:r>
          </a:p>
        </p:txBody>
      </p:sp>
    </p:spTree>
    <p:extLst>
      <p:ext uri="{BB962C8B-B14F-4D97-AF65-F5344CB8AC3E}">
        <p14:creationId xmlns:p14="http://schemas.microsoft.com/office/powerpoint/2010/main" val="292606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24" grpId="1" animBg="1"/>
      <p:bldP spid="25" grpId="0" animBg="1"/>
      <p:bldP spid="26" grpId="1" animBg="1"/>
      <p:bldP spid="27" grpId="0" animBg="1"/>
      <p:bldP spid="28" grpId="1" animBg="1"/>
      <p:bldP spid="29" grpId="0" animBg="1"/>
      <p:bldP spid="30" grpId="1" animBg="1"/>
      <p:bldP spid="31" grpId="0" animBg="1"/>
      <p:bldP spid="32" grpId="1" animBg="1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696" y="40460"/>
            <a:ext cx="2231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>
                <a:solidFill>
                  <a:schemeClr val="bg1"/>
                </a:solidFill>
                <a:latin typeface="Liberation Sans" panose="020B0604020202020204" pitchFamily="34" charset="0"/>
              </a:rPr>
              <a:t>anxiety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graphicFrame>
        <p:nvGraphicFramePr>
          <p:cNvPr id="5" name="Logo Placeholder">
            <a:hlinkClick r:id="" action="ppaction://hlinkshowjump?jump=firstslide"/>
          </p:cNvPr>
          <p:cNvGraphicFramePr/>
          <p:nvPr>
            <p:extLst>
              <p:ext uri="{D42A27DB-BD31-4B8C-83A1-F6EECF244321}">
                <p14:modId xmlns:p14="http://schemas.microsoft.com/office/powerpoint/2010/main" val="3057891119"/>
              </p:ext>
            </p:extLst>
          </p:nvPr>
        </p:nvGraphicFramePr>
        <p:xfrm>
          <a:off x="356508" y="1179610"/>
          <a:ext cx="2609100" cy="3266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6508" y="4532409"/>
            <a:ext cx="259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kern="3000" spc="30" dirty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How can 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we 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be 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see</a:t>
            </a:r>
            <a:r>
              <a:rPr lang="lt-LT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n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part</a:t>
            </a:r>
            <a:r>
              <a:rPr lang="lt-LT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of</a:t>
            </a:r>
            <a:r>
              <a:rPr lang="lt-LT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already</a:t>
            </a:r>
            <a:r>
              <a:rPr lang="lt-LT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made</a:t>
            </a:r>
            <a:r>
              <a:rPr lang="lt-LT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system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?</a:t>
            </a:r>
            <a:endParaRPr lang="en-US" sz="1400" b="1" kern="3000" spc="30" dirty="0">
              <a:solidFill>
                <a:schemeClr val="tx1">
                  <a:lumMod val="75000"/>
                  <a:lumOff val="25000"/>
                </a:schemeClr>
              </a:solidFill>
              <a:latin typeface="Liberation Sans" panose="020B0604020202020204" pitchFamily="34" charset="0"/>
            </a:endParaRPr>
          </a:p>
        </p:txBody>
      </p:sp>
      <p:graphicFrame>
        <p:nvGraphicFramePr>
          <p:cNvPr id="11" name="Logo Placeholder">
            <a:hlinkClick r:id="" action="ppaction://hlinkshowjump?jump=firstslide"/>
          </p:cNvPr>
          <p:cNvGraphicFramePr/>
          <p:nvPr>
            <p:extLst>
              <p:ext uri="{D42A27DB-BD31-4B8C-83A1-F6EECF244321}">
                <p14:modId xmlns:p14="http://schemas.microsoft.com/office/powerpoint/2010/main" val="4273896179"/>
              </p:ext>
            </p:extLst>
          </p:nvPr>
        </p:nvGraphicFramePr>
        <p:xfrm>
          <a:off x="3267450" y="1179610"/>
          <a:ext cx="2609100" cy="3266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267450" y="4532410"/>
            <a:ext cx="259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kern="3000" spc="30" dirty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How can 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we </a:t>
            </a:r>
            <a:r>
              <a:rPr lang="en-US" sz="1400" b="1" kern="3000" spc="30" dirty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legalize forms of 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our</a:t>
            </a:r>
            <a:r>
              <a:rPr lang="lt-LT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act</a:t>
            </a:r>
            <a:r>
              <a:rPr lang="en-US" sz="1400" b="1" kern="3000" spc="30" dirty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?</a:t>
            </a:r>
          </a:p>
        </p:txBody>
      </p:sp>
      <p:graphicFrame>
        <p:nvGraphicFramePr>
          <p:cNvPr id="17" name="Logo Placeholder">
            <a:hlinkClick r:id="" action="ppaction://hlinkshowjump?jump=firstslide"/>
          </p:cNvPr>
          <p:cNvGraphicFramePr/>
          <p:nvPr>
            <p:extLst>
              <p:ext uri="{D42A27DB-BD31-4B8C-83A1-F6EECF244321}">
                <p14:modId xmlns:p14="http://schemas.microsoft.com/office/powerpoint/2010/main" val="4292250341"/>
              </p:ext>
            </p:extLst>
          </p:nvPr>
        </p:nvGraphicFramePr>
        <p:xfrm>
          <a:off x="6198429" y="1179610"/>
          <a:ext cx="2609100" cy="3266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198429" y="4532410"/>
            <a:ext cx="259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kern="3000" spc="30" dirty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How can 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we </a:t>
            </a:r>
            <a:r>
              <a:rPr lang="en-US" sz="1400" b="1" kern="3000" spc="3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certify our </a:t>
            </a:r>
            <a:r>
              <a:rPr lang="en-US" sz="1400" b="1" kern="3000" spc="30" dirty="0">
                <a:solidFill>
                  <a:schemeClr val="tx1">
                    <a:lumMod val="75000"/>
                    <a:lumOff val="25000"/>
                  </a:schemeClr>
                </a:solidFill>
                <a:latin typeface="Liberation Sans" panose="020B0604020202020204" pitchFamily="34" charset="0"/>
              </a:rPr>
              <a:t>knowledge?</a:t>
            </a:r>
          </a:p>
        </p:txBody>
      </p:sp>
    </p:spTree>
    <p:extLst>
      <p:ext uri="{BB962C8B-B14F-4D97-AF65-F5344CB8AC3E}">
        <p14:creationId xmlns:p14="http://schemas.microsoft.com/office/powerpoint/2010/main" val="350865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build="p"/>
      <p:bldGraphic spid="11" grpId="0">
        <p:bldAsOne/>
      </p:bldGraphic>
      <p:bldP spid="12" grpId="0" build="p"/>
      <p:bldGraphic spid="17" grpId="0">
        <p:bldAsOne/>
      </p:bldGraphic>
      <p:bldP spid="1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8626" y="1225143"/>
            <a:ext cx="814678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Any 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university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in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Lithuania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</a:p>
          <a:p>
            <a:pPr algn="ctr"/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has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study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programme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intended</a:t>
            </a:r>
            <a:endParaRPr lang="lt-LT" sz="4800" b="1" spc="-150" dirty="0" smtClean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  <a:p>
            <a:pPr algn="ctr"/>
            <a:r>
              <a:rPr lang="lt-LT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t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o 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train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subject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librarians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</a:p>
          <a:p>
            <a:pPr algn="ctr"/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(</a:t>
            </a:r>
            <a:r>
              <a:rPr lang="lt-LT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Krivienė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, 2015)</a:t>
            </a:r>
            <a:endParaRPr lang="en-US" sz="4800" b="1" spc="-150" dirty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16454" y="4622549"/>
            <a:ext cx="71110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i="1" dirty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</a:rPr>
              <a:t>Looking for the best way about moving resources to where there is most benefit, and finding the right level in the network at which things should be done.</a:t>
            </a:r>
          </a:p>
        </p:txBody>
      </p:sp>
      <p:sp>
        <p:nvSpPr>
          <p:cNvPr id="4" name="Rectangle 3"/>
          <p:cNvSpPr/>
          <p:nvPr/>
        </p:nvSpPr>
        <p:spPr>
          <a:xfrm>
            <a:off x="913281" y="4551854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2">
                    <a:lumMod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0800000">
            <a:off x="7727170" y="4482423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2">
                    <a:lumMod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04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74" y="40460"/>
            <a:ext cx="2927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-300" dirty="0" smtClean="0">
                <a:solidFill>
                  <a:schemeClr val="bg1"/>
                </a:solidFill>
                <a:latin typeface="Liberation Sans" panose="020B0604020202020204" pitchFamily="34" charset="0"/>
              </a:rPr>
              <a:t>testimonials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343392" y="2020550"/>
            <a:ext cx="244194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Were identified 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knowledge and skills gaps and shortages in very different areas of expertise of selected subject librarians.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562967" y="2020550"/>
            <a:ext cx="24419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The lack of 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systematic trainings for subject librarians of different levels.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343392" y="4325600"/>
            <a:ext cx="24419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There is no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policy tradition of supporting excellence as such is perceived by faculty.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562967" y="4325600"/>
            <a:ext cx="24419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Problems to </a:t>
            </a:r>
            <a:r>
              <a:rPr lang="en-US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articulate existing and required competencies for subject librarians.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98809" y="807177"/>
            <a:ext cx="79070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40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Key</a:t>
            </a:r>
            <a:r>
              <a:rPr lang="lt-LT" sz="40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40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problems</a:t>
            </a:r>
            <a:r>
              <a:rPr lang="en-US" sz="40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!</a:t>
            </a:r>
            <a:endParaRPr lang="en-US" sz="40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61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3" grpId="0"/>
      <p:bldP spid="27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642" y="40460"/>
            <a:ext cx="2607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blurred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1" name="Paveikslėlis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81" r="5149" b="-1"/>
          <a:stretch/>
        </p:blipFill>
        <p:spPr>
          <a:xfrm>
            <a:off x="-1" y="665813"/>
            <a:ext cx="9261695" cy="619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2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588" y="40460"/>
            <a:ext cx="21600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-300" dirty="0" smtClean="0">
                <a:solidFill>
                  <a:schemeClr val="bg1"/>
                </a:solidFill>
                <a:latin typeface="Liberation Sans" panose="020B0604020202020204" pitchFamily="34" charset="0"/>
              </a:rPr>
              <a:t>process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graphicFrame>
        <p:nvGraphicFramePr>
          <p:cNvPr id="21" name="Chart 20"/>
          <p:cNvGraphicFramePr/>
          <p:nvPr>
            <p:extLst>
              <p:ext uri="{D42A27DB-BD31-4B8C-83A1-F6EECF244321}">
                <p14:modId xmlns:p14="http://schemas.microsoft.com/office/powerpoint/2010/main" val="2770544083"/>
              </p:ext>
            </p:extLst>
          </p:nvPr>
        </p:nvGraphicFramePr>
        <p:xfrm>
          <a:off x="796234" y="1835568"/>
          <a:ext cx="7441530" cy="3186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Rectangle 21"/>
          <p:cNvSpPr/>
          <p:nvPr/>
        </p:nvSpPr>
        <p:spPr>
          <a:xfrm>
            <a:off x="565227" y="1794163"/>
            <a:ext cx="15295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description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4534" y="2125395"/>
            <a:ext cx="22162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Outlined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understanding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of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subject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librarian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implementation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in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VU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Library</a:t>
            </a:r>
            <a:r>
              <a:rPr lang="lt-LT" sz="11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.</a:t>
            </a:r>
            <a:endParaRPr lang="en-US" sz="11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 flipV="1">
            <a:off x="1200150" y="3076576"/>
            <a:ext cx="400050" cy="609599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589285" y="1088240"/>
            <a:ext cx="4138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Sosa" pitchFamily="2" charset="0"/>
                <a:ea typeface="Entypo" pitchFamily="2" charset="0"/>
              </a:rPr>
              <a:t>1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31953" y="5262287"/>
            <a:ext cx="14798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categories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041259" y="5593519"/>
            <a:ext cx="19495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Three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categories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of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subject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librarians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were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outlined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. 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056011" y="4556364"/>
            <a:ext cx="60305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dern Pictograms" pitchFamily="50" charset="0"/>
              </a:rPr>
              <a:t>2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2152650" y="3686175"/>
            <a:ext cx="904875" cy="118110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3959600" y="5562369"/>
            <a:ext cx="19207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competencies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968906" y="5893601"/>
            <a:ext cx="19495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Competencies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were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outlined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using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variuos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standards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. 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3983658" y="4856446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4572000" y="4634620"/>
            <a:ext cx="0" cy="401156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6575971" y="4879774"/>
            <a:ext cx="756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p</a:t>
            </a:r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lan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585277" y="5211006"/>
            <a:ext cx="19495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Subject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librarian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training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activities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were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arranged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. 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600029" y="4173851"/>
            <a:ext cx="60305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dern Pictograms" pitchFamily="50" charset="0"/>
              </a:rPr>
              <a:t>5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 flipV="1">
            <a:off x="7100894" y="3686175"/>
            <a:ext cx="261931" cy="637447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6689884" y="1347251"/>
            <a:ext cx="14638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evaluation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699191" y="1678483"/>
            <a:ext cx="22162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Kinds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of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competencies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relevant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to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train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were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identified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.  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13942" y="641328"/>
            <a:ext cx="57579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anose="02040502050405020303" pitchFamily="18" charset="0"/>
              </a:rPr>
              <a:t>4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  <a:latin typeface="Georgia" panose="02040502050405020303" pitchFamily="18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6201015" y="1924050"/>
            <a:ext cx="399810" cy="33177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491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1" grpId="0" uiExpand="1">
        <p:bldSub>
          <a:bldChart bld="category"/>
        </p:bldSub>
      </p:bldGraphic>
      <p:bldP spid="22" grpId="0"/>
      <p:bldP spid="23" grpId="0"/>
      <p:bldP spid="25" grpId="0"/>
      <p:bldP spid="26" grpId="0"/>
      <p:bldP spid="27" grpId="0"/>
      <p:bldP spid="28" grpId="0"/>
      <p:bldP spid="34" grpId="0"/>
      <p:bldP spid="35" grpId="0"/>
      <p:bldP spid="36" grpId="0"/>
      <p:bldP spid="40" grpId="0"/>
      <p:bldP spid="41" grpId="0"/>
      <p:bldP spid="42" grpId="0"/>
      <p:bldP spid="47" grpId="0"/>
      <p:bldP spid="48" grpId="0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73" y="40460"/>
            <a:ext cx="3311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description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105119" y="1906349"/>
            <a:ext cx="3400206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latin typeface="Liberation Sans" panose="020B0604020202020204" pitchFamily="34" charset="0"/>
              </a:rPr>
              <a:t>Extensive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communication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with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students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and</a:t>
            </a:r>
            <a:r>
              <a:rPr lang="lt-LT" sz="1400" kern="3000" spc="30" dirty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>
                <a:latin typeface="Liberation Sans" panose="020B0604020202020204" pitchFamily="34" charset="0"/>
              </a:rPr>
              <a:t>uphold</a:t>
            </a:r>
            <a:r>
              <a:rPr lang="lt-LT" sz="1400" kern="3000" spc="30" dirty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>
                <a:latin typeface="Liberation Sans" panose="020B0604020202020204" pitchFamily="34" charset="0"/>
              </a:rPr>
              <a:t>contacts</a:t>
            </a:r>
            <a:r>
              <a:rPr lang="lt-LT" sz="1400" kern="3000" spc="30" dirty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>
                <a:latin typeface="Liberation Sans" panose="020B0604020202020204" pitchFamily="34" charset="0"/>
              </a:rPr>
              <a:t>with</a:t>
            </a:r>
            <a:r>
              <a:rPr lang="lt-LT" sz="1400" kern="3000" spc="30" dirty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academics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</a:t>
            </a:r>
          </a:p>
          <a:p>
            <a:r>
              <a:rPr lang="en-US" sz="1100" kern="3000" spc="30" dirty="0" smtClean="0">
                <a:latin typeface="Liberation Sans" panose="020B0604020202020204" pitchFamily="34" charset="0"/>
              </a:rPr>
              <a:t> </a:t>
            </a:r>
            <a:endParaRPr lang="en-US" sz="1100" dirty="0">
              <a:latin typeface="Liberation Sans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05118" y="1358005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communication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05118" y="2978657"/>
            <a:ext cx="15327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reference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05118" y="4724734"/>
            <a:ext cx="20938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management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086568" y="1358005"/>
            <a:ext cx="18742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consultation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086568" y="2978657"/>
            <a:ext cx="1212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training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86568" y="4724734"/>
            <a:ext cx="1311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material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110844" y="1906349"/>
            <a:ext cx="34002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kern="3000" spc="30" dirty="0" smtClean="0">
                <a:latin typeface="Liberation Sans" panose="020B0604020202020204" pitchFamily="34" charset="0"/>
              </a:rPr>
              <a:t>Real-time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support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on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information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seeking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processes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, </a:t>
            </a:r>
            <a:r>
              <a:rPr lang="en-US" sz="1400" kern="3000" spc="30" dirty="0">
                <a:latin typeface="Liberation Sans" panose="020B0604020202020204" pitchFamily="34" charset="0"/>
              </a:rPr>
              <a:t>scientific research supporting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services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05119" y="3518020"/>
            <a:ext cx="34002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smtClean="0">
                <a:latin typeface="Liberation Sans" panose="020B0604020202020204" pitchFamily="34" charset="0"/>
              </a:rPr>
              <a:t>T</a:t>
            </a:r>
            <a:r>
              <a:rPr lang="en-US" sz="1400" kern="3000" spc="30" dirty="0" err="1" smtClean="0">
                <a:latin typeface="Liberation Sans" panose="020B0604020202020204" pitchFamily="34" charset="0"/>
              </a:rPr>
              <a:t>raditional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en-US" sz="1400" kern="3000" spc="30" dirty="0">
                <a:latin typeface="Liberation Sans" panose="020B0604020202020204" pitchFamily="34" charset="0"/>
              </a:rPr>
              <a:t>conception as a reference librarian or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bibliographer</a:t>
            </a:r>
            <a:r>
              <a:rPr lang="lt-LT" sz="1400" kern="3000" spc="30" dirty="0">
                <a:latin typeface="Liberation Sans" panose="020B0604020202020204" pitchFamily="34" charset="0"/>
              </a:rPr>
              <a:t>.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Responding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>
                <a:latin typeface="Liberation Sans" panose="020B0604020202020204" pitchFamily="34" charset="0"/>
              </a:rPr>
              <a:t>to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queries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110844" y="3518020"/>
            <a:ext cx="34002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>
                <a:latin typeface="Liberation Sans" panose="020B0604020202020204" pitchFamily="34" charset="0"/>
              </a:rPr>
              <a:t>E</a:t>
            </a:r>
            <a:r>
              <a:rPr lang="en-US" sz="1400" kern="3000" spc="30" dirty="0" err="1" smtClean="0">
                <a:latin typeface="Liberation Sans" panose="020B0604020202020204" pitchFamily="34" charset="0"/>
              </a:rPr>
              <a:t>ducating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en-US" sz="1400" kern="3000" spc="30" dirty="0">
                <a:latin typeface="Liberation Sans" panose="020B0604020202020204" pitchFamily="34" charset="0"/>
              </a:rPr>
              <a:t>in information seeking and information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literacy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,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advices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on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technical </a:t>
            </a:r>
            <a:r>
              <a:rPr lang="en-US" sz="1400" kern="3000" spc="30" dirty="0">
                <a:latin typeface="Liberation Sans" panose="020B0604020202020204" pitchFamily="34" charset="0"/>
              </a:rPr>
              <a:t>instruments and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methods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for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information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use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.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105119" y="5256518"/>
            <a:ext cx="34002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smtClean="0">
                <a:latin typeface="Liberation Sans" panose="020B0604020202020204" pitchFamily="34" charset="0"/>
              </a:rPr>
              <a:t>S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electing </a:t>
            </a:r>
            <a:r>
              <a:rPr lang="en-US" sz="1400" kern="3000" spc="30" dirty="0">
                <a:latin typeface="Liberation Sans" panose="020B0604020202020204" pitchFamily="34" charset="0"/>
              </a:rPr>
              <a:t>material, describing material, classifying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material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of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particular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subject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information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sources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collection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 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110844" y="5256518"/>
            <a:ext cx="34002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latin typeface="Liberation Sans" panose="020B0604020202020204" pitchFamily="34" charset="0"/>
              </a:rPr>
              <a:t>Preparing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teching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material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and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guides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for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library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users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 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00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6" grpId="0"/>
      <p:bldP spid="33" grpId="0"/>
      <p:bldP spid="36" grpId="0"/>
      <p:bldP spid="39" grpId="0"/>
      <p:bldP spid="42" grpId="0"/>
      <p:bldP spid="23" grpId="0"/>
      <p:bldP spid="25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73" y="40460"/>
            <a:ext cx="3311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categories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105119" y="1906349"/>
            <a:ext cx="3400206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latin typeface="Liberation Sans" panose="020B0604020202020204" pitchFamily="34" charset="0"/>
              </a:rPr>
              <a:t>Subject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librarian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for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philologhy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,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law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,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economics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etc. </a:t>
            </a:r>
          </a:p>
          <a:p>
            <a:r>
              <a:rPr lang="en-US" sz="1100" kern="3000" spc="30" dirty="0" smtClean="0">
                <a:latin typeface="Liberation Sans" panose="020B0604020202020204" pitchFamily="34" charset="0"/>
              </a:rPr>
              <a:t> </a:t>
            </a:r>
            <a:endParaRPr lang="en-US" sz="1100" dirty="0">
              <a:latin typeface="Liberation Sans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05118" y="1358005"/>
            <a:ext cx="1994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</a:t>
            </a:r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cience</a:t>
            </a:r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field</a:t>
            </a:r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05118" y="2978657"/>
            <a:ext cx="161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r</a:t>
            </a:r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eference</a:t>
            </a:r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05118" y="4724734"/>
            <a:ext cx="1733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</a:t>
            </a:r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ollections</a:t>
            </a:r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05119" y="3518020"/>
            <a:ext cx="34002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latin typeface="Liberation Sans" panose="020B0604020202020204" pitchFamily="34" charset="0"/>
              </a:rPr>
              <a:t>Subject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librarian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for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reference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services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105119" y="5256518"/>
            <a:ext cx="340020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latin typeface="Liberation Sans" panose="020B0604020202020204" pitchFamily="34" charset="0"/>
              </a:rPr>
              <a:t>Subject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librarian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for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special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collections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 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97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6" grpId="0"/>
      <p:bldP spid="33" grpId="0"/>
      <p:bldP spid="25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73" y="40460"/>
            <a:ext cx="3311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competencies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105119" y="1906349"/>
            <a:ext cx="34002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kern="3000" spc="30" dirty="0">
                <a:latin typeface="Liberation Sans" panose="020B0604020202020204" pitchFamily="34" charset="0"/>
              </a:rPr>
              <a:t>Information Literacy Competency Standards for Higher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Education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</a:t>
            </a:r>
            <a:r>
              <a:rPr lang="en-US" sz="1100" kern="3000" spc="30" dirty="0" smtClean="0">
                <a:latin typeface="Liberation Sans" panose="020B0604020202020204" pitchFamily="34" charset="0"/>
              </a:rPr>
              <a:t> </a:t>
            </a:r>
            <a:endParaRPr lang="en-US" sz="1100" dirty="0">
              <a:latin typeface="Liberation Sans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05118" y="1358005"/>
            <a:ext cx="12506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</a:t>
            </a:r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iteracy</a:t>
            </a:r>
            <a:r>
              <a:rPr lang="lt-LT" sz="2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05118" y="2978657"/>
            <a:ext cx="1511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</a:t>
            </a:r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cholarly</a:t>
            </a:r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05118" y="4724734"/>
            <a:ext cx="1693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</a:t>
            </a:r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nstruction</a:t>
            </a:r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086568" y="1358005"/>
            <a:ext cx="12506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special</a:t>
            </a:r>
            <a:r>
              <a:rPr lang="lt-LT" sz="28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086568" y="2978657"/>
            <a:ext cx="243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</a:t>
            </a:r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ommunication</a:t>
            </a:r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86568" y="4724734"/>
            <a:ext cx="161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r</a:t>
            </a:r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eference</a:t>
            </a:r>
            <a:r>
              <a:rPr lang="lt-LT" sz="28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110844" y="1906349"/>
            <a:ext cx="34002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kern="3000" spc="30" dirty="0" smtClean="0">
                <a:latin typeface="Liberation Sans" panose="020B0604020202020204" pitchFamily="34" charset="0"/>
              </a:rPr>
              <a:t>Competencies </a:t>
            </a:r>
            <a:r>
              <a:rPr lang="en-US" sz="1400" kern="3000" spc="30" dirty="0">
                <a:latin typeface="Liberation Sans" panose="020B0604020202020204" pitchFamily="34" charset="0"/>
              </a:rPr>
              <a:t>for Special Collections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Professionals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05119" y="3518020"/>
            <a:ext cx="34002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smtClean="0">
                <a:latin typeface="Liberation Sans" panose="020B0604020202020204" pitchFamily="34" charset="0"/>
              </a:rPr>
              <a:t>S</a:t>
            </a:r>
            <a:r>
              <a:rPr lang="en-US" sz="1400" kern="3000" spc="30" dirty="0" err="1" smtClean="0">
                <a:latin typeface="Liberation Sans" panose="020B0604020202020204" pitchFamily="34" charset="0"/>
              </a:rPr>
              <a:t>ubject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 librarians’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competencies </a:t>
            </a:r>
            <a:r>
              <a:rPr lang="en-US" sz="1400" kern="3000" spc="30" dirty="0">
                <a:latin typeface="Liberation Sans" panose="020B0604020202020204" pitchFamily="34" charset="0"/>
              </a:rPr>
              <a:t>in support of e-research and scholarly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communication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110844" y="3518020"/>
            <a:ext cx="340020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smtClean="0">
                <a:latin typeface="Liberation Sans" panose="020B0604020202020204" pitchFamily="34" charset="0"/>
              </a:rPr>
              <a:t>VU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Library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Customer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service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latin typeface="Liberation Sans" panose="020B0604020202020204" pitchFamily="34" charset="0"/>
              </a:rPr>
              <a:t>standard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 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105119" y="5256518"/>
            <a:ext cx="34002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kern="3000" spc="30" dirty="0">
                <a:latin typeface="Liberation Sans" panose="020B0604020202020204" pitchFamily="34" charset="0"/>
              </a:rPr>
              <a:t>Standards for Proficiencies for Instruction Librarians and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Coordinators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110844" y="5256518"/>
            <a:ext cx="34002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kern="3000" spc="30" dirty="0" smtClean="0">
                <a:latin typeface="Liberation Sans" panose="020B0604020202020204" pitchFamily="34" charset="0"/>
              </a:rPr>
              <a:t>Professional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Competencies </a:t>
            </a:r>
            <a:r>
              <a:rPr lang="en-US" sz="1400" kern="3000" spc="30" dirty="0">
                <a:latin typeface="Liberation Sans" panose="020B0604020202020204" pitchFamily="34" charset="0"/>
              </a:rPr>
              <a:t>for Reference and User Services </a:t>
            </a:r>
            <a:r>
              <a:rPr lang="en-US" sz="1400" kern="3000" spc="30" dirty="0" smtClean="0">
                <a:latin typeface="Liberation Sans" panose="020B0604020202020204" pitchFamily="34" charset="0"/>
              </a:rPr>
              <a:t>Librarians</a:t>
            </a:r>
            <a:r>
              <a:rPr lang="lt-LT" sz="1400" kern="3000" spc="30" dirty="0" smtClean="0">
                <a:latin typeface="Liberation Sans" panose="020B0604020202020204" pitchFamily="34" charset="0"/>
              </a:rPr>
              <a:t>. </a:t>
            </a:r>
            <a:endParaRPr lang="en-US" sz="1400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70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6" grpId="0"/>
      <p:bldP spid="33" grpId="0"/>
      <p:bldP spid="36" grpId="0"/>
      <p:bldP spid="39" grpId="0"/>
      <p:bldP spid="42" grpId="0"/>
      <p:bldP spid="23" grpId="0"/>
      <p:bldP spid="25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374" y="40460"/>
            <a:ext cx="22090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evaluation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2156" y="1750242"/>
            <a:ext cx="10967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4000" b="1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  <a:ea typeface="Pacifico" pitchFamily="2" charset="0"/>
              </a:rPr>
              <a:t>76</a:t>
            </a:r>
            <a:r>
              <a:rPr lang="en-US" sz="4000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  <a:ea typeface="Pacifico" pitchFamily="2" charset="0"/>
              </a:rPr>
              <a:t>%</a:t>
            </a:r>
            <a:endParaRPr lang="ms-MY" sz="4000" spc="-30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774555" y="1926986"/>
            <a:ext cx="2194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Information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Literacy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52156" y="2450950"/>
            <a:ext cx="10967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  <a:ea typeface="Pacifico" pitchFamily="2" charset="0"/>
              </a:rPr>
              <a:t>2</a:t>
            </a:r>
            <a:r>
              <a:rPr lang="lt-LT" sz="4000" b="1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  <a:ea typeface="Pacifico" pitchFamily="2" charset="0"/>
              </a:rPr>
              <a:t>1</a:t>
            </a:r>
            <a:r>
              <a:rPr lang="en-US" sz="4000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  <a:ea typeface="Pacifico" pitchFamily="2" charset="0"/>
              </a:rPr>
              <a:t>%</a:t>
            </a:r>
            <a:endParaRPr lang="ms-MY" sz="4000" spc="-30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774555" y="2627694"/>
            <a:ext cx="23719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Scholarly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communication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52156" y="3110604"/>
            <a:ext cx="10967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4000" b="1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  <a:ea typeface="Pacifico" pitchFamily="2" charset="0"/>
              </a:rPr>
              <a:t>37</a:t>
            </a:r>
            <a:r>
              <a:rPr lang="en-US" sz="4000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  <a:ea typeface="Pacifico" pitchFamily="2" charset="0"/>
              </a:rPr>
              <a:t>%</a:t>
            </a:r>
            <a:endParaRPr lang="ms-MY" sz="4000" spc="-30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774555" y="3287348"/>
            <a:ext cx="21943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Instruction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proficiecies</a:t>
            </a:r>
            <a:r>
              <a:rPr lang="lt-LT" sz="11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 </a:t>
            </a:r>
            <a:endParaRPr lang="en-US" sz="11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52156" y="1160347"/>
            <a:ext cx="3496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2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Agreement</a:t>
            </a:r>
            <a:r>
              <a:rPr lang="lt-LT" sz="32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 </a:t>
            </a:r>
            <a:endParaRPr lang="en-US" sz="32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4" name="Content Placeholder 10"/>
          <p:cNvSpPr txBox="1">
            <a:spLocks/>
          </p:cNvSpPr>
          <p:nvPr/>
        </p:nvSpPr>
        <p:spPr>
          <a:xfrm>
            <a:off x="852660" y="4143374"/>
            <a:ext cx="3295969" cy="1962151"/>
          </a:xfrm>
          <a:prstGeom prst="rect">
            <a:avLst/>
          </a:prstGeom>
        </p:spPr>
        <p:txBody>
          <a:bodyPr vert="horz" lIns="91440" tIns="45720" rIns="91440" bIns="45720" numCol="1" spcCol="64008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Standards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were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used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to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make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rubrics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.</a:t>
            </a:r>
          </a:p>
          <a:p>
            <a:pPr algn="l"/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Rubricks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were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evaluated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using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5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levels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Likert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scale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. </a:t>
            </a:r>
            <a:endParaRPr lang="en-US" sz="1400" kern="3000" spc="30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  <a:p>
            <a:pPr algn="l"/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2754420648"/>
              </p:ext>
            </p:extLst>
          </p:nvPr>
        </p:nvGraphicFramePr>
        <p:xfrm>
          <a:off x="4267200" y="952500"/>
          <a:ext cx="4149307" cy="524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300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3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3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3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3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3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3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3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3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9" grpId="0"/>
      <p:bldP spid="30" grpId="0"/>
      <p:bldP spid="31" grpId="0"/>
      <p:bldP spid="32" grpId="0"/>
      <p:bldP spid="33" grpId="0"/>
      <p:bldP spid="44" grpId="0"/>
      <p:bldGraphic spid="13" grpId="0" uiExpand="1">
        <p:bldSub>
          <a:bldChart bld="categoryEl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588" y="40460"/>
            <a:ext cx="21600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-300" dirty="0" smtClean="0">
                <a:solidFill>
                  <a:schemeClr val="bg1"/>
                </a:solidFill>
                <a:latin typeface="Liberation Sans" panose="020B0604020202020204" pitchFamily="34" charset="0"/>
              </a:rPr>
              <a:t>p</a:t>
            </a:r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lan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graphicFrame>
        <p:nvGraphicFramePr>
          <p:cNvPr id="21" name="Chart 20"/>
          <p:cNvGraphicFramePr/>
          <p:nvPr>
            <p:extLst>
              <p:ext uri="{D42A27DB-BD31-4B8C-83A1-F6EECF244321}">
                <p14:modId xmlns:p14="http://schemas.microsoft.com/office/powerpoint/2010/main" val="1210354587"/>
              </p:ext>
            </p:extLst>
          </p:nvPr>
        </p:nvGraphicFramePr>
        <p:xfrm>
          <a:off x="796234" y="1835568"/>
          <a:ext cx="7441530" cy="3186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Rectangle 21"/>
          <p:cNvSpPr/>
          <p:nvPr/>
        </p:nvSpPr>
        <p:spPr>
          <a:xfrm>
            <a:off x="565227" y="1794163"/>
            <a:ext cx="10727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literacy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4533" y="2125395"/>
            <a:ext cx="2560627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11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hours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formal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lecture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and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practical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seminar</a:t>
            </a:r>
            <a:endParaRPr lang="lt-LT" sz="1400" kern="3000" spc="30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  <a:p>
            <a:endParaRPr lang="en-US" sz="11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 flipV="1">
            <a:off x="1200150" y="3076576"/>
            <a:ext cx="400050" cy="609599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589285" y="1088240"/>
            <a:ext cx="4138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Sosa" pitchFamily="2" charset="0"/>
                <a:ea typeface="Entypo" pitchFamily="2" charset="0"/>
              </a:rPr>
              <a:t>1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31953" y="5262287"/>
            <a:ext cx="12939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scholarly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041259" y="5593519"/>
            <a:ext cx="2634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15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hours</a:t>
            </a:r>
            <a:endParaRPr lang="lt-LT" sz="1400" b="1" kern="3000" spc="30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  <a:p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formal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lecture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and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practical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seminar</a:t>
            </a:r>
            <a:endParaRPr lang="lt-LT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  <a:p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056011" y="4556364"/>
            <a:ext cx="60305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dern Pictograms" pitchFamily="50" charset="0"/>
              </a:rPr>
              <a:t>2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2152650" y="3686175"/>
            <a:ext cx="904875" cy="118110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3959600" y="5562369"/>
            <a:ext cx="20730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communication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968906" y="5893601"/>
            <a:ext cx="19495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6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hours</a:t>
            </a:r>
            <a:endParaRPr lang="lt-LT" sz="1400" b="1" kern="3000" spc="30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  <a:p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formal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lecture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and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practical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seminar</a:t>
            </a:r>
            <a:endParaRPr lang="lt-LT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  <a:p>
            <a:endParaRPr lang="en-US" sz="1400" b="1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3983658" y="4856446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4572000" y="4634620"/>
            <a:ext cx="0" cy="401156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6575971" y="4879774"/>
            <a:ext cx="1346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feedback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585277" y="5211006"/>
            <a:ext cx="19495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IL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course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outline</a:t>
            </a:r>
            <a:endParaRPr lang="lt-LT" sz="1400" kern="3000" spc="30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Individual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page</a:t>
            </a:r>
            <a:endParaRPr lang="lt-LT" sz="1400" kern="3000" spc="30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Questionaires</a:t>
            </a:r>
            <a:endParaRPr lang="lt-LT" sz="1400" kern="3000" spc="30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600029" y="4173851"/>
            <a:ext cx="60305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dern Pictograms" pitchFamily="50" charset="0"/>
              </a:rPr>
              <a:t>5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 flipV="1">
            <a:off x="7100894" y="3686175"/>
            <a:ext cx="261931" cy="637447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6689884" y="1347251"/>
            <a:ext cx="14430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instruction</a:t>
            </a:r>
            <a:r>
              <a:rPr lang="en-US" sz="24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24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699191" y="1678483"/>
            <a:ext cx="22162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24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hours</a:t>
            </a:r>
            <a:endParaRPr lang="lt-LT" sz="1400" b="1" kern="3000" spc="30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  <a:p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formal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lecture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and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practical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itchFamily="34" charset="0"/>
              </a:rPr>
              <a:t>seminar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13942" y="641328"/>
            <a:ext cx="57579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anose="02040502050405020303" pitchFamily="18" charset="0"/>
              </a:rPr>
              <a:t>4</a:t>
            </a:r>
            <a:endParaRPr lang="en-US" sz="5400" dirty="0">
              <a:solidFill>
                <a:schemeClr val="tx1">
                  <a:lumMod val="85000"/>
                  <a:lumOff val="15000"/>
                </a:schemeClr>
              </a:solidFill>
              <a:latin typeface="Georgia" panose="02040502050405020303" pitchFamily="18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6201015" y="1924050"/>
            <a:ext cx="399810" cy="33177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368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1" grpId="0" uiExpand="1">
        <p:bldSub>
          <a:bldChart bld="category"/>
        </p:bldSub>
      </p:bldGraphic>
      <p:bldP spid="22" grpId="0"/>
      <p:bldP spid="23" grpId="0"/>
      <p:bldP spid="25" grpId="0"/>
      <p:bldP spid="26" grpId="0"/>
      <p:bldP spid="27" grpId="0"/>
      <p:bldP spid="28" grpId="0"/>
      <p:bldP spid="34" grpId="0"/>
      <p:bldP spid="35" grpId="0"/>
      <p:bldP spid="36" grpId="0"/>
      <p:bldP spid="40" grpId="0"/>
      <p:bldP spid="41" grpId="0"/>
      <p:bldP spid="42" grpId="0"/>
      <p:bldP spid="47" grpId="0"/>
      <p:bldP spid="48" grpId="0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Medijos vietos rezervavimo ženklas 8"/>
          <p:cNvPicPr>
            <a:picLocks noGrp="1" noChangeAspect="1"/>
          </p:cNvPicPr>
          <p:nvPr>
            <p:ph type="media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89" b="-4510"/>
          <a:stretch/>
        </p:blipFill>
        <p:spPr>
          <a:xfrm>
            <a:off x="9053" y="721669"/>
            <a:ext cx="9144000" cy="6136331"/>
          </a:xfrm>
        </p:spPr>
      </p:pic>
      <p:sp>
        <p:nvSpPr>
          <p:cNvPr id="3" name="TextBox 2"/>
          <p:cNvSpPr txBox="1"/>
          <p:nvPr/>
        </p:nvSpPr>
        <p:spPr>
          <a:xfrm>
            <a:off x="90536" y="40460"/>
            <a:ext cx="2361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feedback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52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0930" y="2493220"/>
            <a:ext cx="738214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Through </a:t>
            </a:r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others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we become </a:t>
            </a:r>
            <a:endParaRPr lang="lt-LT" sz="4800" b="1" spc="-150" dirty="0" smtClean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  <a:p>
            <a:pPr algn="ctr"/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ourselves</a:t>
            </a:r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. (Vygotsky, 1987)</a:t>
            </a:r>
          </a:p>
        </p:txBody>
      </p:sp>
      <p:sp>
        <p:nvSpPr>
          <p:cNvPr id="3" name="Rectangle 2"/>
          <p:cNvSpPr/>
          <p:nvPr/>
        </p:nvSpPr>
        <p:spPr>
          <a:xfrm>
            <a:off x="3441246" y="4233270"/>
            <a:ext cx="22615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400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  <a:ea typeface="Adobe Kaiti Std R" pitchFamily="18" charset="-128"/>
              </a:rPr>
              <a:t>Le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  <a:ea typeface="Adobe Kaiti Std R" pitchFamily="18" charset="-128"/>
              </a:rPr>
              <a:t>arners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  <a:ea typeface="Adobe Kaiti Std R" pitchFamily="18" charset="-128"/>
              </a:rPr>
              <a:t> </a:t>
            </a:r>
            <a:r>
              <a:rPr lang="en-US" sz="1400" dirty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  <a:ea typeface="Adobe Kaiti Std R" pitchFamily="18" charset="-128"/>
              </a:rPr>
              <a:t>constructing understanding together that wouldn't be possible alone</a:t>
            </a:r>
            <a:endParaRPr lang="ms-MY" sz="1400" dirty="0">
              <a:solidFill>
                <a:schemeClr val="bg1">
                  <a:lumMod val="95000"/>
                </a:schemeClr>
              </a:solidFill>
              <a:latin typeface="Georgia" panose="02040502050405020303" pitchFamily="18" charset="0"/>
              <a:ea typeface="Adobe Kaiti Std R" pitchFamily="18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70400" y="4087633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0800000">
            <a:off x="5391023" y="4506153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19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>
          <a:xfrm>
            <a:off x="6118673" y="1684892"/>
            <a:ext cx="1963182" cy="1963182"/>
          </a:xfrm>
          <a:prstGeom prst="ellipse">
            <a:avLst/>
          </a:prstGeom>
          <a:solidFill>
            <a:srgbClr val="27A9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9600" dirty="0" smtClean="0">
                <a:solidFill>
                  <a:schemeClr val="bg1"/>
                </a:solidFill>
                <a:latin typeface="Modern Pictograms" pitchFamily="50" charset="0"/>
              </a:rPr>
              <a:t>3</a:t>
            </a:r>
            <a:endParaRPr lang="en-US" sz="9600" dirty="0">
              <a:latin typeface="Georgia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>
          <a:xfrm>
            <a:off x="5555821" y="2599292"/>
            <a:ext cx="390169" cy="0"/>
          </a:xfrm>
          <a:prstGeom prst="straightConnector1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3353977" y="1684893"/>
            <a:ext cx="1963182" cy="1963182"/>
          </a:xfrm>
          <a:prstGeom prst="ellipse">
            <a:avLst/>
          </a:prstGeom>
          <a:solidFill>
            <a:srgbClr val="9229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9600" dirty="0" smtClean="0">
                <a:solidFill>
                  <a:schemeClr val="bg1"/>
                </a:solidFill>
                <a:latin typeface="Modern Pictograms" pitchFamily="50" charset="0"/>
              </a:rPr>
              <a:t>2</a:t>
            </a:r>
            <a:endParaRPr lang="en-US" sz="9600" dirty="0">
              <a:latin typeface="Georgia" pitchFamily="18" charset="0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2862439" y="2599292"/>
            <a:ext cx="390169" cy="0"/>
          </a:xfrm>
          <a:prstGeom prst="straightConnector1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0" y="40460"/>
            <a:ext cx="2697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foreseen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734042" y="1684894"/>
            <a:ext cx="1963182" cy="1963182"/>
          </a:xfrm>
          <a:prstGeom prst="ellipse">
            <a:avLst/>
          </a:prstGeom>
          <a:solidFill>
            <a:srgbClr val="D81A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9600" dirty="0" smtClean="0">
                <a:solidFill>
                  <a:schemeClr val="bg1"/>
                </a:solidFill>
                <a:latin typeface="Modern Pictograms" pitchFamily="50" charset="0"/>
              </a:rPr>
              <a:t>1</a:t>
            </a:r>
            <a:endParaRPr lang="en-US" sz="9600" dirty="0">
              <a:latin typeface="Georgia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11791" y="422947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seen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11791" y="4751571"/>
            <a:ext cx="244573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Subject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are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seen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for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non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library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community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 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  <a:p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</a:t>
            </a:r>
            <a:r>
              <a:rPr lang="en-US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ubject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librarians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are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seen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partners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for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faculty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and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authorities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for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students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?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333749" y="4229470"/>
            <a:ext cx="1673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authorized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3333749" y="4751571"/>
            <a:ext cx="244573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</a:t>
            </a:r>
            <a:r>
              <a:rPr lang="en-US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ubject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 are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legal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</a:p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Subject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</a:t>
            </a:r>
            <a:r>
              <a:rPr lang="lt-LT" sz="1400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has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permission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to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teach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IL, to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participate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in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other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departments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meetings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118673" y="4229470"/>
            <a:ext cx="1895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800" b="1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professional</a:t>
            </a:r>
            <a:endParaRPr lang="en-US" sz="2800" b="1" spc="-15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6118673" y="4751571"/>
            <a:ext cx="244573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</a:t>
            </a:r>
            <a:r>
              <a:rPr lang="en-US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ubject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1400" b="1" kern="3000" spc="30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 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are</a:t>
            </a:r>
            <a:r>
              <a:rPr lang="lt-LT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professional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b="1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informationists</a:t>
            </a:r>
            <a:r>
              <a:rPr lang="en-US" sz="1400" b="1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 </a:t>
            </a:r>
            <a:endParaRPr lang="en-US" sz="1400" b="1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  <a:p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Their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knowledge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,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trainers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who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trained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subejct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librarians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are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those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who</a:t>
            </a:r>
            <a:r>
              <a:rPr lang="lt-LT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lt-LT" sz="1400" kern="3000" spc="3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certifie</a:t>
            </a:r>
            <a:r>
              <a:rPr lang="en-US" sz="1400" kern="30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ans" panose="020B0604020202020204" pitchFamily="34" charset="0"/>
              </a:rPr>
              <a:t>.</a:t>
            </a:r>
            <a:endParaRPr lang="en-US" sz="1400" kern="3000" spc="30" dirty="0">
              <a:solidFill>
                <a:schemeClr val="tx1">
                  <a:lumMod val="85000"/>
                  <a:lumOff val="15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89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0" grpId="0" animBg="1"/>
      <p:bldP spid="19" grpId="0" animBg="1"/>
      <p:bldP spid="46" grpId="0"/>
      <p:bldP spid="52" grpId="0"/>
      <p:bldP spid="53" grpId="0"/>
      <p:bldP spid="55" grpId="0"/>
      <p:bldP spid="56" grpId="0"/>
      <p:bldP spid="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61167" y="2411940"/>
            <a:ext cx="542167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M</a:t>
            </a:r>
            <a:r>
              <a:rPr lang="en-US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aking</a:t>
            </a:r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 </a:t>
            </a:r>
            <a:r>
              <a:rPr lang="en-US" sz="4800" b="1" spc="-150" dirty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choices that </a:t>
            </a:r>
            <a:endParaRPr lang="lt-LT" sz="4800" b="1" spc="-150" dirty="0" smtClean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  <a:p>
            <a:pPr algn="ctr"/>
            <a:r>
              <a:rPr lang="en-US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increase </a:t>
            </a:r>
            <a:r>
              <a:rPr lang="en-US" sz="4800" b="1" spc="-150" dirty="0" err="1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impac</a:t>
            </a:r>
            <a:r>
              <a:rPr lang="lt-LT" sz="4800" b="1" spc="-150" dirty="0" smtClean="0">
                <a:solidFill>
                  <a:schemeClr val="bg1">
                    <a:lumMod val="95000"/>
                  </a:schemeClr>
                </a:solidFill>
                <a:latin typeface="Liberation Sans" panose="020B0604020202020204" pitchFamily="34" charset="0"/>
              </a:rPr>
              <a:t>t</a:t>
            </a:r>
            <a:endParaRPr lang="en-US" sz="4800" b="1" spc="-150" dirty="0">
              <a:solidFill>
                <a:schemeClr val="bg1">
                  <a:lumMod val="9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41600" y="4233270"/>
            <a:ext cx="386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  <a:ea typeface="Adobe Kaiti Std R" pitchFamily="18" charset="-128"/>
              </a:rPr>
              <a:t>They cannot continue to spend a lot of time on activities that replicate what is being done elsewhere and do not create real value for their 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  <a:ea typeface="Adobe Kaiti Std R" pitchFamily="18" charset="-128"/>
              </a:rPr>
              <a:t>institutions</a:t>
            </a:r>
            <a:r>
              <a:rPr lang="lt-LT" sz="1400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  <a:ea typeface="Adobe Kaiti Std R" pitchFamily="18" charset="-128"/>
              </a:rPr>
              <a:t> (</a:t>
            </a:r>
            <a:r>
              <a:rPr lang="lt-LT" sz="1400" dirty="0" err="1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  <a:ea typeface="Adobe Kaiti Std R" pitchFamily="18" charset="-128"/>
              </a:rPr>
              <a:t>Dempsey</a:t>
            </a:r>
            <a:r>
              <a:rPr lang="lt-LT" sz="1400" dirty="0" smtClean="0">
                <a:solidFill>
                  <a:schemeClr val="bg1">
                    <a:lumMod val="95000"/>
                  </a:schemeClr>
                </a:solidFill>
                <a:latin typeface="Georgia" panose="02040502050405020303" pitchFamily="18" charset="0"/>
                <a:ea typeface="Adobe Kaiti Std R" pitchFamily="18" charset="-128"/>
              </a:rPr>
              <a:t>, 2012)</a:t>
            </a:r>
            <a:endParaRPr lang="ms-MY" sz="1400" dirty="0">
              <a:solidFill>
                <a:schemeClr val="bg1">
                  <a:lumMod val="95000"/>
                </a:schemeClr>
              </a:solidFill>
              <a:latin typeface="Georgia" panose="02040502050405020303" pitchFamily="18" charset="0"/>
              <a:ea typeface="Adobe Kaiti Std R" pitchFamily="18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86480" y="4087633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0800000">
            <a:off x="6356223" y="4699193"/>
            <a:ext cx="453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RaphaelIcons" pitchFamily="2" charset="0"/>
              </a:rPr>
              <a:t>\</a:t>
            </a:r>
            <a:endParaRPr lang="en-US" sz="3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4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642" y="40460"/>
            <a:ext cx="2607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brighten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3" name="Paveikslėlis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4"/>
          <a:stretch/>
        </p:blipFill>
        <p:spPr>
          <a:xfrm>
            <a:off x="0" y="686790"/>
            <a:ext cx="9144000" cy="617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10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014" y="32967"/>
            <a:ext cx="105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3600" b="1" spc="-300" dirty="0" err="1" smtClean="0">
                <a:solidFill>
                  <a:schemeClr val="bg1"/>
                </a:solidFill>
                <a:latin typeface="Liberation Sans" panose="020B0604020202020204" pitchFamily="34" charset="0"/>
              </a:rPr>
              <a:t>team</a:t>
            </a:r>
            <a:endParaRPr lang="en-US" sz="3600" b="1" spc="-300" dirty="0">
              <a:solidFill>
                <a:schemeClr val="bg1"/>
              </a:solidFill>
              <a:latin typeface="Liberation Sans" panose="020B060402020202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769196689"/>
              </p:ext>
            </p:extLst>
          </p:nvPr>
        </p:nvGraphicFramePr>
        <p:xfrm>
          <a:off x="369044" y="121412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328768725"/>
              </p:ext>
            </p:extLst>
          </p:nvPr>
        </p:nvGraphicFramePr>
        <p:xfrm>
          <a:off x="2271427" y="121412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625713752"/>
              </p:ext>
            </p:extLst>
          </p:nvPr>
        </p:nvGraphicFramePr>
        <p:xfrm>
          <a:off x="4349147" y="121412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444057816"/>
              </p:ext>
            </p:extLst>
          </p:nvPr>
        </p:nvGraphicFramePr>
        <p:xfrm>
          <a:off x="6269387" y="123444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627818106"/>
              </p:ext>
            </p:extLst>
          </p:nvPr>
        </p:nvGraphicFramePr>
        <p:xfrm>
          <a:off x="1285621" y="331216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104052458"/>
              </p:ext>
            </p:extLst>
          </p:nvPr>
        </p:nvGraphicFramePr>
        <p:xfrm>
          <a:off x="3303048" y="329184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8" r:lo="rId29" r:qs="rId30" r:cs="rId31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413849394"/>
              </p:ext>
            </p:extLst>
          </p:nvPr>
        </p:nvGraphicFramePr>
        <p:xfrm>
          <a:off x="5340128" y="334264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3" r:lo="rId34" r:qs="rId35" r:cs="rId36"/>
          </a:graphicData>
        </a:graphic>
      </p:graphicFrame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056181795"/>
              </p:ext>
            </p:extLst>
          </p:nvPr>
        </p:nvGraphicFramePr>
        <p:xfrm>
          <a:off x="7219728" y="337312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8" r:lo="rId39" r:qs="rId40" r:cs="rId41"/>
          </a:graphicData>
        </a:graphic>
      </p:graphicFrame>
      <p:graphicFrame>
        <p:nvGraphicFramePr>
          <p:cNvPr id="15" name="Diagram 8"/>
          <p:cNvGraphicFramePr/>
          <p:nvPr>
            <p:extLst>
              <p:ext uri="{D42A27DB-BD31-4B8C-83A1-F6EECF244321}">
                <p14:modId xmlns:p14="http://schemas.microsoft.com/office/powerpoint/2010/main" val="463433778"/>
              </p:ext>
            </p:extLst>
          </p:nvPr>
        </p:nvGraphicFramePr>
        <p:xfrm>
          <a:off x="97014" y="501904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3" r:lo="rId44" r:qs="rId45" r:cs="rId46"/>
          </a:graphicData>
        </a:graphic>
      </p:graphicFrame>
      <p:graphicFrame>
        <p:nvGraphicFramePr>
          <p:cNvPr id="16" name="Diagram 8"/>
          <p:cNvGraphicFramePr/>
          <p:nvPr>
            <p:extLst>
              <p:ext uri="{D42A27DB-BD31-4B8C-83A1-F6EECF244321}">
                <p14:modId xmlns:p14="http://schemas.microsoft.com/office/powerpoint/2010/main" val="3984528206"/>
              </p:ext>
            </p:extLst>
          </p:nvPr>
        </p:nvGraphicFramePr>
        <p:xfrm>
          <a:off x="2159494" y="5044440"/>
          <a:ext cx="1569339" cy="16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8" r:lo="rId49" r:qs="rId50" r:cs="rId51"/>
          </a:graphicData>
        </a:graphic>
      </p:graphicFrame>
    </p:spTree>
    <p:extLst>
      <p:ext uri="{BB962C8B-B14F-4D97-AF65-F5344CB8AC3E}">
        <p14:creationId xmlns:p14="http://schemas.microsoft.com/office/powerpoint/2010/main" val="172688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  <p:bldGraphic spid="10" grpId="0">
        <p:bldAsOne/>
      </p:bldGraphic>
      <p:bldGraphic spid="11" grpId="0">
        <p:bldAsOne/>
      </p:bldGraphic>
      <p:bldGraphic spid="12" grpId="0">
        <p:bldAsOne/>
      </p:bldGraphic>
      <p:bldGraphic spid="15" grpId="0">
        <p:bldAsOne/>
      </p:bldGraphic>
      <p:bldGraphic spid="16" grpId="0">
        <p:bldAsOne/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VUB PowerPoint sablonas ENG">
  <a:themeElements>
    <a:clrScheme name="Pasirinktinis 3">
      <a:dk1>
        <a:srgbClr val="F79646"/>
      </a:dk1>
      <a:lt1>
        <a:srgbClr val="F79646"/>
      </a:lt1>
      <a:dk2>
        <a:srgbClr val="DBEEF3"/>
      </a:dk2>
      <a:lt2>
        <a:srgbClr val="DBEEF3"/>
      </a:lt2>
      <a:accent1>
        <a:srgbClr val="95B3D7"/>
      </a:accent1>
      <a:accent2>
        <a:srgbClr val="D99694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974806"/>
      </a:folHlink>
    </a:clrScheme>
    <a:fontScheme name="Miestiška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angos form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1253</TotalTime>
  <Words>1410</Words>
  <Application>Microsoft Office PowerPoint</Application>
  <PresentationFormat>Demonstracija ekrane (4:3)</PresentationFormat>
  <Paragraphs>215</Paragraphs>
  <Slides>22</Slides>
  <Notes>14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Skaidrių pavadinimai</vt:lpstr>
      </vt:variant>
      <vt:variant>
        <vt:i4>22</vt:i4>
      </vt:variant>
    </vt:vector>
  </HeadingPairs>
  <TitlesOfParts>
    <vt:vector size="24" baseType="lpstr">
      <vt:lpstr>Office Theme</vt:lpstr>
      <vt:lpstr>VUB PowerPoint sablonas ENG</vt:lpstr>
      <vt:lpstr>PowerPoint pristatymas</vt:lpstr>
      <vt:lpstr>Building evidence into subject librarians training: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Kaixer</dc:creator>
  <cp:lastModifiedBy>User</cp:lastModifiedBy>
  <cp:revision>121</cp:revision>
  <dcterms:created xsi:type="dcterms:W3CDTF">2013-04-25T06:36:25Z</dcterms:created>
  <dcterms:modified xsi:type="dcterms:W3CDTF">2015-05-19T04:50:14Z</dcterms:modified>
</cp:coreProperties>
</file>