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63" r:id="rId11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0AA5"/>
    <a:srgbClr val="260A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AADB65-7082-489B-3214-BBF7CEBC1ECB}" v="791" dt="2021-03-14T18:39:55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.10441425657460399"/>
          <c:w val="1"/>
          <c:h val="0.645042197836517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Sheet3!$B$6</c:f>
              <c:numCache>
                <c:formatCode>General</c:formatCode>
                <c:ptCount val="1"/>
                <c:pt idx="0">
                  <c:v>920878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4A-414A-8EA0-8689DBE779C1}"/>
            </c:ext>
          </c:extLst>
        </c:ser>
        <c:ser>
          <c:idx val="1"/>
          <c:order val="1"/>
          <c:tx>
            <c:strRef>
              <c:f>Sheet3!$C$5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Sheet3!$C$6</c:f>
              <c:numCache>
                <c:formatCode>General</c:formatCode>
                <c:ptCount val="1"/>
                <c:pt idx="0">
                  <c:v>1298317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4A-414A-8EA0-8689DBE779C1}"/>
            </c:ext>
          </c:extLst>
        </c:ser>
        <c:ser>
          <c:idx val="2"/>
          <c:order val="2"/>
          <c:tx>
            <c:strRef>
              <c:f>Sheet3!$D$5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Sheet3!$D$6</c:f>
              <c:numCache>
                <c:formatCode>General</c:formatCode>
                <c:ptCount val="1"/>
                <c:pt idx="0">
                  <c:v>1692174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D4A-414A-8EA0-8689DBE779C1}"/>
            </c:ext>
          </c:extLst>
        </c:ser>
        <c:ser>
          <c:idx val="3"/>
          <c:order val="3"/>
          <c:tx>
            <c:strRef>
              <c:f>Sheet3!$E$5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Sheet3!$E$6</c:f>
              <c:numCache>
                <c:formatCode>General</c:formatCode>
                <c:ptCount val="1"/>
                <c:pt idx="0">
                  <c:v>2103440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D4A-414A-8EA0-8689DBE779C1}"/>
            </c:ext>
          </c:extLst>
        </c:ser>
        <c:ser>
          <c:idx val="4"/>
          <c:order val="4"/>
          <c:tx>
            <c:strRef>
              <c:f>Sheet3!$F$5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Sheet3!$F$6</c:f>
              <c:numCache>
                <c:formatCode>General</c:formatCode>
                <c:ptCount val="1"/>
                <c:pt idx="0">
                  <c:v>2557773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D4A-414A-8EA0-8689DBE779C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35891368"/>
        <c:axId val="335892352"/>
      </c:barChart>
      <c:catAx>
        <c:axId val="3358913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5892352"/>
        <c:crosses val="autoZero"/>
        <c:auto val="1"/>
        <c:lblAlgn val="ctr"/>
        <c:lblOffset val="100"/>
        <c:noMultiLvlLbl val="0"/>
      </c:catAx>
      <c:valAx>
        <c:axId val="3358923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35891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91857131031133"/>
          <c:y val="0.74623626529627196"/>
          <c:w val="0.77948001886572327"/>
          <c:h val="0.170261967947886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t-E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 b="1">
          <a:solidFill>
            <a:schemeClr val="bg1"/>
          </a:solidFill>
        </a:defRPr>
      </a:pPr>
      <a:endParaRPr lang="et-EE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9011838261977844E-2"/>
          <c:y val="6.5573851773589265E-2"/>
          <c:w val="0.92021758839528556"/>
          <c:h val="0.68205874414729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5.6898818691264993E-2"/>
                  <c:y val="4.579563607253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72983506992034"/>
                      <c:h val="0.352569153213447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B886-4F4B-B5D4-8825E10114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169228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86-4F4B-B5D4-8825E10114B4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Sheet1!$C$3</c:f>
              <c:numCache>
                <c:formatCode>General</c:formatCode>
                <c:ptCount val="1"/>
                <c:pt idx="0">
                  <c:v>200483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886-4F4B-B5D4-8825E10114B4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2513778308388662E-2"/>
                  <c:y val="9.159127214507480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318247188815464"/>
                      <c:h val="0.352569153213447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B886-4F4B-B5D4-8825E10114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Sheet1!$D$3</c:f>
              <c:numCache>
                <c:formatCode>General</c:formatCode>
                <c:ptCount val="1"/>
                <c:pt idx="0">
                  <c:v>132542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886-4F4B-B5D4-8825E10114B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83144776"/>
        <c:axId val="483143464"/>
      </c:barChart>
      <c:catAx>
        <c:axId val="4831447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83143464"/>
        <c:crosses val="autoZero"/>
        <c:auto val="1"/>
        <c:lblAlgn val="ctr"/>
        <c:lblOffset val="100"/>
        <c:noMultiLvlLbl val="0"/>
      </c:catAx>
      <c:valAx>
        <c:axId val="4831434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3144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t-E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 b="1">
          <a:solidFill>
            <a:schemeClr val="bg1"/>
          </a:solidFill>
        </a:defRPr>
      </a:pPr>
      <a:endParaRPr lang="et-EE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Sheet2!$C$4:$E$4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Sheet2!$C$5:$E$5</c:f>
              <c:numCache>
                <c:formatCode>General</c:formatCode>
                <c:ptCount val="3"/>
                <c:pt idx="0">
                  <c:v>6732</c:v>
                </c:pt>
                <c:pt idx="1">
                  <c:v>7431</c:v>
                </c:pt>
                <c:pt idx="2">
                  <c:v>8830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88-4607-A280-C82BD537B00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82571872"/>
        <c:axId val="482572200"/>
      </c:barChart>
      <c:catAx>
        <c:axId val="48257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t-EE"/>
          </a:p>
        </c:txPr>
        <c:crossAx val="482572200"/>
        <c:crosses val="autoZero"/>
        <c:auto val="1"/>
        <c:lblAlgn val="ctr"/>
        <c:lblOffset val="100"/>
        <c:noMultiLvlLbl val="0"/>
      </c:catAx>
      <c:valAx>
        <c:axId val="4825722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82571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400" b="1">
          <a:solidFill>
            <a:schemeClr val="bg1"/>
          </a:solidFill>
        </a:defRPr>
      </a:pPr>
      <a:endParaRPr lang="et-EE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Leht1!$G$7</c:f>
              <c:strCache>
                <c:ptCount val="1"/>
                <c:pt idx="0">
                  <c:v>Litsentsibaasid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3FE-4C2B-9F89-E8B404E2563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3FE-4C2B-9F89-E8B404E2563F}"/>
              </c:ext>
            </c:extLst>
          </c:dPt>
          <c:dLbls>
            <c:dLbl>
              <c:idx val="0"/>
              <c:layout>
                <c:manualLayout>
                  <c:x val="0"/>
                  <c:y val="7.97399396234798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837717276388547"/>
                      <c:h val="0.1429851700735416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3FE-4C2B-9F89-E8B404E2563F}"/>
                </c:ext>
              </c:extLst>
            </c:dLbl>
            <c:dLbl>
              <c:idx val="1"/>
              <c:layout>
                <c:manualLayout>
                  <c:x val="-0.17528411208245806"/>
                  <c:y val="-0.1243778331204192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590558397213119"/>
                      <c:h val="0.1684047558643935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B3FE-4C2B-9F89-E8B404E256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t-EE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Leht1!$H$6:$I$6</c:f>
              <c:strCache>
                <c:ptCount val="2"/>
                <c:pt idx="0">
                  <c:v>2019 I</c:v>
                </c:pt>
                <c:pt idx="1">
                  <c:v>2020 I</c:v>
                </c:pt>
              </c:strCache>
            </c:strRef>
          </c:cat>
          <c:val>
            <c:numRef>
              <c:f>Leht1!$H$7:$I$7</c:f>
              <c:numCache>
                <c:formatCode>General</c:formatCode>
                <c:ptCount val="2"/>
                <c:pt idx="0">
                  <c:v>10703</c:v>
                </c:pt>
                <c:pt idx="1">
                  <c:v>51274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3FE-4C2B-9F89-E8B404E256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t-E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bg1"/>
          </a:solidFill>
        </a:defRPr>
      </a:pPr>
      <a:endParaRPr lang="et-EE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48B92E-5ADD-4AC4-AE6C-D0247B9F0D9D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A6F448-CD3B-4725-ACE9-ED38B92397B6}">
      <dgm:prSet phldrT="[Text]"/>
      <dgm:spPr/>
      <dgm:t>
        <a:bodyPr/>
        <a:lstStyle/>
        <a:p>
          <a:r>
            <a:rPr lang="et-EE" dirty="0"/>
            <a:t>Me oleme avatud</a:t>
          </a:r>
          <a:endParaRPr lang="en-US" dirty="0"/>
        </a:p>
      </dgm:t>
    </dgm:pt>
    <dgm:pt modelId="{6C3956F1-F877-499C-87E6-166C65AE5EA6}" type="parTrans" cxnId="{D73B8822-3C46-4EC9-8750-D3ECCADF6776}">
      <dgm:prSet/>
      <dgm:spPr/>
      <dgm:t>
        <a:bodyPr/>
        <a:lstStyle/>
        <a:p>
          <a:endParaRPr lang="en-US"/>
        </a:p>
      </dgm:t>
    </dgm:pt>
    <dgm:pt modelId="{208C1A02-97BD-4599-AD5F-5ED1FE2CA6A4}" type="sibTrans" cxnId="{D73B8822-3C46-4EC9-8750-D3ECCADF6776}">
      <dgm:prSet/>
      <dgm:spPr/>
      <dgm:t>
        <a:bodyPr/>
        <a:lstStyle/>
        <a:p>
          <a:endParaRPr lang="en-US"/>
        </a:p>
      </dgm:t>
    </dgm:pt>
    <dgm:pt modelId="{0561A158-8D37-4612-8B12-580413EA9C97}">
      <dgm:prSet phldrT="[Text]"/>
      <dgm:spPr/>
      <dgm:t>
        <a:bodyPr/>
        <a:lstStyle/>
        <a:p>
          <a:r>
            <a:rPr lang="et-EE" dirty="0"/>
            <a:t>Me oleme kliendikesksed</a:t>
          </a:r>
          <a:endParaRPr lang="en-US" dirty="0"/>
        </a:p>
      </dgm:t>
    </dgm:pt>
    <dgm:pt modelId="{C2623647-9C2A-406C-B111-4A2CE2FACDD5}" type="parTrans" cxnId="{8058BE59-A171-4DD9-BD9A-AE984B17D515}">
      <dgm:prSet/>
      <dgm:spPr/>
      <dgm:t>
        <a:bodyPr/>
        <a:lstStyle/>
        <a:p>
          <a:endParaRPr lang="en-US"/>
        </a:p>
      </dgm:t>
    </dgm:pt>
    <dgm:pt modelId="{AE439D53-1254-4162-9280-FFAB0048F51F}" type="sibTrans" cxnId="{8058BE59-A171-4DD9-BD9A-AE984B17D515}">
      <dgm:prSet/>
      <dgm:spPr/>
      <dgm:t>
        <a:bodyPr/>
        <a:lstStyle/>
        <a:p>
          <a:endParaRPr lang="en-US"/>
        </a:p>
      </dgm:t>
    </dgm:pt>
    <dgm:pt modelId="{01319FFF-0514-4518-8E7E-7EA89BAEF409}">
      <dgm:prSet phldrT="[Text]"/>
      <dgm:spPr/>
      <dgm:t>
        <a:bodyPr/>
        <a:lstStyle/>
        <a:p>
          <a:r>
            <a:rPr lang="et-EE" dirty="0"/>
            <a:t>Me oleme uuendajad</a:t>
          </a:r>
          <a:endParaRPr lang="en-US" dirty="0"/>
        </a:p>
      </dgm:t>
    </dgm:pt>
    <dgm:pt modelId="{0C3C99F6-8D43-4936-A1CD-761934F63CE9}" type="parTrans" cxnId="{7944F387-84FA-491E-A6C1-C987616504DF}">
      <dgm:prSet/>
      <dgm:spPr/>
      <dgm:t>
        <a:bodyPr/>
        <a:lstStyle/>
        <a:p>
          <a:endParaRPr lang="en-US"/>
        </a:p>
      </dgm:t>
    </dgm:pt>
    <dgm:pt modelId="{14566987-3CCA-40A5-861E-DCEAD8B1BF6F}" type="sibTrans" cxnId="{7944F387-84FA-491E-A6C1-C987616504DF}">
      <dgm:prSet/>
      <dgm:spPr/>
      <dgm:t>
        <a:bodyPr/>
        <a:lstStyle/>
        <a:p>
          <a:endParaRPr lang="en-US"/>
        </a:p>
      </dgm:t>
    </dgm:pt>
    <dgm:pt modelId="{88C96EDA-636B-4011-B4D0-0AB6EB5BE5A1}">
      <dgm:prSet phldrT="[Text]"/>
      <dgm:spPr/>
      <dgm:t>
        <a:bodyPr/>
        <a:lstStyle/>
        <a:p>
          <a:r>
            <a:rPr lang="et-EE" dirty="0"/>
            <a:t>Me oleme usaldusväärsed</a:t>
          </a:r>
          <a:endParaRPr lang="en-US" dirty="0"/>
        </a:p>
      </dgm:t>
    </dgm:pt>
    <dgm:pt modelId="{A5A5A011-90C7-4501-B68D-0143E154962E}" type="parTrans" cxnId="{49172CCC-FFB3-4FDF-9401-EAAB88C1C370}">
      <dgm:prSet/>
      <dgm:spPr/>
      <dgm:t>
        <a:bodyPr/>
        <a:lstStyle/>
        <a:p>
          <a:endParaRPr lang="en-US"/>
        </a:p>
      </dgm:t>
    </dgm:pt>
    <dgm:pt modelId="{1A3BD473-4437-4F70-A1DC-5668E5145B12}" type="sibTrans" cxnId="{49172CCC-FFB3-4FDF-9401-EAAB88C1C370}">
      <dgm:prSet/>
      <dgm:spPr/>
      <dgm:t>
        <a:bodyPr/>
        <a:lstStyle/>
        <a:p>
          <a:endParaRPr lang="en-US"/>
        </a:p>
      </dgm:t>
    </dgm:pt>
    <dgm:pt modelId="{846A051C-A457-44CF-853C-3E6BDE39E02A}">
      <dgm:prSet phldrT="[Text]"/>
      <dgm:spPr/>
      <dgm:t>
        <a:bodyPr/>
        <a:lstStyle/>
        <a:p>
          <a:r>
            <a:rPr lang="et-EE" dirty="0"/>
            <a:t>Me oleme loovad</a:t>
          </a:r>
          <a:endParaRPr lang="en-US" dirty="0"/>
        </a:p>
      </dgm:t>
    </dgm:pt>
    <dgm:pt modelId="{3B9CD8CA-9F85-4AD3-8CA2-79F11A6F53B5}" type="parTrans" cxnId="{10BCDEF3-29C6-420C-A865-AB961362F69B}">
      <dgm:prSet/>
      <dgm:spPr/>
      <dgm:t>
        <a:bodyPr/>
        <a:lstStyle/>
        <a:p>
          <a:endParaRPr lang="en-US"/>
        </a:p>
      </dgm:t>
    </dgm:pt>
    <dgm:pt modelId="{32112358-E08D-4F59-B6F4-3B1472D3A8EB}" type="sibTrans" cxnId="{10BCDEF3-29C6-420C-A865-AB961362F69B}">
      <dgm:prSet/>
      <dgm:spPr/>
      <dgm:t>
        <a:bodyPr/>
        <a:lstStyle/>
        <a:p>
          <a:endParaRPr lang="en-US"/>
        </a:p>
      </dgm:t>
    </dgm:pt>
    <dgm:pt modelId="{1083CB91-04FC-49F7-BE45-B8B287C087FA}" type="pres">
      <dgm:prSet presAssocID="{C748B92E-5ADD-4AC4-AE6C-D0247B9F0D9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548B9E-C700-4453-B610-513CA3E45E89}" type="pres">
      <dgm:prSet presAssocID="{C748B92E-5ADD-4AC4-AE6C-D0247B9F0D9D}" presName="cycle" presStyleCnt="0"/>
      <dgm:spPr/>
    </dgm:pt>
    <dgm:pt modelId="{B36150E1-2D5C-4A77-A245-3B9857A266F6}" type="pres">
      <dgm:prSet presAssocID="{BFA6F448-CD3B-4725-ACE9-ED38B92397B6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75E905-4377-4B2E-AD83-F389FA8C706B}" type="pres">
      <dgm:prSet presAssocID="{208C1A02-97BD-4599-AD5F-5ED1FE2CA6A4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10439593-1D4E-4541-863C-C10A729C2331}" type="pres">
      <dgm:prSet presAssocID="{0561A158-8D37-4612-8B12-580413EA9C97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F227F0-1FB1-402A-98EB-337980C7DF52}" type="pres">
      <dgm:prSet presAssocID="{01319FFF-0514-4518-8E7E-7EA89BAEF409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D7255-F9AF-4253-AC8F-AAB81A9065E9}" type="pres">
      <dgm:prSet presAssocID="{88C96EDA-636B-4011-B4D0-0AB6EB5BE5A1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DBECB-6F92-4E7C-900C-2FB811C3503B}" type="pres">
      <dgm:prSet presAssocID="{846A051C-A457-44CF-853C-3E6BDE39E02A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9C2215-1462-4B8B-9689-673B6227B0B6}" type="presOf" srcId="{0561A158-8D37-4612-8B12-580413EA9C97}" destId="{10439593-1D4E-4541-863C-C10A729C2331}" srcOrd="0" destOrd="0" presId="urn:microsoft.com/office/officeart/2005/8/layout/cycle3"/>
    <dgm:cxn modelId="{49172CCC-FFB3-4FDF-9401-EAAB88C1C370}" srcId="{C748B92E-5ADD-4AC4-AE6C-D0247B9F0D9D}" destId="{88C96EDA-636B-4011-B4D0-0AB6EB5BE5A1}" srcOrd="3" destOrd="0" parTransId="{A5A5A011-90C7-4501-B68D-0143E154962E}" sibTransId="{1A3BD473-4437-4F70-A1DC-5668E5145B12}"/>
    <dgm:cxn modelId="{4E60F1AF-30E2-4E8B-80AF-997EBD2B7EFD}" type="presOf" srcId="{88C96EDA-636B-4011-B4D0-0AB6EB5BE5A1}" destId="{9D6D7255-F9AF-4253-AC8F-AAB81A9065E9}" srcOrd="0" destOrd="0" presId="urn:microsoft.com/office/officeart/2005/8/layout/cycle3"/>
    <dgm:cxn modelId="{8058BE59-A171-4DD9-BD9A-AE984B17D515}" srcId="{C748B92E-5ADD-4AC4-AE6C-D0247B9F0D9D}" destId="{0561A158-8D37-4612-8B12-580413EA9C97}" srcOrd="1" destOrd="0" parTransId="{C2623647-9C2A-406C-B111-4A2CE2FACDD5}" sibTransId="{AE439D53-1254-4162-9280-FFAB0048F51F}"/>
    <dgm:cxn modelId="{7944F387-84FA-491E-A6C1-C987616504DF}" srcId="{C748B92E-5ADD-4AC4-AE6C-D0247B9F0D9D}" destId="{01319FFF-0514-4518-8E7E-7EA89BAEF409}" srcOrd="2" destOrd="0" parTransId="{0C3C99F6-8D43-4936-A1CD-761934F63CE9}" sibTransId="{14566987-3CCA-40A5-861E-DCEAD8B1BF6F}"/>
    <dgm:cxn modelId="{10BCDEF3-29C6-420C-A865-AB961362F69B}" srcId="{C748B92E-5ADD-4AC4-AE6C-D0247B9F0D9D}" destId="{846A051C-A457-44CF-853C-3E6BDE39E02A}" srcOrd="4" destOrd="0" parTransId="{3B9CD8CA-9F85-4AD3-8CA2-79F11A6F53B5}" sibTransId="{32112358-E08D-4F59-B6F4-3B1472D3A8EB}"/>
    <dgm:cxn modelId="{CBF720B1-8160-45BD-BA5C-F18DDEFDB98B}" type="presOf" srcId="{208C1A02-97BD-4599-AD5F-5ED1FE2CA6A4}" destId="{1075E905-4377-4B2E-AD83-F389FA8C706B}" srcOrd="0" destOrd="0" presId="urn:microsoft.com/office/officeart/2005/8/layout/cycle3"/>
    <dgm:cxn modelId="{C7D262FF-EA55-4F0F-9680-810F1A342B41}" type="presOf" srcId="{846A051C-A457-44CF-853C-3E6BDE39E02A}" destId="{910DBECB-6F92-4E7C-900C-2FB811C3503B}" srcOrd="0" destOrd="0" presId="urn:microsoft.com/office/officeart/2005/8/layout/cycle3"/>
    <dgm:cxn modelId="{66484439-6E2C-4249-B5F1-D2009897CAB8}" type="presOf" srcId="{BFA6F448-CD3B-4725-ACE9-ED38B92397B6}" destId="{B36150E1-2D5C-4A77-A245-3B9857A266F6}" srcOrd="0" destOrd="0" presId="urn:microsoft.com/office/officeart/2005/8/layout/cycle3"/>
    <dgm:cxn modelId="{A35C1EB0-E04C-4625-B51D-FCE8A3172FEE}" type="presOf" srcId="{C748B92E-5ADD-4AC4-AE6C-D0247B9F0D9D}" destId="{1083CB91-04FC-49F7-BE45-B8B287C087FA}" srcOrd="0" destOrd="0" presId="urn:microsoft.com/office/officeart/2005/8/layout/cycle3"/>
    <dgm:cxn modelId="{0DE74DC0-C593-4504-8F0A-FB93A1C8C790}" type="presOf" srcId="{01319FFF-0514-4518-8E7E-7EA89BAEF409}" destId="{A1F227F0-1FB1-402A-98EB-337980C7DF52}" srcOrd="0" destOrd="0" presId="urn:microsoft.com/office/officeart/2005/8/layout/cycle3"/>
    <dgm:cxn modelId="{D73B8822-3C46-4EC9-8750-D3ECCADF6776}" srcId="{C748B92E-5ADD-4AC4-AE6C-D0247B9F0D9D}" destId="{BFA6F448-CD3B-4725-ACE9-ED38B92397B6}" srcOrd="0" destOrd="0" parTransId="{6C3956F1-F877-499C-87E6-166C65AE5EA6}" sibTransId="{208C1A02-97BD-4599-AD5F-5ED1FE2CA6A4}"/>
    <dgm:cxn modelId="{342842D0-404C-4580-902C-EAF4D13683B7}" type="presParOf" srcId="{1083CB91-04FC-49F7-BE45-B8B287C087FA}" destId="{C4548B9E-C700-4453-B610-513CA3E45E89}" srcOrd="0" destOrd="0" presId="urn:microsoft.com/office/officeart/2005/8/layout/cycle3"/>
    <dgm:cxn modelId="{1B534004-FDE8-4166-9A24-85125F395F08}" type="presParOf" srcId="{C4548B9E-C700-4453-B610-513CA3E45E89}" destId="{B36150E1-2D5C-4A77-A245-3B9857A266F6}" srcOrd="0" destOrd="0" presId="urn:microsoft.com/office/officeart/2005/8/layout/cycle3"/>
    <dgm:cxn modelId="{FC2E5068-6CFF-454A-8E66-E2E1EE2F768E}" type="presParOf" srcId="{C4548B9E-C700-4453-B610-513CA3E45E89}" destId="{1075E905-4377-4B2E-AD83-F389FA8C706B}" srcOrd="1" destOrd="0" presId="urn:microsoft.com/office/officeart/2005/8/layout/cycle3"/>
    <dgm:cxn modelId="{7D4AA607-52F5-475C-B758-5590407BD14C}" type="presParOf" srcId="{C4548B9E-C700-4453-B610-513CA3E45E89}" destId="{10439593-1D4E-4541-863C-C10A729C2331}" srcOrd="2" destOrd="0" presId="urn:microsoft.com/office/officeart/2005/8/layout/cycle3"/>
    <dgm:cxn modelId="{8DF5A355-18B8-43D1-9C79-01D43789E60A}" type="presParOf" srcId="{C4548B9E-C700-4453-B610-513CA3E45E89}" destId="{A1F227F0-1FB1-402A-98EB-337980C7DF52}" srcOrd="3" destOrd="0" presId="urn:microsoft.com/office/officeart/2005/8/layout/cycle3"/>
    <dgm:cxn modelId="{932B48DD-112E-4653-8FE3-2D792BED060C}" type="presParOf" srcId="{C4548B9E-C700-4453-B610-513CA3E45E89}" destId="{9D6D7255-F9AF-4253-AC8F-AAB81A9065E9}" srcOrd="4" destOrd="0" presId="urn:microsoft.com/office/officeart/2005/8/layout/cycle3"/>
    <dgm:cxn modelId="{AC453091-6AD1-47D8-9D10-9FD76CC84A55}" type="presParOf" srcId="{C4548B9E-C700-4453-B610-513CA3E45E89}" destId="{910DBECB-6F92-4E7C-900C-2FB811C3503B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5E905-4377-4B2E-AD83-F389FA8C706B}">
      <dsp:nvSpPr>
        <dsp:cNvPr id="0" name=""/>
        <dsp:cNvSpPr/>
      </dsp:nvSpPr>
      <dsp:spPr>
        <a:xfrm>
          <a:off x="1161199" y="-23374"/>
          <a:ext cx="4151954" cy="4151954"/>
        </a:xfrm>
        <a:prstGeom prst="circularArrow">
          <a:avLst>
            <a:gd name="adj1" fmla="val 5544"/>
            <a:gd name="adj2" fmla="val 330680"/>
            <a:gd name="adj3" fmla="val 13806020"/>
            <a:gd name="adj4" fmla="val 17367676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6150E1-2D5C-4A77-A245-3B9857A266F6}">
      <dsp:nvSpPr>
        <dsp:cNvPr id="0" name=""/>
        <dsp:cNvSpPr/>
      </dsp:nvSpPr>
      <dsp:spPr>
        <a:xfrm>
          <a:off x="2277720" y="1213"/>
          <a:ext cx="1918912" cy="959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100" kern="1200" dirty="0"/>
            <a:t>Me oleme avatud</a:t>
          </a:r>
          <a:endParaRPr lang="en-US" sz="2100" kern="1200" dirty="0"/>
        </a:p>
      </dsp:txBody>
      <dsp:txXfrm>
        <a:off x="2324557" y="48050"/>
        <a:ext cx="1825238" cy="865782"/>
      </dsp:txXfrm>
    </dsp:sp>
    <dsp:sp modelId="{10439593-1D4E-4541-863C-C10A729C2331}">
      <dsp:nvSpPr>
        <dsp:cNvPr id="0" name=""/>
        <dsp:cNvSpPr/>
      </dsp:nvSpPr>
      <dsp:spPr>
        <a:xfrm>
          <a:off x="3961619" y="1224637"/>
          <a:ext cx="1918912" cy="959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100" kern="1200" dirty="0"/>
            <a:t>Me oleme kliendikesksed</a:t>
          </a:r>
          <a:endParaRPr lang="en-US" sz="2100" kern="1200" dirty="0"/>
        </a:p>
      </dsp:txBody>
      <dsp:txXfrm>
        <a:off x="4008456" y="1271474"/>
        <a:ext cx="1825238" cy="865782"/>
      </dsp:txXfrm>
    </dsp:sp>
    <dsp:sp modelId="{A1F227F0-1FB1-402A-98EB-337980C7DF52}">
      <dsp:nvSpPr>
        <dsp:cNvPr id="0" name=""/>
        <dsp:cNvSpPr/>
      </dsp:nvSpPr>
      <dsp:spPr>
        <a:xfrm>
          <a:off x="3318427" y="3204179"/>
          <a:ext cx="1918912" cy="959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100" kern="1200" dirty="0"/>
            <a:t>Me oleme uuendajad</a:t>
          </a:r>
          <a:endParaRPr lang="en-US" sz="2100" kern="1200" dirty="0"/>
        </a:p>
      </dsp:txBody>
      <dsp:txXfrm>
        <a:off x="3365264" y="3251016"/>
        <a:ext cx="1825238" cy="865782"/>
      </dsp:txXfrm>
    </dsp:sp>
    <dsp:sp modelId="{9D6D7255-F9AF-4253-AC8F-AAB81A9065E9}">
      <dsp:nvSpPr>
        <dsp:cNvPr id="0" name=""/>
        <dsp:cNvSpPr/>
      </dsp:nvSpPr>
      <dsp:spPr>
        <a:xfrm>
          <a:off x="1237013" y="3204179"/>
          <a:ext cx="1918912" cy="959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100" kern="1200" dirty="0"/>
            <a:t>Me oleme usaldusväärsed</a:t>
          </a:r>
          <a:endParaRPr lang="en-US" sz="2100" kern="1200" dirty="0"/>
        </a:p>
      </dsp:txBody>
      <dsp:txXfrm>
        <a:off x="1283850" y="3251016"/>
        <a:ext cx="1825238" cy="865782"/>
      </dsp:txXfrm>
    </dsp:sp>
    <dsp:sp modelId="{910DBECB-6F92-4E7C-900C-2FB811C3503B}">
      <dsp:nvSpPr>
        <dsp:cNvPr id="0" name=""/>
        <dsp:cNvSpPr/>
      </dsp:nvSpPr>
      <dsp:spPr>
        <a:xfrm>
          <a:off x="593821" y="1224637"/>
          <a:ext cx="1918912" cy="959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100" kern="1200" dirty="0"/>
            <a:t>Me oleme loovad</a:t>
          </a:r>
          <a:endParaRPr lang="en-US" sz="2100" kern="1200" dirty="0"/>
        </a:p>
      </dsp:txBody>
      <dsp:txXfrm>
        <a:off x="640658" y="1271474"/>
        <a:ext cx="1825238" cy="865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47294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69669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37814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71031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50718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0525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2058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84620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52871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09873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32687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0A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93E06-B27B-4C22-BCE1-39E378622DCD}" type="datetimeFigureOut">
              <a:rPr lang="et-EE" smtClean="0"/>
              <a:t>15.03.2021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B9E7-DC3D-411F-AB1E-A7D0C9996104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7960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2573" y="0"/>
            <a:ext cx="549942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822" y="2661141"/>
            <a:ext cx="6217820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2400" b="1">
                <a:solidFill>
                  <a:schemeClr val="bg1"/>
                </a:solidFill>
                <a:latin typeface="Arial"/>
                <a:ea typeface="Source Sans Pro"/>
                <a:cs typeface="Arial"/>
              </a:rPr>
              <a:t>Raamatukogu on arenev organism</a:t>
            </a:r>
            <a:endParaRPr lang="et-EE" sz="2400" i="1">
              <a:solidFill>
                <a:schemeClr val="bg1"/>
              </a:solidFill>
              <a:latin typeface="Arial"/>
              <a:ea typeface="Source Sans Pro"/>
              <a:cs typeface="Arial" panose="020B0604020202020204" pitchFamily="34" charset="0"/>
            </a:endParaRPr>
          </a:p>
          <a:p>
            <a:r>
              <a:rPr lang="et-EE" sz="2400" i="1">
                <a:solidFill>
                  <a:schemeClr val="bg1"/>
                </a:solidFill>
                <a:latin typeface="Arial"/>
                <a:ea typeface="Source Sans Pro"/>
                <a:cs typeface="Arial"/>
              </a:rPr>
              <a:t>S.R. </a:t>
            </a:r>
            <a:r>
              <a:rPr lang="et-EE" sz="2400" i="1" err="1">
                <a:solidFill>
                  <a:schemeClr val="bg1"/>
                </a:solidFill>
                <a:latin typeface="Arial"/>
                <a:ea typeface="Source Sans Pro"/>
                <a:cs typeface="Arial"/>
              </a:rPr>
              <a:t>Ranghanatan</a:t>
            </a:r>
            <a:endParaRPr lang="et-EE" sz="2400" i="1">
              <a:solidFill>
                <a:schemeClr val="bg1"/>
              </a:solidFill>
              <a:latin typeface="Source Sans Pro Light"/>
              <a:ea typeface="Source Sans Pro"/>
              <a:cs typeface="Arial" panose="020B0604020202020204" pitchFamily="34" charset="0"/>
            </a:endParaRPr>
          </a:p>
          <a:p>
            <a:endParaRPr lang="et-EE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t-EE" dirty="0">
                <a:solidFill>
                  <a:schemeClr val="bg1"/>
                </a:solidFill>
                <a:latin typeface="Arial"/>
                <a:ea typeface="Source Sans Pro Light"/>
                <a:cs typeface="Arial"/>
              </a:rPr>
              <a:t>Kristel Veimann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5564" y="6271491"/>
            <a:ext cx="199505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2000" b="1" dirty="0">
                <a:solidFill>
                  <a:schemeClr val="bg1"/>
                </a:solidFill>
                <a:latin typeface="Arial"/>
                <a:cs typeface="Arial"/>
              </a:rPr>
              <a:t>www.</a:t>
            </a:r>
            <a:r>
              <a:rPr lang="et-EE" sz="2000" b="1" dirty="0">
                <a:solidFill>
                  <a:schemeClr val="bg1"/>
                </a:solidFill>
                <a:latin typeface="Source Sans Pro"/>
                <a:ea typeface="Source Sans Pro"/>
                <a:cs typeface="Arial"/>
              </a:rPr>
              <a:t>nlib</a:t>
            </a:r>
            <a:r>
              <a:rPr lang="et-EE" sz="2000" b="1" dirty="0">
                <a:solidFill>
                  <a:schemeClr val="bg1"/>
                </a:solidFill>
                <a:latin typeface="Arial"/>
                <a:cs typeface="Arial"/>
              </a:rPr>
              <a:t>.ee</a:t>
            </a:r>
          </a:p>
        </p:txBody>
      </p:sp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4821" y="5612137"/>
            <a:ext cx="783391" cy="9944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4293" y="5593552"/>
            <a:ext cx="981692" cy="101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3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614317-BCB3-43E6-A8C0-FFB3EA17F52D}"/>
              </a:ext>
            </a:extLst>
          </p:cNvPr>
          <p:cNvSpPr txBox="1"/>
          <p:nvPr/>
        </p:nvSpPr>
        <p:spPr>
          <a:xfrm>
            <a:off x="281217" y="1869272"/>
            <a:ext cx="945391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2400" b="1" dirty="0">
                <a:solidFill>
                  <a:schemeClr val="bg1"/>
                </a:solidFill>
                <a:latin typeface="Arial"/>
                <a:ea typeface="Source Sans Pro"/>
                <a:cs typeface="Arial"/>
              </a:rPr>
              <a:t>SOOVITUSINDEKS:	2018 – 73%	2019 – 87%	 2020 – 90%</a:t>
            </a:r>
            <a:endParaRPr lang="et-EE" sz="2400" dirty="0">
              <a:solidFill>
                <a:schemeClr val="bg1"/>
              </a:solidFill>
              <a:latin typeface="Arial"/>
              <a:ea typeface="Source Sans Pro Light"/>
              <a:cs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A2F267-260B-4015-B333-1202B7BB80DE}"/>
              </a:ext>
            </a:extLst>
          </p:cNvPr>
          <p:cNvSpPr txBox="1"/>
          <p:nvPr/>
        </p:nvSpPr>
        <p:spPr>
          <a:xfrm>
            <a:off x="286554" y="4078945"/>
            <a:ext cx="3237570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2000" b="1">
                <a:solidFill>
                  <a:schemeClr val="bg1"/>
                </a:solidFill>
                <a:latin typeface="Arial"/>
                <a:ea typeface="Source Sans Pro"/>
                <a:cs typeface="Arial"/>
              </a:rPr>
              <a:t>DIGITAALARHIIV DIGAR:</a:t>
            </a:r>
            <a:endParaRPr lang="et-EE" sz="2000">
              <a:solidFill>
                <a:schemeClr val="bg1"/>
              </a:solidFill>
              <a:cs typeface="Calibri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B0E9E43B-0951-4456-8C75-DDD88A69BEF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5948309"/>
              </p:ext>
            </p:extLst>
          </p:nvPr>
        </p:nvGraphicFramePr>
        <p:xfrm>
          <a:off x="3080434" y="2789875"/>
          <a:ext cx="7753821" cy="2404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64179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2EC7D125-BC3C-4B4C-A994-A46DE1ABB4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1229258"/>
              </p:ext>
            </p:extLst>
          </p:nvPr>
        </p:nvGraphicFramePr>
        <p:xfrm>
          <a:off x="268227" y="3016228"/>
          <a:ext cx="5969649" cy="2822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2148508-13A1-4B90-8FEF-7C898FE3DEFF}"/>
              </a:ext>
            </a:extLst>
          </p:cNvPr>
          <p:cNvSpPr txBox="1"/>
          <p:nvPr/>
        </p:nvSpPr>
        <p:spPr>
          <a:xfrm>
            <a:off x="1159275" y="2607258"/>
            <a:ext cx="4001213" cy="412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Lugemisala külastused, -33 %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696003-373D-49E7-AF23-0F851111CE3E}"/>
              </a:ext>
            </a:extLst>
          </p:cNvPr>
          <p:cNvSpPr txBox="1"/>
          <p:nvPr/>
        </p:nvSpPr>
        <p:spPr>
          <a:xfrm>
            <a:off x="7754566" y="1038091"/>
            <a:ext cx="37632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Uued kasutajad, kasv 17%</a:t>
            </a:r>
          </a:p>
        </p:txBody>
      </p:sp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3B119F55-131F-4122-90BD-E1E127D8CD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4637582"/>
              </p:ext>
            </p:extLst>
          </p:nvPr>
        </p:nvGraphicFramePr>
        <p:xfrm>
          <a:off x="6997491" y="1572855"/>
          <a:ext cx="4789784" cy="2474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432674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D8B15B-D703-4A48-BB0B-0F8BE1FC8777}"/>
              </a:ext>
            </a:extLst>
          </p:cNvPr>
          <p:cNvSpPr txBox="1"/>
          <p:nvPr/>
        </p:nvSpPr>
        <p:spPr>
          <a:xfrm>
            <a:off x="722229" y="1661724"/>
            <a:ext cx="6095399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3600">
                <a:solidFill>
                  <a:schemeClr val="bg1"/>
                </a:solidFill>
                <a:latin typeface="Arial"/>
                <a:cs typeface="Arial"/>
              </a:rPr>
              <a:t>ME OLEME AVATUD</a:t>
            </a:r>
            <a:endParaRPr lang="et-EE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Picture 4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39F0B40E-B043-4020-960C-1EF477D2DA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6054" y="1497155"/>
            <a:ext cx="4425226" cy="3130034"/>
          </a:xfrm>
          <a:prstGeom prst="rect">
            <a:avLst/>
          </a:prstGeom>
        </p:spPr>
      </p:pic>
      <p:pic>
        <p:nvPicPr>
          <p:cNvPr id="6" name="Pilt 9" descr="Chart, pie chart&#10;&#10;Description automatically generated">
            <a:extLst>
              <a:ext uri="{FF2B5EF4-FFF2-40B4-BE49-F238E27FC236}">
                <a16:creationId xmlns:a16="http://schemas.microsoft.com/office/drawing/2014/main" id="{B4FF75EF-96AF-41FC-BBFE-C0F31B1C74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9571" y="2760084"/>
            <a:ext cx="2206547" cy="2418732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2AAECB1-7E6B-430E-9388-535EEE57D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6054" y="4481863"/>
            <a:ext cx="2259910" cy="6947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6900DF-CEB9-47FA-85EE-B4CABCDDAC32}"/>
              </a:ext>
            </a:extLst>
          </p:cNvPr>
          <p:cNvSpPr txBox="1"/>
          <p:nvPr/>
        </p:nvSpPr>
        <p:spPr>
          <a:xfrm>
            <a:off x="718944" y="2566223"/>
            <a:ext cx="4597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Raamatukapp</a:t>
            </a:r>
          </a:p>
          <a:p>
            <a:pPr>
              <a:lnSpc>
                <a:spcPct val="150000"/>
              </a:lnSpc>
            </a:pPr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Kontaktivaba laenutus fuajees</a:t>
            </a:r>
          </a:p>
          <a:p>
            <a:pPr>
              <a:lnSpc>
                <a:spcPct val="150000"/>
              </a:lnSpc>
            </a:pPr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Videopõhine teenindus</a:t>
            </a:r>
          </a:p>
          <a:p>
            <a:pPr>
              <a:lnSpc>
                <a:spcPct val="150000"/>
              </a:lnSpc>
            </a:pPr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Koopiate tellimine</a:t>
            </a:r>
          </a:p>
          <a:p>
            <a:pPr>
              <a:lnSpc>
                <a:spcPct val="150000"/>
              </a:lnSpc>
            </a:pPr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Arvutitöökohad fuajees</a:t>
            </a:r>
          </a:p>
          <a:p>
            <a:pPr>
              <a:lnSpc>
                <a:spcPct val="150000"/>
              </a:lnSpc>
            </a:pPr>
            <a:endParaRPr lang="et-EE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4F0E17E-203C-4B7A-A2F0-6253188786D4}"/>
              </a:ext>
            </a:extLst>
          </p:cNvPr>
          <p:cNvSpPr txBox="1">
            <a:spLocks/>
          </p:cNvSpPr>
          <p:nvPr/>
        </p:nvSpPr>
        <p:spPr>
          <a:xfrm>
            <a:off x="-197003" y="5472666"/>
            <a:ext cx="8428182" cy="8817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Raamatud on mõeldud kasutamiseks. </a:t>
            </a:r>
            <a:r>
              <a:rPr lang="et-EE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S.R. </a:t>
            </a:r>
            <a:r>
              <a:rPr lang="et-EE" sz="20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Ranghanatan</a:t>
            </a:r>
            <a:endParaRPr lang="et-EE" sz="20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442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E3BD4-56CD-4F21-B613-F3561B082C69}"/>
              </a:ext>
            </a:extLst>
          </p:cNvPr>
          <p:cNvSpPr txBox="1"/>
          <p:nvPr/>
        </p:nvSpPr>
        <p:spPr>
          <a:xfrm>
            <a:off x="2212320" y="742704"/>
            <a:ext cx="9587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Teenuspõhine organisatsioon ja väärtuspõhine juhtimine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72EE1B1C-0552-470E-9852-341CDA1538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3386895"/>
              </p:ext>
            </p:extLst>
          </p:nvPr>
        </p:nvGraphicFramePr>
        <p:xfrm>
          <a:off x="2691949" y="1618446"/>
          <a:ext cx="6474353" cy="4164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9" name="TextBox 68">
            <a:extLst>
              <a:ext uri="{FF2B5EF4-FFF2-40B4-BE49-F238E27FC236}">
                <a16:creationId xmlns:a16="http://schemas.microsoft.com/office/drawing/2014/main" id="{5DAF679E-8CF1-4B62-ACA6-2461914B8D74}"/>
              </a:ext>
            </a:extLst>
          </p:cNvPr>
          <p:cNvSpPr txBox="1"/>
          <p:nvPr/>
        </p:nvSpPr>
        <p:spPr>
          <a:xfrm>
            <a:off x="319668" y="2243253"/>
            <a:ext cx="331005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1600">
                <a:solidFill>
                  <a:srgbClr val="FFFFFF"/>
                </a:solidFill>
                <a:latin typeface="Arial"/>
              </a:rPr>
              <a:t>Uudishimu, uued teadmised, loovad lahendused, inspiratsioon,</a:t>
            </a:r>
            <a:endParaRPr lang="en-US" sz="16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t-EE" sz="1600">
                <a:solidFill>
                  <a:srgbClr val="FFFFFF"/>
                </a:solidFill>
                <a:latin typeface="Arial"/>
              </a:rPr>
              <a:t>raamatukogu tähendus</a:t>
            </a:r>
            <a:r>
              <a:rPr lang="en-US" sz="1600">
                <a:latin typeface="Arial"/>
                <a:cs typeface="Arial"/>
              </a:rPr>
              <a:t>​</a:t>
            </a:r>
            <a:endParaRPr lang="en-US" sz="1600">
              <a:cs typeface="Calibri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D7B0873-C067-451B-A06A-E217B34EDE9C}"/>
              </a:ext>
            </a:extLst>
          </p:cNvPr>
          <p:cNvSpPr txBox="1"/>
          <p:nvPr/>
        </p:nvSpPr>
        <p:spPr>
          <a:xfrm>
            <a:off x="7112620" y="1518424"/>
            <a:ext cx="754751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1600">
                <a:solidFill>
                  <a:srgbClr val="FFFFFF"/>
                </a:solidFill>
                <a:latin typeface="Arial"/>
              </a:rPr>
              <a:t>Raamat on lugemiseks, kõik on oodatud, </a:t>
            </a:r>
            <a:endParaRPr lang="en-US" sz="16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t-EE" sz="1600">
                <a:solidFill>
                  <a:srgbClr val="FFFFFF"/>
                </a:solidFill>
                <a:latin typeface="Arial"/>
              </a:rPr>
              <a:t>ühiskonna arengud, eriarvamused on tervitatavad</a:t>
            </a:r>
            <a:endParaRPr lang="en-US" sz="1600">
              <a:cs typeface="Calibri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ACABAA09-1AF8-4000-8A7A-EECD7DD374E5}"/>
              </a:ext>
            </a:extLst>
          </p:cNvPr>
          <p:cNvSpPr txBox="1"/>
          <p:nvPr/>
        </p:nvSpPr>
        <p:spPr>
          <a:xfrm>
            <a:off x="8803887" y="3135350"/>
            <a:ext cx="445305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1600">
                <a:solidFill>
                  <a:srgbClr val="FFFFFF"/>
                </a:solidFill>
                <a:latin typeface="Arial"/>
              </a:rPr>
              <a:t>Kliendiväärtus, koostöö, </a:t>
            </a:r>
            <a:endParaRPr lang="en-US" sz="16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t-EE" sz="1600">
                <a:solidFill>
                  <a:srgbClr val="FFFFFF"/>
                </a:solidFill>
                <a:latin typeface="Arial"/>
              </a:rPr>
              <a:t>lihtsad teenused, kliendikeskne </a:t>
            </a:r>
            <a:endParaRPr lang="en-US" sz="160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t-EE" sz="1600">
                <a:solidFill>
                  <a:srgbClr val="FFFFFF"/>
                </a:solidFill>
                <a:latin typeface="Arial"/>
              </a:rPr>
              <a:t>organisatsioon</a:t>
            </a:r>
            <a:r>
              <a:rPr lang="en-US" sz="1600">
                <a:latin typeface="Arial"/>
                <a:cs typeface="Arial"/>
              </a:rPr>
              <a:t>​</a:t>
            </a:r>
            <a:endParaRPr lang="en-US" sz="1600">
              <a:cs typeface="Calibri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31AE7BA-361A-4129-847E-D4781A380688}"/>
              </a:ext>
            </a:extLst>
          </p:cNvPr>
          <p:cNvSpPr txBox="1"/>
          <p:nvPr/>
        </p:nvSpPr>
        <p:spPr>
          <a:xfrm>
            <a:off x="8014009" y="4585009"/>
            <a:ext cx="368176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1600">
                <a:solidFill>
                  <a:srgbClr val="FFFFFF"/>
                </a:solidFill>
                <a:latin typeface="Arial"/>
              </a:rPr>
              <a:t>Eesmärgid, koostöö, ideed, katsetame ja eksime, </a:t>
            </a:r>
            <a:r>
              <a:rPr lang="et-EE" sz="1600" dirty="0">
                <a:solidFill>
                  <a:srgbClr val="FFFFFF"/>
                </a:solidFill>
                <a:latin typeface="Arial"/>
              </a:rPr>
              <a:t>jutustame lugusid</a:t>
            </a:r>
            <a:r>
              <a:rPr lang="en-US" sz="1600" dirty="0">
                <a:latin typeface="Arial"/>
                <a:cs typeface="Arial"/>
              </a:rPr>
              <a:t>​</a:t>
            </a:r>
            <a:endParaRPr lang="en-US" sz="1600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E343143-37E8-4FEB-9AAE-ECF435CD2F6D}"/>
              </a:ext>
            </a:extLst>
          </p:cNvPr>
          <p:cNvSpPr txBox="1"/>
          <p:nvPr/>
        </p:nvSpPr>
        <p:spPr>
          <a:xfrm>
            <a:off x="319668" y="4752278"/>
            <a:ext cx="432295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1600">
                <a:solidFill>
                  <a:srgbClr val="FFFFFF"/>
                </a:solidFill>
                <a:latin typeface="Arial"/>
              </a:rPr>
              <a:t>Info kättesaadavus, lubadused, </a:t>
            </a:r>
            <a:endParaRPr lang="en-US" sz="1600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t-EE" sz="1600">
                <a:solidFill>
                  <a:srgbClr val="FFFFFF"/>
                </a:solidFill>
                <a:latin typeface="Arial"/>
              </a:rPr>
              <a:t>väärtustame aega, meediapädevus</a:t>
            </a:r>
            <a:r>
              <a:rPr lang="en-US" sz="1600" dirty="0">
                <a:latin typeface="Arial"/>
                <a:cs typeface="Arial"/>
              </a:rPr>
              <a:t>​</a:t>
            </a:r>
            <a:endParaRPr lang="en-US" sz="1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5013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D8B15B-D703-4A48-BB0B-0F8BE1FC8777}"/>
              </a:ext>
            </a:extLst>
          </p:cNvPr>
          <p:cNvSpPr txBox="1"/>
          <p:nvPr/>
        </p:nvSpPr>
        <p:spPr>
          <a:xfrm>
            <a:off x="322644" y="1605968"/>
            <a:ext cx="688527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3600">
                <a:solidFill>
                  <a:schemeClr val="bg1"/>
                </a:solidFill>
                <a:latin typeface="Arial"/>
                <a:cs typeface="Arial"/>
              </a:rPr>
              <a:t>ME OLEME KLIENDIKESKSED</a:t>
            </a:r>
            <a:endParaRPr lang="et-EE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6900DF-CEB9-47FA-85EE-B4CABCDDAC32}"/>
              </a:ext>
            </a:extLst>
          </p:cNvPr>
          <p:cNvSpPr txBox="1"/>
          <p:nvPr/>
        </p:nvSpPr>
        <p:spPr>
          <a:xfrm>
            <a:off x="319359" y="2510467"/>
            <a:ext cx="4597400" cy="2805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Teadusandmebaaside kasutuse laiendamine: </a:t>
            </a:r>
            <a:r>
              <a:rPr lang="et-EE" sz="2000" i="1">
                <a:solidFill>
                  <a:schemeClr val="bg1"/>
                </a:solidFill>
                <a:latin typeface="Arial"/>
                <a:cs typeface="Arial"/>
              </a:rPr>
              <a:t>Taylor&amp;Francis jne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Avakogude laenutuse suurendamine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Viivisevaba raamatukogu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Omniva laenutus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t-EE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4F0E17E-203C-4B7A-A2F0-6253188786D4}"/>
              </a:ext>
            </a:extLst>
          </p:cNvPr>
          <p:cNvSpPr txBox="1">
            <a:spLocks/>
          </p:cNvSpPr>
          <p:nvPr/>
        </p:nvSpPr>
        <p:spPr>
          <a:xfrm>
            <a:off x="323388" y="5612056"/>
            <a:ext cx="8428182" cy="8817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Igale lugejale tema raamat. </a:t>
            </a:r>
            <a:r>
              <a:rPr lang="et-EE" sz="20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S.R. Ranghanatan</a:t>
            </a:r>
            <a:endParaRPr lang="et-EE" sz="2000">
              <a:ea typeface="+mj-lt"/>
              <a:cs typeface="+mj-lt"/>
            </a:endParaRPr>
          </a:p>
          <a:p>
            <a:endParaRPr lang="et-EE" sz="20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m 5">
            <a:extLst>
              <a:ext uri="{FF2B5EF4-FFF2-40B4-BE49-F238E27FC236}">
                <a16:creationId xmlns:a16="http://schemas.microsoft.com/office/drawing/2014/main" id="{4C80699A-177F-4132-B46D-C0EFF5DF5A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2591388"/>
              </p:ext>
            </p:extLst>
          </p:nvPr>
        </p:nvGraphicFramePr>
        <p:xfrm>
          <a:off x="7639257" y="2173551"/>
          <a:ext cx="4319931" cy="3011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17E0442-1C25-4671-A546-FCB8314CD117}"/>
              </a:ext>
            </a:extLst>
          </p:cNvPr>
          <p:cNvSpPr txBox="1"/>
          <p:nvPr/>
        </p:nvSpPr>
        <p:spPr>
          <a:xfrm>
            <a:off x="8009141" y="1815605"/>
            <a:ext cx="499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Teadusandmebaaside 4 kuud</a:t>
            </a:r>
          </a:p>
        </p:txBody>
      </p:sp>
    </p:spTree>
    <p:extLst>
      <p:ext uri="{BB962C8B-B14F-4D97-AF65-F5344CB8AC3E}">
        <p14:creationId xmlns:p14="http://schemas.microsoft.com/office/powerpoint/2010/main" val="1523780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D8B15B-D703-4A48-BB0B-0F8BE1FC8777}"/>
              </a:ext>
            </a:extLst>
          </p:cNvPr>
          <p:cNvSpPr txBox="1"/>
          <p:nvPr/>
        </p:nvSpPr>
        <p:spPr>
          <a:xfrm>
            <a:off x="266888" y="1104163"/>
            <a:ext cx="717335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3600">
                <a:solidFill>
                  <a:schemeClr val="bg1"/>
                </a:solidFill>
                <a:latin typeface="Arial"/>
                <a:cs typeface="Arial"/>
              </a:rPr>
              <a:t>ME OLEME USALDUSVÄÄRSED</a:t>
            </a:r>
            <a:endParaRPr lang="et-EE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6900DF-CEB9-47FA-85EE-B4CABCDDAC32}"/>
              </a:ext>
            </a:extLst>
          </p:cNvPr>
          <p:cNvSpPr txBox="1"/>
          <p:nvPr/>
        </p:nvSpPr>
        <p:spPr>
          <a:xfrm>
            <a:off x="328652" y="2194516"/>
            <a:ext cx="4597400" cy="14276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Personaalne infonõustamine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Päringutele vastamine</a:t>
            </a:r>
            <a:endParaRPr lang="en-US" sz="200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Koopiate tellimine</a:t>
            </a:r>
            <a:endParaRPr lang="en-US" sz="2000">
              <a:solidFill>
                <a:schemeClr val="bg1"/>
              </a:solidFill>
              <a:latin typeface="Arial"/>
              <a:ea typeface="+mn-lt"/>
              <a:cs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4F0E17E-203C-4B7A-A2F0-6253188786D4}"/>
              </a:ext>
            </a:extLst>
          </p:cNvPr>
          <p:cNvSpPr txBox="1">
            <a:spLocks/>
          </p:cNvSpPr>
          <p:nvPr/>
        </p:nvSpPr>
        <p:spPr>
          <a:xfrm>
            <a:off x="267632" y="5695691"/>
            <a:ext cx="8428182" cy="8817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Igale raamatule tema lugeja. </a:t>
            </a:r>
            <a:r>
              <a:rPr lang="et-EE" sz="2000" i="1">
                <a:solidFill>
                  <a:schemeClr val="bg1"/>
                </a:solidFill>
                <a:latin typeface="Arial"/>
                <a:cs typeface="Arial"/>
              </a:rPr>
              <a:t>S.R. Ranghanatan</a:t>
            </a:r>
            <a:endParaRPr lang="et-EE" sz="2000">
              <a:solidFill>
                <a:schemeClr val="bg1"/>
              </a:solidFill>
              <a:latin typeface="Arial"/>
              <a:ea typeface="+mj-lt"/>
              <a:cs typeface="Arial"/>
            </a:endParaRPr>
          </a:p>
          <a:p>
            <a:pPr algn="l"/>
            <a:endParaRPr lang="et-EE" sz="20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0516AE-DCDE-4CDA-89F8-2FD9B64D05F1}"/>
              </a:ext>
            </a:extLst>
          </p:cNvPr>
          <p:cNvSpPr txBox="1"/>
          <p:nvPr/>
        </p:nvSpPr>
        <p:spPr>
          <a:xfrm>
            <a:off x="328962" y="3953108"/>
            <a:ext cx="5930588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t-EE" sz="2000">
                <a:solidFill>
                  <a:srgbClr val="FFFFFF"/>
                </a:solidFill>
                <a:latin typeface="Arial"/>
                <a:cs typeface="Arial"/>
              </a:rPr>
              <a:t>Siseteenused toimivad:</a:t>
            </a:r>
            <a:r>
              <a:rPr lang="en-US" sz="2000">
                <a:latin typeface="Arial"/>
                <a:cs typeface="Arial"/>
              </a:rPr>
              <a:t>​</a:t>
            </a:r>
          </a:p>
          <a:p>
            <a:pPr marL="285750" indent="-285750">
              <a:buFont typeface="Arial"/>
              <a:buChar char="•"/>
            </a:pPr>
            <a:r>
              <a:rPr lang="et-EE">
                <a:solidFill>
                  <a:srgbClr val="FFFFFF"/>
                </a:solidFill>
                <a:latin typeface="Arial"/>
                <a:cs typeface="Arial"/>
              </a:rPr>
              <a:t>säilituseksemplaride </a:t>
            </a:r>
          </a:p>
          <a:p>
            <a:pPr marL="285750" indent="-285750">
              <a:buFont typeface="Arial"/>
              <a:buChar char="•"/>
            </a:pPr>
            <a:r>
              <a:rPr lang="et-EE">
                <a:solidFill>
                  <a:srgbClr val="FFFFFF"/>
                </a:solidFill>
                <a:latin typeface="Arial"/>
                <a:cs typeface="Arial"/>
              </a:rPr>
              <a:t>keskus</a:t>
            </a:r>
            <a:r>
              <a:rPr lang="en-US">
                <a:latin typeface="Arial"/>
                <a:cs typeface="Arial"/>
              </a:rPr>
              <a:t>​</a:t>
            </a:r>
            <a:r>
              <a:rPr lang="et-EE">
                <a:solidFill>
                  <a:srgbClr val="FFFFFF"/>
                </a:solidFill>
                <a:latin typeface="Arial"/>
                <a:cs typeface="Arial"/>
              </a:rPr>
              <a:t>komplekteerimine ja kataloogimine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t-EE">
                <a:solidFill>
                  <a:srgbClr val="FFFFFF"/>
                </a:solidFill>
                <a:latin typeface="Arial"/>
                <a:cs typeface="Arial"/>
              </a:rPr>
              <a:t>digiteerimine ja segmenteerimine</a:t>
            </a:r>
            <a:r>
              <a:rPr lang="en-US">
                <a:latin typeface="Arial"/>
                <a:cs typeface="Arial"/>
              </a:rPr>
              <a:t>​</a:t>
            </a:r>
            <a:endParaRPr lang="en-US"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153025-6351-4556-9EDC-F9E35ED982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167" y="2044754"/>
            <a:ext cx="5122647" cy="340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04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D8B15B-D703-4A48-BB0B-0F8BE1FC8777}"/>
              </a:ext>
            </a:extLst>
          </p:cNvPr>
          <p:cNvSpPr txBox="1"/>
          <p:nvPr/>
        </p:nvSpPr>
        <p:spPr>
          <a:xfrm>
            <a:off x="266888" y="1466578"/>
            <a:ext cx="717335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3600">
                <a:solidFill>
                  <a:schemeClr val="bg1"/>
                </a:solidFill>
                <a:latin typeface="Arial"/>
                <a:cs typeface="Arial"/>
              </a:rPr>
              <a:t>ME OLEME LOOVAD</a:t>
            </a:r>
            <a:endParaRPr lang="et-EE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4F0E17E-203C-4B7A-A2F0-6253188786D4}"/>
              </a:ext>
            </a:extLst>
          </p:cNvPr>
          <p:cNvSpPr txBox="1">
            <a:spLocks/>
          </p:cNvSpPr>
          <p:nvPr/>
        </p:nvSpPr>
        <p:spPr>
          <a:xfrm>
            <a:off x="267632" y="5695691"/>
            <a:ext cx="8428182" cy="8817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Igale lugejale tema raamat. </a:t>
            </a:r>
            <a:r>
              <a:rPr lang="et-EE" sz="2000" i="1">
                <a:solidFill>
                  <a:schemeClr val="bg1"/>
                </a:solidFill>
                <a:latin typeface="Arial"/>
                <a:cs typeface="Arial"/>
              </a:rPr>
              <a:t>S.R. Ranghanatan</a:t>
            </a:r>
            <a:endParaRPr lang="et-EE" sz="2000">
              <a:solidFill>
                <a:schemeClr val="bg1"/>
              </a:solidFill>
              <a:ea typeface="+mj-lt"/>
              <a:cs typeface="+mj-lt"/>
            </a:endParaRPr>
          </a:p>
          <a:p>
            <a:pPr algn="l"/>
            <a:endParaRPr lang="et-EE" sz="20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lt 6">
            <a:extLst>
              <a:ext uri="{FF2B5EF4-FFF2-40B4-BE49-F238E27FC236}">
                <a16:creationId xmlns:a16="http://schemas.microsoft.com/office/drawing/2014/main" id="{32128B1A-B222-4692-9714-6EE72D7F31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762" y="1357310"/>
            <a:ext cx="4531201" cy="391205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906EF6F-8113-498D-BE7C-6DFAC3477B10}"/>
              </a:ext>
            </a:extLst>
          </p:cNvPr>
          <p:cNvSpPr txBox="1"/>
          <p:nvPr/>
        </p:nvSpPr>
        <p:spPr>
          <a:xfrm>
            <a:off x="319359" y="2510467"/>
            <a:ext cx="4671741" cy="2805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Teadusandmebaaside kasutuse </a:t>
            </a:r>
            <a:endParaRPr lang="en-US" sz="2000">
              <a:solidFill>
                <a:schemeClr val="bg1"/>
              </a:solidFill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laiendamine: </a:t>
            </a:r>
            <a:r>
              <a:rPr lang="et-EE" sz="2000" i="1">
                <a:solidFill>
                  <a:schemeClr val="bg1"/>
                </a:solidFill>
                <a:latin typeface="Arial"/>
                <a:cs typeface="Arial"/>
              </a:rPr>
              <a:t>Taylor&amp;Francis jne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Avakogude laenutuse suurendamine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Viivisevaba raamatukogu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Omniva laenutus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t-EE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527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Rara_est_white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9034"/>
            <a:ext cx="1237747" cy="4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D8B15B-D703-4A48-BB0B-0F8BE1FC8777}"/>
              </a:ext>
            </a:extLst>
          </p:cNvPr>
          <p:cNvSpPr txBox="1"/>
          <p:nvPr/>
        </p:nvSpPr>
        <p:spPr>
          <a:xfrm>
            <a:off x="294766" y="1187798"/>
            <a:ext cx="717335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t-EE" sz="3600">
                <a:solidFill>
                  <a:schemeClr val="bg1"/>
                </a:solidFill>
                <a:latin typeface="Arial"/>
                <a:cs typeface="Arial"/>
              </a:rPr>
              <a:t>ME OLEME UUENDAJAD</a:t>
            </a:r>
            <a:endParaRPr lang="et-EE" sz="3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4F0E17E-203C-4B7A-A2F0-6253188786D4}"/>
              </a:ext>
            </a:extLst>
          </p:cNvPr>
          <p:cNvSpPr txBox="1">
            <a:spLocks/>
          </p:cNvSpPr>
          <p:nvPr/>
        </p:nvSpPr>
        <p:spPr>
          <a:xfrm>
            <a:off x="267632" y="5695691"/>
            <a:ext cx="8428182" cy="8817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Raamatukogu on arenev organism. </a:t>
            </a:r>
            <a:r>
              <a:rPr lang="et-EE" sz="2000" i="1">
                <a:solidFill>
                  <a:schemeClr val="bg1"/>
                </a:solidFill>
                <a:latin typeface="Arial"/>
                <a:cs typeface="Arial"/>
              </a:rPr>
              <a:t>S.R. Ranghanatan</a:t>
            </a:r>
            <a:endParaRPr lang="et-EE" sz="2000">
              <a:solidFill>
                <a:schemeClr val="bg1"/>
              </a:solidFill>
              <a:ea typeface="+mj-lt"/>
              <a:cs typeface="+mj-lt"/>
            </a:endParaRPr>
          </a:p>
          <a:p>
            <a:pPr algn="l"/>
            <a:endParaRPr lang="et-EE" sz="20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06EF6F-8113-498D-BE7C-6DFAC3477B10}"/>
              </a:ext>
            </a:extLst>
          </p:cNvPr>
          <p:cNvSpPr txBox="1"/>
          <p:nvPr/>
        </p:nvSpPr>
        <p:spPr>
          <a:xfrm>
            <a:off x="356529" y="1832102"/>
            <a:ext cx="5545253" cy="4190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Haridustegevused, veebipesa (17500 külastust, 14 programmi)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Arendustegevused jätkusid: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Raamatud liikuma projekti hange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Digitaalarhiivi hange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Automaatse märksõnastamise kratt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Küsi meilt kratt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t-EE" sz="2000">
                <a:solidFill>
                  <a:schemeClr val="bg1"/>
                </a:solidFill>
                <a:latin typeface="Arial"/>
                <a:cs typeface="Arial"/>
              </a:rPr>
              <a:t>….</a:t>
            </a:r>
            <a:endParaRPr lang="en-US" sz="2000">
              <a:solidFill>
                <a:schemeClr val="bg1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t-EE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Picture 7" descr="A picture containing text, book&#10;&#10;Description generated with very high confidence">
            <a:extLst>
              <a:ext uri="{FF2B5EF4-FFF2-40B4-BE49-F238E27FC236}">
                <a16:creationId xmlns:a16="http://schemas.microsoft.com/office/drawing/2014/main" id="{B8C1D624-C03B-4F74-8C69-43F718CDAD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5962" y="1566242"/>
            <a:ext cx="2577296" cy="3776607"/>
          </a:xfrm>
          <a:prstGeom prst="rect">
            <a:avLst/>
          </a:prstGeom>
        </p:spPr>
      </p:pic>
      <p:pic>
        <p:nvPicPr>
          <p:cNvPr id="6" name="Picture 5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74659BBE-9C04-481C-B5A6-8419ABC492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9324" y="2584685"/>
            <a:ext cx="3038012" cy="217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19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D39EA4D7-025C-407E-A2AD-BF272167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333" y="5751527"/>
            <a:ext cx="671879" cy="855025"/>
          </a:xfrm>
          <a:prstGeom prst="rect">
            <a:avLst/>
          </a:prstGeom>
        </p:spPr>
      </p:pic>
      <p:pic>
        <p:nvPicPr>
          <p:cNvPr id="8" name="Picture 7" descr="A picture containing chart&#10;&#10;Description automatically generated">
            <a:extLst>
              <a:ext uri="{FF2B5EF4-FFF2-40B4-BE49-F238E27FC236}">
                <a16:creationId xmlns:a16="http://schemas.microsoft.com/office/drawing/2014/main" id="{3D87D827-7BFE-4523-A5EC-7F497F622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3683" y="5732942"/>
            <a:ext cx="842302" cy="8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0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303</Words>
  <Application>Microsoft Office PowerPoint</Application>
  <PresentationFormat>Widescreen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Source Sans Pro</vt:lpstr>
      <vt:lpstr>Source Sans Pro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Kristel Veimann</dc:creator>
  <cp:lastModifiedBy>Kristel Veimann</cp:lastModifiedBy>
  <cp:revision>321</cp:revision>
  <dcterms:created xsi:type="dcterms:W3CDTF">2021-03-13T14:42:20Z</dcterms:created>
  <dcterms:modified xsi:type="dcterms:W3CDTF">2021-03-15T10:11:00Z</dcterms:modified>
</cp:coreProperties>
</file>