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70" r:id="rId2"/>
    <p:sldId id="271" r:id="rId3"/>
    <p:sldId id="272" r:id="rId4"/>
    <p:sldId id="273" r:id="rId5"/>
    <p:sldId id="275" r:id="rId6"/>
    <p:sldId id="276" r:id="rId7"/>
    <p:sldId id="280" r:id="rId8"/>
    <p:sldId id="277" r:id="rId9"/>
    <p:sldId id="279" r:id="rId10"/>
    <p:sldId id="278" r:id="rId11"/>
  </p:sldIdLst>
  <p:sldSz cx="9144000" cy="6858000" type="screen4x3"/>
  <p:notesSz cx="7099300" cy="10234613"/>
  <p:embeddedFontLst>
    <p:embeddedFont>
      <p:font typeface="Cabin" panose="020B0604020202020204" charset="-7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Domine" panose="020B0604020202020204" charset="0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3">
          <p15:clr>
            <a:srgbClr val="000000"/>
          </p15:clr>
        </p15:guide>
        <p15:guide id="2" pos="2236">
          <p15:clr>
            <a:srgbClr val="000000"/>
          </p15:clr>
        </p15:guide>
      </p15:notes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gmIaW/S12FrlozimXVo8FElRDJn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754" autoAdjust="0"/>
  </p:normalViewPr>
  <p:slideViewPr>
    <p:cSldViewPr snapToGrid="0">
      <p:cViewPr>
        <p:scale>
          <a:sx n="94" d="100"/>
          <a:sy n="94" d="100"/>
        </p:scale>
        <p:origin x="-672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42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76362" cy="51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50" tIns="94750" rIns="94750" bIns="947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021293" y="0"/>
            <a:ext cx="3076362" cy="51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50" tIns="94750" rIns="94750" bIns="947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50" tIns="94750" rIns="94750" bIns="947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9721106"/>
            <a:ext cx="3076362" cy="51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50" tIns="94750" rIns="94750" bIns="947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021293" y="9721106"/>
            <a:ext cx="3076362" cy="51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750" tIns="47350" rIns="94750" bIns="473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"/>
              <a:buFont typeface="Calibri"/>
              <a:buNone/>
            </a:pPr>
            <a:fld id="{00000000-1234-1234-1234-123412341234}" type="slidenum">
              <a:rPr lang="de-DE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486157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46519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32194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1775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27693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307546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2794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07459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0461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7:notes"/>
          <p:cNvSpPr txBox="1">
            <a:spLocks noGrp="1"/>
          </p:cNvSpPr>
          <p:nvPr>
            <p:ph type="body" idx="1"/>
          </p:nvPr>
        </p:nvSpPr>
        <p:spPr>
          <a:xfrm>
            <a:off x="709931" y="4861441"/>
            <a:ext cx="5679439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25" tIns="99025" rIns="99025" bIns="990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64826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userDrawn="1">
  <p:cSld name="OBJEC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Google Shape;36;p37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37" name="Google Shape;37;p37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sp>
        <p:nvSpPr>
          <p:cNvPr id="38" name="Google Shape;38;p37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8229600" cy="493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 dirty="0"/>
          </a:p>
        </p:txBody>
      </p:sp>
      <p:pic>
        <p:nvPicPr>
          <p:cNvPr id="39" name="Google Shape;39;p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30587" y="6340948"/>
            <a:ext cx="2066738" cy="444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39;p37"/>
          <p:cNvPicPr preferRelativeResize="0"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000" y="5976000"/>
            <a:ext cx="3564000" cy="12044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enutzerdefiniertes Layout">
  <p:cSld name="Benutzerdefiniertes Layou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8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Google Shape;42;p38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43" name="Google Shape;43;p38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44" name="Google Shape;44;p38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0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Google Shape;55;p40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56" name="Google Shape;56;p40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57" name="Google Shape;57;p40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sp>
        <p:nvSpPr>
          <p:cNvPr id="58" name="Google Shape;58;p40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4041648" cy="493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59" name="Google Shape;59;p40"/>
          <p:cNvSpPr txBox="1">
            <a:spLocks noGrp="1"/>
          </p:cNvSpPr>
          <p:nvPr>
            <p:ph type="body" idx="2"/>
          </p:nvPr>
        </p:nvSpPr>
        <p:spPr>
          <a:xfrm>
            <a:off x="4632198" y="1216151"/>
            <a:ext cx="4041648" cy="493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1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2" name="Google Shape;62;p41"/>
          <p:cNvSpPr txBox="1">
            <a:spLocks noGrp="1"/>
          </p:cNvSpPr>
          <p:nvPr>
            <p:ph type="body" idx="1"/>
          </p:nvPr>
        </p:nvSpPr>
        <p:spPr>
          <a:xfrm>
            <a:off x="457200" y="1285875"/>
            <a:ext cx="4040187" cy="685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Cabin"/>
              <a:buNone/>
              <a:defRPr sz="2400" b="1" i="0" u="none" strike="noStrike" cap="none">
                <a:solidFill>
                  <a:schemeClr val="accent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Cabin"/>
              <a:buNone/>
              <a:defRPr sz="2000" b="1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800"/>
              <a:buFont typeface="Cabin"/>
              <a:buNone/>
              <a:defRPr sz="18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Cabin"/>
              <a:buNone/>
              <a:defRPr sz="16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Cabin"/>
              <a:buNone/>
              <a:defRPr sz="16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63" name="Google Shape;63;p41"/>
          <p:cNvSpPr txBox="1">
            <a:spLocks noGrp="1"/>
          </p:cNvSpPr>
          <p:nvPr>
            <p:ph type="body" idx="2"/>
          </p:nvPr>
        </p:nvSpPr>
        <p:spPr>
          <a:xfrm>
            <a:off x="4648200" y="1295400"/>
            <a:ext cx="4041774" cy="685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Cabin"/>
              <a:buNone/>
              <a:defRPr sz="2400" b="1" i="0" u="none" strike="noStrike" cap="none">
                <a:solidFill>
                  <a:schemeClr val="accent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Cabin"/>
              <a:buNone/>
              <a:defRPr sz="2000" b="1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800"/>
              <a:buFont typeface="Cabin"/>
              <a:buNone/>
              <a:defRPr sz="18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Cabin"/>
              <a:buNone/>
              <a:defRPr sz="16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Cabin"/>
              <a:buNone/>
              <a:defRPr sz="1600" b="1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64" name="Google Shape;64;p41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65" name="Google Shape;65;p41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66" name="Google Shape;66;p41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sp>
        <p:nvSpPr>
          <p:cNvPr id="67" name="Google Shape;67;p41"/>
          <p:cNvSpPr txBox="1">
            <a:spLocks noGrp="1"/>
          </p:cNvSpPr>
          <p:nvPr>
            <p:ph type="body" idx="3"/>
          </p:nvPr>
        </p:nvSpPr>
        <p:spPr>
          <a:xfrm>
            <a:off x="457200" y="2133600"/>
            <a:ext cx="4038599" cy="4038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68" name="Google Shape;68;p41"/>
          <p:cNvSpPr txBox="1">
            <a:spLocks noGrp="1"/>
          </p:cNvSpPr>
          <p:nvPr>
            <p:ph type="body" idx="4"/>
          </p:nvPr>
        </p:nvSpPr>
        <p:spPr>
          <a:xfrm>
            <a:off x="4648200" y="2133600"/>
            <a:ext cx="4038599" cy="4038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2"/>
          <p:cNvSpPr txBox="1"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42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72" name="Google Shape;72;p42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73" name="Google Shape;73;p42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sp>
        <p:nvSpPr>
          <p:cNvPr id="74" name="Google Shape;74;p42"/>
          <p:cNvSpPr/>
          <p:nvPr/>
        </p:nvSpPr>
        <p:spPr>
          <a:xfrm rot="5400000">
            <a:off x="419099" y="6467474"/>
            <a:ext cx="190849" cy="120313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43"/>
          <p:cNvSpPr txBox="1">
            <a:spLocks noGrp="1"/>
          </p:cNvSpPr>
          <p:nvPr>
            <p:ph type="title"/>
          </p:nvPr>
        </p:nvSpPr>
        <p:spPr>
          <a:xfrm>
            <a:off x="6324600" y="304800"/>
            <a:ext cx="2514599" cy="838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bin"/>
              <a:buNone/>
              <a:defRPr sz="2000" b="1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Google Shape;77;p43"/>
          <p:cNvSpPr txBox="1">
            <a:spLocks noGrp="1"/>
          </p:cNvSpPr>
          <p:nvPr>
            <p:ph type="body" idx="1"/>
          </p:nvPr>
        </p:nvSpPr>
        <p:spPr>
          <a:xfrm>
            <a:off x="6324600" y="1219200"/>
            <a:ext cx="2514599" cy="4843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Cabin"/>
              <a:buNone/>
              <a:defRPr sz="16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Cabin"/>
              <a:buNone/>
              <a:defRPr sz="12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000"/>
              <a:buFont typeface="Cabin"/>
              <a:buNone/>
              <a:defRPr sz="1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900"/>
              <a:buFont typeface="Cabin"/>
              <a:buNone/>
              <a:defRPr sz="9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900"/>
              <a:buFont typeface="Cabin"/>
              <a:buNone/>
              <a:defRPr sz="9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78" name="Google Shape;78;p43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79" name="Google Shape;79;p43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80" name="Google Shape;80;p43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cxnSp>
        <p:nvCxnSpPr>
          <p:cNvPr id="81" name="Google Shape;81;p43"/>
          <p:cNvCxnSpPr/>
          <p:nvPr/>
        </p:nvCxnSpPr>
        <p:spPr>
          <a:xfrm>
            <a:off x="457200" y="6353175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82" name="Google Shape;82;p43"/>
          <p:cNvCxnSpPr/>
          <p:nvPr/>
        </p:nvCxnSpPr>
        <p:spPr>
          <a:xfrm rot="5400000">
            <a:off x="3160645" y="3324224"/>
            <a:ext cx="6035039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83" name="Google Shape;83;p43"/>
          <p:cNvSpPr/>
          <p:nvPr/>
        </p:nvSpPr>
        <p:spPr>
          <a:xfrm rot="5400000">
            <a:off x="419099" y="6467474"/>
            <a:ext cx="190849" cy="120313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84" name="Google Shape;84;p43"/>
          <p:cNvSpPr txBox="1">
            <a:spLocks noGrp="1"/>
          </p:cNvSpPr>
          <p:nvPr>
            <p:ph type="body" idx="2"/>
          </p:nvPr>
        </p:nvSpPr>
        <p:spPr>
          <a:xfrm>
            <a:off x="304800" y="304800"/>
            <a:ext cx="5714999" cy="571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bg>
      <p:bgPr>
        <a:solidFill>
          <a:schemeClr val="dk2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44"/>
          <p:cNvSpPr txBox="1">
            <a:spLocks noGrp="1"/>
          </p:cNvSpPr>
          <p:nvPr>
            <p:ph type="title"/>
          </p:nvPr>
        </p:nvSpPr>
        <p:spPr>
          <a:xfrm>
            <a:off x="457200" y="500856"/>
            <a:ext cx="8229600" cy="674687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Domine"/>
              <a:buNone/>
              <a:defRPr sz="2000" b="0" i="0" u="none" strike="noStrike" cap="none">
                <a:solidFill>
                  <a:schemeClr val="lt1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44"/>
          <p:cNvSpPr>
            <a:spLocks noGrp="1"/>
          </p:cNvSpPr>
          <p:nvPr>
            <p:ph type="pic" idx="2"/>
          </p:nvPr>
        </p:nvSpPr>
        <p:spPr>
          <a:xfrm>
            <a:off x="457200" y="1905000"/>
            <a:ext cx="8229600" cy="4270248"/>
          </a:xfrm>
          <a:prstGeom prst="rect">
            <a:avLst/>
          </a:prstGeom>
          <a:solidFill>
            <a:srgbClr val="BABABA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Cabin"/>
              <a:buNone/>
              <a:defRPr sz="32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46C8F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FB8CD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88" name="Google Shape;88;p44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8229600" cy="53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2921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000"/>
              <a:buFont typeface="Noto Sans Symbols"/>
              <a:buChar char="●"/>
              <a:defRPr sz="1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900"/>
              <a:buFont typeface="Noto Sans Symbols"/>
              <a:buChar char="◻"/>
              <a:defRPr sz="9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900"/>
              <a:buFont typeface="Noto Sans Symbols"/>
              <a:buChar char="◻"/>
              <a:defRPr sz="9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89" name="Google Shape;89;p44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90" name="Google Shape;90;p44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91" name="Google Shape;91;p44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lt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cxnSp>
        <p:nvCxnSpPr>
          <p:cNvPr id="92" name="Google Shape;92;p44"/>
          <p:cNvCxnSpPr/>
          <p:nvPr/>
        </p:nvCxnSpPr>
        <p:spPr>
          <a:xfrm>
            <a:off x="457200" y="6353175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93" name="Google Shape;93;p44"/>
          <p:cNvSpPr/>
          <p:nvPr/>
        </p:nvSpPr>
        <p:spPr>
          <a:xfrm rot="5400000">
            <a:off x="419099" y="6467474"/>
            <a:ext cx="190849" cy="120313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94" name="Google Shape;94;p44"/>
          <p:cNvSpPr/>
          <p:nvPr/>
        </p:nvSpPr>
        <p:spPr>
          <a:xfrm>
            <a:off x="457200" y="500856"/>
            <a:ext cx="182879" cy="6857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5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Google Shape;97;p45"/>
          <p:cNvSpPr txBox="1">
            <a:spLocks noGrp="1"/>
          </p:cNvSpPr>
          <p:nvPr>
            <p:ph type="body" idx="1"/>
          </p:nvPr>
        </p:nvSpPr>
        <p:spPr>
          <a:xfrm rot="5400000">
            <a:off x="2116835" y="-440436"/>
            <a:ext cx="4910327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98" name="Google Shape;98;p45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99" name="Google Shape;99;p45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00" name="Google Shape;100;p45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6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46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04" name="Google Shape;104;p46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05" name="Google Shape;105;p46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06" name="Google Shape;106;p46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cxnSp>
        <p:nvCxnSpPr>
          <p:cNvPr id="107" name="Google Shape;107;p46"/>
          <p:cNvCxnSpPr/>
          <p:nvPr/>
        </p:nvCxnSpPr>
        <p:spPr>
          <a:xfrm>
            <a:off x="457200" y="6353175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108" name="Google Shape;108;p46"/>
          <p:cNvSpPr/>
          <p:nvPr/>
        </p:nvSpPr>
        <p:spPr>
          <a:xfrm rot="5400000">
            <a:off x="419099" y="6467474"/>
            <a:ext cx="190849" cy="120313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cxnSp>
        <p:nvCxnSpPr>
          <p:cNvPr id="109" name="Google Shape;109;p46"/>
          <p:cNvCxnSpPr/>
          <p:nvPr/>
        </p:nvCxnSpPr>
        <p:spPr>
          <a:xfrm rot="5400000">
            <a:off x="3629606" y="3201951"/>
            <a:ext cx="5852159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2" name="Google Shape;112;p47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13" name="Google Shape;113;p47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14" name="Google Shape;114;p47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Domine"/>
              <a:buNone/>
              <a:defRPr sz="3200" b="0" i="0" u="none" strike="noStrike" cap="none">
                <a:solidFill>
                  <a:schemeClr val="dk2"/>
                </a:solidFill>
                <a:latin typeface="Domine"/>
                <a:ea typeface="Domine"/>
                <a:cs typeface="Domine"/>
                <a:sym typeface="Domi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34"/>
          <p:cNvSpPr txBox="1"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Noto Sans Symbols"/>
              <a:buChar char="●"/>
              <a:defRPr sz="2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914400" marR="0" lvl="1" indent="-37465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Font typeface="Noto Sans Symbols"/>
              <a:buChar char="●"/>
              <a:defRPr sz="23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BABABA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BA1B3"/>
              </a:buClr>
              <a:buSzPts val="1800"/>
              <a:buFont typeface="Noto Sans Symbols"/>
              <a:buChar char="◻"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Char char="◻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BA1B3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646C8F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BABABA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9FB8CD"/>
              </a:buClr>
              <a:buSzPts val="1200"/>
              <a:buFont typeface="Noto Sans Symbols"/>
              <a:buChar char="●"/>
              <a:defRPr sz="12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6400800" y="6356350"/>
            <a:ext cx="2289047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2898648" y="6356350"/>
            <a:ext cx="3505200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bin"/>
              <a:buNone/>
              <a:defRPr sz="1800" b="0" i="0" u="none" strike="noStrike" cap="non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612647" y="6356350"/>
            <a:ext cx="1981199" cy="365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50"/>
              <a:buFont typeface="Cabin"/>
              <a:buNone/>
              <a:defRPr sz="1400" b="0" i="0" u="none" strike="noStrike" cap="none">
                <a:solidFill>
                  <a:schemeClr val="dk2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de-DE"/>
              <a:t>‹#›</a:t>
            </a:fld>
            <a:endParaRPr/>
          </a:p>
        </p:txBody>
      </p:sp>
      <p:cxnSp>
        <p:nvCxnSpPr>
          <p:cNvPr id="15" name="Google Shape;15;p34"/>
          <p:cNvCxnSpPr/>
          <p:nvPr/>
        </p:nvCxnSpPr>
        <p:spPr>
          <a:xfrm>
            <a:off x="457200" y="6353175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16" name="Google Shape;16;p34"/>
          <p:cNvCxnSpPr/>
          <p:nvPr/>
        </p:nvCxnSpPr>
        <p:spPr>
          <a:xfrm>
            <a:off x="457200" y="1143000"/>
            <a:ext cx="8229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17" name="Google Shape;17;p34"/>
          <p:cNvSpPr/>
          <p:nvPr/>
        </p:nvSpPr>
        <p:spPr>
          <a:xfrm rot="5400000">
            <a:off x="419099" y="6467474"/>
            <a:ext cx="190849" cy="120313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eup.eu/aeup/membership-application/list-of-member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ommons.wikimedia.org/wiki/File:Blank_Map_of_Europe_-w_boundaries.svg" TargetMode="External"/><Relationship Id="rId4" Type="http://schemas.openxmlformats.org/officeDocument/2006/relationships/hyperlink" Target="http://philarcher.org/diary/2013/euromap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eup.eu/aeup/conferences/aeup-conference-2017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eup.eu/aeup/conferences/2018-aeup-xml-workshop/" TargetMode="External"/><Relationship Id="rId5" Type="http://schemas.openxmlformats.org/officeDocument/2006/relationships/hyperlink" Target="http://www.aeup.eu/aeup/conferences/2018-workshop-keeping-up-with-the-standards/" TargetMode="External"/><Relationship Id="rId4" Type="http://schemas.openxmlformats.org/officeDocument/2006/relationships/hyperlink" Target="http://www.aeup.eu/aeup/conferences/2019-2nd-aeup-conference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apen.org/home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doabooks.org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UniTartuPress/" TargetMode="External"/><Relationship Id="rId13" Type="http://schemas.openxmlformats.org/officeDocument/2006/relationships/hyperlink" Target="https://twitter.com/ivovolt" TargetMode="External"/><Relationship Id="rId3" Type="http://schemas.openxmlformats.org/officeDocument/2006/relationships/hyperlink" Target="http://www.aeup.eu/" TargetMode="External"/><Relationship Id="rId7" Type="http://schemas.openxmlformats.org/officeDocument/2006/relationships/hyperlink" Target="http://www.tyk.ee/" TargetMode="External"/><Relationship Id="rId12" Type="http://schemas.openxmlformats.org/officeDocument/2006/relationships/hyperlink" Target="https://www.facebook.com/ivovolt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zenodo.org/communities/aeup/" TargetMode="External"/><Relationship Id="rId11" Type="http://schemas.openxmlformats.org/officeDocument/2006/relationships/hyperlink" Target="mailto:Ivo.Volt@ut.ee" TargetMode="External"/><Relationship Id="rId5" Type="http://schemas.openxmlformats.org/officeDocument/2006/relationships/hyperlink" Target="https://twitter.com/AEUP_info" TargetMode="External"/><Relationship Id="rId15" Type="http://schemas.openxmlformats.org/officeDocument/2006/relationships/image" Target="../media/image6.png"/><Relationship Id="rId10" Type="http://schemas.openxmlformats.org/officeDocument/2006/relationships/hyperlink" Target="https://twitter.com/kirjastus" TargetMode="External"/><Relationship Id="rId4" Type="http://schemas.openxmlformats.org/officeDocument/2006/relationships/hyperlink" Target="https://www.facebook.com/AEUPinfo/" TargetMode="External"/><Relationship Id="rId9" Type="http://schemas.openxmlformats.org/officeDocument/2006/relationships/hyperlink" Target="https://twitter.com/TUP1632" TargetMode="Externa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3579540"/>
            <a:ext cx="8229600" cy="2577419"/>
          </a:xfrm>
        </p:spPr>
        <p:txBody>
          <a:bodyPr/>
          <a:lstStyle/>
          <a:p>
            <a:pPr marL="63500" indent="0">
              <a:buNone/>
            </a:pPr>
            <a:r>
              <a:rPr lang="et-EE" sz="3600" dirty="0" smtClean="0"/>
              <a:t>Ivo Volt</a:t>
            </a:r>
          </a:p>
          <a:p>
            <a:pPr marL="63500" indent="0">
              <a:buNone/>
            </a:pPr>
            <a:endParaRPr lang="et-EE" dirty="0" smtClean="0"/>
          </a:p>
          <a:p>
            <a:pPr marL="63500" indent="0">
              <a:buNone/>
            </a:pPr>
            <a:r>
              <a:rPr lang="et-EE" dirty="0" err="1" smtClean="0"/>
              <a:t>University</a:t>
            </a:r>
            <a:r>
              <a:rPr lang="et-EE" dirty="0" smtClean="0"/>
              <a:t> of Tartu Press, </a:t>
            </a:r>
            <a:r>
              <a:rPr lang="et-EE" i="1" dirty="0" smtClean="0"/>
              <a:t>Editor-in-</a:t>
            </a:r>
            <a:r>
              <a:rPr lang="et-EE" i="1" dirty="0" err="1"/>
              <a:t>C</a:t>
            </a:r>
            <a:r>
              <a:rPr lang="et-EE" i="1" dirty="0" err="1" smtClean="0"/>
              <a:t>hief</a:t>
            </a:r>
            <a:endParaRPr lang="et-EE" i="1" dirty="0" smtClean="0"/>
          </a:p>
          <a:p>
            <a:pPr marL="63500" indent="0">
              <a:buNone/>
            </a:pPr>
            <a:r>
              <a:rPr lang="et-EE" dirty="0" err="1" smtClean="0"/>
              <a:t>Association</a:t>
            </a:r>
            <a:r>
              <a:rPr lang="et-EE" dirty="0" smtClean="0"/>
              <a:t> of </a:t>
            </a:r>
            <a:r>
              <a:rPr lang="et-EE" dirty="0" err="1" smtClean="0"/>
              <a:t>European</a:t>
            </a:r>
            <a:r>
              <a:rPr lang="et-EE" dirty="0" smtClean="0"/>
              <a:t> </a:t>
            </a:r>
            <a:r>
              <a:rPr lang="et-EE" dirty="0" err="1" smtClean="0"/>
              <a:t>University</a:t>
            </a:r>
            <a:r>
              <a:rPr lang="et-EE" dirty="0" smtClean="0"/>
              <a:t> </a:t>
            </a:r>
            <a:r>
              <a:rPr lang="et-EE" dirty="0" err="1" smtClean="0"/>
              <a:t>Presses</a:t>
            </a:r>
            <a:r>
              <a:rPr lang="et-EE" dirty="0" smtClean="0"/>
              <a:t>, </a:t>
            </a:r>
            <a:r>
              <a:rPr lang="et-EE" i="1" dirty="0" err="1" smtClean="0"/>
              <a:t>Vice</a:t>
            </a:r>
            <a:r>
              <a:rPr lang="et-EE" i="1" dirty="0" smtClean="0"/>
              <a:t> </a:t>
            </a:r>
            <a:r>
              <a:rPr lang="et-EE" i="1" dirty="0" err="1" smtClean="0"/>
              <a:t>Chair</a:t>
            </a:r>
            <a:endParaRPr lang="et-EE" i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427140"/>
          </a:xfrm>
        </p:spPr>
        <p:txBody>
          <a:bodyPr/>
          <a:lstStyle/>
          <a:p>
            <a:r>
              <a:rPr lang="et-EE" sz="4800" dirty="0" smtClean="0"/>
              <a:t/>
            </a:r>
            <a:br>
              <a:rPr lang="et-EE" sz="4800" dirty="0" smtClean="0"/>
            </a:br>
            <a:r>
              <a:rPr lang="et-EE" sz="4800" dirty="0"/>
              <a:t/>
            </a:r>
            <a:br>
              <a:rPr lang="et-EE" sz="4800" dirty="0"/>
            </a:br>
            <a:r>
              <a:rPr lang="et-EE" sz="4800" dirty="0" smtClean="0"/>
              <a:t/>
            </a:r>
            <a:br>
              <a:rPr lang="et-EE" sz="4800" dirty="0" smtClean="0"/>
            </a:br>
            <a:r>
              <a:rPr lang="et-EE" sz="4800" dirty="0"/>
              <a:t/>
            </a:r>
            <a:br>
              <a:rPr lang="et-EE" sz="4800" dirty="0"/>
            </a:br>
            <a:r>
              <a:rPr lang="et-EE" sz="4800" dirty="0" smtClean="0"/>
              <a:t/>
            </a:r>
            <a:br>
              <a:rPr lang="et-EE" sz="4800" dirty="0" smtClean="0"/>
            </a:br>
            <a:r>
              <a:rPr lang="et-EE" sz="4800" dirty="0"/>
              <a:t/>
            </a:r>
            <a:br>
              <a:rPr lang="et-EE" sz="4800" dirty="0"/>
            </a:br>
            <a:r>
              <a:rPr lang="et-EE" sz="4800" dirty="0" err="1" smtClean="0">
                <a:solidFill>
                  <a:srgbClr val="0070C0"/>
                </a:solidFill>
              </a:rPr>
              <a:t>Open</a:t>
            </a:r>
            <a:r>
              <a:rPr lang="et-EE" sz="4800" dirty="0" smtClean="0">
                <a:solidFill>
                  <a:srgbClr val="0070C0"/>
                </a:solidFill>
              </a:rPr>
              <a:t> </a:t>
            </a:r>
            <a:r>
              <a:rPr lang="et-EE" sz="4800" dirty="0">
                <a:solidFill>
                  <a:srgbClr val="0070C0"/>
                </a:solidFill>
              </a:rPr>
              <a:t>Access and </a:t>
            </a:r>
            <a:r>
              <a:rPr lang="et-EE" sz="4800" dirty="0" err="1">
                <a:solidFill>
                  <a:srgbClr val="0070C0"/>
                </a:solidFill>
              </a:rPr>
              <a:t>European</a:t>
            </a:r>
            <a:r>
              <a:rPr lang="et-EE" sz="4800" dirty="0">
                <a:solidFill>
                  <a:srgbClr val="0070C0"/>
                </a:solidFill>
              </a:rPr>
              <a:t> </a:t>
            </a:r>
            <a:r>
              <a:rPr lang="et-EE" sz="4800" dirty="0" err="1">
                <a:solidFill>
                  <a:srgbClr val="0070C0"/>
                </a:solidFill>
              </a:rPr>
              <a:t>University</a:t>
            </a:r>
            <a:r>
              <a:rPr lang="et-EE" sz="4800" dirty="0">
                <a:solidFill>
                  <a:srgbClr val="0070C0"/>
                </a:solidFill>
              </a:rPr>
              <a:t> </a:t>
            </a:r>
            <a:r>
              <a:rPr lang="et-EE" sz="4800" dirty="0" err="1" smtClean="0">
                <a:solidFill>
                  <a:srgbClr val="0070C0"/>
                </a:solidFill>
              </a:rPr>
              <a:t>Presses</a:t>
            </a:r>
            <a:endParaRPr lang="et-EE" sz="4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EUP: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purpose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199" y="1443560"/>
            <a:ext cx="8411227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20"/>
              <a:buFont typeface="Noto Sans Symbols"/>
              <a:buNone/>
            </a:pPr>
            <a:endParaRPr lang="en-US" sz="2400" b="0" i="0" u="none" strike="noStrike" cap="none" dirty="0" smtClean="0">
              <a:solidFill>
                <a:schemeClr val="tx1"/>
              </a:solidFill>
              <a:sym typeface="Cabin"/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>
                <a:solidFill>
                  <a:schemeClr val="tx1"/>
                </a:solidFill>
              </a:rPr>
              <a:t>T</a:t>
            </a:r>
            <a:r>
              <a:rPr lang="en-US" sz="3200" dirty="0" smtClean="0">
                <a:solidFill>
                  <a:schemeClr val="tx1"/>
                </a:solidFill>
              </a:rPr>
              <a:t>o develop and support relations between university presses in Europe</a:t>
            </a:r>
            <a:r>
              <a:rPr lang="et-EE" sz="3200" dirty="0" smtClean="0">
                <a:solidFill>
                  <a:schemeClr val="tx1"/>
                </a:solidFill>
              </a:rPr>
              <a:t>:</a:t>
            </a:r>
            <a:endParaRPr lang="en-US" sz="3200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2900" i="1" dirty="0" smtClean="0">
                <a:solidFill>
                  <a:schemeClr val="tx1"/>
                </a:solidFill>
              </a:rPr>
              <a:t>to improve communication between members</a:t>
            </a: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2900" i="1" dirty="0" smtClean="0">
                <a:solidFill>
                  <a:schemeClr val="tx1"/>
                </a:solidFill>
              </a:rPr>
              <a:t>to improve the visibility</a:t>
            </a:r>
            <a:r>
              <a:rPr lang="et-EE" sz="2900" i="1" dirty="0" smtClean="0">
                <a:solidFill>
                  <a:schemeClr val="tx1"/>
                </a:solidFill>
              </a:rPr>
              <a:t> of </a:t>
            </a:r>
            <a:r>
              <a:rPr lang="et-EE" sz="2900" i="1" dirty="0" err="1" smtClean="0">
                <a:solidFill>
                  <a:schemeClr val="tx1"/>
                </a:solidFill>
              </a:rPr>
              <a:t>member</a:t>
            </a:r>
            <a:r>
              <a:rPr lang="et-EE" sz="2900" i="1" dirty="0" smtClean="0">
                <a:solidFill>
                  <a:schemeClr val="tx1"/>
                </a:solidFill>
              </a:rPr>
              <a:t> </a:t>
            </a:r>
            <a:r>
              <a:rPr lang="et-EE" sz="2900" i="1" dirty="0" err="1" smtClean="0">
                <a:solidFill>
                  <a:schemeClr val="tx1"/>
                </a:solidFill>
              </a:rPr>
              <a:t>presses</a:t>
            </a:r>
            <a:endParaRPr lang="en-US" sz="2900" i="1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2900" i="1" dirty="0" smtClean="0">
                <a:solidFill>
                  <a:schemeClr val="tx1"/>
                </a:solidFill>
              </a:rPr>
              <a:t>to promote distribution of knowledge </a:t>
            </a:r>
            <a:endParaRPr lang="et-EE" sz="2900" i="1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900" i="1" dirty="0" err="1">
                <a:solidFill>
                  <a:schemeClr val="tx1"/>
                </a:solidFill>
              </a:rPr>
              <a:t>t</a:t>
            </a:r>
            <a:r>
              <a:rPr lang="et-EE" sz="2900" i="1" dirty="0" err="1" smtClean="0">
                <a:solidFill>
                  <a:schemeClr val="tx1"/>
                </a:solidFill>
              </a:rPr>
              <a:t>o</a:t>
            </a:r>
            <a:r>
              <a:rPr lang="et-EE" sz="2900" i="1" dirty="0" smtClean="0">
                <a:solidFill>
                  <a:schemeClr val="tx1"/>
                </a:solidFill>
              </a:rPr>
              <a:t> </a:t>
            </a:r>
            <a:r>
              <a:rPr lang="et-EE" sz="2900" i="1" dirty="0" err="1" smtClean="0">
                <a:solidFill>
                  <a:schemeClr val="tx1"/>
                </a:solidFill>
              </a:rPr>
              <a:t>share</a:t>
            </a:r>
            <a:r>
              <a:rPr lang="et-EE" sz="2900" i="1" dirty="0" smtClean="0">
                <a:solidFill>
                  <a:schemeClr val="tx1"/>
                </a:solidFill>
              </a:rPr>
              <a:t> </a:t>
            </a:r>
            <a:r>
              <a:rPr lang="et-EE" sz="2900" i="1" dirty="0" err="1" smtClean="0">
                <a:solidFill>
                  <a:schemeClr val="tx1"/>
                </a:solidFill>
              </a:rPr>
              <a:t>knowledge</a:t>
            </a:r>
            <a:r>
              <a:rPr lang="et-EE" sz="2900" i="1" dirty="0" smtClean="0">
                <a:solidFill>
                  <a:schemeClr val="tx1"/>
                </a:solidFill>
              </a:rPr>
              <a:t> </a:t>
            </a:r>
            <a:r>
              <a:rPr lang="en-US" sz="2900" i="1" dirty="0">
                <a:solidFill>
                  <a:schemeClr val="tx1"/>
                </a:solidFill>
              </a:rPr>
              <a:t>about </a:t>
            </a:r>
            <a:r>
              <a:rPr lang="en-US" sz="2900" i="1" dirty="0" smtClean="0">
                <a:solidFill>
                  <a:schemeClr val="tx1"/>
                </a:solidFill>
              </a:rPr>
              <a:t>scholarly publishing</a:t>
            </a:r>
            <a:endParaRPr lang="et-EE" sz="2900" i="1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smtClean="0">
                <a:solidFill>
                  <a:schemeClr val="tx1"/>
                </a:solidFill>
              </a:rPr>
              <a:t>O</a:t>
            </a:r>
            <a:r>
              <a:rPr lang="en-US" sz="3200" dirty="0" smtClean="0">
                <a:solidFill>
                  <a:schemeClr val="tx1"/>
                </a:solidFill>
              </a:rPr>
              <a:t>pen </a:t>
            </a:r>
            <a:r>
              <a:rPr lang="en-US" sz="3200" dirty="0">
                <a:solidFill>
                  <a:schemeClr val="tx1"/>
                </a:solidFill>
              </a:rPr>
              <a:t>to all publishers belonging to or clearly linked to a university, a research institute or a learned society</a:t>
            </a:r>
            <a:endParaRPr lang="et-EE" sz="32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endParaRPr lang="en-US" sz="2800" b="0" i="0" u="none" strike="noStrike" cap="none" dirty="0">
              <a:solidFill>
                <a:schemeClr val="tx1"/>
              </a:solidFill>
              <a:sym typeface="Cabin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3782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EUP: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members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599118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20"/>
              <a:buFont typeface="Noto Sans Symbols"/>
              <a:buNone/>
            </a:pPr>
            <a:endParaRPr lang="en-US" sz="2400" b="0" i="0" u="none" strike="noStrike" cap="none" dirty="0" smtClean="0">
              <a:solidFill>
                <a:schemeClr val="tx1"/>
              </a:solidFill>
              <a:sym typeface="Cabin"/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Established</a:t>
            </a:r>
            <a:r>
              <a:rPr lang="et-EE" sz="3200" dirty="0" smtClean="0">
                <a:solidFill>
                  <a:schemeClr val="tx1"/>
                </a:solidFill>
              </a:rPr>
              <a:t> 2010</a:t>
            </a: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Currently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b="1" dirty="0">
                <a:solidFill>
                  <a:schemeClr val="tx1"/>
                </a:solidFill>
              </a:rPr>
              <a:t>41</a:t>
            </a:r>
            <a:r>
              <a:rPr lang="et-EE" sz="3200" dirty="0">
                <a:solidFill>
                  <a:schemeClr val="tx1"/>
                </a:solidFill>
              </a:rPr>
              <a:t> </a:t>
            </a:r>
            <a:r>
              <a:rPr lang="et-EE" sz="3200" dirty="0" err="1">
                <a:solidFill>
                  <a:schemeClr val="tx1"/>
                </a:solidFill>
                <a:hlinkClick r:id="rId3"/>
              </a:rPr>
              <a:t>members</a:t>
            </a:r>
            <a:r>
              <a:rPr lang="et-EE" sz="3200" dirty="0">
                <a:solidFill>
                  <a:schemeClr val="tx1"/>
                </a:solidFill>
              </a:rPr>
              <a:t> </a:t>
            </a:r>
            <a:r>
              <a:rPr lang="et-EE" sz="3200" dirty="0" err="1">
                <a:solidFill>
                  <a:schemeClr val="tx1"/>
                </a:solidFill>
              </a:rPr>
              <a:t>from</a:t>
            </a:r>
            <a:r>
              <a:rPr lang="et-EE" sz="3200" dirty="0">
                <a:solidFill>
                  <a:schemeClr val="tx1"/>
                </a:solidFill>
              </a:rPr>
              <a:t> </a:t>
            </a:r>
            <a:r>
              <a:rPr lang="et-EE" sz="3200" b="1" dirty="0">
                <a:solidFill>
                  <a:schemeClr val="tx1"/>
                </a:solidFill>
              </a:rPr>
              <a:t>18</a:t>
            </a:r>
            <a:r>
              <a:rPr lang="et-EE" sz="3200" dirty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countries</a:t>
            </a:r>
            <a:r>
              <a:rPr lang="et-EE" sz="3200" dirty="0" smtClean="0">
                <a:solidFill>
                  <a:schemeClr val="tx1"/>
                </a:solidFill>
              </a:rPr>
              <a:t>:</a:t>
            </a:r>
          </a:p>
          <a:p>
            <a:pPr marL="914400" lvl="2" indent="0">
              <a:spcBef>
                <a:spcPts val="0"/>
              </a:spcBef>
              <a:buClr>
                <a:srgbClr val="000000"/>
              </a:buClr>
              <a:buNone/>
            </a:pPr>
            <a:r>
              <a:rPr lang="et-EE" sz="2600" i="1" dirty="0" err="1" smtClean="0">
                <a:solidFill>
                  <a:schemeClr val="tx1"/>
                </a:solidFill>
              </a:rPr>
              <a:t>Armenia</a:t>
            </a:r>
            <a:r>
              <a:rPr lang="et-EE" sz="2600" i="1" dirty="0">
                <a:solidFill>
                  <a:schemeClr val="tx1"/>
                </a:solidFill>
              </a:rPr>
              <a:t>, Austria, </a:t>
            </a:r>
            <a:r>
              <a:rPr lang="et-EE" sz="2600" i="1" dirty="0" err="1">
                <a:solidFill>
                  <a:schemeClr val="tx1"/>
                </a:solidFill>
              </a:rPr>
              <a:t>Belgium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Czech</a:t>
            </a:r>
            <a:r>
              <a:rPr lang="et-EE" sz="2600" i="1" dirty="0">
                <a:solidFill>
                  <a:schemeClr val="tx1"/>
                </a:solidFill>
              </a:rPr>
              <a:t> </a:t>
            </a:r>
            <a:r>
              <a:rPr lang="et-EE" sz="2600" i="1" dirty="0" err="1">
                <a:solidFill>
                  <a:schemeClr val="tx1"/>
                </a:solidFill>
              </a:rPr>
              <a:t>Republic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Denmark</a:t>
            </a:r>
            <a:r>
              <a:rPr lang="et-EE" sz="2600" i="1" dirty="0">
                <a:solidFill>
                  <a:schemeClr val="tx1"/>
                </a:solidFill>
              </a:rPr>
              <a:t>, Estonia, </a:t>
            </a:r>
            <a:r>
              <a:rPr lang="et-EE" sz="2600" i="1" dirty="0" err="1">
                <a:solidFill>
                  <a:schemeClr val="tx1"/>
                </a:solidFill>
              </a:rPr>
              <a:t>Finland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 smtClean="0">
                <a:solidFill>
                  <a:schemeClr val="tx1"/>
                </a:solidFill>
              </a:rPr>
              <a:t>France</a:t>
            </a:r>
            <a:r>
              <a:rPr lang="et-EE" sz="2600" i="1" dirty="0" smtClean="0">
                <a:solidFill>
                  <a:schemeClr val="tx1"/>
                </a:solidFill>
              </a:rPr>
              <a:t>, </a:t>
            </a:r>
            <a:r>
              <a:rPr lang="et-EE" sz="2600" i="1" dirty="0" err="1" smtClean="0">
                <a:solidFill>
                  <a:schemeClr val="tx1"/>
                </a:solidFill>
              </a:rPr>
              <a:t>Germany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Hungary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Italy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Latvia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Lithuania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The</a:t>
            </a:r>
            <a:r>
              <a:rPr lang="et-EE" sz="2600" i="1" dirty="0">
                <a:solidFill>
                  <a:schemeClr val="tx1"/>
                </a:solidFill>
              </a:rPr>
              <a:t> </a:t>
            </a:r>
            <a:r>
              <a:rPr lang="et-EE" sz="2600" i="1" dirty="0" err="1">
                <a:solidFill>
                  <a:schemeClr val="tx1"/>
                </a:solidFill>
              </a:rPr>
              <a:t>Netherlands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 smtClean="0">
                <a:solidFill>
                  <a:schemeClr val="tx1"/>
                </a:solidFill>
              </a:rPr>
              <a:t>Norway</a:t>
            </a:r>
            <a:r>
              <a:rPr lang="et-EE" sz="2600" i="1" dirty="0" smtClean="0">
                <a:solidFill>
                  <a:schemeClr val="tx1"/>
                </a:solidFill>
              </a:rPr>
              <a:t>, </a:t>
            </a:r>
            <a:r>
              <a:rPr lang="et-EE" sz="2600" i="1" dirty="0" err="1" smtClean="0">
                <a:solidFill>
                  <a:schemeClr val="tx1"/>
                </a:solidFill>
              </a:rPr>
              <a:t>Romania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Sweden</a:t>
            </a:r>
            <a:r>
              <a:rPr lang="et-EE" sz="2600" i="1" dirty="0">
                <a:solidFill>
                  <a:schemeClr val="tx1"/>
                </a:solidFill>
              </a:rPr>
              <a:t>, </a:t>
            </a:r>
            <a:r>
              <a:rPr lang="et-EE" sz="2600" i="1" dirty="0" err="1">
                <a:solidFill>
                  <a:schemeClr val="tx1"/>
                </a:solidFill>
              </a:rPr>
              <a:t>United</a:t>
            </a:r>
            <a:r>
              <a:rPr lang="et-EE" sz="2600" i="1" dirty="0">
                <a:solidFill>
                  <a:schemeClr val="tx1"/>
                </a:solidFill>
              </a:rPr>
              <a:t> </a:t>
            </a:r>
            <a:r>
              <a:rPr lang="et-EE" sz="2600" i="1" dirty="0" err="1" smtClean="0">
                <a:solidFill>
                  <a:schemeClr val="tx1"/>
                </a:solidFill>
              </a:rPr>
              <a:t>Kingdom</a:t>
            </a:r>
            <a:endParaRPr lang="et-EE" sz="2600" i="1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Diversity</a:t>
            </a:r>
            <a:r>
              <a:rPr lang="et-EE" sz="3200" dirty="0" smtClean="0">
                <a:solidFill>
                  <a:schemeClr val="tx1"/>
                </a:solidFill>
              </a:rPr>
              <a:t> (</a:t>
            </a:r>
            <a:r>
              <a:rPr lang="et-EE" sz="3200" dirty="0" err="1" smtClean="0">
                <a:solidFill>
                  <a:schemeClr val="tx1"/>
                </a:solidFill>
              </a:rPr>
              <a:t>business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models</a:t>
            </a:r>
            <a:r>
              <a:rPr lang="et-EE" sz="3200" dirty="0" smtClean="0">
                <a:solidFill>
                  <a:schemeClr val="tx1"/>
                </a:solidFill>
              </a:rPr>
              <a:t>, </a:t>
            </a:r>
            <a:r>
              <a:rPr lang="et-EE" sz="3200" dirty="0" err="1" smtClean="0">
                <a:solidFill>
                  <a:schemeClr val="tx1"/>
                </a:solidFill>
              </a:rPr>
              <a:t>languages</a:t>
            </a:r>
            <a:r>
              <a:rPr lang="et-EE" sz="3200" dirty="0" smtClean="0">
                <a:solidFill>
                  <a:schemeClr val="tx1"/>
                </a:solidFill>
              </a:rPr>
              <a:t>, </a:t>
            </a:r>
            <a:r>
              <a:rPr lang="et-EE" sz="3200" dirty="0" err="1" smtClean="0">
                <a:solidFill>
                  <a:schemeClr val="tx1"/>
                </a:solidFill>
              </a:rPr>
              <a:t>policies</a:t>
            </a:r>
            <a:r>
              <a:rPr lang="et-EE" sz="3200" dirty="0" smtClean="0">
                <a:solidFill>
                  <a:schemeClr val="tx1"/>
                </a:solidFill>
              </a:rPr>
              <a:t>)</a:t>
            </a: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Patron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members</a:t>
            </a:r>
            <a:r>
              <a:rPr lang="et-EE" sz="3200" dirty="0" smtClean="0">
                <a:solidFill>
                  <a:schemeClr val="tx1"/>
                </a:solidFill>
              </a:rPr>
              <a:t>: OAPEN, </a:t>
            </a:r>
            <a:r>
              <a:rPr lang="et-EE" sz="3200" dirty="0" err="1" smtClean="0">
                <a:solidFill>
                  <a:schemeClr val="tx1"/>
                </a:solidFill>
              </a:rPr>
              <a:t>OpenEdition</a:t>
            </a:r>
            <a:r>
              <a:rPr lang="et-EE" sz="3200" dirty="0" smtClean="0">
                <a:solidFill>
                  <a:schemeClr val="tx1"/>
                </a:solidFill>
              </a:rPr>
              <a:t>, RLUK</a:t>
            </a:r>
            <a:endParaRPr lang="et-EE" sz="3200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n-US" sz="2800" b="0" i="0" u="none" strike="noStrike" cap="none" dirty="0">
              <a:solidFill>
                <a:schemeClr val="tx1"/>
              </a:solidFill>
              <a:sym typeface="Cabin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078047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EUP: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members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2296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marR="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520"/>
              <a:buFont typeface="Noto Sans Symbols"/>
              <a:buNone/>
            </a:pPr>
            <a:endParaRPr lang="en-US" sz="2400" b="0" i="0" u="none" strike="noStrike" cap="none" dirty="0" smtClean="0">
              <a:solidFill>
                <a:schemeClr val="tx1"/>
              </a:solidFill>
              <a:sym typeface="Cabin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endParaRPr lang="en-US" sz="2800" b="0" i="0" u="none" strike="noStrike" cap="none" dirty="0">
              <a:solidFill>
                <a:schemeClr val="tx1"/>
              </a:solidFill>
              <a:sym typeface="Cabin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179215"/>
            <a:ext cx="7687722" cy="50601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79580" y="356839"/>
            <a:ext cx="2241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3E5D77"/>
              </a:buClr>
              <a:buSzPts val="600"/>
            </a:pPr>
            <a:r>
              <a:rPr lang="en-US" sz="800" u="sng" dirty="0">
                <a:solidFill>
                  <a:schemeClr val="hlink"/>
                </a:solidFill>
                <a:latin typeface="Cabin"/>
                <a:ea typeface="Cabin"/>
                <a:cs typeface="Cabin"/>
                <a:sym typeface="Cabin"/>
                <a:hlinkClick r:id="rId4"/>
              </a:rPr>
              <a:t>Interactive map of Europe </a:t>
            </a:r>
            <a:r>
              <a:rPr lang="en-US" sz="800" dirty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by Phil Archer, based on  </a:t>
            </a:r>
            <a:r>
              <a:rPr lang="en-US" sz="800" u="sng" dirty="0">
                <a:solidFill>
                  <a:schemeClr val="hlink"/>
                </a:solidFill>
                <a:latin typeface="Cabin"/>
                <a:ea typeface="Cabin"/>
                <a:cs typeface="Cabin"/>
                <a:sym typeface="Cabin"/>
                <a:hlinkClick r:id="rId5"/>
              </a:rPr>
              <a:t>Madman2001/Wikimedia Commons</a:t>
            </a:r>
            <a:r>
              <a:rPr lang="en-US" sz="800" dirty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, ed. by Ivo </a:t>
            </a:r>
            <a:r>
              <a:rPr lang="en-US" sz="800" dirty="0" smtClean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Volt</a:t>
            </a:r>
            <a:r>
              <a:rPr lang="et-EE" sz="800" dirty="0" smtClean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n-US" sz="800" dirty="0" smtClean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CC</a:t>
            </a:r>
            <a:r>
              <a:rPr lang="et-EE" sz="800" dirty="0" smtClean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 BY-SA </a:t>
            </a:r>
            <a:r>
              <a:rPr lang="en-US" sz="800" dirty="0" smtClean="0">
                <a:solidFill>
                  <a:srgbClr val="3E5D77"/>
                </a:solidFill>
                <a:latin typeface="Cabin"/>
                <a:ea typeface="Cabin"/>
                <a:cs typeface="Cabin"/>
                <a:sym typeface="Cabin"/>
              </a:rPr>
              <a:t>3.0</a:t>
            </a:r>
            <a:endParaRPr lang="en-US" sz="800" dirty="0">
              <a:solidFill>
                <a:srgbClr val="3E5D77"/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184012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EUP: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activities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6868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Joint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online</a:t>
            </a:r>
            <a:r>
              <a:rPr lang="et-EE" sz="3200" b="1" dirty="0" smtClean="0">
                <a:solidFill>
                  <a:schemeClr val="tx1"/>
                </a:solidFill>
              </a:rPr>
              <a:t> </a:t>
            </a:r>
            <a:r>
              <a:rPr lang="et-EE" sz="3200" b="1" dirty="0" err="1" smtClean="0">
                <a:solidFill>
                  <a:schemeClr val="tx1"/>
                </a:solidFill>
              </a:rPr>
              <a:t>catalogue</a:t>
            </a:r>
            <a:endParaRPr lang="et-EE" sz="3200" b="1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currently</a:t>
            </a:r>
            <a:r>
              <a:rPr lang="et-EE" sz="2800" dirty="0" smtClean="0">
                <a:solidFill>
                  <a:schemeClr val="tx1"/>
                </a:solidFill>
              </a:rPr>
              <a:t> ca 4300 </a:t>
            </a:r>
            <a:r>
              <a:rPr lang="et-EE" sz="2800" dirty="0" err="1" smtClean="0">
                <a:solidFill>
                  <a:schemeClr val="tx1"/>
                </a:solidFill>
              </a:rPr>
              <a:t>entries</a:t>
            </a:r>
            <a:r>
              <a:rPr lang="et-EE" sz="2800" dirty="0" smtClean="0">
                <a:solidFill>
                  <a:schemeClr val="tx1"/>
                </a:solidFill>
              </a:rPr>
              <a:t>, </a:t>
            </a:r>
            <a:r>
              <a:rPr lang="et-EE" sz="2800" dirty="0" err="1" smtClean="0">
                <a:solidFill>
                  <a:schemeClr val="tx1"/>
                </a:solidFill>
              </a:rPr>
              <a:t>work</a:t>
            </a:r>
            <a:r>
              <a:rPr lang="et-EE" sz="2800" dirty="0" smtClean="0">
                <a:solidFill>
                  <a:schemeClr val="tx1"/>
                </a:solidFill>
              </a:rPr>
              <a:t> in progress</a:t>
            </a: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105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Member</a:t>
            </a:r>
            <a:r>
              <a:rPr lang="et-EE" sz="3200" dirty="0" smtClean="0">
                <a:solidFill>
                  <a:schemeClr val="tx1"/>
                </a:solidFill>
              </a:rPr>
              <a:t> (and non-</a:t>
            </a:r>
            <a:r>
              <a:rPr lang="et-EE" sz="3200" dirty="0" err="1" smtClean="0">
                <a:solidFill>
                  <a:schemeClr val="tx1"/>
                </a:solidFill>
              </a:rPr>
              <a:t>member</a:t>
            </a:r>
            <a:r>
              <a:rPr lang="et-EE" sz="3200" dirty="0" smtClean="0">
                <a:solidFill>
                  <a:schemeClr val="tx1"/>
                </a:solidFill>
              </a:rPr>
              <a:t>) </a:t>
            </a:r>
            <a:r>
              <a:rPr lang="et-EE" sz="3200" b="1" dirty="0" err="1" smtClean="0">
                <a:solidFill>
                  <a:schemeClr val="tx1"/>
                </a:solidFill>
              </a:rPr>
              <a:t>surveys</a:t>
            </a:r>
            <a:endParaRPr lang="et-EE" sz="3200" b="1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publishing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formats</a:t>
            </a:r>
            <a:r>
              <a:rPr lang="et-EE" sz="2800" dirty="0" smtClean="0">
                <a:solidFill>
                  <a:schemeClr val="tx1"/>
                </a:solidFill>
              </a:rPr>
              <a:t>, </a:t>
            </a:r>
            <a:r>
              <a:rPr lang="et-EE" sz="2800" dirty="0" err="1" smtClean="0">
                <a:solidFill>
                  <a:schemeClr val="tx1"/>
                </a:solidFill>
              </a:rPr>
              <a:t>quality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standards</a:t>
            </a:r>
            <a:r>
              <a:rPr lang="et-EE" sz="2800" dirty="0" smtClean="0">
                <a:solidFill>
                  <a:schemeClr val="tx1"/>
                </a:solidFill>
              </a:rPr>
              <a:t>, </a:t>
            </a:r>
            <a:r>
              <a:rPr lang="et-EE" sz="2800" dirty="0" err="1" smtClean="0">
                <a:solidFill>
                  <a:schemeClr val="tx1"/>
                </a:solidFill>
              </a:rPr>
              <a:t>production</a:t>
            </a:r>
            <a:r>
              <a:rPr lang="et-EE" sz="2800" dirty="0" smtClean="0">
                <a:solidFill>
                  <a:schemeClr val="tx1"/>
                </a:solidFill>
              </a:rPr>
              <a:t> and </a:t>
            </a:r>
            <a:r>
              <a:rPr lang="et-EE" sz="2800" dirty="0" err="1" smtClean="0">
                <a:solidFill>
                  <a:schemeClr val="tx1"/>
                </a:solidFill>
              </a:rPr>
              <a:t>dissemination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workflows</a:t>
            </a:r>
            <a:r>
              <a:rPr lang="et-EE" sz="2800" dirty="0" smtClean="0">
                <a:solidFill>
                  <a:schemeClr val="tx1"/>
                </a:solidFill>
              </a:rPr>
              <a:t>, </a:t>
            </a:r>
            <a:r>
              <a:rPr lang="et-EE" sz="2800" dirty="0" err="1" smtClean="0">
                <a:solidFill>
                  <a:schemeClr val="tx1"/>
                </a:solidFill>
              </a:rPr>
              <a:t>editorial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skills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etc</a:t>
            </a:r>
            <a:endParaRPr lang="et-EE" sz="280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105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Representation</a:t>
            </a:r>
            <a:r>
              <a:rPr lang="et-EE" sz="3200" dirty="0" smtClean="0">
                <a:solidFill>
                  <a:schemeClr val="tx1"/>
                </a:solidFill>
              </a:rPr>
              <a:t> at </a:t>
            </a:r>
            <a:r>
              <a:rPr lang="et-EE" sz="3200" dirty="0" err="1" smtClean="0">
                <a:solidFill>
                  <a:schemeClr val="tx1"/>
                </a:solidFill>
              </a:rPr>
              <a:t>international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publishing</a:t>
            </a:r>
            <a:r>
              <a:rPr lang="et-EE" sz="3200" dirty="0" smtClean="0">
                <a:solidFill>
                  <a:schemeClr val="tx1"/>
                </a:solidFill>
              </a:rPr>
              <a:t> and </a:t>
            </a:r>
            <a:r>
              <a:rPr lang="et-EE" sz="3200" dirty="0" err="1" smtClean="0">
                <a:solidFill>
                  <a:schemeClr val="tx1"/>
                </a:solidFill>
              </a:rPr>
              <a:t>library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b="1" dirty="0" err="1" smtClean="0">
                <a:solidFill>
                  <a:schemeClr val="tx1"/>
                </a:solidFill>
              </a:rPr>
              <a:t>events</a:t>
            </a:r>
            <a:endParaRPr lang="et-EE" sz="3200" b="1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1050" b="1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b="1" dirty="0" err="1" smtClean="0">
                <a:solidFill>
                  <a:schemeClr val="tx1"/>
                </a:solidFill>
              </a:rPr>
              <a:t>Cooperation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with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international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projects</a:t>
            </a:r>
            <a:r>
              <a:rPr lang="et-EE" sz="3200" dirty="0" smtClean="0">
                <a:solidFill>
                  <a:schemeClr val="tx1"/>
                </a:solidFill>
              </a:rPr>
              <a:t> (</a:t>
            </a:r>
            <a:r>
              <a:rPr lang="et-EE" sz="3200" dirty="0" err="1" smtClean="0">
                <a:solidFill>
                  <a:schemeClr val="tx1"/>
                </a:solidFill>
              </a:rPr>
              <a:t>e.g</a:t>
            </a:r>
            <a:r>
              <a:rPr lang="et-EE" sz="3200" dirty="0" smtClean="0">
                <a:solidFill>
                  <a:schemeClr val="tx1"/>
                </a:solidFill>
              </a:rPr>
              <a:t>. OPERAS)</a:t>
            </a:r>
            <a:endParaRPr lang="en-US" sz="3200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3200" b="1" dirty="0" smtClean="0">
              <a:solidFill>
                <a:schemeClr val="tx1"/>
              </a:solidFill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59264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EUP: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activities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6868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endParaRPr lang="et-EE" sz="900" b="1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3200" b="1" dirty="0" err="1" smtClean="0">
                <a:solidFill>
                  <a:schemeClr val="tx1"/>
                </a:solidFill>
              </a:rPr>
              <a:t>Conferences</a:t>
            </a:r>
            <a:endParaRPr lang="et-EE" sz="3200" b="1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3000" dirty="0" smtClean="0">
                <a:solidFill>
                  <a:schemeClr val="tx1"/>
                </a:solidFill>
              </a:rPr>
              <a:t>2017</a:t>
            </a:r>
            <a:r>
              <a:rPr lang="et-EE" sz="3000" dirty="0" smtClean="0">
                <a:solidFill>
                  <a:schemeClr val="tx1"/>
                </a:solidFill>
              </a:rPr>
              <a:t>, Stockholm: </a:t>
            </a:r>
            <a:r>
              <a:rPr lang="en-US" sz="3000" i="1" dirty="0">
                <a:solidFill>
                  <a:schemeClr val="tx1"/>
                </a:solidFill>
                <a:hlinkClick r:id="rId3"/>
              </a:rPr>
              <a:t>Going digital in Europe – joining forces in scholarly publishing</a:t>
            </a:r>
            <a:endParaRPr lang="en-US" sz="3000" i="1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3000" dirty="0" smtClean="0">
                <a:solidFill>
                  <a:schemeClr val="tx1"/>
                </a:solidFill>
              </a:rPr>
              <a:t>2019</a:t>
            </a:r>
            <a:r>
              <a:rPr lang="et-EE" sz="3000" dirty="0" smtClean="0">
                <a:solidFill>
                  <a:schemeClr val="tx1"/>
                </a:solidFill>
              </a:rPr>
              <a:t>, Brno: </a:t>
            </a:r>
            <a:r>
              <a:rPr lang="en-US" sz="3000" i="1" dirty="0" smtClean="0">
                <a:solidFill>
                  <a:schemeClr val="tx1"/>
                </a:solidFill>
                <a:hlinkClick r:id="rId4"/>
              </a:rPr>
              <a:t>(</a:t>
            </a:r>
            <a:r>
              <a:rPr lang="en-US" sz="3000" i="1" dirty="0">
                <a:solidFill>
                  <a:schemeClr val="tx1"/>
                </a:solidFill>
                <a:hlinkClick r:id="rId4"/>
              </a:rPr>
              <a:t>Re-)Shaping University Presses and Institutional </a:t>
            </a:r>
            <a:r>
              <a:rPr lang="en-US" sz="3000" i="1" dirty="0" smtClean="0">
                <a:solidFill>
                  <a:schemeClr val="tx1"/>
                </a:solidFill>
                <a:hlinkClick r:id="rId4"/>
              </a:rPr>
              <a:t>Publishing</a:t>
            </a:r>
            <a:endParaRPr lang="en-US" sz="3000" i="1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900" dirty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3200" b="1" dirty="0" err="1" smtClean="0">
                <a:solidFill>
                  <a:schemeClr val="tx1"/>
                </a:solidFill>
              </a:rPr>
              <a:t>Workshops</a:t>
            </a:r>
            <a:endParaRPr lang="et-EE" sz="3200" b="1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3000" dirty="0" smtClean="0">
                <a:solidFill>
                  <a:schemeClr val="tx1"/>
                </a:solidFill>
              </a:rPr>
              <a:t>2018</a:t>
            </a:r>
            <a:r>
              <a:rPr lang="et-EE" sz="3000" dirty="0" smtClean="0">
                <a:solidFill>
                  <a:schemeClr val="tx1"/>
                </a:solidFill>
              </a:rPr>
              <a:t>, Riga:</a:t>
            </a:r>
            <a:r>
              <a:rPr lang="en-US" sz="3000" dirty="0" smtClean="0">
                <a:solidFill>
                  <a:schemeClr val="tx1"/>
                </a:solidFill>
              </a:rPr>
              <a:t> </a:t>
            </a:r>
            <a:r>
              <a:rPr lang="en-US" sz="3000" i="1" dirty="0" smtClean="0">
                <a:solidFill>
                  <a:schemeClr val="tx1"/>
                </a:solidFill>
                <a:hlinkClick r:id="rId5"/>
              </a:rPr>
              <a:t>Keeping </a:t>
            </a:r>
            <a:r>
              <a:rPr lang="en-US" sz="3000" i="1" dirty="0">
                <a:solidFill>
                  <a:schemeClr val="tx1"/>
                </a:solidFill>
                <a:hlinkClick r:id="rId5"/>
              </a:rPr>
              <a:t>up with the </a:t>
            </a:r>
            <a:r>
              <a:rPr lang="en-US" sz="3000" i="1" dirty="0" smtClean="0">
                <a:solidFill>
                  <a:schemeClr val="tx1"/>
                </a:solidFill>
                <a:hlinkClick r:id="rId5"/>
              </a:rPr>
              <a:t>standards</a:t>
            </a:r>
            <a:endParaRPr lang="en-US" sz="3000" i="1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n-US" sz="3000" dirty="0" smtClean="0">
                <a:solidFill>
                  <a:schemeClr val="tx1"/>
                </a:solidFill>
              </a:rPr>
              <a:t>2018</a:t>
            </a:r>
            <a:r>
              <a:rPr lang="et-EE" sz="3000" dirty="0" smtClean="0">
                <a:solidFill>
                  <a:schemeClr val="tx1"/>
                </a:solidFill>
              </a:rPr>
              <a:t>, </a:t>
            </a:r>
            <a:r>
              <a:rPr lang="et-EE" sz="3000" dirty="0" err="1" smtClean="0">
                <a:solidFill>
                  <a:schemeClr val="tx1"/>
                </a:solidFill>
              </a:rPr>
              <a:t>Göttingen</a:t>
            </a:r>
            <a:r>
              <a:rPr lang="et-EE" sz="3000" dirty="0" smtClean="0">
                <a:solidFill>
                  <a:schemeClr val="tx1"/>
                </a:solidFill>
              </a:rPr>
              <a:t>:</a:t>
            </a:r>
            <a:r>
              <a:rPr lang="en-US" sz="3000" dirty="0">
                <a:solidFill>
                  <a:schemeClr val="tx1"/>
                </a:solidFill>
              </a:rPr>
              <a:t> </a:t>
            </a:r>
            <a:r>
              <a:rPr lang="en-US" sz="3000" i="1" dirty="0">
                <a:solidFill>
                  <a:schemeClr val="tx1"/>
                </a:solidFill>
                <a:hlinkClick r:id="rId6"/>
              </a:rPr>
              <a:t>From text to structured edition – producing XML-TEI </a:t>
            </a:r>
            <a:r>
              <a:rPr lang="en-US" sz="3000" i="1" dirty="0" smtClean="0">
                <a:solidFill>
                  <a:schemeClr val="tx1"/>
                </a:solidFill>
                <a:hlinkClick r:id="rId6"/>
              </a:rPr>
              <a:t>content</a:t>
            </a:r>
            <a:endParaRPr lang="en-US" sz="3000" i="1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n-US" sz="3000" b="0" i="0" u="none" strike="noStrike" cap="none" dirty="0">
              <a:solidFill>
                <a:schemeClr val="tx1"/>
              </a:solidFill>
              <a:sym typeface="Cabin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4517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EUP: </a:t>
            </a:r>
            <a:r>
              <a:rPr lang="et-EE" sz="3600" b="1" dirty="0" smtClean="0">
                <a:solidFill>
                  <a:schemeClr val="accent1"/>
                </a:solidFill>
              </a:rPr>
              <a:t>2019 </a:t>
            </a:r>
            <a:r>
              <a:rPr lang="et-EE" sz="3600" b="1" dirty="0" err="1" smtClean="0">
                <a:solidFill>
                  <a:schemeClr val="accent1"/>
                </a:solidFill>
              </a:rPr>
              <a:t>conference</a:t>
            </a:r>
            <a:r>
              <a:rPr lang="et-EE" sz="3600" b="1" dirty="0" smtClean="0">
                <a:solidFill>
                  <a:schemeClr val="accent1"/>
                </a:solidFill>
              </a:rPr>
              <a:t> in Brno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686800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n-US" sz="3000" b="0" i="0" u="none" strike="noStrike" cap="none" dirty="0">
              <a:solidFill>
                <a:schemeClr val="tx1"/>
              </a:solidFill>
              <a:sym typeface="Cabin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9" y="1135816"/>
            <a:ext cx="8564881" cy="4829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25440" y="5965216"/>
            <a:ext cx="35737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dirty="0" err="1" smtClean="0"/>
              <a:t>Photo</a:t>
            </a:r>
            <a:r>
              <a:rPr lang="et-EE" dirty="0" smtClean="0"/>
              <a:t> </a:t>
            </a:r>
            <a:r>
              <a:rPr lang="et-EE" dirty="0" err="1" smtClean="0"/>
              <a:t>by</a:t>
            </a:r>
            <a:r>
              <a:rPr lang="et-EE" dirty="0" smtClean="0"/>
              <a:t> </a:t>
            </a:r>
            <a:r>
              <a:rPr lang="et-EE" dirty="0" err="1"/>
              <a:t>Tomas</a:t>
            </a:r>
            <a:r>
              <a:rPr lang="et-EE" dirty="0"/>
              <a:t> </a:t>
            </a:r>
            <a:r>
              <a:rPr lang="et-EE" dirty="0" err="1" smtClean="0"/>
              <a:t>Kratochvil</a:t>
            </a:r>
            <a:r>
              <a:rPr lang="et-EE" dirty="0" smtClean="0"/>
              <a:t>, CC BY-SA 4.0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0079025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de-D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A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EUP and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Open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 Access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326995"/>
            <a:ext cx="8430322" cy="5054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b="1" dirty="0" smtClean="0">
                <a:solidFill>
                  <a:schemeClr val="tx1"/>
                </a:solidFill>
              </a:rPr>
              <a:t>No OA </a:t>
            </a:r>
            <a:r>
              <a:rPr lang="et-EE" sz="3200" b="1" dirty="0" err="1" smtClean="0">
                <a:solidFill>
                  <a:schemeClr val="tx1"/>
                </a:solidFill>
              </a:rPr>
              <a:t>mandate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to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become</a:t>
            </a:r>
            <a:r>
              <a:rPr lang="et-EE" sz="3200" dirty="0" smtClean="0">
                <a:solidFill>
                  <a:schemeClr val="tx1"/>
                </a:solidFill>
              </a:rPr>
              <a:t> a </a:t>
            </a:r>
            <a:r>
              <a:rPr lang="et-EE" sz="3200" dirty="0" err="1" smtClean="0">
                <a:solidFill>
                  <a:schemeClr val="tx1"/>
                </a:solidFill>
              </a:rPr>
              <a:t>member</a:t>
            </a:r>
            <a:endParaRPr lang="et-EE" sz="3200" dirty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Different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backgrounds</a:t>
            </a:r>
            <a:r>
              <a:rPr lang="et-EE" sz="2800" dirty="0" smtClean="0">
                <a:solidFill>
                  <a:schemeClr val="tx1"/>
                </a:solidFill>
              </a:rPr>
              <a:t>, </a:t>
            </a:r>
            <a:r>
              <a:rPr lang="et-EE" sz="2800" dirty="0" err="1" smtClean="0">
                <a:solidFill>
                  <a:schemeClr val="tx1"/>
                </a:solidFill>
              </a:rPr>
              <a:t>national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developments</a:t>
            </a:r>
            <a:endParaRPr lang="et-EE" sz="2800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But</a:t>
            </a:r>
            <a:r>
              <a:rPr lang="et-EE" sz="3200" dirty="0" smtClean="0">
                <a:solidFill>
                  <a:schemeClr val="tx1"/>
                </a:solidFill>
              </a:rPr>
              <a:t>: </a:t>
            </a:r>
            <a:r>
              <a:rPr lang="et-EE" sz="3200" dirty="0" err="1" smtClean="0">
                <a:solidFill>
                  <a:schemeClr val="tx1"/>
                </a:solidFill>
              </a:rPr>
              <a:t>strong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b="1" dirty="0" err="1" smtClean="0">
                <a:solidFill>
                  <a:schemeClr val="tx1"/>
                </a:solidFill>
              </a:rPr>
              <a:t>support</a:t>
            </a:r>
            <a:r>
              <a:rPr lang="et-EE" sz="3200" dirty="0" smtClean="0">
                <a:solidFill>
                  <a:schemeClr val="tx1"/>
                </a:solidFill>
              </a:rPr>
              <a:t> of OA</a:t>
            </a: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One</a:t>
            </a:r>
            <a:r>
              <a:rPr lang="et-EE" sz="2800" dirty="0" smtClean="0">
                <a:solidFill>
                  <a:schemeClr val="tx1"/>
                </a:solidFill>
              </a:rPr>
              <a:t> of </a:t>
            </a:r>
            <a:r>
              <a:rPr lang="et-EE" sz="2800" dirty="0" err="1" smtClean="0">
                <a:solidFill>
                  <a:schemeClr val="tx1"/>
                </a:solidFill>
              </a:rPr>
              <a:t>the</a:t>
            </a:r>
            <a:r>
              <a:rPr lang="et-EE" sz="2800" dirty="0" smtClean="0">
                <a:solidFill>
                  <a:schemeClr val="tx1"/>
                </a:solidFill>
              </a:rPr>
              <a:t> 7 </a:t>
            </a:r>
            <a:r>
              <a:rPr lang="et-EE" sz="2800" dirty="0" err="1" smtClean="0">
                <a:solidFill>
                  <a:schemeClr val="tx1"/>
                </a:solidFill>
              </a:rPr>
              <a:t>statements</a:t>
            </a:r>
            <a:r>
              <a:rPr lang="et-EE" sz="2800" dirty="0">
                <a:solidFill>
                  <a:schemeClr val="tx1"/>
                </a:solidFill>
              </a:rPr>
              <a:t> </a:t>
            </a:r>
            <a:r>
              <a:rPr lang="et-EE" sz="2800" dirty="0" smtClean="0">
                <a:solidFill>
                  <a:schemeClr val="tx1"/>
                </a:solidFill>
              </a:rPr>
              <a:t>of 2018</a:t>
            </a: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Sharing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knowledge</a:t>
            </a:r>
            <a:r>
              <a:rPr lang="et-EE" sz="2800" dirty="0" smtClean="0">
                <a:solidFill>
                  <a:schemeClr val="tx1"/>
                </a:solidFill>
              </a:rPr>
              <a:t>, </a:t>
            </a:r>
            <a:r>
              <a:rPr lang="et-EE" sz="2800" dirty="0" err="1" smtClean="0">
                <a:solidFill>
                  <a:schemeClr val="tx1"/>
                </a:solidFill>
              </a:rPr>
              <a:t>expertise</a:t>
            </a:r>
            <a:r>
              <a:rPr lang="et-EE" sz="2800" dirty="0" smtClean="0">
                <a:solidFill>
                  <a:schemeClr val="tx1"/>
                </a:solidFill>
              </a:rPr>
              <a:t> and </a:t>
            </a:r>
            <a:r>
              <a:rPr lang="et-EE" sz="2800" dirty="0" err="1" smtClean="0">
                <a:solidFill>
                  <a:schemeClr val="tx1"/>
                </a:solidFill>
              </a:rPr>
              <a:t>experience</a:t>
            </a:r>
            <a:r>
              <a:rPr lang="et-EE" sz="2800" dirty="0" smtClean="0">
                <a:solidFill>
                  <a:schemeClr val="tx1"/>
                </a:solidFill>
              </a:rPr>
              <a:t> (</a:t>
            </a:r>
            <a:r>
              <a:rPr lang="et-EE" sz="2800" dirty="0" err="1" smtClean="0">
                <a:solidFill>
                  <a:schemeClr val="tx1"/>
                </a:solidFill>
              </a:rPr>
              <a:t>incl</a:t>
            </a:r>
            <a:r>
              <a:rPr lang="et-EE" sz="2800" dirty="0" smtClean="0">
                <a:solidFill>
                  <a:schemeClr val="tx1"/>
                </a:solidFill>
              </a:rPr>
              <a:t>. </a:t>
            </a:r>
            <a:r>
              <a:rPr lang="et-EE" sz="2800" dirty="0" err="1" smtClean="0">
                <a:solidFill>
                  <a:schemeClr val="tx1"/>
                </a:solidFill>
              </a:rPr>
              <a:t>born</a:t>
            </a:r>
            <a:r>
              <a:rPr lang="et-EE" sz="2800" dirty="0" smtClean="0">
                <a:solidFill>
                  <a:schemeClr val="tx1"/>
                </a:solidFill>
              </a:rPr>
              <a:t>-OA </a:t>
            </a:r>
            <a:r>
              <a:rPr lang="et-EE" sz="2800" dirty="0" err="1" smtClean="0">
                <a:solidFill>
                  <a:schemeClr val="tx1"/>
                </a:solidFill>
              </a:rPr>
              <a:t>presses</a:t>
            </a:r>
            <a:r>
              <a:rPr lang="et-EE" sz="2800" dirty="0" smtClean="0">
                <a:solidFill>
                  <a:schemeClr val="tx1"/>
                </a:solidFill>
              </a:rPr>
              <a:t>)</a:t>
            </a: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3200" dirty="0" err="1" smtClean="0">
                <a:solidFill>
                  <a:schemeClr val="tx1"/>
                </a:solidFill>
              </a:rPr>
              <a:t>Mostly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b="1" dirty="0" err="1" smtClean="0">
                <a:solidFill>
                  <a:schemeClr val="tx1"/>
                </a:solidFill>
              </a:rPr>
              <a:t>monograph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publishers</a:t>
            </a:r>
            <a:r>
              <a:rPr lang="et-EE" sz="3200" dirty="0" smtClean="0">
                <a:solidFill>
                  <a:schemeClr val="tx1"/>
                </a:solidFill>
              </a:rPr>
              <a:t> (</a:t>
            </a:r>
            <a:r>
              <a:rPr lang="et-EE" sz="3200" dirty="0" err="1" smtClean="0">
                <a:solidFill>
                  <a:schemeClr val="tx1"/>
                </a:solidFill>
              </a:rPr>
              <a:t>although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also</a:t>
            </a:r>
            <a:r>
              <a:rPr lang="et-EE" sz="3200" dirty="0" smtClean="0">
                <a:solidFill>
                  <a:schemeClr val="tx1"/>
                </a:solidFill>
              </a:rPr>
              <a:t> </a:t>
            </a:r>
            <a:r>
              <a:rPr lang="et-EE" sz="3200" dirty="0" err="1" smtClean="0">
                <a:solidFill>
                  <a:schemeClr val="tx1"/>
                </a:solidFill>
              </a:rPr>
              <a:t>around</a:t>
            </a:r>
            <a:r>
              <a:rPr lang="et-EE" sz="3200" dirty="0" smtClean="0">
                <a:solidFill>
                  <a:schemeClr val="tx1"/>
                </a:solidFill>
              </a:rPr>
              <a:t> 370 </a:t>
            </a:r>
            <a:r>
              <a:rPr lang="et-EE" sz="3200" dirty="0" err="1" smtClean="0">
                <a:solidFill>
                  <a:schemeClr val="tx1"/>
                </a:solidFill>
              </a:rPr>
              <a:t>journals</a:t>
            </a:r>
            <a:r>
              <a:rPr lang="et-EE" sz="3200" dirty="0" smtClean="0">
                <a:solidFill>
                  <a:schemeClr val="tx1"/>
                </a:solidFill>
              </a:rPr>
              <a:t>/</a:t>
            </a:r>
            <a:r>
              <a:rPr lang="et-EE" sz="3200" dirty="0" err="1" smtClean="0">
                <a:solidFill>
                  <a:schemeClr val="tx1"/>
                </a:solidFill>
              </a:rPr>
              <a:t>yearbooks</a:t>
            </a:r>
            <a:r>
              <a:rPr lang="et-EE" sz="3200" dirty="0" smtClean="0">
                <a:solidFill>
                  <a:schemeClr val="tx1"/>
                </a:solidFill>
              </a:rPr>
              <a:t>)</a:t>
            </a: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Lacking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national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standards</a:t>
            </a:r>
            <a:r>
              <a:rPr lang="et-EE" sz="2800" dirty="0" smtClean="0">
                <a:solidFill>
                  <a:schemeClr val="tx1"/>
                </a:solidFill>
              </a:rPr>
              <a:t> on OA </a:t>
            </a:r>
            <a:r>
              <a:rPr lang="et-EE" sz="2800" dirty="0" err="1" smtClean="0">
                <a:solidFill>
                  <a:schemeClr val="tx1"/>
                </a:solidFill>
              </a:rPr>
              <a:t>re</a:t>
            </a:r>
            <a:r>
              <a:rPr lang="et-EE" sz="2800" dirty="0" smtClean="0">
                <a:solidFill>
                  <a:schemeClr val="tx1"/>
                </a:solidFill>
              </a:rPr>
              <a:t>: </a:t>
            </a:r>
            <a:r>
              <a:rPr lang="et-EE" sz="2800" dirty="0" err="1" smtClean="0">
                <a:solidFill>
                  <a:schemeClr val="tx1"/>
                </a:solidFill>
              </a:rPr>
              <a:t>monographs</a:t>
            </a:r>
            <a:endParaRPr lang="et-EE" sz="2800" dirty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err="1" smtClean="0">
                <a:solidFill>
                  <a:schemeClr val="tx1"/>
                </a:solidFill>
              </a:rPr>
              <a:t>Plan</a:t>
            </a:r>
            <a:r>
              <a:rPr lang="et-EE" sz="2800" dirty="0" smtClean="0">
                <a:solidFill>
                  <a:schemeClr val="tx1"/>
                </a:solidFill>
              </a:rPr>
              <a:t> S on </a:t>
            </a:r>
            <a:r>
              <a:rPr lang="et-EE" sz="2800" dirty="0" err="1" smtClean="0">
                <a:solidFill>
                  <a:schemeClr val="tx1"/>
                </a:solidFill>
              </a:rPr>
              <a:t>monographs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still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unclear</a:t>
            </a:r>
            <a:r>
              <a:rPr lang="et-EE" sz="2800" dirty="0" smtClean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06340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Univ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 Tartu Press and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Open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 Access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430322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smtClean="0">
                <a:solidFill>
                  <a:schemeClr val="tx1"/>
                </a:solidFill>
              </a:rPr>
              <a:t>OA </a:t>
            </a:r>
            <a:r>
              <a:rPr lang="et-EE" sz="2800" dirty="0" err="1" smtClean="0">
                <a:solidFill>
                  <a:schemeClr val="tx1"/>
                </a:solidFill>
              </a:rPr>
              <a:t>as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dirty="0" err="1" smtClean="0">
                <a:solidFill>
                  <a:schemeClr val="tx1"/>
                </a:solidFill>
              </a:rPr>
              <a:t>one</a:t>
            </a:r>
            <a:r>
              <a:rPr lang="et-EE" sz="2800" dirty="0" smtClean="0">
                <a:solidFill>
                  <a:schemeClr val="tx1"/>
                </a:solidFill>
              </a:rPr>
              <a:t> of </a:t>
            </a:r>
            <a:r>
              <a:rPr lang="et-EE" sz="2800" dirty="0" err="1" smtClean="0">
                <a:solidFill>
                  <a:schemeClr val="tx1"/>
                </a:solidFill>
              </a:rPr>
              <a:t>the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t-EE" sz="2800" b="1" dirty="0" err="1" smtClean="0">
                <a:solidFill>
                  <a:schemeClr val="tx1"/>
                </a:solidFill>
              </a:rPr>
              <a:t>priorities</a:t>
            </a:r>
            <a:r>
              <a:rPr lang="et-EE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declared </a:t>
            </a:r>
            <a:r>
              <a:rPr lang="en-US" sz="2800" dirty="0" smtClean="0">
                <a:solidFill>
                  <a:schemeClr val="tx1"/>
                </a:solidFill>
              </a:rPr>
              <a:t>by </a:t>
            </a:r>
            <a:r>
              <a:rPr lang="en-US" sz="2800" dirty="0">
                <a:solidFill>
                  <a:schemeClr val="tx1"/>
                </a:solidFill>
              </a:rPr>
              <a:t>the Publishing Committee of the University of Tartu</a:t>
            </a:r>
            <a:endParaRPr lang="et-EE" sz="280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280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dirty="0" smtClean="0">
                <a:solidFill>
                  <a:schemeClr val="tx1"/>
                </a:solidFill>
              </a:rPr>
              <a:t>14 </a:t>
            </a:r>
            <a:r>
              <a:rPr lang="et-EE" sz="2800" b="1" dirty="0" err="1" smtClean="0">
                <a:solidFill>
                  <a:schemeClr val="tx1"/>
                </a:solidFill>
              </a:rPr>
              <a:t>journals</a:t>
            </a:r>
            <a:r>
              <a:rPr lang="et-EE" sz="2800" dirty="0" smtClean="0">
                <a:solidFill>
                  <a:schemeClr val="tx1"/>
                </a:solidFill>
              </a:rPr>
              <a:t>, all </a:t>
            </a:r>
            <a:r>
              <a:rPr lang="et-EE" sz="2800" dirty="0" err="1" smtClean="0">
                <a:solidFill>
                  <a:schemeClr val="tx1"/>
                </a:solidFill>
              </a:rPr>
              <a:t>Diamond</a:t>
            </a:r>
            <a:r>
              <a:rPr lang="et-EE" sz="2800" dirty="0" smtClean="0">
                <a:solidFill>
                  <a:schemeClr val="tx1"/>
                </a:solidFill>
              </a:rPr>
              <a:t> OA</a:t>
            </a: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500" dirty="0" smtClean="0">
                <a:solidFill>
                  <a:schemeClr val="tx1"/>
                </a:solidFill>
              </a:rPr>
              <a:t>OJS </a:t>
            </a:r>
            <a:r>
              <a:rPr lang="et-EE" sz="2500" dirty="0" err="1" smtClean="0">
                <a:solidFill>
                  <a:schemeClr val="tx1"/>
                </a:solidFill>
              </a:rPr>
              <a:t>platform</a:t>
            </a:r>
            <a:endParaRPr lang="et-EE" sz="2500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500" dirty="0" smtClean="0">
                <a:solidFill>
                  <a:schemeClr val="tx1"/>
                </a:solidFill>
              </a:rPr>
              <a:t>No </a:t>
            </a:r>
            <a:r>
              <a:rPr lang="et-EE" sz="2500" dirty="0" err="1" smtClean="0">
                <a:solidFill>
                  <a:schemeClr val="tx1"/>
                </a:solidFill>
              </a:rPr>
              <a:t>APCs</a:t>
            </a:r>
            <a:r>
              <a:rPr lang="et-EE" sz="2500" dirty="0" smtClean="0">
                <a:solidFill>
                  <a:schemeClr val="tx1"/>
                </a:solidFill>
              </a:rPr>
              <a:t>, </a:t>
            </a:r>
            <a:r>
              <a:rPr lang="et-EE" sz="2500" dirty="0" err="1" smtClean="0">
                <a:solidFill>
                  <a:schemeClr val="tx1"/>
                </a:solidFill>
              </a:rPr>
              <a:t>supported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by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the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university</a:t>
            </a:r>
            <a:r>
              <a:rPr lang="et-EE" sz="2500" dirty="0" smtClean="0">
                <a:solidFill>
                  <a:schemeClr val="tx1"/>
                </a:solidFill>
              </a:rPr>
              <a:t>, </a:t>
            </a:r>
            <a:r>
              <a:rPr lang="et-EE" sz="2500" dirty="0" err="1" smtClean="0">
                <a:solidFill>
                  <a:schemeClr val="tx1"/>
                </a:solidFill>
              </a:rPr>
              <a:t>faculties</a:t>
            </a:r>
            <a:r>
              <a:rPr lang="et-EE" sz="2500" dirty="0" smtClean="0">
                <a:solidFill>
                  <a:schemeClr val="tx1"/>
                </a:solidFill>
              </a:rPr>
              <a:t>, </a:t>
            </a:r>
            <a:r>
              <a:rPr lang="et-EE" sz="2500" dirty="0" err="1" smtClean="0">
                <a:solidFill>
                  <a:schemeClr val="tx1"/>
                </a:solidFill>
              </a:rPr>
              <a:t>other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funding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bodies</a:t>
            </a:r>
            <a:endParaRPr lang="et-EE" sz="250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800" b="1" dirty="0" err="1" smtClean="0">
                <a:solidFill>
                  <a:schemeClr val="tx1"/>
                </a:solidFill>
              </a:rPr>
              <a:t>Monographs</a:t>
            </a:r>
            <a:r>
              <a:rPr lang="et-EE" sz="2800" dirty="0" smtClean="0">
                <a:solidFill>
                  <a:schemeClr val="tx1"/>
                </a:solidFill>
              </a:rPr>
              <a:t> (</a:t>
            </a:r>
            <a:r>
              <a:rPr lang="et-EE" sz="2800" dirty="0" err="1" smtClean="0">
                <a:solidFill>
                  <a:schemeClr val="tx1"/>
                </a:solidFill>
              </a:rPr>
              <a:t>mainly</a:t>
            </a:r>
            <a:r>
              <a:rPr lang="et-EE" sz="2800" dirty="0" smtClean="0">
                <a:solidFill>
                  <a:schemeClr val="tx1"/>
                </a:solidFill>
              </a:rPr>
              <a:t> HSS)</a:t>
            </a: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500" dirty="0" smtClean="0">
                <a:solidFill>
                  <a:schemeClr val="tx1"/>
                </a:solidFill>
              </a:rPr>
              <a:t>A </a:t>
            </a:r>
            <a:r>
              <a:rPr lang="et-EE" sz="2500" dirty="0" err="1" smtClean="0">
                <a:solidFill>
                  <a:schemeClr val="tx1"/>
                </a:solidFill>
              </a:rPr>
              <a:t>selection</a:t>
            </a:r>
            <a:r>
              <a:rPr lang="et-EE" sz="2500" dirty="0" smtClean="0">
                <a:solidFill>
                  <a:schemeClr val="tx1"/>
                </a:solidFill>
              </a:rPr>
              <a:t> in </a:t>
            </a:r>
            <a:r>
              <a:rPr lang="et-EE" sz="2500" dirty="0" smtClean="0">
                <a:solidFill>
                  <a:schemeClr val="tx1"/>
                </a:solidFill>
                <a:hlinkClick r:id="rId3"/>
              </a:rPr>
              <a:t>OAPEN</a:t>
            </a:r>
            <a:r>
              <a:rPr lang="et-EE" sz="2500" dirty="0" smtClean="0">
                <a:solidFill>
                  <a:schemeClr val="tx1"/>
                </a:solidFill>
              </a:rPr>
              <a:t> and </a:t>
            </a:r>
            <a:r>
              <a:rPr lang="et-EE" sz="2500" dirty="0" smtClean="0">
                <a:solidFill>
                  <a:schemeClr val="tx1"/>
                </a:solidFill>
                <a:hlinkClick r:id="rId4"/>
              </a:rPr>
              <a:t>DOAB</a:t>
            </a:r>
            <a:r>
              <a:rPr lang="et-EE" sz="2500" dirty="0" smtClean="0">
                <a:solidFill>
                  <a:schemeClr val="tx1"/>
                </a:solidFill>
              </a:rPr>
              <a:t> (</a:t>
            </a:r>
            <a:r>
              <a:rPr lang="et-EE" sz="2500" dirty="0" err="1" smtClean="0">
                <a:solidFill>
                  <a:schemeClr val="tx1"/>
                </a:solidFill>
              </a:rPr>
              <a:t>currently</a:t>
            </a:r>
            <a:r>
              <a:rPr lang="et-EE" sz="2500" dirty="0" smtClean="0">
                <a:solidFill>
                  <a:schemeClr val="tx1"/>
                </a:solidFill>
              </a:rPr>
              <a:t> 24 </a:t>
            </a:r>
            <a:r>
              <a:rPr lang="et-EE" sz="2500" dirty="0" err="1" smtClean="0">
                <a:solidFill>
                  <a:schemeClr val="tx1"/>
                </a:solidFill>
              </a:rPr>
              <a:t>titles</a:t>
            </a:r>
            <a:r>
              <a:rPr lang="et-EE" sz="2500" dirty="0">
                <a:solidFill>
                  <a:schemeClr val="tx1"/>
                </a:solidFill>
              </a:rPr>
              <a:t>)</a:t>
            </a:r>
            <a:endParaRPr lang="et-EE" sz="2500" dirty="0" smtClean="0">
              <a:solidFill>
                <a:schemeClr val="tx1"/>
              </a:solidFill>
            </a:endParaRPr>
          </a:p>
          <a:p>
            <a:pPr lvl="1" indent="-457200">
              <a:spcBef>
                <a:spcPts val="0"/>
              </a:spcBef>
              <a:buClr>
                <a:srgbClr val="000000"/>
              </a:buClr>
              <a:buSzPts val="2000"/>
            </a:pPr>
            <a:r>
              <a:rPr lang="et-EE" sz="2500" dirty="0" err="1" smtClean="0">
                <a:solidFill>
                  <a:schemeClr val="tx1"/>
                </a:solidFill>
              </a:rPr>
              <a:t>Costs</a:t>
            </a:r>
            <a:r>
              <a:rPr lang="et-EE" sz="2500" dirty="0" smtClean="0">
                <a:solidFill>
                  <a:schemeClr val="tx1"/>
                </a:solidFill>
              </a:rPr>
              <a:t> paid </a:t>
            </a:r>
            <a:r>
              <a:rPr lang="et-EE" sz="2500" dirty="0" err="1" smtClean="0">
                <a:solidFill>
                  <a:schemeClr val="tx1"/>
                </a:solidFill>
              </a:rPr>
              <a:t>upfront</a:t>
            </a:r>
            <a:r>
              <a:rPr lang="et-EE" sz="2500" dirty="0" smtClean="0">
                <a:solidFill>
                  <a:schemeClr val="tx1"/>
                </a:solidFill>
              </a:rPr>
              <a:t>, </a:t>
            </a:r>
            <a:r>
              <a:rPr lang="et-EE" sz="2500" dirty="0" err="1" smtClean="0">
                <a:solidFill>
                  <a:schemeClr val="tx1"/>
                </a:solidFill>
              </a:rPr>
              <a:t>availability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as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top</a:t>
            </a:r>
            <a:r>
              <a:rPr lang="et-EE" sz="2500" dirty="0" smtClean="0">
                <a:solidFill>
                  <a:schemeClr val="tx1"/>
                </a:solidFill>
              </a:rPr>
              <a:t> </a:t>
            </a:r>
            <a:r>
              <a:rPr lang="et-EE" sz="2500" dirty="0" err="1" smtClean="0">
                <a:solidFill>
                  <a:schemeClr val="tx1"/>
                </a:solidFill>
              </a:rPr>
              <a:t>priority</a:t>
            </a:r>
            <a:endParaRPr lang="et-EE" sz="250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2800" dirty="0" smtClean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  <a:buClr>
                <a:srgbClr val="000000"/>
              </a:buClr>
              <a:buSzPts val="2000"/>
            </a:pPr>
            <a:endParaRPr lang="et-EE" sz="2800" dirty="0">
              <a:solidFill>
                <a:schemeClr val="tx1"/>
              </a:solidFill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3474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"/>
              <a:buFont typeface="Domine"/>
              <a:buNone/>
            </a:pP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Thank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 </a:t>
            </a:r>
            <a:r>
              <a:rPr lang="et-EE" sz="3600" b="1" i="0" u="none" strike="noStrike" cap="none" dirty="0" err="1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you</a:t>
            </a:r>
            <a:r>
              <a:rPr lang="et-EE" sz="3600" b="1" i="0" u="none" strike="noStrike" cap="none" dirty="0" smtClean="0">
                <a:solidFill>
                  <a:schemeClr val="accent1"/>
                </a:solidFill>
                <a:latin typeface="Domine"/>
                <a:ea typeface="Domine"/>
                <a:cs typeface="Domine"/>
                <a:sym typeface="Domine"/>
              </a:rPr>
              <a:t>!</a:t>
            </a:r>
            <a:endParaRPr sz="3600" b="1" i="0" u="none" strike="noStrike" cap="none" dirty="0">
              <a:solidFill>
                <a:schemeClr val="accent1"/>
              </a:solidFill>
              <a:latin typeface="Domine"/>
              <a:ea typeface="Domine"/>
              <a:cs typeface="Domine"/>
              <a:sym typeface="Domine"/>
            </a:endParaRPr>
          </a:p>
        </p:txBody>
      </p:sp>
      <p:sp>
        <p:nvSpPr>
          <p:cNvPr id="346" name="Google Shape;346;p17"/>
          <p:cNvSpPr txBox="1">
            <a:spLocks noGrp="1"/>
          </p:cNvSpPr>
          <p:nvPr>
            <p:ph type="body" idx="1"/>
          </p:nvPr>
        </p:nvSpPr>
        <p:spPr>
          <a:xfrm>
            <a:off x="457200" y="1443560"/>
            <a:ext cx="8430322" cy="493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AEUP</a:t>
            </a: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www.aeup.eu</a:t>
            </a:r>
            <a:r>
              <a:rPr lang="et-EE" sz="2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info@aeup.eu</a:t>
            </a:r>
            <a:endParaRPr lang="et-EE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t-EE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AEUPinfo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@</a:t>
            </a:r>
            <a:r>
              <a:rPr lang="et-EE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AEUP_info</a:t>
            </a:r>
            <a:endParaRPr lang="et-EE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t-EE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Zenodo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t-EE" sz="2800" dirty="0" smtClean="0">
                <a:hlinkClick r:id="rId6"/>
              </a:rPr>
              <a:t>zenodo.org/</a:t>
            </a:r>
            <a:r>
              <a:rPr lang="et-EE" sz="2800" dirty="0" err="1" smtClean="0">
                <a:hlinkClick r:id="rId6"/>
              </a:rPr>
              <a:t>communities</a:t>
            </a:r>
            <a:r>
              <a:rPr lang="et-EE" sz="2800" dirty="0" smtClean="0">
                <a:hlinkClick r:id="rId6"/>
              </a:rPr>
              <a:t>/</a:t>
            </a:r>
            <a:r>
              <a:rPr lang="et-EE" sz="2800" dirty="0" err="1" smtClean="0">
                <a:hlinkClick r:id="rId6"/>
              </a:rPr>
              <a:t>aeup</a:t>
            </a:r>
            <a:r>
              <a:rPr lang="et-EE" sz="2800" dirty="0" smtClean="0">
                <a:hlinkClick r:id="rId6"/>
              </a:rPr>
              <a:t>/</a:t>
            </a:r>
            <a:endParaRPr lang="et-EE" sz="2800" dirty="0" smtClean="0"/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endParaRPr lang="et-EE" sz="10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University</a:t>
            </a:r>
            <a:r>
              <a:rPr lang="et-EE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Tartu Press</a:t>
            </a: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www.tyk.ee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tyk@ut.ee</a:t>
            </a: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t-EE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8"/>
              </a:rPr>
              <a:t>UniTartuPress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9"/>
              </a:rPr>
              <a:t>@TUP1632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10"/>
              </a:rPr>
              <a:t>@kirjastus</a:t>
            </a:r>
            <a:endParaRPr lang="et-EE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endParaRPr lang="et-EE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Ivo Volt</a:t>
            </a: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11"/>
              </a:rPr>
              <a:t>Ivo.Volt@ut.ee</a:t>
            </a:r>
            <a:endParaRPr lang="et-EE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Clr>
                <a:srgbClr val="000000"/>
              </a:buClr>
              <a:buSzPts val="2000"/>
              <a:buNone/>
            </a:pP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t-EE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12"/>
              </a:rPr>
              <a:t>ivovolt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et-EE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13"/>
              </a:rPr>
              <a:t>@</a:t>
            </a:r>
            <a:r>
              <a:rPr lang="et-EE" sz="2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13"/>
              </a:rPr>
              <a:t>ivovolt</a:t>
            </a:r>
            <a:endParaRPr lang="et-EE" sz="2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2687444" y="6417476"/>
            <a:ext cx="374681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>
              <a:buClr>
                <a:srgbClr val="638BB3"/>
              </a:buClr>
              <a:buSzPts val="263"/>
            </a:pP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OA </a:t>
            </a:r>
            <a:r>
              <a:rPr lang="en-US" dirty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– Plans and </a:t>
            </a:r>
            <a:r>
              <a:rPr lang="en-US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Choices</a:t>
            </a:r>
            <a:r>
              <a:rPr lang="et-E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, </a:t>
            </a:r>
            <a:r>
              <a:rPr lang="et-EE" b="0" i="0" u="none" strike="noStrike" cap="none" dirty="0" smtClean="0">
                <a:solidFill>
                  <a:srgbClr val="638BB3"/>
                </a:solidFill>
                <a:latin typeface="Cabin"/>
                <a:ea typeface="Cabin"/>
                <a:cs typeface="Cabin"/>
                <a:sym typeface="Cabin"/>
              </a:rPr>
              <a:t>6 Nov 2019, Tartu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2103345"/>
            <a:ext cx="929787" cy="9297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8" y="3898475"/>
            <a:ext cx="929787" cy="9297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8" y="5419251"/>
            <a:ext cx="929787" cy="9297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951" y="2076490"/>
            <a:ext cx="983496" cy="9834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951" y="3912410"/>
            <a:ext cx="983496" cy="9834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951" y="5332228"/>
            <a:ext cx="983496" cy="98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339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igin">
  <a:themeElements>
    <a:clrScheme name="Origin">
      <a:dk1>
        <a:srgbClr val="000000"/>
      </a:dk1>
      <a:lt1>
        <a:srgbClr val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530</Words>
  <Application>Microsoft Office PowerPoint</Application>
  <PresentationFormat>Ekraaniseanss (4:3)</PresentationFormat>
  <Paragraphs>84</Paragraphs>
  <Slides>10</Slides>
  <Notes>10</Notes>
  <HiddenSlides>0</HiddenSlides>
  <MMClips>0</MMClips>
  <ScaleCrop>false</ScaleCrop>
  <HeadingPairs>
    <vt:vector size="6" baseType="variant">
      <vt:variant>
        <vt:lpstr>Kasutatud fondid</vt:lpstr>
      </vt:variant>
      <vt:variant>
        <vt:i4>5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10</vt:i4>
      </vt:variant>
    </vt:vector>
  </HeadingPairs>
  <TitlesOfParts>
    <vt:vector size="16" baseType="lpstr">
      <vt:lpstr>Arial</vt:lpstr>
      <vt:lpstr>Cabin</vt:lpstr>
      <vt:lpstr>Calibri</vt:lpstr>
      <vt:lpstr>Noto Sans Symbols</vt:lpstr>
      <vt:lpstr>Domine</vt:lpstr>
      <vt:lpstr>Origin</vt:lpstr>
      <vt:lpstr>      Open Access and European University Presses</vt:lpstr>
      <vt:lpstr>AEUP: purpose</vt:lpstr>
      <vt:lpstr>AEUP: members</vt:lpstr>
      <vt:lpstr>AEUP: members</vt:lpstr>
      <vt:lpstr>AEUP: activities</vt:lpstr>
      <vt:lpstr>AEUP: activities</vt:lpstr>
      <vt:lpstr>AEUP: 2019 conference in Brno</vt:lpstr>
      <vt:lpstr>AEUP and Open Access</vt:lpstr>
      <vt:lpstr>Univ Tartu Press and Open Access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2019-11-15T12:10:43Z</dcterms:modified>
</cp:coreProperties>
</file>