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tags/tag6.xml" ContentType="application/vnd.openxmlformats-officedocument.presentationml.tag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ags/tag4.xml" ContentType="application/vnd.openxmlformats-officedocument.presentationml.tags+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Override PartName="/ppt/tags/tag2.xml" ContentType="application/vnd.openxmlformats-officedocument.presentationml.tags+xml"/>
  <Override PartName="/ppt/tags/tag3.xml" ContentType="application/vnd.openxmlformats-officedocument.presentationml.tags+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ags/tag1.xml" ContentType="application/vnd.openxmlformats-officedocument.presentationml.tags+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tags/tag5.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58" r:id="rId3"/>
    <p:sldId id="260" r:id="rId4"/>
    <p:sldId id="259" r:id="rId5"/>
    <p:sldId id="261" r:id="rId6"/>
    <p:sldId id="263" r:id="rId7"/>
    <p:sldId id="274" r:id="rId8"/>
    <p:sldId id="264" r:id="rId9"/>
    <p:sldId id="265" r:id="rId10"/>
    <p:sldId id="266" r:id="rId11"/>
    <p:sldId id="267" r:id="rId12"/>
    <p:sldId id="268" r:id="rId13"/>
    <p:sldId id="270" r:id="rId14"/>
    <p:sldId id="272" r:id="rId15"/>
    <p:sldId id="280" r:id="rId16"/>
    <p:sldId id="276" r:id="rId17"/>
    <p:sldId id="277" r:id="rId18"/>
    <p:sldId id="278" r:id="rId19"/>
    <p:sldId id="279" r:id="rId20"/>
    <p:sldId id="273" r:id="rId21"/>
  </p:sldIdLst>
  <p:sldSz cx="9144000" cy="6858000" type="screen4x3"/>
  <p:notesSz cx="6858000" cy="9144000"/>
  <p:defaultTextStyle>
    <a:defPPr>
      <a:defRPr lang="et-E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1" d="100"/>
          <a:sy n="91" d="100"/>
        </p:scale>
        <p:origin x="-1380" y="-11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DDCB6DB-B8D7-44F3-B230-3AE800E072F0}"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t-EE"/>
        </a:p>
      </dgm:t>
    </dgm:pt>
    <dgm:pt modelId="{19F0C3B7-5157-4AC1-BE6C-C1A36FA33EA6}">
      <dgm:prSet phldrT="[Text]"/>
      <dgm:spPr/>
      <dgm:t>
        <a:bodyPr/>
        <a:lstStyle/>
        <a:p>
          <a:r>
            <a:rPr lang="et-EE" dirty="0" smtClean="0"/>
            <a:t>Nägude eraldamine fotodelt</a:t>
          </a:r>
          <a:endParaRPr lang="et-EE" dirty="0"/>
        </a:p>
      </dgm:t>
    </dgm:pt>
    <dgm:pt modelId="{57E2DF2D-011A-4448-AA4B-E0530ED2830E}" type="parTrans" cxnId="{454F1937-DAC4-4FE7-9552-D3D2A0C7E6F4}">
      <dgm:prSet/>
      <dgm:spPr/>
      <dgm:t>
        <a:bodyPr/>
        <a:lstStyle/>
        <a:p>
          <a:endParaRPr lang="et-EE"/>
        </a:p>
      </dgm:t>
    </dgm:pt>
    <dgm:pt modelId="{90E67F74-0AF8-4904-9FA0-E16CE92ED7E5}" type="sibTrans" cxnId="{454F1937-DAC4-4FE7-9552-D3D2A0C7E6F4}">
      <dgm:prSet/>
      <dgm:spPr/>
      <dgm:t>
        <a:bodyPr/>
        <a:lstStyle/>
        <a:p>
          <a:endParaRPr lang="et-EE"/>
        </a:p>
      </dgm:t>
    </dgm:pt>
    <dgm:pt modelId="{321F956B-5F86-45C2-926E-F258CA395DFA}">
      <dgm:prSet phldrT="[Text]"/>
      <dgm:spPr/>
      <dgm:t>
        <a:bodyPr/>
        <a:lstStyle/>
        <a:p>
          <a:r>
            <a:rPr lang="et-EE" dirty="0" smtClean="0"/>
            <a:t>Nägude grupeerimine inimeste kaupa</a:t>
          </a:r>
          <a:endParaRPr lang="et-EE" dirty="0"/>
        </a:p>
      </dgm:t>
    </dgm:pt>
    <dgm:pt modelId="{A49972C0-5817-4F3D-8DC8-69990968B4E2}" type="parTrans" cxnId="{F2B11117-F001-4613-89C4-3C22DEF861E5}">
      <dgm:prSet/>
      <dgm:spPr/>
      <dgm:t>
        <a:bodyPr/>
        <a:lstStyle/>
        <a:p>
          <a:endParaRPr lang="et-EE"/>
        </a:p>
      </dgm:t>
    </dgm:pt>
    <dgm:pt modelId="{AF0F060D-CF65-4DA8-A2DF-7B23EF357946}" type="sibTrans" cxnId="{F2B11117-F001-4613-89C4-3C22DEF861E5}">
      <dgm:prSet/>
      <dgm:spPr/>
      <dgm:t>
        <a:bodyPr/>
        <a:lstStyle/>
        <a:p>
          <a:endParaRPr lang="et-EE"/>
        </a:p>
      </dgm:t>
    </dgm:pt>
    <dgm:pt modelId="{3B823124-E07A-4CBE-9528-0268AC565229}">
      <dgm:prSet phldrT="[Text]"/>
      <dgm:spPr/>
      <dgm:t>
        <a:bodyPr/>
        <a:lstStyle/>
        <a:p>
          <a:r>
            <a:rPr lang="et-EE" dirty="0" smtClean="0"/>
            <a:t>Klassifitseerija täpsuse hindamine</a:t>
          </a:r>
          <a:endParaRPr lang="et-EE" dirty="0"/>
        </a:p>
      </dgm:t>
    </dgm:pt>
    <dgm:pt modelId="{1EAB2983-98DE-489A-BF2D-B45861FEF11A}" type="parTrans" cxnId="{8F6EE8B0-1728-4AD1-9A60-DE5649E330D6}">
      <dgm:prSet/>
      <dgm:spPr/>
      <dgm:t>
        <a:bodyPr/>
        <a:lstStyle/>
        <a:p>
          <a:endParaRPr lang="et-EE"/>
        </a:p>
      </dgm:t>
    </dgm:pt>
    <dgm:pt modelId="{DFDB8093-ABE6-4089-BDE1-72C778695FB7}" type="sibTrans" cxnId="{8F6EE8B0-1728-4AD1-9A60-DE5649E330D6}">
      <dgm:prSet/>
      <dgm:spPr/>
      <dgm:t>
        <a:bodyPr/>
        <a:lstStyle/>
        <a:p>
          <a:endParaRPr lang="et-EE"/>
        </a:p>
      </dgm:t>
    </dgm:pt>
    <dgm:pt modelId="{8C3A70E5-0321-4BAD-9619-03827ED06B70}">
      <dgm:prSet phldrT="[Text]"/>
      <dgm:spPr/>
      <dgm:t>
        <a:bodyPr/>
        <a:lstStyle/>
        <a:p>
          <a:r>
            <a:rPr lang="et-EE" dirty="0" smtClean="0"/>
            <a:t>Märgendamata piltide klassifitseerimine</a:t>
          </a:r>
          <a:endParaRPr lang="et-EE" dirty="0"/>
        </a:p>
      </dgm:t>
    </dgm:pt>
    <dgm:pt modelId="{6806FAA3-F65D-426E-ACBF-13A06EE71CBC}" type="parTrans" cxnId="{9B228C79-CEE3-49BD-8945-8F613A5CEA48}">
      <dgm:prSet/>
      <dgm:spPr/>
      <dgm:t>
        <a:bodyPr/>
        <a:lstStyle/>
        <a:p>
          <a:endParaRPr lang="et-EE"/>
        </a:p>
      </dgm:t>
    </dgm:pt>
    <dgm:pt modelId="{B9C8453B-43E1-4703-93A6-38C175B3E6F0}" type="sibTrans" cxnId="{9B228C79-CEE3-49BD-8945-8F613A5CEA48}">
      <dgm:prSet/>
      <dgm:spPr/>
      <dgm:t>
        <a:bodyPr/>
        <a:lstStyle/>
        <a:p>
          <a:endParaRPr lang="et-EE"/>
        </a:p>
      </dgm:t>
    </dgm:pt>
    <dgm:pt modelId="{714B2C87-ABD0-46F9-B7D1-E27E74A83AD8}">
      <dgm:prSet phldrT="[Text]"/>
      <dgm:spPr/>
      <dgm:t>
        <a:bodyPr/>
        <a:lstStyle/>
        <a:p>
          <a:r>
            <a:rPr lang="et-EE" dirty="0" smtClean="0"/>
            <a:t>Klassifitseerija (närvivõrgu) treenimine</a:t>
          </a:r>
          <a:endParaRPr lang="et-EE" dirty="0"/>
        </a:p>
      </dgm:t>
    </dgm:pt>
    <dgm:pt modelId="{74B7DB49-D8F6-4739-BD3D-C88DBCF0796C}" type="parTrans" cxnId="{2DD443C4-C110-41C4-BB32-900CC6613E85}">
      <dgm:prSet/>
      <dgm:spPr/>
      <dgm:t>
        <a:bodyPr/>
        <a:lstStyle/>
        <a:p>
          <a:endParaRPr lang="et-EE"/>
        </a:p>
      </dgm:t>
    </dgm:pt>
    <dgm:pt modelId="{FF188122-EADC-49A8-A4E0-531782233B4A}" type="sibTrans" cxnId="{2DD443C4-C110-41C4-BB32-900CC6613E85}">
      <dgm:prSet/>
      <dgm:spPr/>
      <dgm:t>
        <a:bodyPr/>
        <a:lstStyle/>
        <a:p>
          <a:endParaRPr lang="et-EE"/>
        </a:p>
      </dgm:t>
    </dgm:pt>
    <dgm:pt modelId="{79ABD2CD-3C99-45E1-A882-D3C6BC973318}" type="pres">
      <dgm:prSet presAssocID="{1DDCB6DB-B8D7-44F3-B230-3AE800E072F0}" presName="outerComposite" presStyleCnt="0">
        <dgm:presLayoutVars>
          <dgm:chMax val="5"/>
          <dgm:dir/>
          <dgm:resizeHandles val="exact"/>
        </dgm:presLayoutVars>
      </dgm:prSet>
      <dgm:spPr/>
      <dgm:t>
        <a:bodyPr/>
        <a:lstStyle/>
        <a:p>
          <a:endParaRPr lang="et-EE"/>
        </a:p>
      </dgm:t>
    </dgm:pt>
    <dgm:pt modelId="{C5589C0A-ABE9-483F-B470-491AAF9CCFAA}" type="pres">
      <dgm:prSet presAssocID="{1DDCB6DB-B8D7-44F3-B230-3AE800E072F0}" presName="dummyMaxCanvas" presStyleCnt="0">
        <dgm:presLayoutVars/>
      </dgm:prSet>
      <dgm:spPr/>
    </dgm:pt>
    <dgm:pt modelId="{14EABF13-4CC4-41CD-8D03-A48225C9EBE8}" type="pres">
      <dgm:prSet presAssocID="{1DDCB6DB-B8D7-44F3-B230-3AE800E072F0}" presName="FiveNodes_1" presStyleLbl="node1" presStyleIdx="0" presStyleCnt="5">
        <dgm:presLayoutVars>
          <dgm:bulletEnabled val="1"/>
        </dgm:presLayoutVars>
      </dgm:prSet>
      <dgm:spPr/>
      <dgm:t>
        <a:bodyPr/>
        <a:lstStyle/>
        <a:p>
          <a:endParaRPr lang="et-EE"/>
        </a:p>
      </dgm:t>
    </dgm:pt>
    <dgm:pt modelId="{B9C7A3C1-5E36-4B53-8C08-CF994E0A0124}" type="pres">
      <dgm:prSet presAssocID="{1DDCB6DB-B8D7-44F3-B230-3AE800E072F0}" presName="FiveNodes_2" presStyleLbl="node1" presStyleIdx="1" presStyleCnt="5">
        <dgm:presLayoutVars>
          <dgm:bulletEnabled val="1"/>
        </dgm:presLayoutVars>
      </dgm:prSet>
      <dgm:spPr/>
      <dgm:t>
        <a:bodyPr/>
        <a:lstStyle/>
        <a:p>
          <a:endParaRPr lang="et-EE"/>
        </a:p>
      </dgm:t>
    </dgm:pt>
    <dgm:pt modelId="{AFCE068B-5E81-4B7A-A378-006EE87D3D78}" type="pres">
      <dgm:prSet presAssocID="{1DDCB6DB-B8D7-44F3-B230-3AE800E072F0}" presName="FiveNodes_3" presStyleLbl="node1" presStyleIdx="2" presStyleCnt="5">
        <dgm:presLayoutVars>
          <dgm:bulletEnabled val="1"/>
        </dgm:presLayoutVars>
      </dgm:prSet>
      <dgm:spPr/>
      <dgm:t>
        <a:bodyPr/>
        <a:lstStyle/>
        <a:p>
          <a:endParaRPr lang="et-EE"/>
        </a:p>
      </dgm:t>
    </dgm:pt>
    <dgm:pt modelId="{A0A0976E-69AC-4307-ADEE-4C86FD1B2B87}" type="pres">
      <dgm:prSet presAssocID="{1DDCB6DB-B8D7-44F3-B230-3AE800E072F0}" presName="FiveNodes_4" presStyleLbl="node1" presStyleIdx="3" presStyleCnt="5">
        <dgm:presLayoutVars>
          <dgm:bulletEnabled val="1"/>
        </dgm:presLayoutVars>
      </dgm:prSet>
      <dgm:spPr/>
      <dgm:t>
        <a:bodyPr/>
        <a:lstStyle/>
        <a:p>
          <a:endParaRPr lang="et-EE"/>
        </a:p>
      </dgm:t>
    </dgm:pt>
    <dgm:pt modelId="{2347746D-A16C-477D-B5E7-3E2A3532F364}" type="pres">
      <dgm:prSet presAssocID="{1DDCB6DB-B8D7-44F3-B230-3AE800E072F0}" presName="FiveNodes_5" presStyleLbl="node1" presStyleIdx="4" presStyleCnt="5">
        <dgm:presLayoutVars>
          <dgm:bulletEnabled val="1"/>
        </dgm:presLayoutVars>
      </dgm:prSet>
      <dgm:spPr/>
      <dgm:t>
        <a:bodyPr/>
        <a:lstStyle/>
        <a:p>
          <a:endParaRPr lang="et-EE"/>
        </a:p>
      </dgm:t>
    </dgm:pt>
    <dgm:pt modelId="{03053FD0-5446-4F12-81A3-32ABC2C33202}" type="pres">
      <dgm:prSet presAssocID="{1DDCB6DB-B8D7-44F3-B230-3AE800E072F0}" presName="FiveConn_1-2" presStyleLbl="fgAccFollowNode1" presStyleIdx="0" presStyleCnt="4">
        <dgm:presLayoutVars>
          <dgm:bulletEnabled val="1"/>
        </dgm:presLayoutVars>
      </dgm:prSet>
      <dgm:spPr/>
      <dgm:t>
        <a:bodyPr/>
        <a:lstStyle/>
        <a:p>
          <a:endParaRPr lang="et-EE"/>
        </a:p>
      </dgm:t>
    </dgm:pt>
    <dgm:pt modelId="{99B20001-1DFC-452B-A576-6F4D29889332}" type="pres">
      <dgm:prSet presAssocID="{1DDCB6DB-B8D7-44F3-B230-3AE800E072F0}" presName="FiveConn_2-3" presStyleLbl="fgAccFollowNode1" presStyleIdx="1" presStyleCnt="4">
        <dgm:presLayoutVars>
          <dgm:bulletEnabled val="1"/>
        </dgm:presLayoutVars>
      </dgm:prSet>
      <dgm:spPr/>
      <dgm:t>
        <a:bodyPr/>
        <a:lstStyle/>
        <a:p>
          <a:endParaRPr lang="et-EE"/>
        </a:p>
      </dgm:t>
    </dgm:pt>
    <dgm:pt modelId="{D5C79185-0C9E-4BB7-858A-18DDF1EFF742}" type="pres">
      <dgm:prSet presAssocID="{1DDCB6DB-B8D7-44F3-B230-3AE800E072F0}" presName="FiveConn_3-4" presStyleLbl="fgAccFollowNode1" presStyleIdx="2" presStyleCnt="4">
        <dgm:presLayoutVars>
          <dgm:bulletEnabled val="1"/>
        </dgm:presLayoutVars>
      </dgm:prSet>
      <dgm:spPr/>
      <dgm:t>
        <a:bodyPr/>
        <a:lstStyle/>
        <a:p>
          <a:endParaRPr lang="et-EE"/>
        </a:p>
      </dgm:t>
    </dgm:pt>
    <dgm:pt modelId="{91C1E6EF-2A70-49B8-A9BD-5E67AE42F979}" type="pres">
      <dgm:prSet presAssocID="{1DDCB6DB-B8D7-44F3-B230-3AE800E072F0}" presName="FiveConn_4-5" presStyleLbl="fgAccFollowNode1" presStyleIdx="3" presStyleCnt="4">
        <dgm:presLayoutVars>
          <dgm:bulletEnabled val="1"/>
        </dgm:presLayoutVars>
      </dgm:prSet>
      <dgm:spPr/>
      <dgm:t>
        <a:bodyPr/>
        <a:lstStyle/>
        <a:p>
          <a:endParaRPr lang="et-EE"/>
        </a:p>
      </dgm:t>
    </dgm:pt>
    <dgm:pt modelId="{BCA6B7E6-B0A8-40AD-83F3-10DEF3F5F585}" type="pres">
      <dgm:prSet presAssocID="{1DDCB6DB-B8D7-44F3-B230-3AE800E072F0}" presName="FiveNodes_1_text" presStyleLbl="node1" presStyleIdx="4" presStyleCnt="5">
        <dgm:presLayoutVars>
          <dgm:bulletEnabled val="1"/>
        </dgm:presLayoutVars>
      </dgm:prSet>
      <dgm:spPr/>
      <dgm:t>
        <a:bodyPr/>
        <a:lstStyle/>
        <a:p>
          <a:endParaRPr lang="et-EE"/>
        </a:p>
      </dgm:t>
    </dgm:pt>
    <dgm:pt modelId="{EC54552F-5C49-4A48-B92F-985F5BC88481}" type="pres">
      <dgm:prSet presAssocID="{1DDCB6DB-B8D7-44F3-B230-3AE800E072F0}" presName="FiveNodes_2_text" presStyleLbl="node1" presStyleIdx="4" presStyleCnt="5">
        <dgm:presLayoutVars>
          <dgm:bulletEnabled val="1"/>
        </dgm:presLayoutVars>
      </dgm:prSet>
      <dgm:spPr/>
      <dgm:t>
        <a:bodyPr/>
        <a:lstStyle/>
        <a:p>
          <a:endParaRPr lang="et-EE"/>
        </a:p>
      </dgm:t>
    </dgm:pt>
    <dgm:pt modelId="{652EDE06-AF7B-47B1-A3A1-ECA5CE5C998C}" type="pres">
      <dgm:prSet presAssocID="{1DDCB6DB-B8D7-44F3-B230-3AE800E072F0}" presName="FiveNodes_3_text" presStyleLbl="node1" presStyleIdx="4" presStyleCnt="5">
        <dgm:presLayoutVars>
          <dgm:bulletEnabled val="1"/>
        </dgm:presLayoutVars>
      </dgm:prSet>
      <dgm:spPr/>
      <dgm:t>
        <a:bodyPr/>
        <a:lstStyle/>
        <a:p>
          <a:endParaRPr lang="et-EE"/>
        </a:p>
      </dgm:t>
    </dgm:pt>
    <dgm:pt modelId="{88D030A1-BCBE-449E-8096-466DACF3A273}" type="pres">
      <dgm:prSet presAssocID="{1DDCB6DB-B8D7-44F3-B230-3AE800E072F0}" presName="FiveNodes_4_text" presStyleLbl="node1" presStyleIdx="4" presStyleCnt="5">
        <dgm:presLayoutVars>
          <dgm:bulletEnabled val="1"/>
        </dgm:presLayoutVars>
      </dgm:prSet>
      <dgm:spPr/>
      <dgm:t>
        <a:bodyPr/>
        <a:lstStyle/>
        <a:p>
          <a:endParaRPr lang="et-EE"/>
        </a:p>
      </dgm:t>
    </dgm:pt>
    <dgm:pt modelId="{CC07F733-3715-40C5-B810-EF370062297F}" type="pres">
      <dgm:prSet presAssocID="{1DDCB6DB-B8D7-44F3-B230-3AE800E072F0}" presName="FiveNodes_5_text" presStyleLbl="node1" presStyleIdx="4" presStyleCnt="5">
        <dgm:presLayoutVars>
          <dgm:bulletEnabled val="1"/>
        </dgm:presLayoutVars>
      </dgm:prSet>
      <dgm:spPr/>
      <dgm:t>
        <a:bodyPr/>
        <a:lstStyle/>
        <a:p>
          <a:endParaRPr lang="et-EE"/>
        </a:p>
      </dgm:t>
    </dgm:pt>
  </dgm:ptLst>
  <dgm:cxnLst>
    <dgm:cxn modelId="{D239E5AD-5542-450E-A9E7-9A986D0140E2}" type="presOf" srcId="{714B2C87-ABD0-46F9-B7D1-E27E74A83AD8}" destId="{AFCE068B-5E81-4B7A-A378-006EE87D3D78}" srcOrd="0" destOrd="0" presId="urn:microsoft.com/office/officeart/2005/8/layout/vProcess5"/>
    <dgm:cxn modelId="{454F1937-DAC4-4FE7-9552-D3D2A0C7E6F4}" srcId="{1DDCB6DB-B8D7-44F3-B230-3AE800E072F0}" destId="{19F0C3B7-5157-4AC1-BE6C-C1A36FA33EA6}" srcOrd="0" destOrd="0" parTransId="{57E2DF2D-011A-4448-AA4B-E0530ED2830E}" sibTransId="{90E67F74-0AF8-4904-9FA0-E16CE92ED7E5}"/>
    <dgm:cxn modelId="{DBCA4984-9194-4B73-B313-A1E1BDF8692D}" type="presOf" srcId="{3B823124-E07A-4CBE-9528-0268AC565229}" destId="{A0A0976E-69AC-4307-ADEE-4C86FD1B2B87}" srcOrd="0" destOrd="0" presId="urn:microsoft.com/office/officeart/2005/8/layout/vProcess5"/>
    <dgm:cxn modelId="{C8928479-8717-483E-AAE2-D289C1CB6F66}" type="presOf" srcId="{19F0C3B7-5157-4AC1-BE6C-C1A36FA33EA6}" destId="{BCA6B7E6-B0A8-40AD-83F3-10DEF3F5F585}" srcOrd="1" destOrd="0" presId="urn:microsoft.com/office/officeart/2005/8/layout/vProcess5"/>
    <dgm:cxn modelId="{1CDB4511-C747-4046-92AE-EDC35509E402}" type="presOf" srcId="{714B2C87-ABD0-46F9-B7D1-E27E74A83AD8}" destId="{652EDE06-AF7B-47B1-A3A1-ECA5CE5C998C}" srcOrd="1" destOrd="0" presId="urn:microsoft.com/office/officeart/2005/8/layout/vProcess5"/>
    <dgm:cxn modelId="{9B228C79-CEE3-49BD-8945-8F613A5CEA48}" srcId="{1DDCB6DB-B8D7-44F3-B230-3AE800E072F0}" destId="{8C3A70E5-0321-4BAD-9619-03827ED06B70}" srcOrd="4" destOrd="0" parTransId="{6806FAA3-F65D-426E-ACBF-13A06EE71CBC}" sibTransId="{B9C8453B-43E1-4703-93A6-38C175B3E6F0}"/>
    <dgm:cxn modelId="{097C17A3-93AD-4434-A1E7-AA37A9A785F1}" type="presOf" srcId="{1DDCB6DB-B8D7-44F3-B230-3AE800E072F0}" destId="{79ABD2CD-3C99-45E1-A882-D3C6BC973318}" srcOrd="0" destOrd="0" presId="urn:microsoft.com/office/officeart/2005/8/layout/vProcess5"/>
    <dgm:cxn modelId="{868C94E9-AB44-4A9B-BED4-BF81CC735C06}" type="presOf" srcId="{FF188122-EADC-49A8-A4E0-531782233B4A}" destId="{D5C79185-0C9E-4BB7-858A-18DDF1EFF742}" srcOrd="0" destOrd="0" presId="urn:microsoft.com/office/officeart/2005/8/layout/vProcess5"/>
    <dgm:cxn modelId="{E507FDDD-639E-41E4-B6E0-1F1A4FBA540F}" type="presOf" srcId="{8C3A70E5-0321-4BAD-9619-03827ED06B70}" destId="{2347746D-A16C-477D-B5E7-3E2A3532F364}" srcOrd="0" destOrd="0" presId="urn:microsoft.com/office/officeart/2005/8/layout/vProcess5"/>
    <dgm:cxn modelId="{5258285C-5D36-43DE-855A-86A91A14DB3F}" type="presOf" srcId="{8C3A70E5-0321-4BAD-9619-03827ED06B70}" destId="{CC07F733-3715-40C5-B810-EF370062297F}" srcOrd="1" destOrd="0" presId="urn:microsoft.com/office/officeart/2005/8/layout/vProcess5"/>
    <dgm:cxn modelId="{DF9C5B52-3564-411B-A1F2-1F519A6BB887}" type="presOf" srcId="{321F956B-5F86-45C2-926E-F258CA395DFA}" destId="{EC54552F-5C49-4A48-B92F-985F5BC88481}" srcOrd="1" destOrd="0" presId="urn:microsoft.com/office/officeart/2005/8/layout/vProcess5"/>
    <dgm:cxn modelId="{5AF6249D-8733-4035-A3FD-8587C2CE5FC6}" type="presOf" srcId="{3B823124-E07A-4CBE-9528-0268AC565229}" destId="{88D030A1-BCBE-449E-8096-466DACF3A273}" srcOrd="1" destOrd="0" presId="urn:microsoft.com/office/officeart/2005/8/layout/vProcess5"/>
    <dgm:cxn modelId="{BBD6EA70-5DF4-4913-B524-881F016DBFCE}" type="presOf" srcId="{19F0C3B7-5157-4AC1-BE6C-C1A36FA33EA6}" destId="{14EABF13-4CC4-41CD-8D03-A48225C9EBE8}" srcOrd="0" destOrd="0" presId="urn:microsoft.com/office/officeart/2005/8/layout/vProcess5"/>
    <dgm:cxn modelId="{2DD443C4-C110-41C4-BB32-900CC6613E85}" srcId="{1DDCB6DB-B8D7-44F3-B230-3AE800E072F0}" destId="{714B2C87-ABD0-46F9-B7D1-E27E74A83AD8}" srcOrd="2" destOrd="0" parTransId="{74B7DB49-D8F6-4739-BD3D-C88DBCF0796C}" sibTransId="{FF188122-EADC-49A8-A4E0-531782233B4A}"/>
    <dgm:cxn modelId="{1ADE55B6-B1D3-41E4-9703-BBA56BCA3D21}" type="presOf" srcId="{321F956B-5F86-45C2-926E-F258CA395DFA}" destId="{B9C7A3C1-5E36-4B53-8C08-CF994E0A0124}" srcOrd="0" destOrd="0" presId="urn:microsoft.com/office/officeart/2005/8/layout/vProcess5"/>
    <dgm:cxn modelId="{B0E2CBB5-C412-4D07-AA92-CB8FB90AA0AB}" type="presOf" srcId="{DFDB8093-ABE6-4089-BDE1-72C778695FB7}" destId="{91C1E6EF-2A70-49B8-A9BD-5E67AE42F979}" srcOrd="0" destOrd="0" presId="urn:microsoft.com/office/officeart/2005/8/layout/vProcess5"/>
    <dgm:cxn modelId="{F2B11117-F001-4613-89C4-3C22DEF861E5}" srcId="{1DDCB6DB-B8D7-44F3-B230-3AE800E072F0}" destId="{321F956B-5F86-45C2-926E-F258CA395DFA}" srcOrd="1" destOrd="0" parTransId="{A49972C0-5817-4F3D-8DC8-69990968B4E2}" sibTransId="{AF0F060D-CF65-4DA8-A2DF-7B23EF357946}"/>
    <dgm:cxn modelId="{295E92CC-F449-45AC-9451-52CF5BC84D02}" type="presOf" srcId="{AF0F060D-CF65-4DA8-A2DF-7B23EF357946}" destId="{99B20001-1DFC-452B-A576-6F4D29889332}" srcOrd="0" destOrd="0" presId="urn:microsoft.com/office/officeart/2005/8/layout/vProcess5"/>
    <dgm:cxn modelId="{7EDD0A89-B59F-4D44-8FBC-F9EA23A5B0BF}" type="presOf" srcId="{90E67F74-0AF8-4904-9FA0-E16CE92ED7E5}" destId="{03053FD0-5446-4F12-81A3-32ABC2C33202}" srcOrd="0" destOrd="0" presId="urn:microsoft.com/office/officeart/2005/8/layout/vProcess5"/>
    <dgm:cxn modelId="{8F6EE8B0-1728-4AD1-9A60-DE5649E330D6}" srcId="{1DDCB6DB-B8D7-44F3-B230-3AE800E072F0}" destId="{3B823124-E07A-4CBE-9528-0268AC565229}" srcOrd="3" destOrd="0" parTransId="{1EAB2983-98DE-489A-BF2D-B45861FEF11A}" sibTransId="{DFDB8093-ABE6-4089-BDE1-72C778695FB7}"/>
    <dgm:cxn modelId="{5AC8AE01-50E0-4B9E-9098-730B0E4D7E22}" type="presParOf" srcId="{79ABD2CD-3C99-45E1-A882-D3C6BC973318}" destId="{C5589C0A-ABE9-483F-B470-491AAF9CCFAA}" srcOrd="0" destOrd="0" presId="urn:microsoft.com/office/officeart/2005/8/layout/vProcess5"/>
    <dgm:cxn modelId="{F11A3F9B-640B-4237-8A78-CE6383A3B757}" type="presParOf" srcId="{79ABD2CD-3C99-45E1-A882-D3C6BC973318}" destId="{14EABF13-4CC4-41CD-8D03-A48225C9EBE8}" srcOrd="1" destOrd="0" presId="urn:microsoft.com/office/officeart/2005/8/layout/vProcess5"/>
    <dgm:cxn modelId="{634E2FAF-5D34-4065-9233-9DA06390DDB7}" type="presParOf" srcId="{79ABD2CD-3C99-45E1-A882-D3C6BC973318}" destId="{B9C7A3C1-5E36-4B53-8C08-CF994E0A0124}" srcOrd="2" destOrd="0" presId="urn:microsoft.com/office/officeart/2005/8/layout/vProcess5"/>
    <dgm:cxn modelId="{582FE057-1A88-4E97-A2D3-0ECD3F543627}" type="presParOf" srcId="{79ABD2CD-3C99-45E1-A882-D3C6BC973318}" destId="{AFCE068B-5E81-4B7A-A378-006EE87D3D78}" srcOrd="3" destOrd="0" presId="urn:microsoft.com/office/officeart/2005/8/layout/vProcess5"/>
    <dgm:cxn modelId="{4FC6DA4E-C7E5-412B-8972-6F056BD6CA3A}" type="presParOf" srcId="{79ABD2CD-3C99-45E1-A882-D3C6BC973318}" destId="{A0A0976E-69AC-4307-ADEE-4C86FD1B2B87}" srcOrd="4" destOrd="0" presId="urn:microsoft.com/office/officeart/2005/8/layout/vProcess5"/>
    <dgm:cxn modelId="{83C90D0E-2ED6-4B69-89EC-5DCC52131F0B}" type="presParOf" srcId="{79ABD2CD-3C99-45E1-A882-D3C6BC973318}" destId="{2347746D-A16C-477D-B5E7-3E2A3532F364}" srcOrd="5" destOrd="0" presId="urn:microsoft.com/office/officeart/2005/8/layout/vProcess5"/>
    <dgm:cxn modelId="{F48ADC7D-74E8-4142-A9F8-6D84F02C9228}" type="presParOf" srcId="{79ABD2CD-3C99-45E1-A882-D3C6BC973318}" destId="{03053FD0-5446-4F12-81A3-32ABC2C33202}" srcOrd="6" destOrd="0" presId="urn:microsoft.com/office/officeart/2005/8/layout/vProcess5"/>
    <dgm:cxn modelId="{1A4EE6F6-4BE5-4B81-9771-45B1C196C1A9}" type="presParOf" srcId="{79ABD2CD-3C99-45E1-A882-D3C6BC973318}" destId="{99B20001-1DFC-452B-A576-6F4D29889332}" srcOrd="7" destOrd="0" presId="urn:microsoft.com/office/officeart/2005/8/layout/vProcess5"/>
    <dgm:cxn modelId="{E4D5F16A-2947-4137-B9ED-FD7A8F480AD8}" type="presParOf" srcId="{79ABD2CD-3C99-45E1-A882-D3C6BC973318}" destId="{D5C79185-0C9E-4BB7-858A-18DDF1EFF742}" srcOrd="8" destOrd="0" presId="urn:microsoft.com/office/officeart/2005/8/layout/vProcess5"/>
    <dgm:cxn modelId="{70ACFD32-CBCF-4EC5-A26B-955EC4540948}" type="presParOf" srcId="{79ABD2CD-3C99-45E1-A882-D3C6BC973318}" destId="{91C1E6EF-2A70-49B8-A9BD-5E67AE42F979}" srcOrd="9" destOrd="0" presId="urn:microsoft.com/office/officeart/2005/8/layout/vProcess5"/>
    <dgm:cxn modelId="{9AA90446-540F-4F74-8BFB-AC61D9241F17}" type="presParOf" srcId="{79ABD2CD-3C99-45E1-A882-D3C6BC973318}" destId="{BCA6B7E6-B0A8-40AD-83F3-10DEF3F5F585}" srcOrd="10" destOrd="0" presId="urn:microsoft.com/office/officeart/2005/8/layout/vProcess5"/>
    <dgm:cxn modelId="{4FFEC148-1EBA-47A1-AD1D-460FE7ABF31C}" type="presParOf" srcId="{79ABD2CD-3C99-45E1-A882-D3C6BC973318}" destId="{EC54552F-5C49-4A48-B92F-985F5BC88481}" srcOrd="11" destOrd="0" presId="urn:microsoft.com/office/officeart/2005/8/layout/vProcess5"/>
    <dgm:cxn modelId="{141CCD94-29B1-4FCB-BC74-859C43BD532C}" type="presParOf" srcId="{79ABD2CD-3C99-45E1-A882-D3C6BC973318}" destId="{652EDE06-AF7B-47B1-A3A1-ECA5CE5C998C}" srcOrd="12" destOrd="0" presId="urn:microsoft.com/office/officeart/2005/8/layout/vProcess5"/>
    <dgm:cxn modelId="{FE89478C-A18B-4AA8-9283-DF913D75F360}" type="presParOf" srcId="{79ABD2CD-3C99-45E1-A882-D3C6BC973318}" destId="{88D030A1-BCBE-449E-8096-466DACF3A273}" srcOrd="13" destOrd="0" presId="urn:microsoft.com/office/officeart/2005/8/layout/vProcess5"/>
    <dgm:cxn modelId="{AE4E19F7-AD08-41A6-A98E-613E98CB7655}" type="presParOf" srcId="{79ABD2CD-3C99-45E1-A882-D3C6BC973318}" destId="{CC07F733-3715-40C5-B810-EF370062297F}" srcOrd="14" destOrd="0" presId="urn:microsoft.com/office/officeart/2005/8/layout/vProcess5"/>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14EABF13-4CC4-41CD-8D03-A48225C9EBE8}">
      <dsp:nvSpPr>
        <dsp:cNvPr id="0" name=""/>
        <dsp:cNvSpPr/>
      </dsp:nvSpPr>
      <dsp:spPr>
        <a:xfrm>
          <a:off x="0" y="0"/>
          <a:ext cx="6336792" cy="81467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t-EE" sz="2400" kern="1200" dirty="0" smtClean="0"/>
            <a:t>Nägude eraldamine fotodelt</a:t>
          </a:r>
          <a:endParaRPr lang="et-EE" sz="2400" kern="1200" dirty="0"/>
        </a:p>
      </dsp:txBody>
      <dsp:txXfrm>
        <a:off x="0" y="0"/>
        <a:ext cx="5410101" cy="814673"/>
      </dsp:txXfrm>
    </dsp:sp>
    <dsp:sp modelId="{B9C7A3C1-5E36-4B53-8C08-CF994E0A0124}">
      <dsp:nvSpPr>
        <dsp:cNvPr id="0" name=""/>
        <dsp:cNvSpPr/>
      </dsp:nvSpPr>
      <dsp:spPr>
        <a:xfrm>
          <a:off x="473202" y="927822"/>
          <a:ext cx="6336792" cy="81467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t-EE" sz="2400" kern="1200" dirty="0" smtClean="0"/>
            <a:t>Nägude grupeerimine inimeste kaupa</a:t>
          </a:r>
          <a:endParaRPr lang="et-EE" sz="2400" kern="1200" dirty="0"/>
        </a:p>
      </dsp:txBody>
      <dsp:txXfrm>
        <a:off x="473202" y="927822"/>
        <a:ext cx="5334052" cy="814673"/>
      </dsp:txXfrm>
    </dsp:sp>
    <dsp:sp modelId="{AFCE068B-5E81-4B7A-A378-006EE87D3D78}">
      <dsp:nvSpPr>
        <dsp:cNvPr id="0" name=""/>
        <dsp:cNvSpPr/>
      </dsp:nvSpPr>
      <dsp:spPr>
        <a:xfrm>
          <a:off x="946404" y="1855644"/>
          <a:ext cx="6336792" cy="81467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t-EE" sz="2400" kern="1200" dirty="0" smtClean="0"/>
            <a:t>Klassifitseerija (närvivõrgu) treenimine</a:t>
          </a:r>
          <a:endParaRPr lang="et-EE" sz="2400" kern="1200" dirty="0"/>
        </a:p>
      </dsp:txBody>
      <dsp:txXfrm>
        <a:off x="946404" y="1855644"/>
        <a:ext cx="5334052" cy="814673"/>
      </dsp:txXfrm>
    </dsp:sp>
    <dsp:sp modelId="{A0A0976E-69AC-4307-ADEE-4C86FD1B2B87}">
      <dsp:nvSpPr>
        <dsp:cNvPr id="0" name=""/>
        <dsp:cNvSpPr/>
      </dsp:nvSpPr>
      <dsp:spPr>
        <a:xfrm>
          <a:off x="1419605" y="2783467"/>
          <a:ext cx="6336792" cy="81467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t-EE" sz="2400" kern="1200" dirty="0" smtClean="0"/>
            <a:t>Klassifitseerija täpsuse hindamine</a:t>
          </a:r>
          <a:endParaRPr lang="et-EE" sz="2400" kern="1200" dirty="0"/>
        </a:p>
      </dsp:txBody>
      <dsp:txXfrm>
        <a:off x="1419605" y="2783467"/>
        <a:ext cx="5334052" cy="814673"/>
      </dsp:txXfrm>
    </dsp:sp>
    <dsp:sp modelId="{2347746D-A16C-477D-B5E7-3E2A3532F364}">
      <dsp:nvSpPr>
        <dsp:cNvPr id="0" name=""/>
        <dsp:cNvSpPr/>
      </dsp:nvSpPr>
      <dsp:spPr>
        <a:xfrm>
          <a:off x="1892808" y="3711289"/>
          <a:ext cx="6336792" cy="81467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t-EE" sz="2400" kern="1200" dirty="0" smtClean="0"/>
            <a:t>Märgendamata piltide klassifitseerimine</a:t>
          </a:r>
          <a:endParaRPr lang="et-EE" sz="2400" kern="1200" dirty="0"/>
        </a:p>
      </dsp:txBody>
      <dsp:txXfrm>
        <a:off x="1892808" y="3711289"/>
        <a:ext cx="5334052" cy="814673"/>
      </dsp:txXfrm>
    </dsp:sp>
    <dsp:sp modelId="{03053FD0-5446-4F12-81A3-32ABC2C33202}">
      <dsp:nvSpPr>
        <dsp:cNvPr id="0" name=""/>
        <dsp:cNvSpPr/>
      </dsp:nvSpPr>
      <dsp:spPr>
        <a:xfrm>
          <a:off x="5807254" y="595164"/>
          <a:ext cx="529537" cy="529537"/>
        </a:xfrm>
        <a:prstGeom prst="downArrow">
          <a:avLst>
            <a:gd name="adj1" fmla="val 55000"/>
            <a:gd name="adj2" fmla="val 45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endParaRPr lang="et-EE" sz="2400" kern="1200"/>
        </a:p>
      </dsp:txBody>
      <dsp:txXfrm>
        <a:off x="5807254" y="595164"/>
        <a:ext cx="529537" cy="529537"/>
      </dsp:txXfrm>
    </dsp:sp>
    <dsp:sp modelId="{99B20001-1DFC-452B-A576-6F4D29889332}">
      <dsp:nvSpPr>
        <dsp:cNvPr id="0" name=""/>
        <dsp:cNvSpPr/>
      </dsp:nvSpPr>
      <dsp:spPr>
        <a:xfrm>
          <a:off x="6280456" y="1522986"/>
          <a:ext cx="529537" cy="529537"/>
        </a:xfrm>
        <a:prstGeom prst="downArrow">
          <a:avLst>
            <a:gd name="adj1" fmla="val 55000"/>
            <a:gd name="adj2" fmla="val 45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endParaRPr lang="et-EE" sz="2400" kern="1200"/>
        </a:p>
      </dsp:txBody>
      <dsp:txXfrm>
        <a:off x="6280456" y="1522986"/>
        <a:ext cx="529537" cy="529537"/>
      </dsp:txXfrm>
    </dsp:sp>
    <dsp:sp modelId="{D5C79185-0C9E-4BB7-858A-18DDF1EFF742}">
      <dsp:nvSpPr>
        <dsp:cNvPr id="0" name=""/>
        <dsp:cNvSpPr/>
      </dsp:nvSpPr>
      <dsp:spPr>
        <a:xfrm>
          <a:off x="6753658" y="2437231"/>
          <a:ext cx="529537" cy="529537"/>
        </a:xfrm>
        <a:prstGeom prst="downArrow">
          <a:avLst>
            <a:gd name="adj1" fmla="val 55000"/>
            <a:gd name="adj2" fmla="val 45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endParaRPr lang="et-EE" sz="2400" kern="1200"/>
        </a:p>
      </dsp:txBody>
      <dsp:txXfrm>
        <a:off x="6753658" y="2437231"/>
        <a:ext cx="529537" cy="529537"/>
      </dsp:txXfrm>
    </dsp:sp>
    <dsp:sp modelId="{91C1E6EF-2A70-49B8-A9BD-5E67AE42F979}">
      <dsp:nvSpPr>
        <dsp:cNvPr id="0" name=""/>
        <dsp:cNvSpPr/>
      </dsp:nvSpPr>
      <dsp:spPr>
        <a:xfrm>
          <a:off x="7226860" y="3374105"/>
          <a:ext cx="529537" cy="529537"/>
        </a:xfrm>
        <a:prstGeom prst="downArrow">
          <a:avLst>
            <a:gd name="adj1" fmla="val 55000"/>
            <a:gd name="adj2" fmla="val 45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endParaRPr lang="et-EE" sz="2400" kern="1200"/>
        </a:p>
      </dsp:txBody>
      <dsp:txXfrm>
        <a:off x="7226860" y="3374105"/>
        <a:ext cx="529537" cy="529537"/>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t-EE"/>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E6DF30D-B0E7-4A54-8D42-7744EE225F61}" type="datetimeFigureOut">
              <a:rPr lang="et-EE" smtClean="0"/>
              <a:pPr/>
              <a:t>3.03.2015</a:t>
            </a:fld>
            <a:endParaRPr lang="et-EE"/>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t-EE"/>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t-EE"/>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FD867B6-A4AF-4A75-81A0-7CFF5C5B4575}" type="slidenum">
              <a:rPr lang="et-EE" smtClean="0"/>
              <a:pPr/>
              <a:t>‹#›</a:t>
            </a:fld>
            <a:endParaRPr lang="et-E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t-EE" dirty="0" smtClean="0"/>
              <a:t>Deep learning is inspired by how actual human brain works. It consists of layers of neurons, where first level neurons detect simple lines and corners, middle layer neurons activate to certain body parts and top level neurons</a:t>
            </a:r>
            <a:r>
              <a:rPr lang="et-EE" baseline="0" dirty="0" smtClean="0"/>
              <a:t> recognize entire objects.</a:t>
            </a:r>
            <a:endParaRPr lang="et-EE" dirty="0"/>
          </a:p>
        </p:txBody>
      </p:sp>
      <p:sp>
        <p:nvSpPr>
          <p:cNvPr id="4" name="Slide Number Placeholder 3"/>
          <p:cNvSpPr>
            <a:spLocks noGrp="1"/>
          </p:cNvSpPr>
          <p:nvPr>
            <p:ph type="sldNum" sz="quarter" idx="10"/>
          </p:nvPr>
        </p:nvSpPr>
        <p:spPr/>
        <p:txBody>
          <a:bodyPr/>
          <a:lstStyle/>
          <a:p>
            <a:fld id="{1A2036BC-1E20-4154-9B47-DA2FBBA17853}" type="slidenum">
              <a:rPr lang="et-EE" smtClean="0"/>
              <a:pPr/>
              <a:t>7</a:t>
            </a:fld>
            <a:endParaRPr lang="et-E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t-EE"/>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t-EE"/>
          </a:p>
        </p:txBody>
      </p:sp>
      <p:sp>
        <p:nvSpPr>
          <p:cNvPr id="4" name="Date Placeholder 3"/>
          <p:cNvSpPr>
            <a:spLocks noGrp="1"/>
          </p:cNvSpPr>
          <p:nvPr>
            <p:ph type="dt" sz="half" idx="10"/>
          </p:nvPr>
        </p:nvSpPr>
        <p:spPr/>
        <p:txBody>
          <a:bodyPr/>
          <a:lstStyle/>
          <a:p>
            <a:fld id="{E2FFF68C-A85F-4AD4-A3A7-4F3C6C5ED267}" type="datetimeFigureOut">
              <a:rPr lang="et-EE" smtClean="0"/>
              <a:pPr/>
              <a:t>3.03.2015</a:t>
            </a:fld>
            <a:endParaRPr lang="et-EE"/>
          </a:p>
        </p:txBody>
      </p:sp>
      <p:sp>
        <p:nvSpPr>
          <p:cNvPr id="5" name="Footer Placeholder 4"/>
          <p:cNvSpPr>
            <a:spLocks noGrp="1"/>
          </p:cNvSpPr>
          <p:nvPr>
            <p:ph type="ftr" sz="quarter" idx="11"/>
          </p:nvPr>
        </p:nvSpPr>
        <p:spPr/>
        <p:txBody>
          <a:bodyPr/>
          <a:lstStyle/>
          <a:p>
            <a:endParaRPr lang="et-EE"/>
          </a:p>
        </p:txBody>
      </p:sp>
      <p:sp>
        <p:nvSpPr>
          <p:cNvPr id="6" name="Slide Number Placeholder 5"/>
          <p:cNvSpPr>
            <a:spLocks noGrp="1"/>
          </p:cNvSpPr>
          <p:nvPr>
            <p:ph type="sldNum" sz="quarter" idx="12"/>
          </p:nvPr>
        </p:nvSpPr>
        <p:spPr/>
        <p:txBody>
          <a:bodyPr/>
          <a:lstStyle/>
          <a:p>
            <a:fld id="{742CDCDC-7B64-4B3E-9075-9418976A8201}" type="slidenum">
              <a:rPr lang="et-EE" smtClean="0"/>
              <a:pPr/>
              <a:t>‹#›</a:t>
            </a:fld>
            <a:endParaRPr lang="et-E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Date Placeholder 3"/>
          <p:cNvSpPr>
            <a:spLocks noGrp="1"/>
          </p:cNvSpPr>
          <p:nvPr>
            <p:ph type="dt" sz="half" idx="10"/>
          </p:nvPr>
        </p:nvSpPr>
        <p:spPr/>
        <p:txBody>
          <a:bodyPr/>
          <a:lstStyle/>
          <a:p>
            <a:fld id="{E2FFF68C-A85F-4AD4-A3A7-4F3C6C5ED267}" type="datetimeFigureOut">
              <a:rPr lang="et-EE" smtClean="0"/>
              <a:pPr/>
              <a:t>3.03.2015</a:t>
            </a:fld>
            <a:endParaRPr lang="et-EE"/>
          </a:p>
        </p:txBody>
      </p:sp>
      <p:sp>
        <p:nvSpPr>
          <p:cNvPr id="5" name="Footer Placeholder 4"/>
          <p:cNvSpPr>
            <a:spLocks noGrp="1"/>
          </p:cNvSpPr>
          <p:nvPr>
            <p:ph type="ftr" sz="quarter" idx="11"/>
          </p:nvPr>
        </p:nvSpPr>
        <p:spPr/>
        <p:txBody>
          <a:bodyPr/>
          <a:lstStyle/>
          <a:p>
            <a:endParaRPr lang="et-EE"/>
          </a:p>
        </p:txBody>
      </p:sp>
      <p:sp>
        <p:nvSpPr>
          <p:cNvPr id="6" name="Slide Number Placeholder 5"/>
          <p:cNvSpPr>
            <a:spLocks noGrp="1"/>
          </p:cNvSpPr>
          <p:nvPr>
            <p:ph type="sldNum" sz="quarter" idx="12"/>
          </p:nvPr>
        </p:nvSpPr>
        <p:spPr/>
        <p:txBody>
          <a:bodyPr/>
          <a:lstStyle/>
          <a:p>
            <a:fld id="{742CDCDC-7B64-4B3E-9075-9418976A8201}" type="slidenum">
              <a:rPr lang="et-EE" smtClean="0"/>
              <a:pPr/>
              <a:t>‹#›</a:t>
            </a:fld>
            <a:endParaRPr lang="et-E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t-E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2FFF68C-A85F-4AD4-A3A7-4F3C6C5ED267}" type="datetimeFigureOut">
              <a:rPr lang="et-EE" smtClean="0"/>
              <a:pPr/>
              <a:t>3.03.2015</a:t>
            </a:fld>
            <a:endParaRPr lang="et-EE"/>
          </a:p>
        </p:txBody>
      </p:sp>
      <p:sp>
        <p:nvSpPr>
          <p:cNvPr id="5" name="Footer Placeholder 4"/>
          <p:cNvSpPr>
            <a:spLocks noGrp="1"/>
          </p:cNvSpPr>
          <p:nvPr>
            <p:ph type="ftr" sz="quarter" idx="11"/>
          </p:nvPr>
        </p:nvSpPr>
        <p:spPr/>
        <p:txBody>
          <a:bodyPr/>
          <a:lstStyle/>
          <a:p>
            <a:endParaRPr lang="et-EE"/>
          </a:p>
        </p:txBody>
      </p:sp>
      <p:sp>
        <p:nvSpPr>
          <p:cNvPr id="6" name="Slide Number Placeholder 5"/>
          <p:cNvSpPr>
            <a:spLocks noGrp="1"/>
          </p:cNvSpPr>
          <p:nvPr>
            <p:ph type="sldNum" sz="quarter" idx="12"/>
          </p:nvPr>
        </p:nvSpPr>
        <p:spPr/>
        <p:txBody>
          <a:bodyPr/>
          <a:lstStyle/>
          <a:p>
            <a:fld id="{742CDCDC-7B64-4B3E-9075-9418976A8201}" type="slidenum">
              <a:rPr lang="et-EE" smtClean="0"/>
              <a:pPr/>
              <a:t>‹#›</a:t>
            </a:fld>
            <a:endParaRPr lang="et-E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5" name="Date Placeholder 4"/>
          <p:cNvSpPr>
            <a:spLocks noGrp="1"/>
          </p:cNvSpPr>
          <p:nvPr>
            <p:ph type="dt" sz="half" idx="10"/>
          </p:nvPr>
        </p:nvSpPr>
        <p:spPr/>
        <p:txBody>
          <a:bodyPr/>
          <a:lstStyle/>
          <a:p>
            <a:fld id="{E2FFF68C-A85F-4AD4-A3A7-4F3C6C5ED267}" type="datetimeFigureOut">
              <a:rPr lang="et-EE" smtClean="0"/>
              <a:pPr/>
              <a:t>3.03.2015</a:t>
            </a:fld>
            <a:endParaRPr lang="et-EE"/>
          </a:p>
        </p:txBody>
      </p:sp>
      <p:sp>
        <p:nvSpPr>
          <p:cNvPr id="6" name="Footer Placeholder 5"/>
          <p:cNvSpPr>
            <a:spLocks noGrp="1"/>
          </p:cNvSpPr>
          <p:nvPr>
            <p:ph type="ftr" sz="quarter" idx="11"/>
          </p:nvPr>
        </p:nvSpPr>
        <p:spPr/>
        <p:txBody>
          <a:bodyPr/>
          <a:lstStyle/>
          <a:p>
            <a:endParaRPr lang="et-EE"/>
          </a:p>
        </p:txBody>
      </p:sp>
      <p:sp>
        <p:nvSpPr>
          <p:cNvPr id="7" name="Slide Number Placeholder 6"/>
          <p:cNvSpPr>
            <a:spLocks noGrp="1"/>
          </p:cNvSpPr>
          <p:nvPr>
            <p:ph type="sldNum" sz="quarter" idx="12"/>
          </p:nvPr>
        </p:nvSpPr>
        <p:spPr/>
        <p:txBody>
          <a:bodyPr/>
          <a:lstStyle/>
          <a:p>
            <a:fld id="{742CDCDC-7B64-4B3E-9075-9418976A8201}" type="slidenum">
              <a:rPr lang="et-EE" smtClean="0"/>
              <a:pPr/>
              <a:t>‹#›</a:t>
            </a:fld>
            <a:endParaRPr lang="et-E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t-E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7" name="Date Placeholder 6"/>
          <p:cNvSpPr>
            <a:spLocks noGrp="1"/>
          </p:cNvSpPr>
          <p:nvPr>
            <p:ph type="dt" sz="half" idx="10"/>
          </p:nvPr>
        </p:nvSpPr>
        <p:spPr/>
        <p:txBody>
          <a:bodyPr/>
          <a:lstStyle/>
          <a:p>
            <a:fld id="{E2FFF68C-A85F-4AD4-A3A7-4F3C6C5ED267}" type="datetimeFigureOut">
              <a:rPr lang="et-EE" smtClean="0"/>
              <a:pPr/>
              <a:t>3.03.2015</a:t>
            </a:fld>
            <a:endParaRPr lang="et-EE"/>
          </a:p>
        </p:txBody>
      </p:sp>
      <p:sp>
        <p:nvSpPr>
          <p:cNvPr id="8" name="Footer Placeholder 7"/>
          <p:cNvSpPr>
            <a:spLocks noGrp="1"/>
          </p:cNvSpPr>
          <p:nvPr>
            <p:ph type="ftr" sz="quarter" idx="11"/>
          </p:nvPr>
        </p:nvSpPr>
        <p:spPr/>
        <p:txBody>
          <a:bodyPr/>
          <a:lstStyle/>
          <a:p>
            <a:endParaRPr lang="et-EE"/>
          </a:p>
        </p:txBody>
      </p:sp>
      <p:sp>
        <p:nvSpPr>
          <p:cNvPr id="9" name="Slide Number Placeholder 8"/>
          <p:cNvSpPr>
            <a:spLocks noGrp="1"/>
          </p:cNvSpPr>
          <p:nvPr>
            <p:ph type="sldNum" sz="quarter" idx="12"/>
          </p:nvPr>
        </p:nvSpPr>
        <p:spPr/>
        <p:txBody>
          <a:bodyPr/>
          <a:lstStyle/>
          <a:p>
            <a:fld id="{742CDCDC-7B64-4B3E-9075-9418976A8201}" type="slidenum">
              <a:rPr lang="et-EE" smtClean="0"/>
              <a:pPr/>
              <a:t>‹#›</a:t>
            </a:fld>
            <a:endParaRPr lang="et-E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Date Placeholder 2"/>
          <p:cNvSpPr>
            <a:spLocks noGrp="1"/>
          </p:cNvSpPr>
          <p:nvPr>
            <p:ph type="dt" sz="half" idx="10"/>
          </p:nvPr>
        </p:nvSpPr>
        <p:spPr/>
        <p:txBody>
          <a:bodyPr/>
          <a:lstStyle/>
          <a:p>
            <a:fld id="{E2FFF68C-A85F-4AD4-A3A7-4F3C6C5ED267}" type="datetimeFigureOut">
              <a:rPr lang="et-EE" smtClean="0"/>
              <a:pPr/>
              <a:t>3.03.2015</a:t>
            </a:fld>
            <a:endParaRPr lang="et-EE"/>
          </a:p>
        </p:txBody>
      </p:sp>
      <p:sp>
        <p:nvSpPr>
          <p:cNvPr id="4" name="Footer Placeholder 3"/>
          <p:cNvSpPr>
            <a:spLocks noGrp="1"/>
          </p:cNvSpPr>
          <p:nvPr>
            <p:ph type="ftr" sz="quarter" idx="11"/>
          </p:nvPr>
        </p:nvSpPr>
        <p:spPr/>
        <p:txBody>
          <a:bodyPr/>
          <a:lstStyle/>
          <a:p>
            <a:endParaRPr lang="et-EE"/>
          </a:p>
        </p:txBody>
      </p:sp>
      <p:sp>
        <p:nvSpPr>
          <p:cNvPr id="5" name="Slide Number Placeholder 4"/>
          <p:cNvSpPr>
            <a:spLocks noGrp="1"/>
          </p:cNvSpPr>
          <p:nvPr>
            <p:ph type="sldNum" sz="quarter" idx="12"/>
          </p:nvPr>
        </p:nvSpPr>
        <p:spPr/>
        <p:txBody>
          <a:bodyPr/>
          <a:lstStyle/>
          <a:p>
            <a:fld id="{742CDCDC-7B64-4B3E-9075-9418976A8201}" type="slidenum">
              <a:rPr lang="et-EE" smtClean="0"/>
              <a:pPr/>
              <a:t>‹#›</a:t>
            </a:fld>
            <a:endParaRPr lang="et-E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FFF68C-A85F-4AD4-A3A7-4F3C6C5ED267}" type="datetimeFigureOut">
              <a:rPr lang="et-EE" smtClean="0"/>
              <a:pPr/>
              <a:t>3.03.2015</a:t>
            </a:fld>
            <a:endParaRPr lang="et-EE"/>
          </a:p>
        </p:txBody>
      </p:sp>
      <p:sp>
        <p:nvSpPr>
          <p:cNvPr id="3" name="Footer Placeholder 2"/>
          <p:cNvSpPr>
            <a:spLocks noGrp="1"/>
          </p:cNvSpPr>
          <p:nvPr>
            <p:ph type="ftr" sz="quarter" idx="11"/>
          </p:nvPr>
        </p:nvSpPr>
        <p:spPr/>
        <p:txBody>
          <a:bodyPr/>
          <a:lstStyle/>
          <a:p>
            <a:endParaRPr lang="et-EE"/>
          </a:p>
        </p:txBody>
      </p:sp>
      <p:sp>
        <p:nvSpPr>
          <p:cNvPr id="4" name="Slide Number Placeholder 3"/>
          <p:cNvSpPr>
            <a:spLocks noGrp="1"/>
          </p:cNvSpPr>
          <p:nvPr>
            <p:ph type="sldNum" sz="quarter" idx="12"/>
          </p:nvPr>
        </p:nvSpPr>
        <p:spPr/>
        <p:txBody>
          <a:bodyPr/>
          <a:lstStyle/>
          <a:p>
            <a:fld id="{742CDCDC-7B64-4B3E-9075-9418976A8201}" type="slidenum">
              <a:rPr lang="et-EE" smtClean="0"/>
              <a:pPr/>
              <a:t>‹#›</a:t>
            </a:fld>
            <a:endParaRPr lang="et-E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t-EE"/>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2FFF68C-A85F-4AD4-A3A7-4F3C6C5ED267}" type="datetimeFigureOut">
              <a:rPr lang="et-EE" smtClean="0"/>
              <a:pPr/>
              <a:t>3.03.2015</a:t>
            </a:fld>
            <a:endParaRPr lang="et-EE"/>
          </a:p>
        </p:txBody>
      </p:sp>
      <p:sp>
        <p:nvSpPr>
          <p:cNvPr id="6" name="Footer Placeholder 5"/>
          <p:cNvSpPr>
            <a:spLocks noGrp="1"/>
          </p:cNvSpPr>
          <p:nvPr>
            <p:ph type="ftr" sz="quarter" idx="11"/>
          </p:nvPr>
        </p:nvSpPr>
        <p:spPr/>
        <p:txBody>
          <a:bodyPr/>
          <a:lstStyle/>
          <a:p>
            <a:endParaRPr lang="et-EE"/>
          </a:p>
        </p:txBody>
      </p:sp>
      <p:sp>
        <p:nvSpPr>
          <p:cNvPr id="7" name="Slide Number Placeholder 6"/>
          <p:cNvSpPr>
            <a:spLocks noGrp="1"/>
          </p:cNvSpPr>
          <p:nvPr>
            <p:ph type="sldNum" sz="quarter" idx="12"/>
          </p:nvPr>
        </p:nvSpPr>
        <p:spPr/>
        <p:txBody>
          <a:bodyPr/>
          <a:lstStyle/>
          <a:p>
            <a:fld id="{742CDCDC-7B64-4B3E-9075-9418976A8201}" type="slidenum">
              <a:rPr lang="et-EE" smtClean="0"/>
              <a:pPr/>
              <a:t>‹#›</a:t>
            </a:fld>
            <a:endParaRPr lang="et-E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t-EE"/>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t-EE"/>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2FFF68C-A85F-4AD4-A3A7-4F3C6C5ED267}" type="datetimeFigureOut">
              <a:rPr lang="et-EE" smtClean="0"/>
              <a:pPr/>
              <a:t>3.03.2015</a:t>
            </a:fld>
            <a:endParaRPr lang="et-EE"/>
          </a:p>
        </p:txBody>
      </p:sp>
      <p:sp>
        <p:nvSpPr>
          <p:cNvPr id="6" name="Footer Placeholder 5"/>
          <p:cNvSpPr>
            <a:spLocks noGrp="1"/>
          </p:cNvSpPr>
          <p:nvPr>
            <p:ph type="ftr" sz="quarter" idx="11"/>
          </p:nvPr>
        </p:nvSpPr>
        <p:spPr/>
        <p:txBody>
          <a:bodyPr/>
          <a:lstStyle/>
          <a:p>
            <a:endParaRPr lang="et-EE"/>
          </a:p>
        </p:txBody>
      </p:sp>
      <p:sp>
        <p:nvSpPr>
          <p:cNvPr id="7" name="Slide Number Placeholder 6"/>
          <p:cNvSpPr>
            <a:spLocks noGrp="1"/>
          </p:cNvSpPr>
          <p:nvPr>
            <p:ph type="sldNum" sz="quarter" idx="12"/>
          </p:nvPr>
        </p:nvSpPr>
        <p:spPr/>
        <p:txBody>
          <a:bodyPr/>
          <a:lstStyle/>
          <a:p>
            <a:fld id="{742CDCDC-7B64-4B3E-9075-9418976A8201}" type="slidenum">
              <a:rPr lang="et-EE" smtClean="0"/>
              <a:pPr/>
              <a:t>‹#›</a:t>
            </a:fld>
            <a:endParaRPr lang="et-E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Date Placeholder 3"/>
          <p:cNvSpPr>
            <a:spLocks noGrp="1"/>
          </p:cNvSpPr>
          <p:nvPr>
            <p:ph type="dt" sz="half" idx="10"/>
          </p:nvPr>
        </p:nvSpPr>
        <p:spPr/>
        <p:txBody>
          <a:bodyPr/>
          <a:lstStyle/>
          <a:p>
            <a:fld id="{E2FFF68C-A85F-4AD4-A3A7-4F3C6C5ED267}" type="datetimeFigureOut">
              <a:rPr lang="et-EE" smtClean="0"/>
              <a:pPr/>
              <a:t>3.03.2015</a:t>
            </a:fld>
            <a:endParaRPr lang="et-EE"/>
          </a:p>
        </p:txBody>
      </p:sp>
      <p:sp>
        <p:nvSpPr>
          <p:cNvPr id="5" name="Footer Placeholder 4"/>
          <p:cNvSpPr>
            <a:spLocks noGrp="1"/>
          </p:cNvSpPr>
          <p:nvPr>
            <p:ph type="ftr" sz="quarter" idx="11"/>
          </p:nvPr>
        </p:nvSpPr>
        <p:spPr/>
        <p:txBody>
          <a:bodyPr/>
          <a:lstStyle/>
          <a:p>
            <a:endParaRPr lang="et-EE"/>
          </a:p>
        </p:txBody>
      </p:sp>
      <p:sp>
        <p:nvSpPr>
          <p:cNvPr id="6" name="Slide Number Placeholder 5"/>
          <p:cNvSpPr>
            <a:spLocks noGrp="1"/>
          </p:cNvSpPr>
          <p:nvPr>
            <p:ph type="sldNum" sz="quarter" idx="12"/>
          </p:nvPr>
        </p:nvSpPr>
        <p:spPr/>
        <p:txBody>
          <a:bodyPr/>
          <a:lstStyle/>
          <a:p>
            <a:fld id="{742CDCDC-7B64-4B3E-9075-9418976A8201}" type="slidenum">
              <a:rPr lang="et-EE" smtClean="0"/>
              <a:pPr/>
              <a:t>‹#›</a:t>
            </a:fld>
            <a:endParaRPr lang="et-E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t-EE"/>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Date Placeholder 3"/>
          <p:cNvSpPr>
            <a:spLocks noGrp="1"/>
          </p:cNvSpPr>
          <p:nvPr>
            <p:ph type="dt" sz="half" idx="10"/>
          </p:nvPr>
        </p:nvSpPr>
        <p:spPr/>
        <p:txBody>
          <a:bodyPr/>
          <a:lstStyle/>
          <a:p>
            <a:fld id="{E2FFF68C-A85F-4AD4-A3A7-4F3C6C5ED267}" type="datetimeFigureOut">
              <a:rPr lang="et-EE" smtClean="0"/>
              <a:pPr/>
              <a:t>3.03.2015</a:t>
            </a:fld>
            <a:endParaRPr lang="et-EE"/>
          </a:p>
        </p:txBody>
      </p:sp>
      <p:sp>
        <p:nvSpPr>
          <p:cNvPr id="5" name="Footer Placeholder 4"/>
          <p:cNvSpPr>
            <a:spLocks noGrp="1"/>
          </p:cNvSpPr>
          <p:nvPr>
            <p:ph type="ftr" sz="quarter" idx="11"/>
          </p:nvPr>
        </p:nvSpPr>
        <p:spPr/>
        <p:txBody>
          <a:bodyPr/>
          <a:lstStyle/>
          <a:p>
            <a:endParaRPr lang="et-EE"/>
          </a:p>
        </p:txBody>
      </p:sp>
      <p:sp>
        <p:nvSpPr>
          <p:cNvPr id="6" name="Slide Number Placeholder 5"/>
          <p:cNvSpPr>
            <a:spLocks noGrp="1"/>
          </p:cNvSpPr>
          <p:nvPr>
            <p:ph type="sldNum" sz="quarter" idx="12"/>
          </p:nvPr>
        </p:nvSpPr>
        <p:spPr/>
        <p:txBody>
          <a:bodyPr/>
          <a:lstStyle/>
          <a:p>
            <a:fld id="{742CDCDC-7B64-4B3E-9075-9418976A8201}" type="slidenum">
              <a:rPr lang="et-EE" smtClean="0"/>
              <a:pPr/>
              <a:t>‹#›</a:t>
            </a:fld>
            <a:endParaRPr lang="et-EE"/>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t-EE"/>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FFF68C-A85F-4AD4-A3A7-4F3C6C5ED267}" type="datetimeFigureOut">
              <a:rPr lang="et-EE" smtClean="0"/>
              <a:pPr/>
              <a:t>3.03.2015</a:t>
            </a:fld>
            <a:endParaRPr lang="et-EE"/>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t-EE"/>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42CDCDC-7B64-4B3E-9075-9418976A8201}" type="slidenum">
              <a:rPr lang="et-EE" smtClean="0"/>
              <a:pPr/>
              <a:t>‹#›</a:t>
            </a:fld>
            <a:endParaRPr lang="et-E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t-E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ra.ee/fotis/" TargetMode="External"/><Relationship Id="rId7"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7" Type="http://schemas.openxmlformats.org/officeDocument/2006/relationships/image" Target="../media/image16.png"/><Relationship Id="rId2" Type="http://schemas.openxmlformats.org/officeDocument/2006/relationships/slideLayout" Target="../slideLayouts/slideLayout2.xml"/><Relationship Id="rId1" Type="http://schemas.openxmlformats.org/officeDocument/2006/relationships/tags" Target="../tags/tag4.xml"/><Relationship Id="rId6" Type="http://schemas.openxmlformats.org/officeDocument/2006/relationships/hyperlink" Target="http://grid.eenet.ee/" TargetMode="External"/><Relationship Id="rId5" Type="http://schemas.openxmlformats.org/officeDocument/2006/relationships/hyperlink" Target="https://code.google.com/p/cuda-convnet2/" TargetMode="External"/><Relationship Id="rId4" Type="http://schemas.openxmlformats.org/officeDocument/2006/relationships/image" Target="../media/image15.jpe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gif"/><Relationship Id="rId1" Type="http://schemas.openxmlformats.org/officeDocument/2006/relationships/slideLayout" Target="../slideLayouts/slideLayout2.xml"/><Relationship Id="rId5" Type="http://schemas.openxmlformats.org/officeDocument/2006/relationships/image" Target="../media/image24.jpeg"/><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348880"/>
            <a:ext cx="7772400" cy="1470025"/>
          </a:xfrm>
        </p:spPr>
        <p:txBody>
          <a:bodyPr/>
          <a:lstStyle/>
          <a:p>
            <a:r>
              <a:rPr lang="et-EE" dirty="0" smtClean="0"/>
              <a:t>Näotuvastus Fotis </a:t>
            </a:r>
            <a:br>
              <a:rPr lang="et-EE" dirty="0" smtClean="0"/>
            </a:br>
            <a:r>
              <a:rPr lang="et-EE" dirty="0" smtClean="0"/>
              <a:t>andmebaasi põhjal</a:t>
            </a:r>
            <a:endParaRPr lang="et-EE" dirty="0"/>
          </a:p>
        </p:txBody>
      </p:sp>
      <p:sp>
        <p:nvSpPr>
          <p:cNvPr id="3" name="Subtitle 2"/>
          <p:cNvSpPr>
            <a:spLocks noGrp="1"/>
          </p:cNvSpPr>
          <p:nvPr>
            <p:ph type="subTitle" idx="1"/>
          </p:nvPr>
        </p:nvSpPr>
        <p:spPr>
          <a:xfrm>
            <a:off x="1371600" y="4365104"/>
            <a:ext cx="6400800" cy="1273696"/>
          </a:xfrm>
        </p:spPr>
        <p:txBody>
          <a:bodyPr>
            <a:normAutofit/>
          </a:bodyPr>
          <a:lstStyle/>
          <a:p>
            <a:r>
              <a:rPr lang="et-EE" dirty="0" smtClean="0"/>
              <a:t>Tambet Matiisen</a:t>
            </a:r>
          </a:p>
          <a:p>
            <a:r>
              <a:rPr lang="et-EE" dirty="0" smtClean="0"/>
              <a:t>3.03.2015</a:t>
            </a:r>
            <a:endParaRPr lang="et-EE" dirty="0"/>
          </a:p>
        </p:txBody>
      </p:sp>
      <p:pic>
        <p:nvPicPr>
          <p:cNvPr id="5" name="Picture 4" descr="neuro_logo.png"/>
          <p:cNvPicPr>
            <a:picLocks noChangeAspect="1"/>
          </p:cNvPicPr>
          <p:nvPr/>
        </p:nvPicPr>
        <p:blipFill>
          <a:blip r:embed="rId2" cstate="print"/>
          <a:stretch>
            <a:fillRect/>
          </a:stretch>
        </p:blipFill>
        <p:spPr>
          <a:xfrm>
            <a:off x="5652120" y="404664"/>
            <a:ext cx="3076444" cy="1182537"/>
          </a:xfrm>
          <a:prstGeom prst="rect">
            <a:avLst/>
          </a:prstGeom>
        </p:spPr>
      </p:pic>
      <p:pic>
        <p:nvPicPr>
          <p:cNvPr id="7" name="Picture 2" descr="http://www.ra.ee/px_custom/ra_logo.gif"/>
          <p:cNvPicPr>
            <a:picLocks noChangeAspect="1" noChangeArrowheads="1"/>
          </p:cNvPicPr>
          <p:nvPr/>
        </p:nvPicPr>
        <p:blipFill>
          <a:blip r:embed="rId3" cstate="print"/>
          <a:srcRect l="26834" r="28184"/>
          <a:stretch>
            <a:fillRect/>
          </a:stretch>
        </p:blipFill>
        <p:spPr bwMode="auto">
          <a:xfrm>
            <a:off x="323528" y="322865"/>
            <a:ext cx="3226712" cy="1665975"/>
          </a:xfrm>
          <a:prstGeom prst="rect">
            <a:avLst/>
          </a:prstGeom>
          <a:noFill/>
        </p:spPr>
      </p:pic>
    </p:spTree>
  </p:cSld>
  <p:clrMapOvr>
    <a:masterClrMapping/>
  </p:clrMapOvr>
  <p:transition advTm="9703"/>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t-EE" dirty="0" smtClean="0"/>
              <a:t>Ülesanne</a:t>
            </a:r>
            <a:endParaRPr lang="et-EE" dirty="0"/>
          </a:p>
        </p:txBody>
      </p:sp>
      <p:sp>
        <p:nvSpPr>
          <p:cNvPr id="3" name="Content Placeholder 2"/>
          <p:cNvSpPr>
            <a:spLocks noGrp="1"/>
          </p:cNvSpPr>
          <p:nvPr>
            <p:ph idx="1"/>
          </p:nvPr>
        </p:nvSpPr>
        <p:spPr/>
        <p:txBody>
          <a:bodyPr>
            <a:normAutofit/>
          </a:bodyPr>
          <a:lstStyle/>
          <a:p>
            <a:pPr marL="342900" lvl="1" indent="-342900">
              <a:buFont typeface="Arial" pitchFamily="34" charset="0"/>
              <a:buChar char="•"/>
            </a:pPr>
            <a:r>
              <a:rPr lang="et-EE" dirty="0" smtClean="0"/>
              <a:t>Rahvusarhiiv omab üle 500 000 digitaliseeritud pildi Fotis andmebaasis (</a:t>
            </a:r>
            <a:r>
              <a:rPr lang="et-EE" dirty="0" smtClean="0">
                <a:hlinkClick r:id="rId3"/>
              </a:rPr>
              <a:t>http://www.ra.ee/fotis/</a:t>
            </a:r>
            <a:r>
              <a:rPr lang="et-EE" dirty="0" smtClean="0"/>
              <a:t>).</a:t>
            </a:r>
          </a:p>
          <a:p>
            <a:pPr marL="342900" lvl="1" indent="-342900">
              <a:buFont typeface="Arial" pitchFamily="34" charset="0"/>
              <a:buChar char="•"/>
            </a:pPr>
            <a:r>
              <a:rPr lang="et-EE" dirty="0" smtClean="0"/>
              <a:t>Mõned nendest piltidest on seostatud inimestega.</a:t>
            </a:r>
          </a:p>
        </p:txBody>
      </p:sp>
      <p:pic>
        <p:nvPicPr>
          <p:cNvPr id="7170" name="Picture 2"/>
          <p:cNvPicPr>
            <a:picLocks noChangeAspect="1" noChangeArrowheads="1"/>
          </p:cNvPicPr>
          <p:nvPr/>
        </p:nvPicPr>
        <p:blipFill>
          <a:blip r:embed="rId4" cstate="print"/>
          <a:srcRect/>
          <a:stretch>
            <a:fillRect/>
          </a:stretch>
        </p:blipFill>
        <p:spPr bwMode="auto">
          <a:xfrm>
            <a:off x="899592" y="3140968"/>
            <a:ext cx="1729928" cy="2597489"/>
          </a:xfrm>
          <a:prstGeom prst="rect">
            <a:avLst/>
          </a:prstGeom>
          <a:noFill/>
          <a:ln w="9525">
            <a:noFill/>
            <a:miter lim="800000"/>
            <a:headEnd/>
            <a:tailEnd/>
          </a:ln>
        </p:spPr>
      </p:pic>
      <p:pic>
        <p:nvPicPr>
          <p:cNvPr id="7171" name="Picture 3"/>
          <p:cNvPicPr>
            <a:picLocks noChangeAspect="1" noChangeArrowheads="1"/>
          </p:cNvPicPr>
          <p:nvPr/>
        </p:nvPicPr>
        <p:blipFill>
          <a:blip r:embed="rId5" cstate="print"/>
          <a:srcRect/>
          <a:stretch>
            <a:fillRect/>
          </a:stretch>
        </p:blipFill>
        <p:spPr bwMode="auto">
          <a:xfrm>
            <a:off x="2771800" y="3140968"/>
            <a:ext cx="1714201" cy="2597274"/>
          </a:xfrm>
          <a:prstGeom prst="rect">
            <a:avLst/>
          </a:prstGeom>
          <a:noFill/>
          <a:ln w="9525">
            <a:noFill/>
            <a:miter lim="800000"/>
            <a:headEnd/>
            <a:tailEnd/>
          </a:ln>
        </p:spPr>
      </p:pic>
      <p:pic>
        <p:nvPicPr>
          <p:cNvPr id="7172" name="Picture 4"/>
          <p:cNvPicPr>
            <a:picLocks noChangeAspect="1" noChangeArrowheads="1"/>
          </p:cNvPicPr>
          <p:nvPr/>
        </p:nvPicPr>
        <p:blipFill>
          <a:blip r:embed="rId6" cstate="print"/>
          <a:srcRect/>
          <a:stretch>
            <a:fillRect/>
          </a:stretch>
        </p:blipFill>
        <p:spPr bwMode="auto">
          <a:xfrm>
            <a:off x="4644008" y="3140968"/>
            <a:ext cx="1729785" cy="2597274"/>
          </a:xfrm>
          <a:prstGeom prst="rect">
            <a:avLst/>
          </a:prstGeom>
          <a:noFill/>
          <a:ln w="9525">
            <a:noFill/>
            <a:miter lim="800000"/>
            <a:headEnd/>
            <a:tailEnd/>
          </a:ln>
        </p:spPr>
      </p:pic>
      <p:pic>
        <p:nvPicPr>
          <p:cNvPr id="7173" name="Picture 5"/>
          <p:cNvPicPr>
            <a:picLocks noChangeAspect="1" noChangeArrowheads="1"/>
          </p:cNvPicPr>
          <p:nvPr/>
        </p:nvPicPr>
        <p:blipFill>
          <a:blip r:embed="rId7" cstate="print"/>
          <a:srcRect/>
          <a:stretch>
            <a:fillRect/>
          </a:stretch>
        </p:blipFill>
        <p:spPr bwMode="auto">
          <a:xfrm>
            <a:off x="6516216" y="3140968"/>
            <a:ext cx="1727901" cy="2602260"/>
          </a:xfrm>
          <a:prstGeom prst="rect">
            <a:avLst/>
          </a:prstGeom>
          <a:noFill/>
          <a:ln w="9525">
            <a:noFill/>
            <a:miter lim="800000"/>
            <a:headEnd/>
            <a:tailEnd/>
          </a:ln>
        </p:spPr>
      </p:pic>
      <p:sp>
        <p:nvSpPr>
          <p:cNvPr id="8" name="TextBox 7"/>
          <p:cNvSpPr txBox="1"/>
          <p:nvPr/>
        </p:nvSpPr>
        <p:spPr>
          <a:xfrm>
            <a:off x="827584" y="5877272"/>
            <a:ext cx="7416824" cy="523220"/>
          </a:xfrm>
          <a:prstGeom prst="rect">
            <a:avLst/>
          </a:prstGeom>
          <a:noFill/>
        </p:spPr>
        <p:txBody>
          <a:bodyPr wrap="square" rtlCol="0">
            <a:spAutoFit/>
          </a:bodyPr>
          <a:lstStyle/>
          <a:p>
            <a:pPr marL="0" lvl="1"/>
            <a:r>
              <a:rPr lang="et-EE" sz="2800" b="1" dirty="0" smtClean="0"/>
              <a:t>Millistel piltidel need inimesed veel esinevad?</a:t>
            </a:r>
          </a:p>
        </p:txBody>
      </p:sp>
    </p:spTree>
    <p:custDataLst>
      <p:tags r:id="rId1"/>
    </p:custDataLst>
  </p:cSld>
  <p:clrMapOvr>
    <a:masterClrMapping/>
  </p:clrMapOvr>
  <p:transition advTm="38517"/>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t-EE" dirty="0" smtClean="0"/>
              <a:t>Metoodika</a:t>
            </a:r>
            <a:endParaRPr lang="et-EE" dirty="0"/>
          </a:p>
        </p:txBody>
      </p:sp>
      <p:graphicFrame>
        <p:nvGraphicFramePr>
          <p:cNvPr id="4" name="Content Placeholder 3"/>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advTm="79482"/>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t-EE" dirty="0" smtClean="0"/>
              <a:t>Probleemid</a:t>
            </a:r>
            <a:endParaRPr lang="et-EE" dirty="0"/>
          </a:p>
        </p:txBody>
      </p:sp>
      <p:pic>
        <p:nvPicPr>
          <p:cNvPr id="5124" name="Picture 4"/>
          <p:cNvPicPr>
            <a:picLocks noChangeAspect="1" noChangeArrowheads="1"/>
          </p:cNvPicPr>
          <p:nvPr/>
        </p:nvPicPr>
        <p:blipFill>
          <a:blip r:embed="rId3" cstate="print"/>
          <a:srcRect/>
          <a:stretch>
            <a:fillRect/>
          </a:stretch>
        </p:blipFill>
        <p:spPr bwMode="auto">
          <a:xfrm>
            <a:off x="5076056" y="1700808"/>
            <a:ext cx="3245346" cy="2161400"/>
          </a:xfrm>
          <a:prstGeom prst="rect">
            <a:avLst/>
          </a:prstGeom>
          <a:noFill/>
          <a:ln w="9525">
            <a:noFill/>
            <a:miter lim="800000"/>
            <a:headEnd/>
            <a:tailEnd/>
          </a:ln>
        </p:spPr>
      </p:pic>
      <p:pic>
        <p:nvPicPr>
          <p:cNvPr id="5125" name="Picture 5"/>
          <p:cNvPicPr>
            <a:picLocks noChangeAspect="1" noChangeArrowheads="1"/>
          </p:cNvPicPr>
          <p:nvPr/>
        </p:nvPicPr>
        <p:blipFill>
          <a:blip r:embed="rId4" cstate="print"/>
          <a:srcRect t="22844"/>
          <a:stretch>
            <a:fillRect/>
          </a:stretch>
        </p:blipFill>
        <p:spPr bwMode="auto">
          <a:xfrm>
            <a:off x="5076056" y="4293096"/>
            <a:ext cx="1792982" cy="2188925"/>
          </a:xfrm>
          <a:prstGeom prst="rect">
            <a:avLst/>
          </a:prstGeom>
          <a:noFill/>
          <a:ln w="9525">
            <a:noFill/>
            <a:miter lim="800000"/>
            <a:headEnd/>
            <a:tailEnd/>
          </a:ln>
        </p:spPr>
      </p:pic>
      <p:pic>
        <p:nvPicPr>
          <p:cNvPr id="5126" name="Picture 6"/>
          <p:cNvPicPr>
            <a:picLocks noChangeAspect="1" noChangeArrowheads="1"/>
          </p:cNvPicPr>
          <p:nvPr/>
        </p:nvPicPr>
        <p:blipFill>
          <a:blip r:embed="rId5" cstate="print"/>
          <a:srcRect/>
          <a:stretch>
            <a:fillRect/>
          </a:stretch>
        </p:blipFill>
        <p:spPr bwMode="auto">
          <a:xfrm>
            <a:off x="824340" y="1700808"/>
            <a:ext cx="3243604" cy="2160240"/>
          </a:xfrm>
          <a:prstGeom prst="rect">
            <a:avLst/>
          </a:prstGeom>
          <a:noFill/>
          <a:ln w="9525">
            <a:noFill/>
            <a:miter lim="800000"/>
            <a:headEnd/>
            <a:tailEnd/>
          </a:ln>
        </p:spPr>
      </p:pic>
      <p:sp>
        <p:nvSpPr>
          <p:cNvPr id="9" name="TextBox 8"/>
          <p:cNvSpPr txBox="1"/>
          <p:nvPr/>
        </p:nvSpPr>
        <p:spPr>
          <a:xfrm>
            <a:off x="827584" y="1340768"/>
            <a:ext cx="3600400" cy="369332"/>
          </a:xfrm>
          <a:prstGeom prst="rect">
            <a:avLst/>
          </a:prstGeom>
          <a:noFill/>
        </p:spPr>
        <p:txBody>
          <a:bodyPr wrap="square" rtlCol="0">
            <a:spAutoFit/>
          </a:bodyPr>
          <a:lstStyle/>
          <a:p>
            <a:r>
              <a:rPr lang="et-EE" dirty="0" smtClean="0"/>
              <a:t>Mitu inimest pildi peal.</a:t>
            </a:r>
            <a:endParaRPr lang="et-EE" dirty="0"/>
          </a:p>
        </p:txBody>
      </p:sp>
      <p:pic>
        <p:nvPicPr>
          <p:cNvPr id="5127" name="Picture 7"/>
          <p:cNvPicPr>
            <a:picLocks noChangeAspect="1" noChangeArrowheads="1"/>
          </p:cNvPicPr>
          <p:nvPr/>
        </p:nvPicPr>
        <p:blipFill>
          <a:blip r:embed="rId6" cstate="print"/>
          <a:srcRect/>
          <a:stretch>
            <a:fillRect/>
          </a:stretch>
        </p:blipFill>
        <p:spPr bwMode="auto">
          <a:xfrm>
            <a:off x="827584" y="4344374"/>
            <a:ext cx="3240360" cy="2158080"/>
          </a:xfrm>
          <a:prstGeom prst="rect">
            <a:avLst/>
          </a:prstGeom>
          <a:noFill/>
          <a:ln w="9525">
            <a:noFill/>
            <a:miter lim="800000"/>
            <a:headEnd/>
            <a:tailEnd/>
          </a:ln>
        </p:spPr>
      </p:pic>
      <p:sp>
        <p:nvSpPr>
          <p:cNvPr id="11" name="TextBox 10"/>
          <p:cNvSpPr txBox="1"/>
          <p:nvPr/>
        </p:nvSpPr>
        <p:spPr>
          <a:xfrm>
            <a:off x="755576" y="4005064"/>
            <a:ext cx="3240360" cy="369332"/>
          </a:xfrm>
          <a:prstGeom prst="rect">
            <a:avLst/>
          </a:prstGeom>
          <a:noFill/>
        </p:spPr>
        <p:txBody>
          <a:bodyPr wrap="square" rtlCol="0">
            <a:spAutoFit/>
          </a:bodyPr>
          <a:lstStyle/>
          <a:p>
            <a:r>
              <a:rPr lang="et-EE" dirty="0" smtClean="0"/>
              <a:t>Nägu liiga väike.</a:t>
            </a:r>
            <a:endParaRPr lang="et-EE" dirty="0"/>
          </a:p>
        </p:txBody>
      </p:sp>
      <p:sp>
        <p:nvSpPr>
          <p:cNvPr id="12" name="TextBox 11"/>
          <p:cNvSpPr txBox="1"/>
          <p:nvPr/>
        </p:nvSpPr>
        <p:spPr>
          <a:xfrm>
            <a:off x="5148064" y="1340768"/>
            <a:ext cx="3096344" cy="369332"/>
          </a:xfrm>
          <a:prstGeom prst="rect">
            <a:avLst/>
          </a:prstGeom>
          <a:noFill/>
        </p:spPr>
        <p:txBody>
          <a:bodyPr wrap="square" rtlCol="0">
            <a:spAutoFit/>
          </a:bodyPr>
          <a:lstStyle/>
          <a:p>
            <a:r>
              <a:rPr lang="et-EE" dirty="0" smtClean="0"/>
              <a:t>Nägu pole pildil näha.</a:t>
            </a:r>
            <a:endParaRPr lang="et-EE" dirty="0"/>
          </a:p>
        </p:txBody>
      </p:sp>
      <p:sp>
        <p:nvSpPr>
          <p:cNvPr id="13" name="TextBox 12"/>
          <p:cNvSpPr txBox="1"/>
          <p:nvPr/>
        </p:nvSpPr>
        <p:spPr>
          <a:xfrm>
            <a:off x="6948264" y="4293096"/>
            <a:ext cx="1440160" cy="923330"/>
          </a:xfrm>
          <a:prstGeom prst="rect">
            <a:avLst/>
          </a:prstGeom>
          <a:noFill/>
        </p:spPr>
        <p:txBody>
          <a:bodyPr wrap="square" rtlCol="0">
            <a:spAutoFit/>
          </a:bodyPr>
          <a:lstStyle/>
          <a:p>
            <a:r>
              <a:rPr lang="et-EE" dirty="0" smtClean="0"/>
              <a:t>Seostatud isik pole üldse pildil!!!</a:t>
            </a:r>
            <a:endParaRPr lang="et-EE" dirty="0"/>
          </a:p>
        </p:txBody>
      </p:sp>
      <p:sp>
        <p:nvSpPr>
          <p:cNvPr id="14" name="Rectangle 13"/>
          <p:cNvSpPr/>
          <p:nvPr/>
        </p:nvSpPr>
        <p:spPr>
          <a:xfrm>
            <a:off x="827584" y="2204864"/>
            <a:ext cx="720080" cy="720080"/>
          </a:xfrm>
          <a:prstGeom prst="rect">
            <a:avLst/>
          </a:prstGeom>
          <a:noFill/>
        </p:spPr>
        <p:style>
          <a:lnRef idx="2">
            <a:schemeClr val="accent1"/>
          </a:lnRef>
          <a:fillRef idx="1">
            <a:schemeClr val="lt1"/>
          </a:fillRef>
          <a:effectRef idx="0">
            <a:schemeClr val="accent1"/>
          </a:effectRef>
          <a:fontRef idx="minor">
            <a:schemeClr val="dk1"/>
          </a:fontRef>
        </p:style>
        <p:txBody>
          <a:bodyPr rtlCol="0" anchor="ctr"/>
          <a:lstStyle/>
          <a:p>
            <a:pPr algn="ctr"/>
            <a:endParaRPr lang="et-EE"/>
          </a:p>
        </p:txBody>
      </p:sp>
      <p:sp>
        <p:nvSpPr>
          <p:cNvPr id="15" name="Rectangle 14"/>
          <p:cNvSpPr/>
          <p:nvPr/>
        </p:nvSpPr>
        <p:spPr>
          <a:xfrm>
            <a:off x="1763688" y="2060848"/>
            <a:ext cx="432048" cy="504056"/>
          </a:xfrm>
          <a:prstGeom prst="rect">
            <a:avLst/>
          </a:prstGeom>
          <a:noFill/>
        </p:spPr>
        <p:style>
          <a:lnRef idx="2">
            <a:schemeClr val="accent1"/>
          </a:lnRef>
          <a:fillRef idx="1">
            <a:schemeClr val="lt1"/>
          </a:fillRef>
          <a:effectRef idx="0">
            <a:schemeClr val="accent1"/>
          </a:effectRef>
          <a:fontRef idx="minor">
            <a:schemeClr val="dk1"/>
          </a:fontRef>
        </p:style>
        <p:txBody>
          <a:bodyPr rtlCol="0" anchor="ctr"/>
          <a:lstStyle/>
          <a:p>
            <a:pPr algn="ctr"/>
            <a:endParaRPr lang="et-EE"/>
          </a:p>
        </p:txBody>
      </p:sp>
      <p:sp>
        <p:nvSpPr>
          <p:cNvPr id="16" name="Rectangle 15"/>
          <p:cNvSpPr/>
          <p:nvPr/>
        </p:nvSpPr>
        <p:spPr>
          <a:xfrm>
            <a:off x="3059832" y="1988840"/>
            <a:ext cx="432048" cy="504056"/>
          </a:xfrm>
          <a:prstGeom prst="rect">
            <a:avLst/>
          </a:prstGeom>
          <a:noFill/>
        </p:spPr>
        <p:style>
          <a:lnRef idx="2">
            <a:schemeClr val="accent1"/>
          </a:lnRef>
          <a:fillRef idx="1">
            <a:schemeClr val="lt1"/>
          </a:fillRef>
          <a:effectRef idx="0">
            <a:schemeClr val="accent1"/>
          </a:effectRef>
          <a:fontRef idx="minor">
            <a:schemeClr val="dk1"/>
          </a:fontRef>
        </p:style>
        <p:txBody>
          <a:bodyPr rtlCol="0" anchor="ctr"/>
          <a:lstStyle/>
          <a:p>
            <a:pPr algn="ctr"/>
            <a:endParaRPr lang="et-EE"/>
          </a:p>
        </p:txBody>
      </p:sp>
      <p:sp>
        <p:nvSpPr>
          <p:cNvPr id="17" name="Rectangle 16"/>
          <p:cNvSpPr/>
          <p:nvPr/>
        </p:nvSpPr>
        <p:spPr>
          <a:xfrm>
            <a:off x="3059832" y="5301208"/>
            <a:ext cx="144016" cy="144016"/>
          </a:xfrm>
          <a:prstGeom prst="rect">
            <a:avLst/>
          </a:prstGeom>
          <a:noFill/>
        </p:spPr>
        <p:style>
          <a:lnRef idx="2">
            <a:schemeClr val="accent1"/>
          </a:lnRef>
          <a:fillRef idx="1">
            <a:schemeClr val="lt1"/>
          </a:fillRef>
          <a:effectRef idx="0">
            <a:schemeClr val="accent1"/>
          </a:effectRef>
          <a:fontRef idx="minor">
            <a:schemeClr val="dk1"/>
          </a:fontRef>
        </p:style>
        <p:txBody>
          <a:bodyPr rtlCol="0" anchor="ctr"/>
          <a:lstStyle/>
          <a:p>
            <a:pPr algn="ctr"/>
            <a:endParaRPr lang="et-EE"/>
          </a:p>
        </p:txBody>
      </p:sp>
    </p:spTree>
    <p:custDataLst>
      <p:tags r:id="rId1"/>
    </p:custDataLst>
  </p:cSld>
  <p:clrMapOvr>
    <a:masterClrMapping/>
  </p:clrMapOvr>
  <p:transition advTm="76393"/>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12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12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5127"/>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3"/>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51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2" grpId="0"/>
      <p:bldP spid="13" grpId="0"/>
      <p:bldP spid="14" grpId="0" animBg="1"/>
      <p:bldP spid="15" grpId="0" animBg="1"/>
      <p:bldP spid="16" grpId="0" animBg="1"/>
      <p:bldP spid="1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t-EE" dirty="0" smtClean="0"/>
              <a:t>Nägude eraldamine</a:t>
            </a:r>
            <a:endParaRPr lang="et-EE" dirty="0"/>
          </a:p>
        </p:txBody>
      </p:sp>
      <p:sp>
        <p:nvSpPr>
          <p:cNvPr id="3" name="Content Placeholder 2"/>
          <p:cNvSpPr>
            <a:spLocks noGrp="1"/>
          </p:cNvSpPr>
          <p:nvPr>
            <p:ph idx="1"/>
          </p:nvPr>
        </p:nvSpPr>
        <p:spPr/>
        <p:txBody>
          <a:bodyPr>
            <a:normAutofit/>
          </a:bodyPr>
          <a:lstStyle/>
          <a:p>
            <a:r>
              <a:rPr lang="et-EE" dirty="0" smtClean="0"/>
              <a:t>Kasutasime standardset OpenCV näotuvastuse teeki (Viola-Jones algorithm).</a:t>
            </a:r>
          </a:p>
        </p:txBody>
      </p:sp>
      <p:pic>
        <p:nvPicPr>
          <p:cNvPr id="1026" name="Picture 2"/>
          <p:cNvPicPr>
            <a:picLocks noChangeAspect="1" noChangeArrowheads="1"/>
          </p:cNvPicPr>
          <p:nvPr/>
        </p:nvPicPr>
        <p:blipFill>
          <a:blip r:embed="rId2" cstate="print"/>
          <a:srcRect r="25750" b="59666"/>
          <a:stretch>
            <a:fillRect/>
          </a:stretch>
        </p:blipFill>
        <p:spPr bwMode="auto">
          <a:xfrm>
            <a:off x="611559" y="2852936"/>
            <a:ext cx="8080056" cy="1872208"/>
          </a:xfrm>
          <a:prstGeom prst="rect">
            <a:avLst/>
          </a:prstGeom>
          <a:noFill/>
          <a:ln w="9525">
            <a:noFill/>
            <a:miter lim="800000"/>
            <a:headEnd/>
            <a:tailEnd/>
          </a:ln>
        </p:spPr>
      </p:pic>
      <p:sp>
        <p:nvSpPr>
          <p:cNvPr id="5" name="TextBox 4"/>
          <p:cNvSpPr txBox="1"/>
          <p:nvPr/>
        </p:nvSpPr>
        <p:spPr>
          <a:xfrm>
            <a:off x="395536" y="5157192"/>
            <a:ext cx="8280920" cy="584775"/>
          </a:xfrm>
          <a:prstGeom prst="rect">
            <a:avLst/>
          </a:prstGeom>
          <a:noFill/>
        </p:spPr>
        <p:txBody>
          <a:bodyPr wrap="square" rtlCol="0">
            <a:spAutoFit/>
          </a:bodyPr>
          <a:lstStyle/>
          <a:p>
            <a:pPr marL="0" lvl="1" algn="r"/>
            <a:r>
              <a:rPr lang="et-EE" sz="3200" b="1" dirty="0" smtClean="0"/>
              <a:t>~25% leitud nägudest kuulusid õigele inimesele.</a:t>
            </a:r>
          </a:p>
        </p:txBody>
      </p:sp>
    </p:spTree>
  </p:cSld>
  <p:clrMapOvr>
    <a:masterClrMapping/>
  </p:clrMapOvr>
  <p:transition advTm="66955"/>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t-EE" dirty="0" smtClean="0"/>
              <a:t>Nägude grupeerimine inimeste kaupa</a:t>
            </a:r>
            <a:endParaRPr lang="et-EE" dirty="0"/>
          </a:p>
        </p:txBody>
      </p:sp>
      <p:sp>
        <p:nvSpPr>
          <p:cNvPr id="3" name="Content Placeholder 2"/>
          <p:cNvSpPr>
            <a:spLocks noGrp="1"/>
          </p:cNvSpPr>
          <p:nvPr>
            <p:ph idx="1"/>
          </p:nvPr>
        </p:nvSpPr>
        <p:spPr/>
        <p:txBody>
          <a:bodyPr>
            <a:normAutofit fontScale="92500" lnSpcReduction="10000"/>
          </a:bodyPr>
          <a:lstStyle/>
          <a:p>
            <a:r>
              <a:rPr lang="et-EE" dirty="0" smtClean="0"/>
              <a:t>Väljavõte sisaldas 63323 fotot.</a:t>
            </a:r>
          </a:p>
          <a:p>
            <a:r>
              <a:rPr lang="et-EE" dirty="0" smtClean="0"/>
              <a:t>Ainult fotod, mis on seostatud isikutega.</a:t>
            </a:r>
          </a:p>
          <a:p>
            <a:pPr lvl="1"/>
            <a:r>
              <a:rPr lang="et-EE" dirty="0" smtClean="0"/>
              <a:t>21 201 fotot 14 055 isikust.</a:t>
            </a:r>
          </a:p>
          <a:p>
            <a:r>
              <a:rPr lang="et-EE" dirty="0" smtClean="0"/>
              <a:t>Ainult näod suurusega vähemalt 32 pikslit.</a:t>
            </a:r>
          </a:p>
          <a:p>
            <a:pPr lvl="1"/>
            <a:r>
              <a:rPr lang="et-EE" dirty="0" smtClean="0"/>
              <a:t>13 887 näopilti 8 193 isikust.</a:t>
            </a:r>
          </a:p>
          <a:p>
            <a:r>
              <a:rPr lang="et-EE" dirty="0" smtClean="0"/>
              <a:t>Käsitsi kontroll, et nägu vastab isikule.</a:t>
            </a:r>
          </a:p>
          <a:p>
            <a:pPr lvl="1"/>
            <a:r>
              <a:rPr lang="et-EE" dirty="0" smtClean="0"/>
              <a:t>5 253 näopilti 259 isikust.</a:t>
            </a:r>
          </a:p>
          <a:p>
            <a:r>
              <a:rPr lang="et-EE" dirty="0" smtClean="0"/>
              <a:t>Min 20 maks 93 näopilti iga isiku kohta.</a:t>
            </a:r>
          </a:p>
          <a:p>
            <a:pPr lvl="1"/>
            <a:r>
              <a:rPr lang="et-EE" b="1" dirty="0" smtClean="0"/>
              <a:t>1 000 näopilti 23 isikust.</a:t>
            </a:r>
            <a:endParaRPr lang="et-EE" b="1" dirty="0"/>
          </a:p>
        </p:txBody>
      </p:sp>
    </p:spTree>
    <p:custDataLst>
      <p:tags r:id="rId1"/>
    </p:custDataLst>
  </p:cSld>
  <p:clrMapOvr>
    <a:masterClrMapping/>
  </p:clrMapOvr>
  <p:transition advTm="120557"/>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406" name="Picture 22" descr="https://neuron.illinois.edu/sites/default/files/games/Brain/images/side/outline.png"/>
          <p:cNvPicPr>
            <a:picLocks noChangeAspect="1" noChangeArrowheads="1"/>
          </p:cNvPicPr>
          <p:nvPr/>
        </p:nvPicPr>
        <p:blipFill>
          <a:blip r:embed="rId3" cstate="print"/>
          <a:srcRect/>
          <a:stretch>
            <a:fillRect/>
          </a:stretch>
        </p:blipFill>
        <p:spPr bwMode="auto">
          <a:xfrm>
            <a:off x="1835696" y="1268760"/>
            <a:ext cx="5112568" cy="5064563"/>
          </a:xfrm>
          <a:prstGeom prst="rect">
            <a:avLst/>
          </a:prstGeom>
          <a:noFill/>
        </p:spPr>
      </p:pic>
      <p:sp>
        <p:nvSpPr>
          <p:cNvPr id="16396" name="AutoShape 12" descr="data:image/jpeg;base64,/9j/4AAQSkZJRgABAQAAAQABAAD/2wCEAAkGBxQSEhMUExMWFRQXGBYYFhgXGBgbHRgYFhcXFhceGx0YHCggGBslHBUUITEiJSkrLi4uFx8zODMsNygtLisBCgoKDg0OGhAQGiwkHyUsLCwsLCw2LC0tLCwsLC4sLCwsLCwsLCwsLCwsLC0sLC00LCwsLCwsLCwsLCwsLCwsLP/AABEIAMsA+QMBIgACEQEDEQH/xAAcAAEAAgMBAQEAAAAAAAAAAAAABQYDBAcCAQj/xAA/EAABAwIDBQQHBgUEAwEAAAABAgMRAAQSITEFBkFRYRMiMnEHI0KBkaGxUmJywdHwFDNDguFTc8LxorLSY//EABkBAQEBAQEBAAAAAAAAAAAAAAABAgMEBf/EACkRAQACAgEDAgUFAQAAAAAAAAABAgMRMQQSIUFRImGRodETcYGx8EL/2gAMAwEAAhEDEQA/AO40pSgUpSgUpSgUpSgUpSgUpSgUpSgUpSgUpSgUpSgVgvbxtlCnHVpQhIlSlEAD41WN8/SBbbPBTPavxk0k6csZ9gfPpXCt6d67m/XifX3QZQ2nJCPIcT1MmptYhe99PS0tZLdhLaQc3lAYlR9hKgQkdSJ6CpTc30tpcKWr1OBegdQCUq/EkZo8xI8q4/Z2Kl5+FHFR/LnUtsyyU7KbZMIGS316CNY+0RyGmpgZ1Nrp+m2XUrSFJUFJOYIIII6Ea17rj27KnLBOFlxZkyoLJIUqY8JMJMmIEHgSSUqq+7I3vadhLnql9TKT5K4aHWNDxBAsSkwslK+A19qoUpSgUpSgUpSgUpSgUpSgUpSgUpSgUpSgUpSgUpSgUpVL319I1tYS2n11x/ppOST/APor2fLXpxoLXtG/aYbU48tLbadVKMD/ACelcZ319LLj2JqxlpvQunJavwj+mOvi8qo+8m8tzfuY7hwkDwoGSEfhT+ZknnWlZWCl5+FA1UdPdzrO2tNcBS1cVKJnmSTr/wB1Ios0NR2srcMYWkiSSdBA1P7zrf2VaLdJRaJhIMOPr8I4mMu8YzgDTOIzq4bH2C1bSoSt0g43FxiPMCckpzAjTMYipKgoRUNs3dpbsLuu6n2WEn4YynM6HupPAiQRhNoQkJACQEpAASEwAAMxGEQABnkIzxAQVpHs/vXy0OeoiNTEZLSkl+9f7tR7zI6qAnGmoMZT090Dy0OXGIOWeE90oUPCkT+z/wBnNPmSngtPeyH5e4Rl8AIPkArihUp+EfvPoNCZ1AEHPIAkKCFENzZe3XrfwKxI1wqzTz4eHLORl7QESE3TZG9TL0JV6pf2VaHQZHTUgRzI5gnnx/evMngJ1BMgTIJAxBaT4U2I6e7IRPkBhJ6QeKCcNidI7FSuIWvpKdYWG7cC4bSe+VkhAHJCsz78x+PxVfd2vSVZXauz7TsXdAlzIKP3F6K8sj0rW00uVKUqoUpSgUpSgUpSgUpSgUpSgUpSgUpSgVhurlDaSpagkdfy5mova+8KGpSjvr5DQeZ/IfKqheXbjysTipPAcB5DhXg6nr6Yvhr5n7MzbSW2tvGpyUtShGhPtH9BXFN9Nl9k6SBl/wATmn4GRVz2olph3t1vOSBPZhQw6RnyT51Rt5d5jckgAYdJjhM5cT5n4CufSTlvfvmdxMft5+S13ygiqp9K21m2U5PYSEuJBIAOgmCDE6wQYGREzVeqXYYKGHO1hKVDupOuKMsvh8K+i26o00lCQlCQlIACQnIAajDhHQkQOBIGILSX74ZZT5DIzyAM5oUQms7nbyNutIZdWA8nujF7YEYSDPeUYEiQSUzkoJUq0R8f+yNBOuI5DWSBONBg8Efv4A5E+QgnkknwLr5++JMz7icx0JI4ODveiPh7ssveAMJPMQeKCQn4R/mfcDOI/hGZ+yCYwOCDz+wfiRmB5mQOZAjGgfI+HHTl1kRhI5iCJlBCk5Qnz+czPuM4o5HEB4XACut7e3qS0otW4D1xoQD3GyD7akxmCScKYg/YlSDRKbW2k1bIxvKwjOBmVKOUhKSZUchPKBiKSEuGjba205cCXSWbc+FoHvuZyMZynPOMkgmYk4jF3t3Cyt1fbP6SfA2BoEgZADgBAHSo114qOJRk8z+8qsQNp+8KhhAwoGiR+fM15atyoHQJGqjoPP8ATU17RahACnZE+FseNU6T9hPU5ngK8vvkxMADwoT4U+fM/PmeFVHSvQ/vU+LxuzLi3LdaXAO0JJSpCcQKJzSjukYdM67nX549B7OPauI54GHVfNtv/ma/Q9IJKUpVQpSlApSlApSlApSlApSoLa+8iG5S3C1/+I8zx8hXPLlpjjdpNpa8u0NJxLUEj6+Q41St4t7e4oz2TQ1PtHzI0Hl8a0Lq5W6rEtRUfp5DhUftTaDTKD2sHLwmMx1nIDqa+Rk6y+e3ZSJ18uZ/DG98MtndNuNhxCgUHPFoPnVd3h3xQ0ClrNXPj7gdB1Pwqr7e3rU73GoSgaQIA8hxPU+4VWlHUkyeJNd8HQUrPdfz8v8ActxT3bO0NoreUStXGYn6zqeprHa2ynDCBPM8B5nhW3bbL7uN49m311PkOH1rdUxcO2zztsyUWrQOJwlKMR0hJURiV0TJy5wD9Fp8YQlohDaS/ccAlJVB4wEycvj5VGovldqh1YS5hUDgcEoOEyUqT9kxBFXtywsmWmHLO+t7dCUocVd9qtd2tyDibFukjCnPNPQTxna3vFkksL2gha1ut9sh+2R2DrwBHcuGV5JUrIBwGdfCBQZr3Zmybm2N92CWLYJhZt1rS60+SB2ZawqaIJIIWcIgjLOarlpvKWnA3aqeumMOf8QlKVoJ4YkqIIEJ1iYyghKkx207ztyVhtFlakJAaakdoETgK/8AVXme+ofrURdX8jA2MDfIaq/EeNB0VrexPtW7o6pLauJPBQMzBkRmSRBBx7DW9FtxUtEfabWnSYzCI56aYshCi3XJMUaGPKszd+4nRxXxJ+tUW/bm8rtwFJaJt7bRTiu644IiEj2ARlAJMZTEIFVdvQlOBkYEcT7SvM8B0rWfuFL8SirzNbNps/EntXFdkzMYyJKiNUtp1Wr5DiaDXtbZTiglCSo9OAGpJ0A6nKt4LQzk2UuOjV0/y2/wA+NX3j7hxrxc3oKMCElpk+zMrd5FxXHy8I4A1oqXPQDQD95nrQZFO5kyST4lHU8/L618QkkwBJ5V6tbZThhI8zyqaYtgjChsKW6ogBKRKldMtBNSZNOmegbYnZm5fV4yENjkASVK8zIT8K69VO9GGwri0tlC5whbi8YSnVAwgYVHQnL5/C41qvCTyUpSqhSlKBSlKBSlCaBWte3yGk4lqjkOJ8hxrnu+/pZZtsTVnhfeEgr/AKaD5j+Yegy68K41ebyXTrpdceK1nUmPgIHdHQQKxaZ18PK6d32tt9x6Up7jfLifM/kPnVXsr11Ti0uMFttM+sKhBrnVrvpco4z7/wD6mvu1d8Hn0hPh+HxgCJ6mvmz0eS9pnJMTv18+P2jhnslbd4N70MgpbzVz4+4HQdT8K55tDaDjxlZymYn68z1NahVmSTJOpNSNlswqGNw4G+Z1PlXsxYaYo1WG4jXDUtrdSzhQJP08+VSRS1baw49y4J/fx8qx3W1AE4GBgRxV7R/T6+Vbext0nn0halNsoU2t1BdWkdolHiISCVhvWXMJA10kjq0m93dgW1zhcvbxlTrqFG2tUvYATokOuAEMqKsgnUkZzBFSDG8iW1s2m27PAq3n+HXhJQjLClTjDZDb6R9pHlGpqp72t2CVYbRDoVljlxK20nPEjRRWpOQxpXgOcZV5TtC6uLZLDzx/hW1YklwAlMCIQojHH3Zj6VU0mNr3zDLynLV43e01rK/4llKW2WQRhIbbgpcJSYJOQ1mZqCvrkhwu3Dhubk64iVBPKSdY5DIchWs7fJQChgFKfaWfEr9B+8qjjlQZbm5U4rEsyfp5DhWWwsFvKAQMpiY48hzPSpbYG67j6pUITxGkfiPDyGflXSdl7KbYSAkd6IxR8gOAry9R1dMPjmfZi1ohWrDdy2tkA3SkpKtAcz7yAY8hlW85uVauAFMwcwRhMzpEAVYLiwQ6PWIQoJzlYEJ6ydK0b/bKUDC1kBljiD5IHAfPyr5dusyTqYtMT9v4hz7pVLb26bNonGIeUkglo4sh96FZj7tU69u1rXicONYyAiENgeylOkDlp51dNoXRUlUZCPefOqFBKoGZJNfT6PLfJSZv7uld68ijJk5mpCw2aV5qyT8zWa1sEtjG6Rlw4D9TVy3P3KuNpkLVLFpOayO85HBI/PT6V6pluIQ+xNlvXbgt7NuSPEv2GxzJruG5G4jGz04v5twod91Qz6hP2RU5sPYrNm0GmGwhA5ak81HiakK1FfdJn2KUpWmSlKUClKUCleVqABJIAGZJ0AGs1yrfj0wNtYmbAB1zQvH+Wk/dH9Q9fD56UNL9vNvPbWDfaXDgTPhQM1rPJKePnoOJFcG329JNztDE2n1FsZHZpOax/wDorj+EZeetVHaN+7cOKdfcU44rVSjJ8ug6DIVksNnLdz8KOKj+XOstNZtBJASJJ0AqQVsoJALrqUE+zqfqKkNnMqWotWSMa8sbqvCkEwCpRyAnTmcgFHKrnsDdhu3IcWe1f/1FA90zh7gkYc+7iJCpyBaV3FBzsbMSfA82o8jkfzryrY7o0SD5KH51124s2nf5jaFzl3kg808hxUoZYcyQOzWSlce5utaq/pYP9tS0ZkkaIKQc8tBJASMCgW1Qc6DTdvmuHHdQkaDz/wA+4UtrC8v+0Wyy48lsSoNjJPQc1dBKjyqX3i3HcbBctpdT9g5rBJgRA9ZJkZAEkRGIlCZ2139tbdhtpn+IUlKSlKUeqI7qkklQV4jIlQmCCrPSiorZ2yLS0Q2/cuF4kBbeBILRUjNxklQViciAUOIa6KGRqP29va/c42m1uJYUpUJP8xaSRhDqk/zCAAJ1IjEVwDWttS7d2jcLfUhtBMAlKcKUpTpJ1WY4kknoIjCu7QyCljvL0Lp/4j9++ounlNmhkBT3eXqlof8AI8v3nWpe3inT3sgPCkaJ8qwLXJJJknUmpDY+xHLhQgEJPxPlyHU0mYiNptH27KnDhQJPHkPM8Kve7e5wSA47PPTM+Q9kddfKp/Ye7rdukSAVD4A/mepqaTJMDOvldR1//OL6/hytf2RWxNqNvYkNtrQEZd5JA/7qSuX0NJxuGBw5ny5Dqcqw3200tSEwtf8A4p8/tH5VQt6L8uESoqJzJPHgPdXkpjjNl1WNffX5ZiNy3tp73l1xLaU+rmAAYEkxOne8z8q1nnCTnVdsjLqPP/NbG1NtBEpbhSuJ4J/U/vpXrzdJEXiuOPTy32+zdvXwIRIxK0HOMz5DI1FMtpZhKAVuqyAGZJ/KsO7eyrm9uAhhJW6ZlR0SDlKjoBFfoPcP0dsbPAcXD1ydXCPD0QDp56+Ve/Di/Tr2w3Eajyq24votKim42iJOqGOA5Ff6fHlXXW0BIAAAAyAGQAHLlXqlemI0kzspSlVClKUClKxvvJQkqWoJSkSpSiAABqSTkBQZKr+9u+Nrs5GJ9ffIlDSYK1+Q4D7xgVz7fj0xAYmdnQo6G4UO6P8AbSfF+I5dDrXHbu5W6tTjq1LWoypSiSSepNTa6WffX0g3W0SUk9jbzkyg5Hl2itVnpp041VG2ySAkEk6AVtWOzlO5+FHFR/LnUrs9sqUWrNGNWWNwxCQTEqUcgJ55E5AEmorVRZNsjG+QTqED8+f086sOzN3XrqFXEsMZYWxktYjEJyOARnmCqMwiJUJjYe7LbBDjh7V/XGrRBBg4AojCQYGJRCgcpZVGKeJ195+Cs5nD7UTOHvRPZLhSg8WVqhpCW2kBCBoBzwyT7UkpkknGSJPrUeHOPr9cP93s/i7v+q34PJOvvPwV3pnDHeiZwwqJ7JcLV95+855RBlUzhiFQTOGDBV2S4cVB6Gfv/wDn+72fxSn/AFW80ewJ9/5p/umUj70pH9VAlHyInhqc8tDKpnDEGCZwwSCrs1Q6r0rKZ6zPQ4lTMaGCZiDBVgMPEPQz6z79U/3TKR96Uj+qgSio+kDYiFsm4QkBxJBWU5FaDrOZxEDvAyTAJlxPeRbFGJnhMz7lKmY6KMxGSlYTDxPtBSVpX4SFBQPI5rnFHPEZjgpWEw8Q5Ht1wgISjJopkAaHz56ioiamHGwphxAUF9ishCxotIORB6g/SocVGll3T3eS+QpShxMcgDGntH5Vd3bj+GWhpq2WsKiVj8zVC3R2kWnI5HEPLRYrqNxcobSFKMyJSkaqB0PQda+b117VtG43XX7eXK+2UpyKiQEjUnQfqelQ209tZFLcpToVe0r9B0+NaG1drqWc+GiRon/PzqEddJMmvlRViIZn7kq6Dl+tQm2HgCBxj3DM61nvb5LYzzPAfvQVXbi4cdVJ8gBoOQHM19PosUxbv9HWtZ5ee11zMwr/ANTVk3C3AuNpKCoLVsD3nSNeiB7R+VW70feiMu4X74FLeqWdFL/H9lPTU12+2t0tpShCQlCRCUpEADoBX1IiZa3EI3dvd23sWg1boCU+0dVKPNR4mpalK6RGmJnZSlKBSlKBSlKBXH/TMHHnuxLsWyGe0IxYQHQo5HgpRSJCVcsimZqxelLel+zDTTEILyXPW6qTgwjupIie+Mz8KouwyXreCS4slAUTmVKOJJmdSSRXO1nStfVzNVsoEADFOhGh/Q9DpUgm0bZGN8ydQgfnz+nnVhS4w8t5LqhavMvdgp6PVqJLgb7bmn1RBXEpyzIyG/srd5Fo8f4lJVdZLSpyCjDJIU0T3TkJxE5QY7IDHV2mkXs7d9+7hT8ssey2JC15SnLCcIIzBIKiBKUKEkXOytUNICGUBKRBSE8SREyMRUogHOVlQmC6mW05FHWeBMz7lLnF7irFHArAMP16jnzUDPUYlTi6Qo4geClBQh8No9J6fdIjqCExhnUSBhxSJCe0TLKfoPL7pEdZSmMM8JAwzlITiEsD4BOufiBnOcQxGZmZABM4pABUHUgPJyITPWQRznEJ44sWICfbxASe2SAtIe2m9PdEdZSmMPvAjqEzmyPYAERwIiPelMYTzlIgiM0pKTLJ8AT1kec4h/dixAffxAf1wIR916zB5ziGEaYpkCPaxAQC8B2SQ+p4cIyyyiDhTpEQSQIwwSQOyJLSvqRpwy8owmBphiCY9nCTA7FRwL9JH1B+PcGhP4RBM+EFX8gVvb+96GFFq3AeuATkD3GyBh75SdQJGFJkDKW0y1VEvtbajVq3jeVhEQlI8SlIPhQkYSSCeGHCSf5BJC+f7c2y7diXT2FrlDQ8TmHNOOAMWckJACRJITMqMdfXULLj6+3uIAgxhQBoAAAEpHBIAA4AVE3NwpxWJZk/IeXKoNm6v8QwITgbGiRx6msVsypxQQ2kqUdAPmTyHU5Csljs8rBWpQbZGSnFaT9lI1WroPfFZn7wYChoFpk+ImO0ej7RHD7o7o6morKFoYkNkOvxm5/Ta54ftn7xy5A61M7IvFlogqxZ5HOYImBPDWqitciAITy/M8zVg2U8EtEqMAYfpXk6yu8X8wlo2kyah9pbVCZS3mefAeXOtTaO1SuUpyT8z5/pWiywV9B9fKuGDo9fFf6JERDwVKWcpJ1JP61btz3EthSgg9uCCh4hKkpAGYCVaLmO9nlwGtaex9lKcOFKcgcyeBBzmRmrpXXt29j294pONgoU0BjLQwtOcIUPYVxga16sk7+CvL1YJjfffiFk3G247dsqLyIUghOMCEuc46iM4yzHlVkrwy0lCQlICUgQABAAHAAaV7r1UiYrETO3nyWi1pmsaj2KUpWmClKUClKUClKUFJ9Klyhm2Q92aFvBRbaU4CpLfajvqKePdQaprotWVFqwdLvZNjG5ixBTqFJUSDoTAzw5fOup7zW7bjCg6AUSJnmThHvk/OqC1uOW3Ffw4yOIKScokEa+dcb86dacOe7R3eW9/HqZClqdwOBBKJWrtUrBTBjEUqdlGsyByra3a28tJdYuUqftW7Nt/syYWyppDKHC0pWaFBQWcOkjhmabx2a7PaRtljtm3bYuqRJSFLaacWkoOqFAsgBQzyFSzVrb3Vqq6deKj2S223yPXJbeS/bqF4lAONDa49ekSZz41Y4SeW613WW32lquLRYGF4CFtYSQkOpBSUkKCwCCIIlKkEqJ2WyCJBGGAQcohJxZeEAAkH2AkmfUk41U7ZAuNn3OzASUlxZZVhUFNvMruMQMjuutkXEg/Q1PbvXyLtvtbVKWLjHgctFLIQ4uCubdRMpV41BIII78EeKqiZw69D9O+ZkCI8RBAjxEIPrzkA+pHx75Gmc+Iggz4iFfz6wWz4ViEFKkxiQoAKQUkmCBAEEEyMIEEjsf5itnDnHWP+cRH90R97D/AF6qPgTPWZHOcXe5KxYon2sUTD0donxdXCG0KccWlKAmVKUREKyzJxTiiPbxx/XiERu8G8TNokYzjcUCUNJgqViMyZkJQTniViCtYeMODn+2L9x9QdvFZCS2wkmBOpzJJUeKlEqPE8KCX23vU7dYk25LNvnieVIWsRBjMlAIyOZURkVRCRVnL1KE4GBA4r4ny5fvSsF5eqcyOSRokaD9a82dot1WFAk6ngEjiVE5JHU1RhqTTZoZg3AKlnwsAwroXCPAPu+I9K+puEMZMELcHifI7qP9oH/3OfICo4uawSSdVHU8/L61FbN7dqWQXIJAhKEiENjkAMh5D3k1qqUSc8zXxKayAcqyun1CK9OE6E5f4FGlk5JE1amdkM2wSsq7Z86I1APEpCTwGUqjPPpUJlEW2wDg7V0htMDCFSSrQ6DOYUkxxkcKl9jbBLneVIRz0KhwiR3RUzs7ZK3Vhb8rWScDYzCcR0A411Hd3dIJhdwATqlvUJ/F9o9NPOvPOS2Se3H9XWuKKx3ZPohN190y6lJI7JgaQIUv8PIfeNdDtLVDSAhtISkaAfvM9azUr04sNcceOfdzyZZv49PYpSldXIpSlApSlApSlApSlBgvSrs1YZxQYjWenWseymMDSRhwmMxW3Sprztdozbmw2rpIDiElScWBRGaCpJTIOoyPPOuMbT3ZuNnXGzsJcUlt9wFxOfqnFsEhX2kkF0EEaA5ECa71WC7tUOpwrSCPoRoRyNS1d+YWJ9JcQ2JtBlduUm3b7ZF2jCwV4EF1sFalWpOVu6swezJwKLZHtRVZ27sUotbh5lSnGRdNLUMKkO26gi4xpeb1bUkqbGLQ5GeFXj0g+jhSWXTbAHE6l0yYEhDqTP2T3x3tOcQVVqs73KZfv2bkqCMDbgdSgF1CVLaQAr/VQk3BgHMAECcgOe5a0wtb0t3Fy8i69UUMMvM3aB30ocQwsJdAHrEgvBU6jD76x717Tu7ZDSUobUp0d24QQpopMKBbGYMmVAGQMjCl96sm8+71u46HLZffuLHC2gJhm4hvAlFurIJcT2SJaVGShGhFRG7u2nbcbNtVpDls92jLzDg8KjdugqT7TbiQ4AfKCOWtoqTl0lsqIUXXlElbiiVZnUyc1Go9xwqJJJJPE1eNp7oNXTK7zZy1OIBlbRT61kxJStA8XHNOvCYqqpZQxHaAOumCloGUidC4RqfuDPnGlXZp4tLCU9o6rs2vtRKlkahtPtHroOJr1d3uJOBCeyZ1CAZUs8CtXtH5DgKwXVypasS1YlaDTCkDQADKByGVa5PE0R9Uqeg4AUSjnXplEmAM6yKEGONRXmOdZGLdSyOX1/xWzaWvtESeAOg8+vyyqyNbvvYW3CgBtwSlYIVxMiUmEq5gwR51i1orC6m06hEW1hMJQJOUn2f3prn+d23W3ZUtYS2nEv2laBI6/ZHSpndHdBTwBAwNDVca8wnmeug611LZ2z22EBDacI+ZPMnia4xW2b5V/t21XDz5t/TQ2Bu83bCfG6Rms/RI9kVM0pXrrWKxqHntabTuSlKVpkpSlApSlApSlApSlApSlApSlApSlB8Iqmb37jt3CHS2kJcW3gyAkDElXdkjKUJOE5ZcJJq6UqTWJWJmHAm7Zy2XbWr2F1hbS23WziCVrbU8ptScpacEozEKEchUhdXNtdIs7gh0M2+DFcElbrTrS0qULlEesaKey9enMEZ6xXWdq7Fbe70ALyzjWDIB+Jg6iTETXG9v7qP7NaQbXtCtt8uJA8SW1NpQ4J0cRKETPCZEZnlMTHLpHnhX0fxWzWrlwFTRS7bOMuNlJS4hQukBSVCUuIONBIMjmAasm3Nk221E2xThttov26HhhSezuCWwtaTHgUIVHlx4S1rtVi8U9s15pplph1xJbOTbjZe7NBQZHYuBS0EROuXKtS32IW9p2BYUtxm0It1hQhbeFLqMSxlKVdoiFpGHSY0ptHHn21NrU24hSFpyUlQIUk65g5is9valWZyH18q/Re9+51ttEetThdT4HUjvDor7aeh90VxW03UvLi7ctG2yFNKKVqOSQAfETwSRmOc1e40gMOeFPyq3bibIsnnFIvHHEKUB2a0wEg5zjJGXCOGsmuw7p+jm0s2ShaEvOKEOLWJ9yQfCPnWK09G7CHT3lG3nGGea9O8rUpA4fs4vF/SHSn6e/in/AHyc72xuI9aODF6xme44kZGdAriD+xXQtyd1ltpKnu62sQWSAcXIrB0I4DX6Vd0oAAAAAEQOAjSvVWMMd25ln9XVdVj+XlCQAAAABkANABXqlK7uJSlKBSlKBSlKBSlKBSlKBSlKBSlKBSlKBSlKBSlKBWC7tEupwrE8joQeYIzB6is9KDle+e4CYu3mx33mlIOYCFKLjawVT4CCgd4ZRMgRJgrLanZObKTctL7bEhrGThdbUXHG4J/qNHAAUngQRpn3BQnWqztnddKlJcbEFJTpkQlKwuEn7Mjw/CJmuU11w6RaJ5bijXpm6wyUwSNROsZwTw1ryqCK1Nz9gsWzK2W28JxEqVMlY9lU66HD5g+Zkb2Ss1KUrs5lKUoFKUoFKUoFKUoFKUoFKUoFKUoFKUoFKUoFKUoFKUoFKUoFKUoFKUoNW6tArMZH6+dR71stIxA4TBAIgxPnl8cqmqGszWJWJeUKkA8xXqlK0hSlKBSlKBSlKBSlKBSlKBSlKBSlKBSlKBSlKD//2Q=="/>
          <p:cNvSpPr>
            <a:spLocks noChangeAspect="1" noChangeArrowheads="1"/>
          </p:cNvSpPr>
          <p:nvPr/>
        </p:nvSpPr>
        <p:spPr bwMode="auto">
          <a:xfrm>
            <a:off x="443607" y="-576511"/>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t-EE"/>
          </a:p>
        </p:txBody>
      </p:sp>
      <p:sp>
        <p:nvSpPr>
          <p:cNvPr id="16398" name="AutoShape 14" descr="data:image/jpeg;base64,/9j/4AAQSkZJRgABAQAAAQABAAD/2wCEAAkGBxQSEhMUExMWFRQXGBYYFhgXGBgbHRgYFhcXFhceGx0YHCggGBslHBUUITEiJSkrLi4uFx8zODMsNygtLisBCgoKDg0OGhAQGiwkHyUsLCwsLCw2LC0tLCwsLC4sLCwsLCwsLCwsLCwsLC0sLC00LCwsLCwsLCwsLCwsLCwsLP/AABEIAMsA+QMBIgACEQEDEQH/xAAcAAEAAgMBAQEAAAAAAAAAAAAABQYDBAcCAQj/xAA/EAABAwIDBQQHBgUEAwEAAAABAgMRAAQSITEFBkFRYRMiMnEHI0KBkaGxUmJywdHwFDNDguFTc8LxorLSY//EABkBAQEBAQEBAAAAAAAAAAAAAAABAgMEBf/EACkRAQACAgEDAgUFAQAAAAAAAAABAgMRMQQSIUFRImGRodETcYGx8EL/2gAMAwEAAhEDEQA/AO40pSgUpSgUpSgUpSgUpSgUpSgUpSgUpSgUpSgUpSgVgvbxtlCnHVpQhIlSlEAD41WN8/SBbbPBTPavxk0k6csZ9gfPpXCt6d67m/XifX3QZQ2nJCPIcT1MmptYhe99PS0tZLdhLaQc3lAYlR9hKgQkdSJ6CpTc30tpcKWr1OBegdQCUq/EkZo8xI8q4/Z2Kl5+FHFR/LnUtsyyU7KbZMIGS316CNY+0RyGmpgZ1Nrp+m2XUrSFJUFJOYIIII6Ea17rj27KnLBOFlxZkyoLJIUqY8JMJMmIEHgSSUqq+7I3vadhLnql9TKT5K4aHWNDxBAsSkwslK+A19qoUpSgUpSgUpSgUpSgUpSgUpSgUpSgUpSgUpSgUpSgUpVL319I1tYS2n11x/ppOST/APor2fLXpxoLXtG/aYbU48tLbadVKMD/ACelcZ319LLj2JqxlpvQunJavwj+mOvi8qo+8m8tzfuY7hwkDwoGSEfhT+ZknnWlZWCl5+FA1UdPdzrO2tNcBS1cVKJnmSTr/wB1Ios0NR2srcMYWkiSSdBA1P7zrf2VaLdJRaJhIMOPr8I4mMu8YzgDTOIzq4bH2C1bSoSt0g43FxiPMCckpzAjTMYipKgoRUNs3dpbsLuu6n2WEn4YynM6HupPAiQRhNoQkJACQEpAASEwAAMxGEQABnkIzxAQVpHs/vXy0OeoiNTEZLSkl+9f7tR7zI6qAnGmoMZT090Dy0OXGIOWeE90oUPCkT+z/wBnNPmSngtPeyH5e4Rl8AIPkArihUp+EfvPoNCZ1AEHPIAkKCFENzZe3XrfwKxI1wqzTz4eHLORl7QESE3TZG9TL0JV6pf2VaHQZHTUgRzI5gnnx/evMngJ1BMgTIJAxBaT4U2I6e7IRPkBhJ6QeKCcNidI7FSuIWvpKdYWG7cC4bSe+VkhAHJCsz78x+PxVfd2vSVZXauz7TsXdAlzIKP3F6K8sj0rW00uVKUqoUpSgUpSgUpSgUpSgUpSgUpSgUpSgVhurlDaSpagkdfy5mova+8KGpSjvr5DQeZ/IfKqheXbjysTipPAcB5DhXg6nr6Yvhr5n7MzbSW2tvGpyUtShGhPtH9BXFN9Nl9k6SBl/wATmn4GRVz2olph3t1vOSBPZhQw6RnyT51Rt5d5jckgAYdJjhM5cT5n4CufSTlvfvmdxMft5+S13ygiqp9K21m2U5PYSEuJBIAOgmCDE6wQYGREzVeqXYYKGHO1hKVDupOuKMsvh8K+i26o00lCQlCQlIACQnIAajDhHQkQOBIGILSX74ZZT5DIzyAM5oUQms7nbyNutIZdWA8nujF7YEYSDPeUYEiQSUzkoJUq0R8f+yNBOuI5DWSBONBg8Efv4A5E+QgnkknwLr5++JMz7icx0JI4ODveiPh7ssveAMJPMQeKCQn4R/mfcDOI/hGZ+yCYwOCDz+wfiRmB5mQOZAjGgfI+HHTl1kRhI5iCJlBCk5Qnz+czPuM4o5HEB4XACut7e3qS0otW4D1xoQD3GyD7akxmCScKYg/YlSDRKbW2k1bIxvKwjOBmVKOUhKSZUchPKBiKSEuGjba205cCXSWbc+FoHvuZyMZynPOMkgmYk4jF3t3Cyt1fbP6SfA2BoEgZADgBAHSo114qOJRk8z+8qsQNp+8KhhAwoGiR+fM15atyoHQJGqjoPP8ATU17RahACnZE+FseNU6T9hPU5ngK8vvkxMADwoT4U+fM/PmeFVHSvQ/vU+LxuzLi3LdaXAO0JJSpCcQKJzSjukYdM67nX549B7OPauI54GHVfNtv/ma/Q9IJKUpVQpSlApSlApSlApSlApSoLa+8iG5S3C1/+I8zx8hXPLlpjjdpNpa8u0NJxLUEj6+Q41St4t7e4oz2TQ1PtHzI0Hl8a0Lq5W6rEtRUfp5DhUftTaDTKD2sHLwmMx1nIDqa+Rk6y+e3ZSJ18uZ/DG98MtndNuNhxCgUHPFoPnVd3h3xQ0ClrNXPj7gdB1Pwqr7e3rU73GoSgaQIA8hxPU+4VWlHUkyeJNd8HQUrPdfz8v8ActxT3bO0NoreUStXGYn6zqeprHa2ynDCBPM8B5nhW3bbL7uN49m311PkOH1rdUxcO2zztsyUWrQOJwlKMR0hJURiV0TJy5wD9Fp8YQlohDaS/ccAlJVB4wEycvj5VGovldqh1YS5hUDgcEoOEyUqT9kxBFXtywsmWmHLO+t7dCUocVd9qtd2tyDibFukjCnPNPQTxna3vFkksL2gha1ut9sh+2R2DrwBHcuGV5JUrIBwGdfCBQZr3Zmybm2N92CWLYJhZt1rS60+SB2ZawqaIJIIWcIgjLOarlpvKWnA3aqeumMOf8QlKVoJ4YkqIIEJ1iYyghKkx207ztyVhtFlakJAaakdoETgK/8AVXme+ofrURdX8jA2MDfIaq/EeNB0VrexPtW7o6pLauJPBQMzBkRmSRBBx7DW9FtxUtEfabWnSYzCI56aYshCi3XJMUaGPKszd+4nRxXxJ+tUW/bm8rtwFJaJt7bRTiu644IiEj2ARlAJMZTEIFVdvQlOBkYEcT7SvM8B0rWfuFL8SirzNbNps/EntXFdkzMYyJKiNUtp1Wr5DiaDXtbZTiglCSo9OAGpJ0A6nKt4LQzk2UuOjV0/y2/wA+NX3j7hxrxc3oKMCElpk+zMrd5FxXHy8I4A1oqXPQDQD95nrQZFO5kyST4lHU8/L618QkkwBJ5V6tbZThhI8zyqaYtgjChsKW6ogBKRKldMtBNSZNOmegbYnZm5fV4yENjkASVK8zIT8K69VO9GGwri0tlC5whbi8YSnVAwgYVHQnL5/C41qvCTyUpSqhSlKBSlKBSlCaBWte3yGk4lqjkOJ8hxrnu+/pZZtsTVnhfeEgr/AKaD5j+Yegy68K41ebyXTrpdceK1nUmPgIHdHQQKxaZ18PK6d32tt9x6Up7jfLifM/kPnVXsr11Ti0uMFttM+sKhBrnVrvpco4z7/wD6mvu1d8Hn0hPh+HxgCJ6mvmz0eS9pnJMTv18+P2jhnslbd4N70MgpbzVz4+4HQdT8K55tDaDjxlZymYn68z1NahVmSTJOpNSNlswqGNw4G+Z1PlXsxYaYo1WG4jXDUtrdSzhQJP08+VSRS1baw49y4J/fx8qx3W1AE4GBgRxV7R/T6+Vbext0nn0halNsoU2t1BdWkdolHiISCVhvWXMJA10kjq0m93dgW1zhcvbxlTrqFG2tUvYATokOuAEMqKsgnUkZzBFSDG8iW1s2m27PAq3n+HXhJQjLClTjDZDb6R9pHlGpqp72t2CVYbRDoVljlxK20nPEjRRWpOQxpXgOcZV5TtC6uLZLDzx/hW1YklwAlMCIQojHH3Zj6VU0mNr3zDLynLV43e01rK/4llKW2WQRhIbbgpcJSYJOQ1mZqCvrkhwu3Dhubk64iVBPKSdY5DIchWs7fJQChgFKfaWfEr9B+8qjjlQZbm5U4rEsyfp5DhWWwsFvKAQMpiY48hzPSpbYG67j6pUITxGkfiPDyGflXSdl7KbYSAkd6IxR8gOAry9R1dMPjmfZi1ohWrDdy2tkA3SkpKtAcz7yAY8hlW85uVauAFMwcwRhMzpEAVYLiwQ6PWIQoJzlYEJ6ydK0b/bKUDC1kBljiD5IHAfPyr5dusyTqYtMT9v4hz7pVLb26bNonGIeUkglo4sh96FZj7tU69u1rXicONYyAiENgeylOkDlp51dNoXRUlUZCPefOqFBKoGZJNfT6PLfJSZv7uld68ijJk5mpCw2aV5qyT8zWa1sEtjG6Rlw4D9TVy3P3KuNpkLVLFpOayO85HBI/PT6V6pluIQ+xNlvXbgt7NuSPEv2GxzJruG5G4jGz04v5twod91Qz6hP2RU5sPYrNm0GmGwhA5ak81HiakK1FfdJn2KUpWmSlKUClKUCleVqABJIAGZJ0AGs1yrfj0wNtYmbAB1zQvH+Wk/dH9Q9fD56UNL9vNvPbWDfaXDgTPhQM1rPJKePnoOJFcG329JNztDE2n1FsZHZpOax/wDorj+EZeetVHaN+7cOKdfcU44rVSjJ8ug6DIVksNnLdz8KOKj+XOstNZtBJASJJ0AqQVsoJALrqUE+zqfqKkNnMqWotWSMa8sbqvCkEwCpRyAnTmcgFHKrnsDdhu3IcWe1f/1FA90zh7gkYc+7iJCpyBaV3FBzsbMSfA82o8jkfzryrY7o0SD5KH51124s2nf5jaFzl3kg808hxUoZYcyQOzWSlce5utaq/pYP9tS0ZkkaIKQc8tBJASMCgW1Qc6DTdvmuHHdQkaDz/wA+4UtrC8v+0Wyy48lsSoNjJPQc1dBKjyqX3i3HcbBctpdT9g5rBJgRA9ZJkZAEkRGIlCZ2139tbdhtpn+IUlKSlKUeqI7qkklQV4jIlQmCCrPSiorZ2yLS0Q2/cuF4kBbeBILRUjNxklQViciAUOIa6KGRqP29va/c42m1uJYUpUJP8xaSRhDqk/zCAAJ1IjEVwDWttS7d2jcLfUhtBMAlKcKUpTpJ1WY4kknoIjCu7QyCljvL0Lp/4j9++ounlNmhkBT3eXqlof8AI8v3nWpe3inT3sgPCkaJ8qwLXJJJknUmpDY+xHLhQgEJPxPlyHU0mYiNptH27KnDhQJPHkPM8Kve7e5wSA47PPTM+Q9kddfKp/Ye7rdukSAVD4A/mepqaTJMDOvldR1//OL6/hytf2RWxNqNvYkNtrQEZd5JA/7qSuX0NJxuGBw5ny5Dqcqw3200tSEwtf8A4p8/tH5VQt6L8uESoqJzJPHgPdXkpjjNl1WNffX5ZiNy3tp73l1xLaU+rmAAYEkxOne8z8q1nnCTnVdsjLqPP/NbG1NtBEpbhSuJ4J/U/vpXrzdJEXiuOPTy32+zdvXwIRIxK0HOMz5DI1FMtpZhKAVuqyAGZJ/KsO7eyrm9uAhhJW6ZlR0SDlKjoBFfoPcP0dsbPAcXD1ydXCPD0QDp56+Ve/Di/Tr2w3Eajyq24votKim42iJOqGOA5Ff6fHlXXW0BIAAAAyAGQAHLlXqlemI0kzspSlVClKUClKxvvJQkqWoJSkSpSiAABqSTkBQZKr+9u+Nrs5GJ9ffIlDSYK1+Q4D7xgVz7fj0xAYmdnQo6G4UO6P8AbSfF+I5dDrXHbu5W6tTjq1LWoypSiSSepNTa6WffX0g3W0SUk9jbzkyg5Hl2itVnpp041VG2ySAkEk6AVtWOzlO5+FHFR/LnUrs9sqUWrNGNWWNwxCQTEqUcgJ55E5AEmorVRZNsjG+QTqED8+f086sOzN3XrqFXEsMZYWxktYjEJyOARnmCqMwiJUJjYe7LbBDjh7V/XGrRBBg4AojCQYGJRCgcpZVGKeJ195+Cs5nD7UTOHvRPZLhSg8WVqhpCW2kBCBoBzwyT7UkpkknGSJPrUeHOPr9cP93s/i7v+q34PJOvvPwV3pnDHeiZwwqJ7JcLV95+855RBlUzhiFQTOGDBV2S4cVB6Gfv/wDn+72fxSn/AFW80ewJ9/5p/umUj70pH9VAlHyInhqc8tDKpnDEGCZwwSCrs1Q6r0rKZ6zPQ4lTMaGCZiDBVgMPEPQz6z79U/3TKR96Uj+qgSio+kDYiFsm4QkBxJBWU5FaDrOZxEDvAyTAJlxPeRbFGJnhMz7lKmY6KMxGSlYTDxPtBSVpX4SFBQPI5rnFHPEZjgpWEw8Q5Ht1wgISjJopkAaHz56ioiamHGwphxAUF9ishCxotIORB6g/SocVGll3T3eS+QpShxMcgDGntH5Vd3bj+GWhpq2WsKiVj8zVC3R2kWnI5HEPLRYrqNxcobSFKMyJSkaqB0PQda+b117VtG43XX7eXK+2UpyKiQEjUnQfqelQ209tZFLcpToVe0r9B0+NaG1drqWc+GiRon/PzqEddJMmvlRViIZn7kq6Dl+tQm2HgCBxj3DM61nvb5LYzzPAfvQVXbi4cdVJ8gBoOQHM19PosUxbv9HWtZ5ee11zMwr/ANTVk3C3AuNpKCoLVsD3nSNeiB7R+VW70feiMu4X74FLeqWdFL/H9lPTU12+2t0tpShCQlCRCUpEADoBX1IiZa3EI3dvd23sWg1boCU+0dVKPNR4mpalK6RGmJnZSlKBSlKBSlKBXH/TMHHnuxLsWyGe0IxYQHQo5HgpRSJCVcsimZqxelLel+zDTTEILyXPW6qTgwjupIie+Mz8KouwyXreCS4slAUTmVKOJJmdSSRXO1nStfVzNVsoEADFOhGh/Q9DpUgm0bZGN8ydQgfnz+nnVhS4w8t5LqhavMvdgp6PVqJLgb7bmn1RBXEpyzIyG/srd5Fo8f4lJVdZLSpyCjDJIU0T3TkJxE5QY7IDHV2mkXs7d9+7hT8ssey2JC15SnLCcIIzBIKiBKUKEkXOytUNICGUBKRBSE8SREyMRUogHOVlQmC6mW05FHWeBMz7lLnF7irFHArAMP16jnzUDPUYlTi6Qo4geClBQh8No9J6fdIjqCExhnUSBhxSJCe0TLKfoPL7pEdZSmMM8JAwzlITiEsD4BOufiBnOcQxGZmZABM4pABUHUgPJyITPWQRznEJ44sWICfbxASe2SAtIe2m9PdEdZSmMPvAjqEzmyPYAERwIiPelMYTzlIgiM0pKTLJ8AT1kec4h/dixAffxAf1wIR916zB5ziGEaYpkCPaxAQC8B2SQ+p4cIyyyiDhTpEQSQIwwSQOyJLSvqRpwy8owmBphiCY9nCTA7FRwL9JH1B+PcGhP4RBM+EFX8gVvb+96GFFq3AeuATkD3GyBh75SdQJGFJkDKW0y1VEvtbajVq3jeVhEQlI8SlIPhQkYSSCeGHCSf5BJC+f7c2y7diXT2FrlDQ8TmHNOOAMWckJACRJITMqMdfXULLj6+3uIAgxhQBoAAAEpHBIAA4AVE3NwpxWJZk/IeXKoNm6v8QwITgbGiRx6msVsypxQQ2kqUdAPmTyHU5Csljs8rBWpQbZGSnFaT9lI1WroPfFZn7wYChoFpk+ImO0ej7RHD7o7o6morKFoYkNkOvxm5/Ta54ftn7xy5A61M7IvFlogqxZ5HOYImBPDWqitciAITy/M8zVg2U8EtEqMAYfpXk6yu8X8wlo2kyah9pbVCZS3mefAeXOtTaO1SuUpyT8z5/pWiywV9B9fKuGDo9fFf6JERDwVKWcpJ1JP61btz3EthSgg9uCCh4hKkpAGYCVaLmO9nlwGtaex9lKcOFKcgcyeBBzmRmrpXXt29j294pONgoU0BjLQwtOcIUPYVxga16sk7+CvL1YJjfffiFk3G247dsqLyIUghOMCEuc46iM4yzHlVkrwy0lCQlICUgQABAAHAAaV7r1UiYrETO3nyWi1pmsaj2KUpWmClKUClKUClKUFJ9Klyhm2Q92aFvBRbaU4CpLfajvqKePdQaprotWVFqwdLvZNjG5ixBTqFJUSDoTAzw5fOup7zW7bjCg6AUSJnmThHvk/OqC1uOW3Ffw4yOIKScokEa+dcb86dacOe7R3eW9/HqZClqdwOBBKJWrtUrBTBjEUqdlGsyByra3a28tJdYuUqftW7Nt/syYWyppDKHC0pWaFBQWcOkjhmabx2a7PaRtljtm3bYuqRJSFLaacWkoOqFAsgBQzyFSzVrb3Vqq6deKj2S223yPXJbeS/bqF4lAONDa49ekSZz41Y4SeW613WW32lquLRYGF4CFtYSQkOpBSUkKCwCCIIlKkEqJ2WyCJBGGAQcohJxZeEAAkH2AkmfUk41U7ZAuNn3OzASUlxZZVhUFNvMruMQMjuutkXEg/Q1PbvXyLtvtbVKWLjHgctFLIQ4uCubdRMpV41BIII78EeKqiZw69D9O+ZkCI8RBAjxEIPrzkA+pHx75Gmc+Iggz4iFfz6wWz4ViEFKkxiQoAKQUkmCBAEEEyMIEEjsf5itnDnHWP+cRH90R97D/AF6qPgTPWZHOcXe5KxYon2sUTD0donxdXCG0KccWlKAmVKUREKyzJxTiiPbxx/XiERu8G8TNokYzjcUCUNJgqViMyZkJQTniViCtYeMODn+2L9x9QdvFZCS2wkmBOpzJJUeKlEqPE8KCX23vU7dYk25LNvnieVIWsRBjMlAIyOZURkVRCRVnL1KE4GBA4r4ny5fvSsF5eqcyOSRokaD9a82dot1WFAk6ngEjiVE5JHU1RhqTTZoZg3AKlnwsAwroXCPAPu+I9K+puEMZMELcHifI7qP9oH/3OfICo4uawSSdVHU8/L61FbN7dqWQXIJAhKEiENjkAMh5D3k1qqUSc8zXxKayAcqyun1CK9OE6E5f4FGlk5JE1amdkM2wSsq7Z86I1APEpCTwGUqjPPpUJlEW2wDg7V0htMDCFSSrQ6DOYUkxxkcKl9jbBLneVIRz0KhwiR3RUzs7ZK3Vhb8rWScDYzCcR0A411Hd3dIJhdwATqlvUJ/F9o9NPOvPOS2Se3H9XWuKKx3ZPohN190y6lJI7JgaQIUv8PIfeNdDtLVDSAhtISkaAfvM9azUr04sNcceOfdzyZZv49PYpSldXIpSlApSlApSlApSlBgvSrs1YZxQYjWenWseymMDSRhwmMxW3Sprztdozbmw2rpIDiElScWBRGaCpJTIOoyPPOuMbT3ZuNnXGzsJcUlt9wFxOfqnFsEhX2kkF0EEaA5ECa71WC7tUOpwrSCPoRoRyNS1d+YWJ9JcQ2JtBlduUm3b7ZF2jCwV4EF1sFalWpOVu6swezJwKLZHtRVZ27sUotbh5lSnGRdNLUMKkO26gi4xpeb1bUkqbGLQ5GeFXj0g+jhSWXTbAHE6l0yYEhDqTP2T3x3tOcQVVqs73KZfv2bkqCMDbgdSgF1CVLaQAr/VQk3BgHMAECcgOe5a0wtb0t3Fy8i69UUMMvM3aB30ocQwsJdAHrEgvBU6jD76x717Tu7ZDSUobUp0d24QQpopMKBbGYMmVAGQMjCl96sm8+71u46HLZffuLHC2gJhm4hvAlFurIJcT2SJaVGShGhFRG7u2nbcbNtVpDls92jLzDg8KjdugqT7TbiQ4AfKCOWtoqTl0lsqIUXXlElbiiVZnUyc1Go9xwqJJJJPE1eNp7oNXTK7zZy1OIBlbRT61kxJStA8XHNOvCYqqpZQxHaAOumCloGUidC4RqfuDPnGlXZp4tLCU9o6rs2vtRKlkahtPtHroOJr1d3uJOBCeyZ1CAZUs8CtXtH5DgKwXVypasS1YlaDTCkDQADKByGVa5PE0R9Uqeg4AUSjnXplEmAM6yKEGONRXmOdZGLdSyOX1/xWzaWvtESeAOg8+vyyqyNbvvYW3CgBtwSlYIVxMiUmEq5gwR51i1orC6m06hEW1hMJQJOUn2f3prn+d23W3ZUtYS2nEv2laBI6/ZHSpndHdBTwBAwNDVca8wnmeug611LZ2z22EBDacI+ZPMnia4xW2b5V/t21XDz5t/TQ2Bu83bCfG6Rms/RI9kVM0pXrrWKxqHntabTuSlKVpkpSlApSlApSlApSlApSlApSlApSlB8Iqmb37jt3CHS2kJcW3gyAkDElXdkjKUJOE5ZcJJq6UqTWJWJmHAm7Zy2XbWr2F1hbS23WziCVrbU8ptScpacEozEKEchUhdXNtdIs7gh0M2+DFcElbrTrS0qULlEesaKey9enMEZ6xXWdq7Fbe70ALyzjWDIB+Jg6iTETXG9v7qP7NaQbXtCtt8uJA8SW1NpQ4J0cRKETPCZEZnlMTHLpHnhX0fxWzWrlwFTRS7bOMuNlJS4hQukBSVCUuIONBIMjmAasm3Nk221E2xThttov26HhhSezuCWwtaTHgUIVHlx4S1rtVi8U9s15pplph1xJbOTbjZe7NBQZHYuBS0EROuXKtS32IW9p2BYUtxm0It1hQhbeFLqMSxlKVdoiFpGHSY0ptHHn21NrU24hSFpyUlQIUk65g5is9valWZyH18q/Re9+51ttEetThdT4HUjvDor7aeh90VxW03UvLi7ctG2yFNKKVqOSQAfETwSRmOc1e40gMOeFPyq3bibIsnnFIvHHEKUB2a0wEg5zjJGXCOGsmuw7p+jm0s2ShaEvOKEOLWJ9yQfCPnWK09G7CHT3lG3nGGea9O8rUpA4fs4vF/SHSn6e/in/AHyc72xuI9aODF6xme44kZGdAriD+xXQtyd1ltpKnu62sQWSAcXIrB0I4DX6Vd0oAAAAAEQOAjSvVWMMd25ln9XVdVj+XlCQAAAABkANABXqlK7uJSlKBSlKBSlKBSlKBSlKBSlKBSlKBSlKBSlKBSlKBWC7tEupwrE8joQeYIzB6is9KDle+e4CYu3mx33mlIOYCFKLjawVT4CCgd4ZRMgRJgrLanZObKTctL7bEhrGThdbUXHG4J/qNHAAUngQRpn3BQnWqztnddKlJcbEFJTpkQlKwuEn7Mjw/CJmuU11w6RaJ5bijXpm6wyUwSNROsZwTw1ryqCK1Nz9gsWzK2W28JxEqVMlY9lU66HD5g+Zkb2Ss1KUrs5lKUoFKUoFKUoFKUoFKUoFKUoFKUoFKUoFKUoFKUoFKUoFKUoFKUoFKUoNW6tArMZH6+dR71stIxA4TBAIgxPnl8cqmqGszWJWJeUKkA8xXqlK0hSlKBSlKBSlKBSlKBSlKBSlKBSlKBSlKBSlKD//2Q=="/>
          <p:cNvSpPr>
            <a:spLocks noChangeAspect="1" noChangeArrowheads="1"/>
          </p:cNvSpPr>
          <p:nvPr/>
        </p:nvSpPr>
        <p:spPr bwMode="auto">
          <a:xfrm>
            <a:off x="443607" y="-576511"/>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t-EE"/>
          </a:p>
        </p:txBody>
      </p:sp>
      <p:pic>
        <p:nvPicPr>
          <p:cNvPr id="16404" name="Picture 20" descr="http://www.eidolonspeak.com/Artificial_Intelligence/SOA_P3_Fig4.png"/>
          <p:cNvPicPr>
            <a:picLocks noChangeAspect="1" noChangeArrowheads="1"/>
          </p:cNvPicPr>
          <p:nvPr/>
        </p:nvPicPr>
        <p:blipFill>
          <a:blip r:embed="rId4" cstate="print"/>
          <a:srcRect b="1500"/>
          <a:stretch>
            <a:fillRect/>
          </a:stretch>
        </p:blipFill>
        <p:spPr bwMode="auto">
          <a:xfrm>
            <a:off x="2843808" y="1907830"/>
            <a:ext cx="3384376" cy="2961330"/>
          </a:xfrm>
          <a:prstGeom prst="rect">
            <a:avLst/>
          </a:prstGeom>
          <a:noFill/>
        </p:spPr>
      </p:pic>
      <p:sp>
        <p:nvSpPr>
          <p:cNvPr id="13" name="Title 12"/>
          <p:cNvSpPr>
            <a:spLocks noGrp="1"/>
          </p:cNvSpPr>
          <p:nvPr>
            <p:ph type="title"/>
          </p:nvPr>
        </p:nvSpPr>
        <p:spPr/>
        <p:txBody>
          <a:bodyPr/>
          <a:lstStyle/>
          <a:p>
            <a:r>
              <a:rPr lang="et-EE" dirty="0" smtClean="0"/>
              <a:t>Mitmekihilised närvivõrgud</a:t>
            </a:r>
            <a:endParaRPr lang="et-EE"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t-EE" dirty="0" smtClean="0"/>
              <a:t>Närvivõrgu arhitektuur</a:t>
            </a:r>
            <a:endParaRPr lang="et-EE" dirty="0"/>
          </a:p>
        </p:txBody>
      </p:sp>
      <p:pic>
        <p:nvPicPr>
          <p:cNvPr id="8194" name="Picture 2" descr="http://parse.ele.tue.nl/cluster/2/CNNArchitecture.jpg"/>
          <p:cNvPicPr>
            <a:picLocks noChangeAspect="1" noChangeArrowheads="1"/>
          </p:cNvPicPr>
          <p:nvPr/>
        </p:nvPicPr>
        <p:blipFill>
          <a:blip r:embed="rId3" cstate="print"/>
          <a:srcRect/>
          <a:stretch>
            <a:fillRect/>
          </a:stretch>
        </p:blipFill>
        <p:spPr bwMode="auto">
          <a:xfrm>
            <a:off x="611560" y="1556792"/>
            <a:ext cx="7815979" cy="3024336"/>
          </a:xfrm>
          <a:prstGeom prst="rect">
            <a:avLst/>
          </a:prstGeom>
          <a:noFill/>
        </p:spPr>
      </p:pic>
      <p:sp>
        <p:nvSpPr>
          <p:cNvPr id="5" name="TextBox 4"/>
          <p:cNvSpPr txBox="1"/>
          <p:nvPr/>
        </p:nvSpPr>
        <p:spPr>
          <a:xfrm>
            <a:off x="3563888" y="6597352"/>
            <a:ext cx="5580112" cy="276999"/>
          </a:xfrm>
          <a:prstGeom prst="rect">
            <a:avLst/>
          </a:prstGeom>
          <a:noFill/>
        </p:spPr>
        <p:txBody>
          <a:bodyPr wrap="square" rtlCol="0">
            <a:spAutoFit/>
          </a:bodyPr>
          <a:lstStyle/>
          <a:p>
            <a:pPr algn="r"/>
            <a:r>
              <a:rPr lang="et-EE" sz="1200" dirty="0" smtClean="0"/>
              <a:t>http://parse.ele.tue.nl/education/cluster2</a:t>
            </a:r>
            <a:endParaRPr lang="et-EE" sz="1200" dirty="0"/>
          </a:p>
        </p:txBody>
      </p:sp>
      <p:pic>
        <p:nvPicPr>
          <p:cNvPr id="8196" name="Picture 4" descr="http://images.anandtech.com/doci/6446/TeslaK20.jpg"/>
          <p:cNvPicPr>
            <a:picLocks noChangeAspect="1" noChangeArrowheads="1"/>
          </p:cNvPicPr>
          <p:nvPr/>
        </p:nvPicPr>
        <p:blipFill>
          <a:blip r:embed="rId4" cstate="print"/>
          <a:srcRect/>
          <a:stretch>
            <a:fillRect/>
          </a:stretch>
        </p:blipFill>
        <p:spPr bwMode="auto">
          <a:xfrm>
            <a:off x="1475656" y="4941168"/>
            <a:ext cx="1800200" cy="1466425"/>
          </a:xfrm>
          <a:prstGeom prst="rect">
            <a:avLst/>
          </a:prstGeom>
          <a:noFill/>
        </p:spPr>
      </p:pic>
      <p:sp>
        <p:nvSpPr>
          <p:cNvPr id="7" name="TextBox 6"/>
          <p:cNvSpPr txBox="1"/>
          <p:nvPr/>
        </p:nvSpPr>
        <p:spPr>
          <a:xfrm>
            <a:off x="3491880" y="5013176"/>
            <a:ext cx="4680520" cy="1200329"/>
          </a:xfrm>
          <a:prstGeom prst="rect">
            <a:avLst/>
          </a:prstGeom>
          <a:noFill/>
        </p:spPr>
        <p:txBody>
          <a:bodyPr wrap="square" rtlCol="0">
            <a:spAutoFit/>
          </a:bodyPr>
          <a:lstStyle/>
          <a:p>
            <a:r>
              <a:rPr lang="et-EE" dirty="0" smtClean="0">
                <a:hlinkClick r:id="rId5"/>
              </a:rPr>
              <a:t>https://code.google.com/p/cuda-convnet2/</a:t>
            </a:r>
            <a:endParaRPr lang="et-EE" dirty="0" smtClean="0"/>
          </a:p>
          <a:p>
            <a:r>
              <a:rPr lang="et-EE" dirty="0" smtClean="0">
                <a:hlinkClick r:id="rId6"/>
              </a:rPr>
              <a:t>http://grid.eenet.ee/</a:t>
            </a:r>
            <a:endParaRPr lang="et-EE" dirty="0" smtClean="0"/>
          </a:p>
          <a:p>
            <a:r>
              <a:rPr lang="et-EE" dirty="0" smtClean="0"/>
              <a:t>Nvidia Tesla K20 graafikakaardid</a:t>
            </a:r>
          </a:p>
          <a:p>
            <a:r>
              <a:rPr lang="et-EE" dirty="0" smtClean="0"/>
              <a:t>10 minutit üks treenimise ja testimise sessioon.</a:t>
            </a:r>
          </a:p>
        </p:txBody>
      </p:sp>
      <p:pic>
        <p:nvPicPr>
          <p:cNvPr id="8" name="Picture 2"/>
          <p:cNvPicPr>
            <a:picLocks noChangeAspect="1" noChangeArrowheads="1"/>
          </p:cNvPicPr>
          <p:nvPr/>
        </p:nvPicPr>
        <p:blipFill>
          <a:blip r:embed="rId7" cstate="print"/>
          <a:srcRect/>
          <a:stretch>
            <a:fillRect/>
          </a:stretch>
        </p:blipFill>
        <p:spPr bwMode="auto">
          <a:xfrm>
            <a:off x="1043609" y="2812458"/>
            <a:ext cx="792087" cy="792087"/>
          </a:xfrm>
          <a:prstGeom prst="rect">
            <a:avLst/>
          </a:prstGeom>
          <a:noFill/>
          <a:ln w="9525">
            <a:noFill/>
            <a:miter lim="800000"/>
            <a:headEnd/>
            <a:tailEnd/>
          </a:ln>
        </p:spPr>
      </p:pic>
      <p:sp>
        <p:nvSpPr>
          <p:cNvPr id="9" name="TextBox 8"/>
          <p:cNvSpPr txBox="1"/>
          <p:nvPr/>
        </p:nvSpPr>
        <p:spPr>
          <a:xfrm>
            <a:off x="7164288" y="2545159"/>
            <a:ext cx="1800200" cy="307777"/>
          </a:xfrm>
          <a:prstGeom prst="rect">
            <a:avLst/>
          </a:prstGeom>
          <a:noFill/>
        </p:spPr>
        <p:txBody>
          <a:bodyPr wrap="square" rtlCol="0">
            <a:spAutoFit/>
          </a:bodyPr>
          <a:lstStyle/>
          <a:p>
            <a:r>
              <a:rPr lang="et-EE" sz="1400" dirty="0" smtClean="0"/>
              <a:t>Edgar Savisaar – 0,97</a:t>
            </a:r>
            <a:endParaRPr lang="et-EE" sz="1400" dirty="0"/>
          </a:p>
        </p:txBody>
      </p:sp>
      <p:sp>
        <p:nvSpPr>
          <p:cNvPr id="10" name="TextBox 9"/>
          <p:cNvSpPr txBox="1"/>
          <p:nvPr/>
        </p:nvSpPr>
        <p:spPr>
          <a:xfrm>
            <a:off x="7596336" y="3121223"/>
            <a:ext cx="1440160" cy="307777"/>
          </a:xfrm>
          <a:prstGeom prst="rect">
            <a:avLst/>
          </a:prstGeom>
          <a:noFill/>
        </p:spPr>
        <p:txBody>
          <a:bodyPr wrap="square" rtlCol="0">
            <a:spAutoFit/>
          </a:bodyPr>
          <a:lstStyle/>
          <a:p>
            <a:r>
              <a:rPr lang="et-EE" sz="1400" dirty="0" smtClean="0"/>
              <a:t>Siim Kallas – 0,01</a:t>
            </a:r>
            <a:endParaRPr lang="et-EE" sz="1400" dirty="0"/>
          </a:p>
        </p:txBody>
      </p:sp>
      <p:sp>
        <p:nvSpPr>
          <p:cNvPr id="11" name="TextBox 10"/>
          <p:cNvSpPr txBox="1"/>
          <p:nvPr/>
        </p:nvSpPr>
        <p:spPr>
          <a:xfrm>
            <a:off x="7524328" y="2780928"/>
            <a:ext cx="1440160" cy="307777"/>
          </a:xfrm>
          <a:prstGeom prst="rect">
            <a:avLst/>
          </a:prstGeom>
          <a:noFill/>
        </p:spPr>
        <p:txBody>
          <a:bodyPr wrap="square" rtlCol="0">
            <a:spAutoFit/>
          </a:bodyPr>
          <a:lstStyle/>
          <a:p>
            <a:r>
              <a:rPr lang="et-EE" sz="1400" dirty="0" smtClean="0"/>
              <a:t>...</a:t>
            </a:r>
            <a:endParaRPr lang="et-EE" sz="1400" dirty="0"/>
          </a:p>
        </p:txBody>
      </p:sp>
    </p:spTree>
    <p:custDataLst>
      <p:tags r:id="rId1"/>
    </p:custDataLst>
  </p:cSld>
  <p:clrMapOvr>
    <a:masterClrMapping/>
  </p:clrMapOvr>
  <p:transition advTm="71791"/>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9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t-EE" dirty="0" smtClean="0"/>
              <a:t>Treenimise tulemused</a:t>
            </a:r>
            <a:endParaRPr lang="et-EE" dirty="0"/>
          </a:p>
        </p:txBody>
      </p:sp>
      <p:pic>
        <p:nvPicPr>
          <p:cNvPr id="4" name="Content Placeholder 3" descr="error-run-14.png"/>
          <p:cNvPicPr>
            <a:picLocks noGrp="1" noChangeAspect="1"/>
          </p:cNvPicPr>
          <p:nvPr>
            <p:ph idx="1"/>
          </p:nvPr>
        </p:nvPicPr>
        <p:blipFill>
          <a:blip r:embed="rId3" cstate="print"/>
          <a:srcRect t="5844"/>
          <a:stretch>
            <a:fillRect/>
          </a:stretch>
        </p:blipFill>
        <p:spPr>
          <a:xfrm>
            <a:off x="899592" y="1338635"/>
            <a:ext cx="7344816" cy="5186709"/>
          </a:xfrm>
        </p:spPr>
      </p:pic>
      <p:sp>
        <p:nvSpPr>
          <p:cNvPr id="5" name="TextBox 4"/>
          <p:cNvSpPr txBox="1"/>
          <p:nvPr/>
        </p:nvSpPr>
        <p:spPr>
          <a:xfrm>
            <a:off x="4788024" y="4293096"/>
            <a:ext cx="2448272" cy="369332"/>
          </a:xfrm>
          <a:prstGeom prst="rect">
            <a:avLst/>
          </a:prstGeom>
          <a:noFill/>
        </p:spPr>
        <p:txBody>
          <a:bodyPr wrap="square" rtlCol="0">
            <a:spAutoFit/>
          </a:bodyPr>
          <a:lstStyle/>
          <a:p>
            <a:pPr algn="r"/>
            <a:r>
              <a:rPr lang="et-EE" dirty="0" smtClean="0"/>
              <a:t>76% ennustab õigesti!!!</a:t>
            </a:r>
            <a:endParaRPr lang="et-EE" dirty="0"/>
          </a:p>
        </p:txBody>
      </p:sp>
      <p:sp>
        <p:nvSpPr>
          <p:cNvPr id="6" name="Right Arrow 5"/>
          <p:cNvSpPr/>
          <p:nvPr/>
        </p:nvSpPr>
        <p:spPr>
          <a:xfrm rot="2416451">
            <a:off x="7176700" y="4594441"/>
            <a:ext cx="288032" cy="144016"/>
          </a:xfrm>
          <a:prstGeom prst="rightArrow">
            <a:avLst>
              <a:gd name="adj1" fmla="val 50000"/>
              <a:gd name="adj2" fmla="val 50000"/>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t-EE"/>
          </a:p>
        </p:txBody>
      </p:sp>
    </p:spTree>
    <p:custDataLst>
      <p:tags r:id="rId1"/>
    </p:custDataLst>
  </p:cSld>
  <p:clrMapOvr>
    <a:masterClrMapping/>
  </p:clrMapOvr>
  <p:transition advTm="51543"/>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reds-run-14b.pn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advTm="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t-EE" dirty="0" smtClean="0"/>
              <a:t>Lävendi määramine</a:t>
            </a:r>
            <a:endParaRPr lang="et-EE" dirty="0"/>
          </a:p>
        </p:txBody>
      </p:sp>
      <p:pic>
        <p:nvPicPr>
          <p:cNvPr id="4" name="Content Placeholder 3" descr="f1score.png"/>
          <p:cNvPicPr>
            <a:picLocks noGrp="1" noChangeAspect="1"/>
          </p:cNvPicPr>
          <p:nvPr>
            <p:ph idx="1"/>
          </p:nvPr>
        </p:nvPicPr>
        <p:blipFill>
          <a:blip r:embed="rId3" cstate="print"/>
          <a:stretch>
            <a:fillRect/>
          </a:stretch>
        </p:blipFill>
        <p:spPr>
          <a:xfrm>
            <a:off x="971600" y="1162882"/>
            <a:ext cx="7200800" cy="5400600"/>
          </a:xfrm>
        </p:spPr>
      </p:pic>
      <p:cxnSp>
        <p:nvCxnSpPr>
          <p:cNvPr id="6" name="Straight Connector 5"/>
          <p:cNvCxnSpPr/>
          <p:nvPr/>
        </p:nvCxnSpPr>
        <p:spPr>
          <a:xfrm>
            <a:off x="6876256" y="1196752"/>
            <a:ext cx="72008" cy="5256584"/>
          </a:xfrm>
          <a:prstGeom prst="line">
            <a:avLst/>
          </a:prstGeom>
          <a:ln w="38100">
            <a:solidFill>
              <a:schemeClr val="accent2"/>
            </a:solidFill>
            <a:prstDash val="dash"/>
          </a:ln>
        </p:spPr>
        <p:style>
          <a:lnRef idx="1">
            <a:schemeClr val="accent2"/>
          </a:lnRef>
          <a:fillRef idx="0">
            <a:schemeClr val="accent2"/>
          </a:fillRef>
          <a:effectRef idx="0">
            <a:schemeClr val="accent2"/>
          </a:effectRef>
          <a:fontRef idx="minor">
            <a:schemeClr val="tx1"/>
          </a:fontRef>
        </p:style>
      </p:cxnSp>
    </p:spTree>
    <p:custDataLst>
      <p:tags r:id="rId1"/>
    </p:custDataLst>
  </p:cSld>
  <p:clrMapOvr>
    <a:masterClrMapping/>
  </p:clrMapOvr>
  <p:transition advTm="4689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1" name="Picture 3"/>
          <p:cNvPicPr>
            <a:picLocks noChangeAspect="1" noChangeArrowheads="1"/>
          </p:cNvPicPr>
          <p:nvPr/>
        </p:nvPicPr>
        <p:blipFill>
          <a:blip r:embed="rId2" cstate="print"/>
          <a:srcRect l="15786" r="15798"/>
          <a:stretch>
            <a:fillRect/>
          </a:stretch>
        </p:blipFill>
        <p:spPr bwMode="auto">
          <a:xfrm>
            <a:off x="0" y="58738"/>
            <a:ext cx="9144000" cy="6745287"/>
          </a:xfrm>
          <a:prstGeom prst="rect">
            <a:avLst/>
          </a:prstGeom>
          <a:noFill/>
          <a:ln w="9525">
            <a:noFill/>
            <a:miter lim="800000"/>
            <a:headEnd/>
            <a:tailEnd/>
          </a:ln>
          <a:effectLst/>
        </p:spPr>
      </p:pic>
      <p:pic>
        <p:nvPicPr>
          <p:cNvPr id="3" name="Picture 2"/>
          <p:cNvPicPr>
            <a:picLocks noChangeAspect="1" noChangeArrowheads="1"/>
          </p:cNvPicPr>
          <p:nvPr/>
        </p:nvPicPr>
        <p:blipFill>
          <a:blip r:embed="rId3" cstate="print"/>
          <a:srcRect/>
          <a:stretch>
            <a:fillRect/>
          </a:stretch>
        </p:blipFill>
        <p:spPr bwMode="auto">
          <a:xfrm>
            <a:off x="3086100" y="1943100"/>
            <a:ext cx="2971800" cy="2971800"/>
          </a:xfrm>
          <a:prstGeom prst="rect">
            <a:avLst/>
          </a:prstGeom>
          <a:noFill/>
          <a:ln w="9525">
            <a:noFill/>
            <a:miter lim="800000"/>
            <a:headEnd/>
            <a:tailEnd/>
          </a:ln>
        </p:spPr>
      </p:pic>
    </p:spTree>
  </p:cSld>
  <p:clrMapOvr>
    <a:masterClrMapping/>
  </p:clrMapOvr>
  <p:transition advTm="86768"/>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t-EE" dirty="0" smtClean="0"/>
              <a:t>Milles on probleem?</a:t>
            </a:r>
            <a:endParaRPr lang="et-EE" dirty="0"/>
          </a:p>
        </p:txBody>
      </p:sp>
      <p:sp>
        <p:nvSpPr>
          <p:cNvPr id="3" name="Content Placeholder 2"/>
          <p:cNvSpPr>
            <a:spLocks noGrp="1"/>
          </p:cNvSpPr>
          <p:nvPr>
            <p:ph idx="1"/>
          </p:nvPr>
        </p:nvSpPr>
        <p:spPr/>
        <p:txBody>
          <a:bodyPr>
            <a:normAutofit fontScale="92500" lnSpcReduction="10000"/>
          </a:bodyPr>
          <a:lstStyle/>
          <a:p>
            <a:r>
              <a:rPr lang="et-EE" dirty="0" smtClean="0"/>
              <a:t>Liiga vähe isikuid.</a:t>
            </a:r>
          </a:p>
          <a:p>
            <a:pPr lvl="1"/>
            <a:r>
              <a:rPr lang="et-EE" dirty="0" smtClean="0"/>
              <a:t>Puudub vajadus keeruliste tunnuste õppimiseks.</a:t>
            </a:r>
            <a:endParaRPr lang="et-EE" dirty="0"/>
          </a:p>
          <a:p>
            <a:pPr lvl="1">
              <a:buNone/>
            </a:pPr>
            <a:r>
              <a:rPr lang="et-EE" dirty="0" smtClean="0">
                <a:sym typeface="Wingdings" pitchFamily="2" charset="2"/>
              </a:rPr>
              <a:t>     </a:t>
            </a:r>
            <a:r>
              <a:rPr lang="et-EE" u="sng" dirty="0" smtClean="0">
                <a:sym typeface="Wingdings" pitchFamily="2" charset="2"/>
              </a:rPr>
              <a:t>Kasutada andmestikku rohkemate isikutega.</a:t>
            </a:r>
            <a:endParaRPr lang="et-EE" u="sng" dirty="0" smtClean="0"/>
          </a:p>
          <a:p>
            <a:r>
              <a:rPr lang="et-EE" dirty="0" smtClean="0"/>
              <a:t>Liiga vähe pilte.</a:t>
            </a:r>
          </a:p>
          <a:p>
            <a:pPr lvl="1"/>
            <a:r>
              <a:rPr lang="et-EE" dirty="0" smtClean="0"/>
              <a:t>Ei ole piisavalt näiteid, et õppida ära iseloomulikke tunnuseid.</a:t>
            </a:r>
          </a:p>
          <a:p>
            <a:pPr lvl="1">
              <a:buNone/>
            </a:pPr>
            <a:r>
              <a:rPr lang="et-EE" dirty="0" smtClean="0">
                <a:sym typeface="Wingdings" pitchFamily="2" charset="2"/>
              </a:rPr>
              <a:t>     </a:t>
            </a:r>
            <a:r>
              <a:rPr lang="et-EE" u="sng" dirty="0" smtClean="0">
                <a:sym typeface="Wingdings" pitchFamily="2" charset="2"/>
              </a:rPr>
              <a:t>Kasutada eeltreenimist suurema andmestikuga.</a:t>
            </a:r>
            <a:endParaRPr lang="et-EE" u="sng" dirty="0" smtClean="0"/>
          </a:p>
          <a:p>
            <a:r>
              <a:rPr lang="et-EE" dirty="0" smtClean="0"/>
              <a:t>Liiga vähe pilte isiku kohta. </a:t>
            </a:r>
          </a:p>
          <a:p>
            <a:pPr lvl="1"/>
            <a:r>
              <a:rPr lang="et-EE" dirty="0" smtClean="0"/>
              <a:t>Ennustab juhuslikult tihedamini esinevaid isikuid?</a:t>
            </a:r>
          </a:p>
          <a:p>
            <a:pPr lvl="1">
              <a:buNone/>
            </a:pPr>
            <a:r>
              <a:rPr lang="et-EE" dirty="0" smtClean="0">
                <a:sym typeface="Wingdings" pitchFamily="2" charset="2"/>
              </a:rPr>
              <a:t>     </a:t>
            </a:r>
            <a:r>
              <a:rPr lang="et-EE" u="sng" dirty="0" smtClean="0">
                <a:sym typeface="Wingdings" pitchFamily="2" charset="2"/>
              </a:rPr>
              <a:t>Koguda käsitsi rohkem pilte internetist? Video?</a:t>
            </a:r>
            <a:endParaRPr lang="et-EE" u="sng" dirty="0" smtClean="0"/>
          </a:p>
          <a:p>
            <a:endParaRPr lang="et-EE" dirty="0" smtClean="0"/>
          </a:p>
        </p:txBody>
      </p:sp>
    </p:spTree>
  </p:cSld>
  <p:clrMapOvr>
    <a:masterClrMapping/>
  </p:clrMapOvr>
  <p:transition advTm="14831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t-EE" dirty="0" smtClean="0"/>
              <a:t>Plaan</a:t>
            </a:r>
            <a:endParaRPr lang="et-EE" dirty="0"/>
          </a:p>
        </p:txBody>
      </p:sp>
      <p:sp>
        <p:nvSpPr>
          <p:cNvPr id="3" name="Content Placeholder 2"/>
          <p:cNvSpPr>
            <a:spLocks noGrp="1"/>
          </p:cNvSpPr>
          <p:nvPr>
            <p:ph idx="1"/>
          </p:nvPr>
        </p:nvSpPr>
        <p:spPr/>
        <p:txBody>
          <a:bodyPr>
            <a:noAutofit/>
          </a:bodyPr>
          <a:lstStyle/>
          <a:p>
            <a:pPr marL="514350" indent="-514350">
              <a:buFont typeface="+mj-lt"/>
              <a:buAutoNum type="arabicPeriod"/>
            </a:pPr>
            <a:r>
              <a:rPr lang="et-EE" sz="2800" dirty="0" smtClean="0"/>
              <a:t>Treenida närvivõrku suurema </a:t>
            </a:r>
            <a:br>
              <a:rPr lang="et-EE" sz="2800" dirty="0" smtClean="0"/>
            </a:br>
            <a:r>
              <a:rPr lang="et-EE" sz="2800" dirty="0" smtClean="0"/>
              <a:t>avaliku andmebaasi peal, </a:t>
            </a:r>
            <a:br>
              <a:rPr lang="et-EE" sz="2800" dirty="0" smtClean="0"/>
            </a:br>
            <a:r>
              <a:rPr lang="et-EE" sz="2800" dirty="0" smtClean="0"/>
              <a:t>nt Labeled Faces in the Wild.</a:t>
            </a:r>
          </a:p>
          <a:p>
            <a:pPr marL="514350" indent="-514350">
              <a:buFont typeface="+mj-lt"/>
              <a:buAutoNum type="arabicPeriod"/>
            </a:pPr>
            <a:r>
              <a:rPr lang="et-EE" sz="2800" dirty="0" smtClean="0"/>
              <a:t>Eemaldada klassifitseerimise </a:t>
            </a:r>
            <a:br>
              <a:rPr lang="et-EE" sz="2800" dirty="0" smtClean="0"/>
            </a:br>
            <a:r>
              <a:rPr lang="et-EE" sz="2800" dirty="0" smtClean="0"/>
              <a:t>kiht ja käsitleda eelmist kihti</a:t>
            </a:r>
            <a:br>
              <a:rPr lang="et-EE" sz="2800" dirty="0" smtClean="0"/>
            </a:br>
            <a:r>
              <a:rPr lang="et-EE" sz="2800" dirty="0" smtClean="0"/>
              <a:t> “semantiliste koordinaatidena”.</a:t>
            </a:r>
          </a:p>
          <a:p>
            <a:pPr marL="514350" indent="-514350">
              <a:buFont typeface="+mj-lt"/>
              <a:buAutoNum type="arabicPeriod"/>
            </a:pPr>
            <a:r>
              <a:rPr lang="et-EE" sz="2800" dirty="0" smtClean="0"/>
              <a:t>Grupeerida sarnaste </a:t>
            </a:r>
            <a:br>
              <a:rPr lang="et-EE" sz="2800" dirty="0" smtClean="0"/>
            </a:br>
            <a:r>
              <a:rPr lang="et-EE" sz="2800" dirty="0" smtClean="0"/>
              <a:t>koordinaatidega näod kokku </a:t>
            </a:r>
            <a:br>
              <a:rPr lang="et-EE" sz="2800" dirty="0" smtClean="0"/>
            </a:br>
            <a:r>
              <a:rPr lang="et-EE" sz="2800" dirty="0" smtClean="0"/>
              <a:t>ja märgendada ühe grupina.</a:t>
            </a:r>
          </a:p>
        </p:txBody>
      </p:sp>
      <p:pic>
        <p:nvPicPr>
          <p:cNvPr id="2050" name="Picture 2" descr="http://doi.ieeecomputersociety.org/cms/Computer.org/dl/trans/tp/2013/05/figures/ttp201305119312.gif"/>
          <p:cNvPicPr>
            <a:picLocks noChangeAspect="1" noChangeArrowheads="1"/>
          </p:cNvPicPr>
          <p:nvPr/>
        </p:nvPicPr>
        <p:blipFill>
          <a:blip r:embed="rId2" cstate="print"/>
          <a:srcRect/>
          <a:stretch>
            <a:fillRect/>
          </a:stretch>
        </p:blipFill>
        <p:spPr bwMode="auto">
          <a:xfrm>
            <a:off x="5508104" y="1124744"/>
            <a:ext cx="3384376" cy="1835084"/>
          </a:xfrm>
          <a:prstGeom prst="rect">
            <a:avLst/>
          </a:prstGeom>
          <a:noFill/>
        </p:spPr>
      </p:pic>
      <p:pic>
        <p:nvPicPr>
          <p:cNvPr id="5" name="Picture 4" descr="without softmax.png"/>
          <p:cNvPicPr>
            <a:picLocks noChangeAspect="1"/>
          </p:cNvPicPr>
          <p:nvPr/>
        </p:nvPicPr>
        <p:blipFill>
          <a:blip r:embed="rId3" cstate="print"/>
          <a:stretch>
            <a:fillRect/>
          </a:stretch>
        </p:blipFill>
        <p:spPr>
          <a:xfrm>
            <a:off x="5652120" y="2996952"/>
            <a:ext cx="3155995" cy="1296144"/>
          </a:xfrm>
          <a:prstGeom prst="rect">
            <a:avLst/>
          </a:prstGeom>
        </p:spPr>
      </p:pic>
      <p:pic>
        <p:nvPicPr>
          <p:cNvPr id="6" name="Picture 2"/>
          <p:cNvPicPr>
            <a:picLocks noChangeAspect="1" noChangeArrowheads="1"/>
          </p:cNvPicPr>
          <p:nvPr/>
        </p:nvPicPr>
        <p:blipFill>
          <a:blip r:embed="rId4" cstate="print"/>
          <a:srcRect/>
          <a:stretch>
            <a:fillRect/>
          </a:stretch>
        </p:blipFill>
        <p:spPr bwMode="auto">
          <a:xfrm>
            <a:off x="5837328" y="3501008"/>
            <a:ext cx="318848" cy="318848"/>
          </a:xfrm>
          <a:prstGeom prst="rect">
            <a:avLst/>
          </a:prstGeom>
          <a:noFill/>
          <a:ln w="9525">
            <a:noFill/>
            <a:miter lim="800000"/>
            <a:headEnd/>
            <a:tailEnd/>
          </a:ln>
        </p:spPr>
      </p:pic>
      <p:pic>
        <p:nvPicPr>
          <p:cNvPr id="2052" name="Picture 4" descr="http://lvdmaaten.github.io/tsne/examples/caltech101_tsne.jpg"/>
          <p:cNvPicPr>
            <a:picLocks noChangeAspect="1" noChangeArrowheads="1"/>
          </p:cNvPicPr>
          <p:nvPr/>
        </p:nvPicPr>
        <p:blipFill>
          <a:blip r:embed="rId5" cstate="print"/>
          <a:srcRect/>
          <a:stretch>
            <a:fillRect/>
          </a:stretch>
        </p:blipFill>
        <p:spPr bwMode="auto">
          <a:xfrm>
            <a:off x="6300192" y="4293096"/>
            <a:ext cx="2016224" cy="2016224"/>
          </a:xfrm>
          <a:prstGeom prst="rect">
            <a:avLst/>
          </a:prstGeom>
          <a:noFill/>
        </p:spPr>
      </p:pic>
    </p:spTree>
  </p:cSld>
  <p:clrMapOvr>
    <a:masterClrMapping/>
  </p:clrMapOvr>
  <p:transition advTm="45443"/>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05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0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t-EE" dirty="0" smtClean="0"/>
              <a:t>Portaal</a:t>
            </a:r>
            <a:endParaRPr lang="et-EE" dirty="0"/>
          </a:p>
        </p:txBody>
      </p:sp>
      <p:sp>
        <p:nvSpPr>
          <p:cNvPr id="3" name="Content Placeholder 2"/>
          <p:cNvSpPr>
            <a:spLocks noGrp="1"/>
          </p:cNvSpPr>
          <p:nvPr>
            <p:ph idx="1"/>
          </p:nvPr>
        </p:nvSpPr>
        <p:spPr/>
        <p:txBody>
          <a:bodyPr/>
          <a:lstStyle/>
          <a:p>
            <a:pPr marL="514350" indent="-514350">
              <a:buFont typeface="+mj-lt"/>
              <a:buAutoNum type="arabicPeriod"/>
            </a:pPr>
            <a:r>
              <a:rPr lang="et-EE" dirty="0" smtClean="0"/>
              <a:t>Laed üles näiteks oma vanaisa pildi.</a:t>
            </a:r>
          </a:p>
          <a:p>
            <a:pPr marL="514350" indent="-514350">
              <a:buFont typeface="+mj-lt"/>
              <a:buAutoNum type="arabicPeriod"/>
            </a:pPr>
            <a:r>
              <a:rPr lang="et-EE" dirty="0" smtClean="0"/>
              <a:t>Süsteem eraldab sellelt näo ja võrdleb seda kõigi teiste andmebaasis olevate nägudega.</a:t>
            </a:r>
          </a:p>
          <a:p>
            <a:pPr marL="514350" indent="-514350">
              <a:buFont typeface="+mj-lt"/>
              <a:buAutoNum type="arabicPeriod"/>
            </a:pPr>
            <a:r>
              <a:rPr lang="et-EE" dirty="0" smtClean="0"/>
              <a:t>Kuvatakse kõik pildid, millel on sinu vanaisaga sarnase näoga inimesi.</a:t>
            </a:r>
          </a:p>
          <a:p>
            <a:pPr marL="514350" indent="-514350">
              <a:buFont typeface="+mj-lt"/>
              <a:buAutoNum type="arabicPeriod"/>
            </a:pPr>
            <a:r>
              <a:rPr lang="et-EE" dirty="0" smtClean="0"/>
              <a:t>Võid kinnitada, et tegemist on sinu vanaisaga või sisestada mingi muu inimese nime.</a:t>
            </a:r>
            <a:endParaRPr lang="et-EE"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t-EE" dirty="0" smtClean="0"/>
              <a:t>Piltide automaatne märgendamine</a:t>
            </a:r>
            <a:endParaRPr lang="et-EE" dirty="0"/>
          </a:p>
        </p:txBody>
      </p:sp>
      <p:pic>
        <p:nvPicPr>
          <p:cNvPr id="30722" name="Picture 2" descr="http://kaptur.co/wp-content/uploads/2014/06/Screen-Shot-2014-06-06-at-FridayJun-69.43-AM.jpg"/>
          <p:cNvPicPr>
            <a:picLocks noChangeAspect="1" noChangeArrowheads="1"/>
          </p:cNvPicPr>
          <p:nvPr/>
        </p:nvPicPr>
        <p:blipFill>
          <a:blip r:embed="rId2" cstate="print"/>
          <a:srcRect t="15882"/>
          <a:stretch>
            <a:fillRect/>
          </a:stretch>
        </p:blipFill>
        <p:spPr bwMode="auto">
          <a:xfrm>
            <a:off x="241756" y="1412776"/>
            <a:ext cx="8751358" cy="4176464"/>
          </a:xfrm>
          <a:prstGeom prst="rect">
            <a:avLst/>
          </a:prstGeom>
          <a:noFill/>
        </p:spPr>
      </p:pic>
      <p:sp>
        <p:nvSpPr>
          <p:cNvPr id="7" name="TextBox 6"/>
          <p:cNvSpPr txBox="1"/>
          <p:nvPr/>
        </p:nvSpPr>
        <p:spPr>
          <a:xfrm>
            <a:off x="0" y="6597353"/>
            <a:ext cx="9144000" cy="430887"/>
          </a:xfrm>
          <a:prstGeom prst="rect">
            <a:avLst/>
          </a:prstGeom>
          <a:noFill/>
        </p:spPr>
        <p:txBody>
          <a:bodyPr wrap="square" rtlCol="0">
            <a:spAutoFit/>
          </a:bodyPr>
          <a:lstStyle/>
          <a:p>
            <a:pPr algn="r"/>
            <a:r>
              <a:rPr lang="et-EE" sz="1100" dirty="0" smtClean="0"/>
              <a:t>http://www.clarifai.com</a:t>
            </a:r>
          </a:p>
          <a:p>
            <a:pPr algn="r"/>
            <a:endParaRPr lang="et-EE" sz="1100" dirty="0"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t-EE" dirty="0" smtClean="0"/>
              <a:t>Kirjelduse genereerimine pildile</a:t>
            </a:r>
            <a:endParaRPr lang="et-EE" dirty="0"/>
          </a:p>
        </p:txBody>
      </p:sp>
      <p:pic>
        <p:nvPicPr>
          <p:cNvPr id="33794" name="Picture 2"/>
          <p:cNvPicPr>
            <a:picLocks noChangeAspect="1" noChangeArrowheads="1"/>
          </p:cNvPicPr>
          <p:nvPr/>
        </p:nvPicPr>
        <p:blipFill>
          <a:blip r:embed="rId2" cstate="print"/>
          <a:srcRect/>
          <a:stretch>
            <a:fillRect/>
          </a:stretch>
        </p:blipFill>
        <p:spPr bwMode="auto">
          <a:xfrm>
            <a:off x="1259632" y="1340768"/>
            <a:ext cx="6733912" cy="5206529"/>
          </a:xfrm>
          <a:prstGeom prst="rect">
            <a:avLst/>
          </a:prstGeom>
          <a:noFill/>
          <a:ln w="9525">
            <a:noFill/>
            <a:miter lim="800000"/>
            <a:headEnd/>
            <a:tailEnd/>
          </a:ln>
          <a:effectLst/>
        </p:spPr>
      </p:pic>
      <p:sp>
        <p:nvSpPr>
          <p:cNvPr id="5" name="TextBox 4"/>
          <p:cNvSpPr txBox="1"/>
          <p:nvPr/>
        </p:nvSpPr>
        <p:spPr>
          <a:xfrm>
            <a:off x="0" y="6597352"/>
            <a:ext cx="9144000" cy="261610"/>
          </a:xfrm>
          <a:prstGeom prst="rect">
            <a:avLst/>
          </a:prstGeom>
          <a:noFill/>
        </p:spPr>
        <p:txBody>
          <a:bodyPr wrap="square" rtlCol="0">
            <a:spAutoFit/>
          </a:bodyPr>
          <a:lstStyle/>
          <a:p>
            <a:pPr algn="r"/>
            <a:r>
              <a:rPr lang="et-EE" sz="1100" dirty="0" smtClean="0"/>
              <a:t>Andrej Karpathy, Li Fei-Fei. Deep Visual-Semantic Alignments for Generating Image Descriptions (2014)</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t-EE" dirty="0" smtClean="0"/>
              <a:t>Pildi osade seostamine sõnadega</a:t>
            </a:r>
            <a:endParaRPr lang="et-EE" dirty="0"/>
          </a:p>
        </p:txBody>
      </p:sp>
      <p:pic>
        <p:nvPicPr>
          <p:cNvPr id="34818" name="Picture 2" descr="http://cs.stanford.edu/people/karpathy/deepimagesent/dogball.png"/>
          <p:cNvPicPr>
            <a:picLocks noChangeAspect="1" noChangeArrowheads="1"/>
          </p:cNvPicPr>
          <p:nvPr/>
        </p:nvPicPr>
        <p:blipFill>
          <a:blip r:embed="rId2" cstate="print"/>
          <a:stretch>
            <a:fillRect/>
          </a:stretch>
        </p:blipFill>
        <p:spPr bwMode="auto">
          <a:xfrm>
            <a:off x="827583" y="1556792"/>
            <a:ext cx="3048000" cy="3505200"/>
          </a:xfrm>
          <a:prstGeom prst="rect">
            <a:avLst/>
          </a:prstGeom>
          <a:noFill/>
          <a:ln>
            <a:noFill/>
          </a:ln>
        </p:spPr>
      </p:pic>
      <p:pic>
        <p:nvPicPr>
          <p:cNvPr id="34820" name="Picture 4" descr="http://cs.stanford.edu/people/karpathy/deepimagesent/tennis.png"/>
          <p:cNvPicPr>
            <a:picLocks noChangeAspect="1" noChangeArrowheads="1"/>
          </p:cNvPicPr>
          <p:nvPr/>
        </p:nvPicPr>
        <p:blipFill>
          <a:blip r:embed="rId3" cstate="print"/>
          <a:srcRect/>
          <a:stretch>
            <a:fillRect/>
          </a:stretch>
        </p:blipFill>
        <p:spPr bwMode="auto">
          <a:xfrm>
            <a:off x="4572000" y="1556792"/>
            <a:ext cx="4019550" cy="3486151"/>
          </a:xfrm>
          <a:prstGeom prst="rect">
            <a:avLst/>
          </a:prstGeom>
          <a:noFill/>
        </p:spPr>
      </p:pic>
      <p:sp>
        <p:nvSpPr>
          <p:cNvPr id="6" name="TextBox 5"/>
          <p:cNvSpPr txBox="1"/>
          <p:nvPr/>
        </p:nvSpPr>
        <p:spPr>
          <a:xfrm>
            <a:off x="0" y="6597352"/>
            <a:ext cx="9144000" cy="261610"/>
          </a:xfrm>
          <a:prstGeom prst="rect">
            <a:avLst/>
          </a:prstGeom>
          <a:noFill/>
        </p:spPr>
        <p:txBody>
          <a:bodyPr wrap="square" rtlCol="0">
            <a:spAutoFit/>
          </a:bodyPr>
          <a:lstStyle/>
          <a:p>
            <a:pPr algn="r"/>
            <a:r>
              <a:rPr lang="et-EE" sz="1100" dirty="0" smtClean="0"/>
              <a:t>Andrej Karpathy, Li Fei-Fei. Deep Visual-Semantic Alignments for Generating Image Descriptions (2014)</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t-EE" dirty="0" smtClean="0"/>
              <a:t>Masintõlge</a:t>
            </a:r>
            <a:endParaRPr lang="et-EE" dirty="0"/>
          </a:p>
        </p:txBody>
      </p:sp>
      <p:pic>
        <p:nvPicPr>
          <p:cNvPr id="35842" name="Picture 2"/>
          <p:cNvPicPr>
            <a:picLocks noChangeAspect="1" noChangeArrowheads="1"/>
          </p:cNvPicPr>
          <p:nvPr/>
        </p:nvPicPr>
        <p:blipFill>
          <a:blip r:embed="rId2" cstate="print"/>
          <a:srcRect/>
          <a:stretch>
            <a:fillRect/>
          </a:stretch>
        </p:blipFill>
        <p:spPr bwMode="auto">
          <a:xfrm>
            <a:off x="683568" y="1340768"/>
            <a:ext cx="7707313" cy="4972050"/>
          </a:xfrm>
          <a:prstGeom prst="rect">
            <a:avLst/>
          </a:prstGeom>
          <a:noFill/>
          <a:ln w="9525">
            <a:noFill/>
            <a:miter lim="800000"/>
            <a:headEnd/>
            <a:tailEnd/>
          </a:ln>
          <a:effectLst/>
        </p:spPr>
      </p:pic>
      <p:sp>
        <p:nvSpPr>
          <p:cNvPr id="5" name="TextBox 4"/>
          <p:cNvSpPr txBox="1"/>
          <p:nvPr/>
        </p:nvSpPr>
        <p:spPr>
          <a:xfrm>
            <a:off x="0" y="6597352"/>
            <a:ext cx="9144000" cy="261610"/>
          </a:xfrm>
          <a:prstGeom prst="rect">
            <a:avLst/>
          </a:prstGeom>
          <a:noFill/>
        </p:spPr>
        <p:txBody>
          <a:bodyPr wrap="square" rtlCol="0">
            <a:spAutoFit/>
          </a:bodyPr>
          <a:lstStyle/>
          <a:p>
            <a:pPr algn="r"/>
            <a:r>
              <a:rPr lang="en-US" sz="1100" dirty="0" smtClean="0"/>
              <a:t>Tomas </a:t>
            </a:r>
            <a:r>
              <a:rPr lang="en-US" sz="1100" dirty="0" err="1" smtClean="0"/>
              <a:t>Mikolov</a:t>
            </a:r>
            <a:r>
              <a:rPr lang="en-US" sz="1100" dirty="0" smtClean="0"/>
              <a:t>, </a:t>
            </a:r>
            <a:r>
              <a:rPr lang="en-US" sz="1100" dirty="0" err="1" smtClean="0"/>
              <a:t>Quoc</a:t>
            </a:r>
            <a:r>
              <a:rPr lang="en-US" sz="1100" dirty="0" smtClean="0"/>
              <a:t> V. Le and </a:t>
            </a:r>
            <a:r>
              <a:rPr lang="en-US" sz="1100" dirty="0" err="1" smtClean="0"/>
              <a:t>Ilya</a:t>
            </a:r>
            <a:r>
              <a:rPr lang="en-US" sz="1100" dirty="0" smtClean="0"/>
              <a:t> </a:t>
            </a:r>
            <a:r>
              <a:rPr lang="en-US" sz="1100" dirty="0" err="1" smtClean="0"/>
              <a:t>Sutskever</a:t>
            </a:r>
            <a:r>
              <a:rPr lang="en-US" sz="1100" dirty="0" smtClean="0"/>
              <a:t>. Exploiting Similarities among Languages for Machine Translation</a:t>
            </a:r>
            <a:r>
              <a:rPr lang="et-EE" sz="1100" dirty="0" smtClean="0"/>
              <a:t> (2013)</a:t>
            </a:r>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p:txBody>
          <a:bodyPr/>
          <a:lstStyle/>
          <a:p>
            <a:r>
              <a:rPr lang="et-EE" dirty="0" smtClean="0"/>
              <a:t>Aitäh!</a:t>
            </a:r>
            <a:endParaRPr lang="et-EE" dirty="0"/>
          </a:p>
        </p:txBody>
      </p:sp>
      <p:sp>
        <p:nvSpPr>
          <p:cNvPr id="7" name="Subtitle 6"/>
          <p:cNvSpPr>
            <a:spLocks noGrp="1"/>
          </p:cNvSpPr>
          <p:nvPr>
            <p:ph type="subTitle" idx="1"/>
          </p:nvPr>
        </p:nvSpPr>
        <p:spPr/>
        <p:txBody>
          <a:bodyPr/>
          <a:lstStyle/>
          <a:p>
            <a:r>
              <a:rPr lang="et-EE" dirty="0" smtClean="0"/>
              <a:t>tambet.matiisen@gmail.com</a:t>
            </a:r>
            <a:endParaRPr lang="et-EE" dirty="0"/>
          </a:p>
        </p:txBody>
      </p:sp>
      <p:pic>
        <p:nvPicPr>
          <p:cNvPr id="9" name="Picture 8" descr="neuro_logo.png"/>
          <p:cNvPicPr>
            <a:picLocks noChangeAspect="1"/>
          </p:cNvPicPr>
          <p:nvPr/>
        </p:nvPicPr>
        <p:blipFill>
          <a:blip r:embed="rId2" cstate="print"/>
          <a:stretch>
            <a:fillRect/>
          </a:stretch>
        </p:blipFill>
        <p:spPr>
          <a:xfrm>
            <a:off x="5652120" y="404664"/>
            <a:ext cx="3076444" cy="1182537"/>
          </a:xfrm>
          <a:prstGeom prst="rect">
            <a:avLst/>
          </a:prstGeom>
        </p:spPr>
      </p:pic>
      <p:pic>
        <p:nvPicPr>
          <p:cNvPr id="10" name="Picture 9" descr="applied_intelligence.png"/>
          <p:cNvPicPr>
            <a:picLocks noChangeAspect="1"/>
          </p:cNvPicPr>
          <p:nvPr/>
        </p:nvPicPr>
        <p:blipFill>
          <a:blip r:embed="rId3" cstate="print"/>
          <a:stretch>
            <a:fillRect/>
          </a:stretch>
        </p:blipFill>
        <p:spPr>
          <a:xfrm>
            <a:off x="611560" y="404664"/>
            <a:ext cx="2280254" cy="1368152"/>
          </a:xfrm>
          <a:prstGeom prst="rect">
            <a:avLst/>
          </a:prstGeom>
        </p:spPr>
      </p:pic>
    </p:spTree>
  </p:cSld>
  <p:clrMapOvr>
    <a:masterClrMapping/>
  </p:clrMapOvr>
  <p:transition advTm="5289"/>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1.8"/>
</p:tagLst>
</file>

<file path=ppt/tags/tag2.xml><?xml version="1.0" encoding="utf-8"?>
<p:tagLst xmlns:a="http://schemas.openxmlformats.org/drawingml/2006/main" xmlns:r="http://schemas.openxmlformats.org/officeDocument/2006/relationships" xmlns:p="http://schemas.openxmlformats.org/presentationml/2006/main">
  <p:tag name="TIMING" val="|8.5|39.5|11.5|4.8"/>
</p:tagLst>
</file>

<file path=ppt/tags/tag3.xml><?xml version="1.0" encoding="utf-8"?>
<p:tagLst xmlns:a="http://schemas.openxmlformats.org/drawingml/2006/main" xmlns:r="http://schemas.openxmlformats.org/officeDocument/2006/relationships" xmlns:p="http://schemas.openxmlformats.org/presentationml/2006/main">
  <p:tag name="TIMING" val="|1.4|20.7|16.9|41.6"/>
</p:tagLst>
</file>

<file path=ppt/tags/tag4.xml><?xml version="1.0" encoding="utf-8"?>
<p:tagLst xmlns:a="http://schemas.openxmlformats.org/drawingml/2006/main" xmlns:r="http://schemas.openxmlformats.org/officeDocument/2006/relationships" xmlns:p="http://schemas.openxmlformats.org/presentationml/2006/main">
  <p:tag name="TIMING" val="|50.8"/>
</p:tagLst>
</file>

<file path=ppt/tags/tag5.xml><?xml version="1.0" encoding="utf-8"?>
<p:tagLst xmlns:a="http://schemas.openxmlformats.org/drawingml/2006/main" xmlns:r="http://schemas.openxmlformats.org/officeDocument/2006/relationships" xmlns:p="http://schemas.openxmlformats.org/presentationml/2006/main">
  <p:tag name="TIMING" val="|9.6"/>
</p:tagLst>
</file>

<file path=ppt/tags/tag6.xml><?xml version="1.0" encoding="utf-8"?>
<p:tagLst xmlns:a="http://schemas.openxmlformats.org/drawingml/2006/main" xmlns:r="http://schemas.openxmlformats.org/officeDocument/2006/relationships" xmlns:p="http://schemas.openxmlformats.org/presentationml/2006/main">
  <p:tag name="TIMING" val="|22.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743</TotalTime>
  <Words>438</Words>
  <Application>Microsoft Office PowerPoint</Application>
  <PresentationFormat>On-screen Show (4:3)</PresentationFormat>
  <Paragraphs>75</Paragraphs>
  <Slides>20</Slides>
  <Notes>1</Notes>
  <HiddenSlides>1</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Näotuvastus Fotis  andmebaasi põhjal</vt:lpstr>
      <vt:lpstr>Ülesanne</vt:lpstr>
      <vt:lpstr>Metoodika</vt:lpstr>
      <vt:lpstr>Probleemid</vt:lpstr>
      <vt:lpstr>Nägude eraldamine</vt:lpstr>
      <vt:lpstr>Nägude grupeerimine inimeste kaupa</vt:lpstr>
      <vt:lpstr>Mitmekihilised närvivõrgud</vt:lpstr>
      <vt:lpstr>Närvivõrgu arhitektuur</vt:lpstr>
      <vt:lpstr>Treenimise tulemused</vt:lpstr>
      <vt:lpstr>Slide 10</vt:lpstr>
      <vt:lpstr>Lävendi määramine</vt:lpstr>
      <vt:lpstr>Slide 12</vt:lpstr>
      <vt:lpstr>Milles on probleem?</vt:lpstr>
      <vt:lpstr>Plaan</vt:lpstr>
      <vt:lpstr>Portaal</vt:lpstr>
      <vt:lpstr>Piltide automaatne märgendamine</vt:lpstr>
      <vt:lpstr>Kirjelduse genereerimine pildile</vt:lpstr>
      <vt:lpstr>Pildi osade seostamine sõnadega</vt:lpstr>
      <vt:lpstr>Masintõlge</vt:lpstr>
      <vt:lpstr>Aitäh!</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Fotis project</dc:title>
  <dc:creator>Tambet Matiisen</dc:creator>
  <cp:lastModifiedBy>Tambet</cp:lastModifiedBy>
  <cp:revision>201</cp:revision>
  <dcterms:created xsi:type="dcterms:W3CDTF">2014-12-18T07:10:25Z</dcterms:created>
  <dcterms:modified xsi:type="dcterms:W3CDTF">2015-03-03T14:05:58Z</dcterms:modified>
</cp:coreProperties>
</file>