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8E2E"/>
    <a:srgbClr val="5E8D2F"/>
    <a:srgbClr val="66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784" autoAdjust="0"/>
    <p:restoredTop sz="61065" autoAdjust="0"/>
  </p:normalViewPr>
  <p:slideViewPr>
    <p:cSldViewPr>
      <p:cViewPr varScale="1">
        <p:scale>
          <a:sx n="72" d="100"/>
          <a:sy n="72" d="100"/>
        </p:scale>
        <p:origin x="-7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18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CD60C-E207-4639-9B1A-9FF5E13EB360}" type="datetimeFigureOut">
              <a:rPr lang="et-EE" smtClean="0"/>
              <a:t>12.09.2011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EB625D-0FE1-4271-8D37-DF0B93386A2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5416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B625D-0FE1-4271-8D37-DF0B93386A27}" type="slidenum">
              <a:rPr lang="et-EE" smtClean="0"/>
              <a:t>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65695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t-EE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B625D-0FE1-4271-8D37-DF0B93386A27}" type="slidenum">
              <a:rPr lang="et-EE" smtClean="0"/>
              <a:t>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69839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B625D-0FE1-4271-8D37-DF0B93386A27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96741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B625D-0FE1-4271-8D37-DF0B93386A27}" type="slidenum">
              <a:rPr lang="et-EE" smtClean="0"/>
              <a:t>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1720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t-EE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B625D-0FE1-4271-8D37-DF0B93386A27}" type="slidenum">
              <a:rPr lang="et-EE" smtClean="0"/>
              <a:t>5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698396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B625D-0FE1-4271-8D37-DF0B93386A27}" type="slidenum">
              <a:rPr lang="et-EE" smtClean="0"/>
              <a:t>6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44967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B625D-0FE1-4271-8D37-DF0B93386A27}" type="slidenum">
              <a:rPr lang="et-EE" smtClean="0"/>
              <a:t>7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65695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D8397-749B-4559-B8CA-62D93644952A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01305-D07C-48FE-922D-4E62DAF0315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44632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E3C52-8418-4E35-A15C-CC27D3E6E0B0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52C7C-E3B3-4626-A683-72B9764D722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56298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0171C-D11D-4922-806B-4A5F50B11CF7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EFA63-E871-4F41-8240-AD49FC006A9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5707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F5D46-5FEA-4B0B-9B44-C5CCAC88041F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5FF06-4D5E-4D68-9810-6A9A9BCC50C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82880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54C48-8265-4482-B41D-A6790EFFE626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42D5-B19B-4867-8033-1415D1DCAE0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9765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C348A-61BD-4F04-BD34-18FBF65B2746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E3A4A-03F1-4957-BBF9-858E9C8F3CB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06045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9911E-F4FC-4B4A-8450-CAA3801C140E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50B99-F539-480B-9280-5DB3A720839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79598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85C7C-3A26-4A20-84F1-FDF4451A7289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E086C-2E2F-4624-84AD-6F11BFBB134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11959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576D8-2F8A-4A66-A56F-D3EC2913D92D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1290A-A3DC-4C7E-80DD-10DFFFCFFC8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30499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157E4-7C7D-41E1-8404-BA72924FCDAF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07E09-0919-4BAB-99E1-8A5C4721651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2624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BF483-7D89-4F48-8BFB-E3315E0944A8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443AF-D50D-42D1-B53D-7251FF5A9F8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62240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BB5979E-7B13-42BF-A58B-E0D91BA1E7C4}" type="datetimeFigureOut">
              <a:rPr lang="fr-FR"/>
              <a:pPr>
                <a:defRPr/>
              </a:pPr>
              <a:t>12/09/2011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9DF7A3C-2255-4A1E-851B-A3D95064B5D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ckstarter.com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3568" y="4431258"/>
            <a:ext cx="7772400" cy="869950"/>
          </a:xfrm>
        </p:spPr>
        <p:txBody>
          <a:bodyPr/>
          <a:lstStyle/>
          <a:p>
            <a:r>
              <a:rPr lang="et-EE" b="1" dirty="0" smtClean="0">
                <a:solidFill>
                  <a:schemeClr val="bg1"/>
                </a:solidFill>
              </a:rPr>
              <a:t>E-RAAMATUTE ÄRIMUDELID TÄNA JA HOMME</a:t>
            </a:r>
            <a:endParaRPr lang="fr-CA" b="1" dirty="0" smtClean="0">
              <a:solidFill>
                <a:schemeClr val="bg1"/>
              </a:solidFill>
            </a:endParaRP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155576" y="5805264"/>
            <a:ext cx="2192288" cy="776634"/>
          </a:xfrm>
        </p:spPr>
        <p:txBody>
          <a:bodyPr/>
          <a:lstStyle/>
          <a:p>
            <a:pPr algn="l"/>
            <a:r>
              <a:rPr lang="et-EE" b="1" dirty="0" smtClean="0">
                <a:solidFill>
                  <a:schemeClr val="bg1"/>
                </a:solidFill>
              </a:rPr>
              <a:t>Agor Eiskop</a:t>
            </a:r>
            <a:endParaRPr lang="fr-CA" b="1" dirty="0" smtClean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42146" y="5685055"/>
            <a:ext cx="207832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t-EE" b="1" dirty="0" smtClean="0">
                <a:solidFill>
                  <a:schemeClr val="bg1"/>
                </a:solidFill>
              </a:rPr>
              <a:t>LibroCS.com</a:t>
            </a:r>
          </a:p>
          <a:p>
            <a:pPr algn="r"/>
            <a:r>
              <a:rPr lang="et-EE" b="1" dirty="0" smtClean="0">
                <a:solidFill>
                  <a:schemeClr val="bg1"/>
                </a:solidFill>
              </a:rPr>
              <a:t>eReeder.com</a:t>
            </a:r>
          </a:p>
          <a:p>
            <a:pPr algn="r"/>
            <a:r>
              <a:rPr lang="et-EE" b="1" dirty="0" smtClean="0">
                <a:solidFill>
                  <a:schemeClr val="bg1"/>
                </a:solidFill>
              </a:rPr>
              <a:t>Bookscandy.com</a:t>
            </a:r>
          </a:p>
          <a:p>
            <a:endParaRPr lang="et-EE" dirty="0"/>
          </a:p>
        </p:txBody>
      </p:sp>
      <p:sp>
        <p:nvSpPr>
          <p:cNvPr id="6" name="Rectangle 5"/>
          <p:cNvSpPr/>
          <p:nvPr/>
        </p:nvSpPr>
        <p:spPr>
          <a:xfrm>
            <a:off x="8172400" y="6525344"/>
            <a:ext cx="864096" cy="288032"/>
          </a:xfrm>
          <a:prstGeom prst="rect">
            <a:avLst/>
          </a:prstGeom>
          <a:solidFill>
            <a:srgbClr val="578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11430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t-EE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Uue Raamatuaja koidikul </a:t>
            </a:r>
            <a:endParaRPr lang="fr-CA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67744" y="1556792"/>
            <a:ext cx="6400800" cy="4896544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E-poodides müüdavate eestikeesete E-raamatute valik on hetkel kasin</a:t>
            </a:r>
            <a:endParaRPr lang="fr-CA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E-raamatud on kallid (-20% trükiraamatutega võrreldes)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Seadusandlus ja regulatsioonid lohisevad minevikus - Käibemaks 20% tavapärase 9% asemel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Internetis levivad piraatraamatud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Loodusressursside piiratus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et-EE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t-EE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CA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t-EE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E-raamatute edulugu Vanast </a:t>
            </a:r>
            <a:r>
              <a:rPr lang="et-EE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</a:t>
            </a:r>
            <a:r>
              <a:rPr lang="et-EE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aamatumaailmast:  </a:t>
            </a:r>
            <a:r>
              <a:rPr lang="et-EE" sz="6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AMAZON</a:t>
            </a:r>
            <a:endParaRPr lang="fr-CA" sz="67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410445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Maailma suurim raamatumüüja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Juulis 2010 ületas e-raamatute müük paberkandjate müüki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Eksemplaripõhine ärimudel</a:t>
            </a:r>
            <a:endParaRPr lang="fr-CA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Vertikaalne integratsioon, oma luger – Kindle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DRM-ga kaitstud eksemplaarid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t-EE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CA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>
                <a:solidFill>
                  <a:schemeClr val="bg1"/>
                </a:solidFill>
              </a:rPr>
              <a:t>Uus Raamatumaailm</a:t>
            </a:r>
            <a:endParaRPr lang="fr-CA" b="1" dirty="0" smtClean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43125"/>
            <a:ext cx="8229600" cy="4357688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???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Senine tsentraliseeritud hierarhia lakkab eksisteerimast, Uus Raamatumaailm hakkab koosnema palju enamatest iseseisvatest rakukestest.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E-raamatu hind hakkab olema umbes €2-€3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Digitaalsete formaatide evolutsioon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Ellu jäävad need, kes suudavad kiiremini kohaneda</a:t>
            </a:r>
            <a:endParaRPr lang="fr-CA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6264696" cy="11430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t-EE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Ärimudelid</a:t>
            </a:r>
            <a:endParaRPr lang="fr-CA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2"/>
          <p:cNvSpPr txBox="1">
            <a:spLocks noGrp="1"/>
          </p:cNvSpPr>
          <p:nvPr>
            <p:ph idx="1"/>
          </p:nvPr>
        </p:nvSpPr>
        <p:spPr bwMode="auto">
          <a:xfrm>
            <a:off x="2195736" y="1628800"/>
            <a:ext cx="662473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Kasumi jaotus lugejast kirjanikuni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Kuumakse põhine mudel</a:t>
            </a:r>
            <a:endParaRPr lang="fr-CA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Kollektiivne ülevõtmine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Kollektiivne kirjaniku sponsoreerimine  </a:t>
            </a: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  <a:hlinkClick r:id="rId3"/>
              </a:rPr>
              <a:t>www.kickstarter.com</a:t>
            </a:r>
            <a:r>
              <a:rPr lang="et-E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Püsiklientide poolt ajendatud omandamine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Eksperimenteerimine…</a:t>
            </a:r>
            <a:endParaRPr lang="fr-CA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9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t-EE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Võimalused ülemineku perioodiks senistele tegijatele</a:t>
            </a:r>
            <a:endParaRPr lang="fr-CA" sz="67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24847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Säilitada kuni selgushetkedeni senist eksemplari põhist ärimudelit – kaitsta </a:t>
            </a:r>
            <a:b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e-raamatuid DRM-ga.</a:t>
            </a:r>
            <a:endParaRPr lang="et-EE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Kirjastajad suunavad prioriteedid turundusele ning uute kasumiallikate otsimisele</a:t>
            </a:r>
            <a:endParaRPr lang="et-EE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Hakata raamatuid uutmoodi kirjutama (</a:t>
            </a:r>
            <a:r>
              <a:rPr lang="et-EE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product placement</a:t>
            </a:r>
            <a:r>
              <a:rPr lang="et-EE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jne)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CA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91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3568" y="4431258"/>
            <a:ext cx="7772400" cy="869950"/>
          </a:xfrm>
        </p:spPr>
        <p:txBody>
          <a:bodyPr/>
          <a:lstStyle/>
          <a:p>
            <a:r>
              <a:rPr lang="et-EE" b="1" dirty="0" smtClean="0">
                <a:solidFill>
                  <a:schemeClr val="bg1"/>
                </a:solidFill>
              </a:rPr>
              <a:t>Tänan tähelepanu eest!</a:t>
            </a:r>
            <a:endParaRPr lang="fr-CA" b="1" dirty="0" smtClean="0">
              <a:solidFill>
                <a:schemeClr val="bg1"/>
              </a:solidFill>
            </a:endParaRP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763688" y="5733256"/>
            <a:ext cx="6152728" cy="1352698"/>
          </a:xfrm>
        </p:spPr>
        <p:txBody>
          <a:bodyPr/>
          <a:lstStyle/>
          <a:p>
            <a:pPr algn="l"/>
            <a:r>
              <a:rPr lang="et-EE" b="1" dirty="0" smtClean="0">
                <a:solidFill>
                  <a:schemeClr val="bg1"/>
                </a:solidFill>
              </a:rPr>
              <a:t>Agor Eiskop            agor@a3ia.com</a:t>
            </a:r>
            <a:endParaRPr lang="fr-CA" b="1" dirty="0" smtClean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172400" y="6525344"/>
            <a:ext cx="864096" cy="288032"/>
          </a:xfrm>
          <a:prstGeom prst="rect">
            <a:avLst/>
          </a:prstGeom>
          <a:solidFill>
            <a:srgbClr val="578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37687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5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153</Template>
  <TotalTime>2816</TotalTime>
  <Words>162</Words>
  <Application>Microsoft Office PowerPoint</Application>
  <PresentationFormat>On-screen Show (4:3)</PresentationFormat>
  <Paragraphs>44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Calibri</vt:lpstr>
      <vt:lpstr>Arial</vt:lpstr>
      <vt:lpstr>153</vt:lpstr>
      <vt:lpstr>E-RAAMATUTE ÄRIMUDELID TÄNA JA HOMME</vt:lpstr>
      <vt:lpstr>Uue Raamatuaja koidikul </vt:lpstr>
      <vt:lpstr>E-raamatute edulugu Vanast Raamatumaailmast:  AMAZON</vt:lpstr>
      <vt:lpstr>Uus Raamatumaailm</vt:lpstr>
      <vt:lpstr>Ärimudelid</vt:lpstr>
      <vt:lpstr>Võimalused ülemineku perioodiks senistele tegijatele</vt:lpstr>
      <vt:lpstr>Tänan tähelepanu eest!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E-RAAMATUTE ÄRIMUDELID TÄNA JA HOMME</dc:title>
  <dc:creator>OWNER</dc:creator>
  <cp:lastModifiedBy>OWNER</cp:lastModifiedBy>
  <cp:revision>30</cp:revision>
  <dcterms:created xsi:type="dcterms:W3CDTF">2011-09-12T16:32:27Z</dcterms:created>
  <dcterms:modified xsi:type="dcterms:W3CDTF">2011-09-14T15:28:52Z</dcterms:modified>
</cp:coreProperties>
</file>