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2" r:id="rId6"/>
    <p:sldId id="271" r:id="rId7"/>
    <p:sldId id="263" r:id="rId8"/>
    <p:sldId id="272" r:id="rId9"/>
    <p:sldId id="264" r:id="rId10"/>
    <p:sldId id="275" r:id="rId11"/>
    <p:sldId id="273" r:id="rId12"/>
    <p:sldId id="265" r:id="rId13"/>
    <p:sldId id="266" r:id="rId14"/>
    <p:sldId id="276" r:id="rId15"/>
    <p:sldId id="267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9" autoAdjust="0"/>
    <p:restoredTop sz="94655" autoAdjust="0"/>
  </p:normalViewPr>
  <p:slideViewPr>
    <p:cSldViewPr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noProof="0" smtClean="0"/>
              <a:t>Click to edit Master text styles</a:t>
            </a:r>
          </a:p>
          <a:p>
            <a:pPr lvl="1"/>
            <a:r>
              <a:rPr lang="en-US" altLang="et-EE" noProof="0" smtClean="0"/>
              <a:t>Second level</a:t>
            </a:r>
          </a:p>
          <a:p>
            <a:pPr lvl="2"/>
            <a:r>
              <a:rPr lang="en-US" altLang="et-EE" noProof="0" smtClean="0"/>
              <a:t>Third level</a:t>
            </a:r>
          </a:p>
          <a:p>
            <a:pPr lvl="3"/>
            <a:r>
              <a:rPr lang="en-US" altLang="et-EE" noProof="0" smtClean="0"/>
              <a:t>Fourth level</a:t>
            </a:r>
          </a:p>
          <a:p>
            <a:pPr lvl="4"/>
            <a:r>
              <a:rPr lang="en-US" altLang="et-EE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D0A6922-8D43-4911-A272-3E62EBDB4ECF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16863098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78AA1-455B-485B-B822-6EAB78A5BAB7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4018873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EEFEF-4FCF-400B-BB71-0BF2B510552C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3275042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EEE4A-2CD3-4BB5-AAAC-015D173262C8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1762225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82D1F-69C9-47DE-BA7A-CF5887C48979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3429760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D7581-AFC2-4770-88BF-B0A41D00AA4E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330074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9FFB9-9897-434F-8781-FE4262C1ED08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3932092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BD0DA-422F-4BB8-AA45-DCEF785561F7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820956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0DEB1-818B-4018-93A3-762265BB70DC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1801379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1B0EE-A53A-445A-BE67-6BDE4E5F8780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2314254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778D6-0CE9-4AB1-BD4B-658A5D88BA35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497782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1D361-754F-4754-9E1E-86B46A53D073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734112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6153-B179-4407-AD24-39576D378B8E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  <p:extLst>
      <p:ext uri="{BB962C8B-B14F-4D97-AF65-F5344CB8AC3E}">
        <p14:creationId xmlns:p14="http://schemas.microsoft.com/office/powerpoint/2010/main" val="910098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/>
              <a:t>Click to edit Master text styles</a:t>
            </a:r>
          </a:p>
          <a:p>
            <a:pPr lvl="1"/>
            <a:r>
              <a:rPr lang="en-US" altLang="et-EE" smtClean="0"/>
              <a:t>Second level</a:t>
            </a:r>
          </a:p>
          <a:p>
            <a:pPr lvl="2"/>
            <a:r>
              <a:rPr lang="en-US" altLang="et-EE" smtClean="0"/>
              <a:t>Third level</a:t>
            </a:r>
          </a:p>
          <a:p>
            <a:pPr lvl="3"/>
            <a:r>
              <a:rPr lang="en-US" altLang="et-EE" smtClean="0"/>
              <a:t>Fourth level</a:t>
            </a:r>
          </a:p>
          <a:p>
            <a:pPr lvl="4"/>
            <a:r>
              <a:rPr lang="en-US" altLang="et-EE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t-E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31E6CF5-FF94-4ACB-B239-08765537F219}" type="slidenum">
              <a:rPr lang="en-US" altLang="et-EE"/>
              <a:pPr>
                <a:defRPr/>
              </a:pPr>
              <a:t>‹#›</a:t>
            </a:fld>
            <a:endParaRPr lang="en-US" alt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412875"/>
            <a:ext cx="7772400" cy="1470025"/>
          </a:xfrm>
        </p:spPr>
        <p:txBody>
          <a:bodyPr/>
          <a:lstStyle/>
          <a:p>
            <a:pPr eaLnBrk="1" hangingPunct="1"/>
            <a:r>
              <a:rPr lang="et-EE" altLang="et-EE" sz="3200" b="1" smtClean="0">
                <a:solidFill>
                  <a:srgbClr val="006699"/>
                </a:solidFill>
              </a:rPr>
              <a:t>Säilitustingimused RR hoidlates ja ennetavad meetmed teavikute säilitamiseks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/>
          <a:p>
            <a:pPr eaLnBrk="1" hangingPunct="1"/>
            <a:r>
              <a:rPr lang="et-EE" altLang="et-EE" sz="2000" b="1" smtClean="0"/>
              <a:t>Kaire Lass</a:t>
            </a:r>
          </a:p>
          <a:p>
            <a:pPr eaLnBrk="1" hangingPunct="1"/>
            <a:r>
              <a:rPr lang="et-EE" altLang="et-EE" sz="2000" b="1" smtClean="0"/>
              <a:t>Eesti Rahvusraamatukogu</a:t>
            </a:r>
          </a:p>
        </p:txBody>
      </p:sp>
      <p:sp>
        <p:nvSpPr>
          <p:cNvPr id="2052" name="Line 5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2053" name="Picture 6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7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2055" name="Text Box 8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2056" name="Text Box 9"/>
          <p:cNvSpPr txBox="1">
            <a:spLocks noChangeArrowheads="1"/>
          </p:cNvSpPr>
          <p:nvPr/>
        </p:nvSpPr>
        <p:spPr bwMode="auto">
          <a:xfrm>
            <a:off x="1331913" y="115888"/>
            <a:ext cx="57610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2057" name="Line 10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RR kogude suurus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t-EE" altLang="et-EE" sz="2400" smtClean="0"/>
              <a:t>Seisuga 31.12.2013 on </a:t>
            </a:r>
            <a:r>
              <a:rPr lang="et-EE" altLang="et-EE" sz="2400" b="1" smtClean="0"/>
              <a:t>3 575 777</a:t>
            </a:r>
            <a:r>
              <a:rPr lang="et-EE" altLang="et-EE" sz="2400" smtClean="0"/>
              <a:t> teavikut, sellest</a:t>
            </a:r>
          </a:p>
          <a:p>
            <a:pPr eaLnBrk="1" hangingPunct="1"/>
            <a:r>
              <a:rPr lang="et-EE" altLang="et-EE" sz="2400" smtClean="0"/>
              <a:t>3 417 458 andmekandjal teavikut</a:t>
            </a:r>
          </a:p>
          <a:p>
            <a:pPr eaLnBrk="1" hangingPunct="1"/>
            <a:r>
              <a:rPr lang="et-EE" altLang="et-EE" sz="2400" smtClean="0"/>
              <a:t>158 319 e-teavikut võrgu vahendusel</a:t>
            </a:r>
            <a:r>
              <a:rPr lang="et-EE" altLang="et-EE" smtClean="0"/>
              <a:t> </a:t>
            </a:r>
          </a:p>
          <a:p>
            <a:pPr eaLnBrk="1" hangingPunct="1"/>
            <a:endParaRPr lang="et-EE" altLang="et-EE" smtClean="0"/>
          </a:p>
          <a:p>
            <a:pPr eaLnBrk="1" hangingPunct="1">
              <a:buFontTx/>
              <a:buNone/>
            </a:pPr>
            <a:r>
              <a:rPr lang="et-EE" altLang="et-EE" sz="2400" smtClean="0"/>
              <a:t>3,4 miljonist andmekandjal teavikust on</a:t>
            </a:r>
          </a:p>
          <a:p>
            <a:pPr eaLnBrk="1" hangingPunct="1"/>
            <a:r>
              <a:rPr lang="et-EE" altLang="et-EE" sz="2400" smtClean="0"/>
              <a:t>~ 3,3 miljonit paberkandjal teavikut (raamat, perioodika, kaart, noot, jne) </a:t>
            </a:r>
          </a:p>
          <a:p>
            <a:pPr eaLnBrk="1" hangingPunct="1"/>
            <a:r>
              <a:rPr lang="et-EE" altLang="et-EE" sz="2400" smtClean="0"/>
              <a:t>~ 87 000 muul kandjal teavikut (auvised, e-teavikud, mikrovormid) </a:t>
            </a:r>
          </a:p>
        </p:txBody>
      </p:sp>
      <p:sp>
        <p:nvSpPr>
          <p:cNvPr id="3076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3077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331913" y="115888"/>
            <a:ext cx="59769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RR andmekandjal kogude struktuur</a:t>
            </a:r>
            <a:r>
              <a:rPr lang="et-EE" altLang="et-EE" smtClean="0"/>
              <a:t>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5370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t-EE" altLang="et-EE" sz="2400" smtClean="0"/>
              <a:t>	I  </a:t>
            </a:r>
            <a:r>
              <a:rPr lang="et-EE" altLang="et-EE" sz="2000" smtClean="0"/>
              <a:t>KASUTUSKOGUD 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	1. Arhiivkogu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	2. Haruldaste raamatute kogu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	3. Arhiivid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	4. Põhikogu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II  KUNSTIKOGU 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III  TAGATISKOOPIATE KOGU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IV  VARUKOGU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V  VAHETUSKOGU</a:t>
            </a:r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4101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08725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2239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9769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4105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Säilitustegevust reguleerivad dokumendid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eaLnBrk="1" hangingPunct="1"/>
            <a:r>
              <a:rPr lang="et-EE" altLang="et-EE" sz="2000" smtClean="0"/>
              <a:t>Kogude juhendid (Harulduste kogu; Arhiivkogu; Põhikogu; Kunstikogu; Tagatiskoopiate kogu; Isikuarhiivid; Varukogu)</a:t>
            </a:r>
          </a:p>
          <a:p>
            <a:pPr eaLnBrk="1" hangingPunct="1"/>
            <a:r>
              <a:rPr lang="et-EE" altLang="et-EE" sz="2000" smtClean="0"/>
              <a:t>Hoidlate kasutamise eeskiri</a:t>
            </a:r>
          </a:p>
          <a:p>
            <a:pPr eaLnBrk="1" hangingPunct="1"/>
            <a:r>
              <a:rPr lang="et-EE" altLang="et-EE" sz="2000" smtClean="0"/>
              <a:t>Kogude arvestusdokumentide hoidla kasutamise eeskiri</a:t>
            </a:r>
          </a:p>
          <a:p>
            <a:pPr eaLnBrk="1" hangingPunct="1"/>
            <a:r>
              <a:rPr lang="et-EE" altLang="et-EE" sz="2000" smtClean="0"/>
              <a:t>Teavikute ohutuse tagamine (Kriisireguleerimise plaani üks peatükke)</a:t>
            </a:r>
          </a:p>
          <a:p>
            <a:pPr eaLnBrk="1" hangingPunct="1"/>
            <a:r>
              <a:rPr lang="et-EE" altLang="et-EE" sz="2000" smtClean="0"/>
              <a:t>Säilituskogude eksponeerimise juhend</a:t>
            </a:r>
          </a:p>
          <a:p>
            <a:pPr eaLnBrk="1" hangingPunct="1"/>
            <a:r>
              <a:rPr lang="et-EE" altLang="et-EE" sz="2000" smtClean="0"/>
              <a:t>Eesti Rahvusraamatukogu kogudesse kuuluvate teoste reprodutseerimise juhend</a:t>
            </a:r>
          </a:p>
          <a:p>
            <a:pPr eaLnBrk="1" hangingPunct="1"/>
            <a:r>
              <a:rPr lang="et-EE" altLang="et-EE" sz="2000" smtClean="0"/>
              <a:t>Digitaalsete tagatiskoopiate valmistamise juhend</a:t>
            </a:r>
          </a:p>
          <a:p>
            <a:pPr eaLnBrk="1" hangingPunct="1"/>
            <a:r>
              <a:rPr lang="et-EE" altLang="et-EE" sz="2000" smtClean="0"/>
              <a:t>RR kogude kujundamise ja säilitamise tegevuskava aastani 2018 (koostamisel)</a:t>
            </a:r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5125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5129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Hoidlate süsteem ja säilitustingimused</a:t>
            </a:r>
            <a:r>
              <a:rPr lang="et-EE" altLang="et-EE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eaLnBrk="1" hangingPunct="1"/>
            <a:r>
              <a:rPr lang="et-EE" altLang="et-EE" sz="2000" smtClean="0"/>
              <a:t>RR-is on kokku 34 hoidlat üldpinnaga 12 000 m²</a:t>
            </a:r>
          </a:p>
          <a:p>
            <a:pPr eaLnBrk="1" hangingPunct="1"/>
            <a:r>
              <a:rPr lang="et-EE" altLang="et-EE" sz="2000" smtClean="0"/>
              <a:t>Teavikute paigutamiseks on kokku ~ 77 500 laudimeetrit, millest 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~ 66 % on täidetud</a:t>
            </a:r>
          </a:p>
          <a:p>
            <a:pPr eaLnBrk="1" hangingPunct="1">
              <a:buFontTx/>
              <a:buNone/>
            </a:pPr>
            <a:endParaRPr lang="et-EE" altLang="et-EE" sz="2000" smtClean="0"/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6149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6153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6154" name="Picture 12"/>
          <p:cNvPicPr>
            <a:picLocks noChangeAspect="1" noChangeArrowheads="1"/>
          </p:cNvPicPr>
          <p:nvPr/>
        </p:nvPicPr>
        <p:blipFill>
          <a:blip r:embed="rId3" cstate="print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141663"/>
            <a:ext cx="3875087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3" descr="hoidlad 013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141663"/>
            <a:ext cx="3927475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Hoidlate süsteem ja säilitustingimused</a:t>
            </a:r>
            <a:r>
              <a:rPr lang="et-EE" altLang="et-EE" smtClean="0"/>
              <a:t>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45370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t-EE" altLang="et-EE" sz="2800" smtClean="0"/>
              <a:t>	</a:t>
            </a:r>
            <a:r>
              <a:rPr lang="et-EE" altLang="et-EE" sz="2400" smtClean="0"/>
              <a:t>Kliima hoidmiseks hoidlates on 2 kliimasüsteemi, mis tagavad säilitus- ja hoiutingimused etteantud parameetrite piires: </a:t>
            </a:r>
          </a:p>
          <a:p>
            <a:pPr eaLnBrk="1" hangingPunct="1">
              <a:buFontTx/>
              <a:buNone/>
            </a:pPr>
            <a:r>
              <a:rPr lang="et-EE" altLang="et-EE" sz="2400" smtClean="0"/>
              <a:t> </a:t>
            </a:r>
          </a:p>
          <a:p>
            <a:pPr lvl="1" eaLnBrk="1" hangingPunct="1"/>
            <a:r>
              <a:rPr lang="et-EE" altLang="et-EE" sz="2400" smtClean="0"/>
              <a:t>2003 – 2004 ehitati autonoomne kliimasüsteem 3. korrusele, kus paiknevad kõige väärtuslikumad kogud (harulduste kogu ja arhiivkogu)</a:t>
            </a:r>
          </a:p>
          <a:p>
            <a:pPr lvl="1" eaLnBrk="1" hangingPunct="1">
              <a:buFontTx/>
              <a:buNone/>
            </a:pPr>
            <a:endParaRPr lang="et-EE" altLang="et-EE" sz="2400" smtClean="0"/>
          </a:p>
          <a:p>
            <a:pPr lvl="1" eaLnBrk="1" hangingPunct="1"/>
            <a:r>
              <a:rPr lang="et-EE" altLang="et-EE" sz="2400" smtClean="0"/>
              <a:t>2012. a. renoveeriti ülejäänud hoidlaid ning lugemissaale teenindav kliima- ja ventilatsioonisüsteem 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7173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7177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Hoidlad jagunevad vastavalt säilitustingimustele</a:t>
            </a:r>
            <a:r>
              <a:rPr lang="et-EE" altLang="et-EE" smtClean="0"/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84313"/>
            <a:ext cx="8229600" cy="4537075"/>
          </a:xfrm>
        </p:spPr>
        <p:txBody>
          <a:bodyPr/>
          <a:lstStyle/>
          <a:p>
            <a:pPr marL="609600" indent="-609600" eaLnBrk="1" hangingPunct="1"/>
            <a:endParaRPr lang="et-EE" altLang="et-EE" sz="2400" smtClean="0"/>
          </a:p>
          <a:p>
            <a:pPr marL="609600" indent="-609600" eaLnBrk="1" hangingPunct="1"/>
            <a:r>
              <a:rPr lang="et-EE" altLang="et-EE" sz="2400" smtClean="0"/>
              <a:t>5 pikaajalise hoiuga hoidlat (T =18±1°C, RH = 40±5%);</a:t>
            </a:r>
          </a:p>
          <a:p>
            <a:pPr marL="609600" indent="-609600" eaLnBrk="1" hangingPunct="1"/>
            <a:endParaRPr lang="et-EE" altLang="et-EE" sz="2400" smtClean="0"/>
          </a:p>
          <a:p>
            <a:pPr marL="609600" indent="-609600" eaLnBrk="1" hangingPunct="1"/>
            <a:r>
              <a:rPr lang="et-EE" altLang="et-EE" sz="2400" smtClean="0"/>
              <a:t>2 allajahutatud temperatuuriga erihoidlat (T= 7±1°C, RH = 30±5%; T = 14±1°C, RH = 40±5%)</a:t>
            </a:r>
          </a:p>
          <a:p>
            <a:pPr marL="609600" indent="-609600" eaLnBrk="1" hangingPunct="1">
              <a:buFontTx/>
              <a:buNone/>
            </a:pPr>
            <a:endParaRPr lang="et-EE" altLang="et-EE" sz="2400" smtClean="0"/>
          </a:p>
          <a:p>
            <a:pPr marL="609600" indent="-609600" eaLnBrk="1" hangingPunct="1"/>
            <a:r>
              <a:rPr lang="et-EE" altLang="et-EE" sz="2400" smtClean="0"/>
              <a:t>22 üldhoidlat (T = 18±2°C, RH = 45±5%)</a:t>
            </a:r>
          </a:p>
          <a:p>
            <a:pPr marL="609600" indent="-609600" eaLnBrk="1" hangingPunct="1">
              <a:buFontTx/>
              <a:buNone/>
            </a:pPr>
            <a:endParaRPr lang="et-EE" altLang="et-EE" sz="2400" smtClean="0"/>
          </a:p>
          <a:p>
            <a:pPr marL="609600" indent="-609600" eaLnBrk="1" hangingPunct="1"/>
            <a:r>
              <a:rPr lang="et-EE" altLang="et-EE" sz="2400" smtClean="0"/>
              <a:t>5 avatud hoidlat, s.h. 2 lugejatele avatud hoidlat (ei seata stabiilse klimaatilise keskkonna nõudeid)</a:t>
            </a:r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8197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Ennetavad meetmed teavikute säilitamiseks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453707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t-EE" altLang="et-EE" sz="2400" smtClean="0"/>
              <a:t>Teavikute ja riiulite puhastamine hoidlates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t-EE" altLang="et-EE" sz="2000" smtClean="0"/>
              <a:t>toimub alates 2005. aastast, tänaseks on puhastatud 23 hoidlat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t-EE" altLang="et-EE" sz="2400" smtClean="0"/>
              <a:t>Teavikute leht-lehelt puhastamine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t-EE" altLang="et-EE" sz="2000" smtClean="0"/>
              <a:t>arhiivkogu  teavikud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t-EE" altLang="et-EE" sz="2000" smtClean="0"/>
              <a:t>järelkomplekteeritud teavikud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t-EE" altLang="et-EE" sz="2000" smtClean="0"/>
              <a:t>varukogust põhikogusse suunatavad trükised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t-EE" altLang="et-EE" sz="2400" smtClean="0"/>
              <a:t>Teavikute kiletamine 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t-EE" altLang="et-EE" sz="2000" smtClean="0"/>
              <a:t>pehmekaanelised põhikogu trükised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t-EE" altLang="et-EE" sz="2400" smtClean="0"/>
              <a:t>Teavikute karbistamine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fi-FI" altLang="et-EE" sz="2000" smtClean="0"/>
              <a:t>säilituseksemplarid </a:t>
            </a:r>
            <a:endParaRPr lang="et-EE" altLang="et-EE" sz="2000" smtClean="0"/>
          </a:p>
          <a:p>
            <a:pPr marL="990600" lvl="1" indent="-533400" eaLnBrk="1" hangingPunct="1">
              <a:lnSpc>
                <a:spcPct val="90000"/>
              </a:lnSpc>
            </a:pPr>
            <a:r>
              <a:rPr lang="et-EE" altLang="et-EE" sz="2000" smtClean="0"/>
              <a:t>põhikogu perioodikaväljaanded ja õhukesed trükised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et-EE" altLang="et-EE" sz="2400" smtClean="0"/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9221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Ennetavad meetmed teavikute säilitamiseks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4537075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t-EE" altLang="et-EE" sz="2400" smtClean="0"/>
              <a:t>Raamatud</a:t>
            </a: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0245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0250" name="Picture 17" descr="hoidlad 007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" t="30733" r="2478" b="11592"/>
          <a:stretch>
            <a:fillRect/>
          </a:stretch>
        </p:blipFill>
        <p:spPr bwMode="auto">
          <a:xfrm>
            <a:off x="4500563" y="1341438"/>
            <a:ext cx="42545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20" descr="hoidlad 035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45" b="-1208"/>
          <a:stretch>
            <a:fillRect/>
          </a:stretch>
        </p:blipFill>
        <p:spPr bwMode="auto">
          <a:xfrm>
            <a:off x="539750" y="3789363"/>
            <a:ext cx="340360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21" descr="hoidlad 033"/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6" t="2086" b="3070"/>
          <a:stretch>
            <a:fillRect/>
          </a:stretch>
        </p:blipFill>
        <p:spPr bwMode="auto">
          <a:xfrm>
            <a:off x="539750" y="1700213"/>
            <a:ext cx="3392488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22" descr="hoidlad 026"/>
          <p:cNvPicPr>
            <a:picLocks noChangeAspect="1" noChangeArrowheads="1"/>
          </p:cNvPicPr>
          <p:nvPr/>
        </p:nvPicPr>
        <p:blipFill>
          <a:blip r:embed="rId6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0" t="14804"/>
          <a:stretch>
            <a:fillRect/>
          </a:stretch>
        </p:blipFill>
        <p:spPr bwMode="auto">
          <a:xfrm>
            <a:off x="4572000" y="2924175"/>
            <a:ext cx="1901825" cy="304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3" descr="hoidlad 006"/>
          <p:cNvPicPr>
            <a:picLocks noChangeAspect="1" noChangeArrowheads="1"/>
          </p:cNvPicPr>
          <p:nvPr/>
        </p:nvPicPr>
        <p:blipFill>
          <a:blip r:embed="rId7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" t="21365" r="6538" b="-93"/>
          <a:stretch>
            <a:fillRect/>
          </a:stretch>
        </p:blipFill>
        <p:spPr bwMode="auto">
          <a:xfrm>
            <a:off x="6732588" y="2924175"/>
            <a:ext cx="19812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Ennetavad meetmed teavikute säilitamiseks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4537075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t-EE" altLang="et-EE" sz="2400" smtClean="0"/>
              <a:t>Perioodika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1269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1274" name="Picture 14" descr="hoidlad 025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3527425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5" descr="hoidlad 014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076700"/>
            <a:ext cx="3441700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7" descr="hoidlad 002"/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5" b="-722"/>
          <a:stretch>
            <a:fillRect/>
          </a:stretch>
        </p:blipFill>
        <p:spPr bwMode="auto">
          <a:xfrm>
            <a:off x="4787900" y="1773238"/>
            <a:ext cx="338455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8" descr="hoidlad2 003"/>
          <p:cNvPicPr>
            <a:picLocks noChangeAspect="1" noChangeArrowheads="1"/>
          </p:cNvPicPr>
          <p:nvPr/>
        </p:nvPicPr>
        <p:blipFill>
          <a:blip r:embed="rId6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6" t="5655"/>
          <a:stretch>
            <a:fillRect/>
          </a:stretch>
        </p:blipFill>
        <p:spPr bwMode="auto">
          <a:xfrm>
            <a:off x="684213" y="4005263"/>
            <a:ext cx="31940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Ennetavad meetmed teavikute säilitamiseks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4537075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t-EE" altLang="et-EE" sz="2400" smtClean="0"/>
              <a:t>Auvised					Kaardid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2293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2298" name="Picture 16" descr="hoidlad 041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73238"/>
            <a:ext cx="34194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9" descr="hoidlad 037"/>
          <p:cNvPicPr>
            <a:picLocks noChangeAspect="1" noChangeArrowheads="1"/>
          </p:cNvPicPr>
          <p:nvPr/>
        </p:nvPicPr>
        <p:blipFill>
          <a:blip r:embed="rId4">
            <a:lum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933825"/>
            <a:ext cx="34194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20" descr="hoidlad 023"/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92" t="1613" r="9286" b="1640"/>
          <a:stretch>
            <a:fillRect/>
          </a:stretch>
        </p:blipFill>
        <p:spPr bwMode="auto">
          <a:xfrm>
            <a:off x="5148263" y="1700213"/>
            <a:ext cx="2984500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21" descr="hoidlad 028"/>
          <p:cNvPicPr>
            <a:picLocks noChangeAspect="1" noChangeArrowheads="1"/>
          </p:cNvPicPr>
          <p:nvPr/>
        </p:nvPicPr>
        <p:blipFill>
          <a:blip r:embed="rId6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221163"/>
            <a:ext cx="3225800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Teavikute reprodutseerimine säilitamise eesmärgil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537075"/>
          </a:xfrm>
        </p:spPr>
        <p:txBody>
          <a:bodyPr/>
          <a:lstStyle/>
          <a:p>
            <a:pPr eaLnBrk="1" hangingPunct="1"/>
            <a:r>
              <a:rPr lang="et-EE" altLang="et-EE" sz="2400" smtClean="0"/>
              <a:t>Mikrofilmimine 1993 – 2013</a:t>
            </a:r>
          </a:p>
          <a:p>
            <a:pPr eaLnBrk="1" hangingPunct="1">
              <a:buFontTx/>
              <a:buNone/>
            </a:pPr>
            <a:r>
              <a:rPr lang="et-EE" altLang="et-EE" sz="2400" smtClean="0"/>
              <a:t>	</a:t>
            </a:r>
            <a:r>
              <a:rPr lang="et-EE" altLang="et-EE" sz="2000" smtClean="0"/>
              <a:t>Eesti mikrofilmide registris EMIFIR on andmed 3130 väljaande kohta:</a:t>
            </a:r>
            <a:r>
              <a:rPr lang="et-EE" altLang="et-EE" sz="2400" smtClean="0"/>
              <a:t> </a:t>
            </a:r>
          </a:p>
          <a:p>
            <a:pPr lvl="2" eaLnBrk="1" hangingPunct="1"/>
            <a:r>
              <a:rPr lang="et-EE" altLang="et-EE" sz="1800" smtClean="0"/>
              <a:t>1566 nimetust raamatuid</a:t>
            </a:r>
          </a:p>
          <a:p>
            <a:pPr lvl="2" eaLnBrk="1" hangingPunct="1"/>
            <a:r>
              <a:rPr lang="et-EE" altLang="et-EE" sz="1800" smtClean="0"/>
              <a:t>913 nimetust ajalehti</a:t>
            </a:r>
          </a:p>
          <a:p>
            <a:pPr lvl="2" eaLnBrk="1" hangingPunct="1"/>
            <a:r>
              <a:rPr lang="et-EE" altLang="et-EE" sz="1800" smtClean="0"/>
              <a:t>287 nimetust ajalehe lisasid </a:t>
            </a:r>
          </a:p>
          <a:p>
            <a:pPr lvl="2" eaLnBrk="1" hangingPunct="1"/>
            <a:r>
              <a:rPr lang="et-EE" altLang="et-EE" sz="1800" smtClean="0"/>
              <a:t>140 nimetust jätkväljaandeid</a:t>
            </a:r>
          </a:p>
          <a:p>
            <a:pPr lvl="2" eaLnBrk="1" hangingPunct="1"/>
            <a:r>
              <a:rPr lang="et-EE" altLang="et-EE" sz="1800" smtClean="0"/>
              <a:t>92 nimetust noote</a:t>
            </a:r>
          </a:p>
          <a:p>
            <a:pPr lvl="2" eaLnBrk="1" hangingPunct="1"/>
            <a:r>
              <a:rPr lang="et-EE" altLang="et-EE" sz="1800" smtClean="0"/>
              <a:t>32 nimetust ajakirju </a:t>
            </a:r>
          </a:p>
          <a:p>
            <a:pPr lvl="2" eaLnBrk="1" hangingPunct="1"/>
            <a:r>
              <a:rPr lang="et-EE" altLang="et-EE" sz="1800" smtClean="0"/>
              <a:t>4 pisitrükist</a:t>
            </a:r>
            <a:r>
              <a:rPr lang="et-EE" altLang="et-EE" smtClean="0"/>
              <a:t> </a:t>
            </a:r>
          </a:p>
          <a:p>
            <a:pPr lvl="1" eaLnBrk="1" hangingPunct="1">
              <a:buFontTx/>
              <a:buNone/>
            </a:pPr>
            <a:r>
              <a:rPr lang="et-EE" altLang="et-EE" sz="1800" smtClean="0"/>
              <a:t>(http://web3.nlib.ee/emfr/index.php )</a:t>
            </a: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3317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Teavikute reprodutseerimine säilitamise eesmärgil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eaLnBrk="1" hangingPunct="1"/>
            <a:r>
              <a:rPr lang="et-EE" altLang="et-EE" sz="2000" smtClean="0"/>
              <a:t>Digiteerimine säilitamise eesmärgil alates 2006. aastast</a:t>
            </a:r>
          </a:p>
          <a:p>
            <a:pPr eaLnBrk="1" hangingPunct="1"/>
            <a:r>
              <a:rPr lang="et-EE" altLang="et-EE" sz="2000" smtClean="0"/>
              <a:t>Alates 2007. aastast toimub kogude arenduse ja säilitusnõukogu kinnitatud iga-aastase reprodutseerimiskava ja nimekirjade alusel </a:t>
            </a:r>
          </a:p>
          <a:p>
            <a:pPr eaLnBrk="1" hangingPunct="1">
              <a:buFontTx/>
              <a:buNone/>
            </a:pPr>
            <a:r>
              <a:rPr lang="et-EE" altLang="et-EE" sz="2000" smtClean="0"/>
              <a:t>	(http://www.nlib.ee/index.php?id=11774) </a:t>
            </a:r>
          </a:p>
          <a:p>
            <a:pPr eaLnBrk="1" hangingPunct="1">
              <a:buFontTx/>
              <a:buNone/>
            </a:pPr>
            <a:endParaRPr lang="et-EE" altLang="et-EE" sz="2000" smtClean="0"/>
          </a:p>
          <a:p>
            <a:pPr eaLnBrk="1" hangingPunct="1">
              <a:buFontTx/>
              <a:buNone/>
            </a:pPr>
            <a:r>
              <a:rPr lang="et-EE" altLang="et-EE" sz="2000" smtClean="0"/>
              <a:t>Prioriteedid:</a:t>
            </a:r>
          </a:p>
          <a:p>
            <a:pPr lvl="1" eaLnBrk="1" hangingPunct="1"/>
            <a:r>
              <a:rPr lang="et-EE" altLang="et-EE" sz="1800" smtClean="0"/>
              <a:t>hävimisohus olevad teavikud (sh rabedal paberil ning tuhmuvate tekstidega)</a:t>
            </a:r>
          </a:p>
          <a:p>
            <a:pPr lvl="1" eaLnBrk="1" hangingPunct="1"/>
            <a:r>
              <a:rPr lang="et-EE" altLang="et-EE" sz="1800" smtClean="0"/>
              <a:t>ainueksemplarid</a:t>
            </a:r>
          </a:p>
          <a:p>
            <a:pPr lvl="1" eaLnBrk="1" hangingPunct="1"/>
            <a:r>
              <a:rPr lang="et-EE" altLang="et-EE" sz="1800" smtClean="0"/>
              <a:t>konserveeritud trükised</a:t>
            </a:r>
          </a:p>
          <a:p>
            <a:pPr lvl="1" eaLnBrk="1" hangingPunct="1"/>
            <a:r>
              <a:rPr lang="et-EE" altLang="et-EE" sz="1800" smtClean="0"/>
              <a:t>perioodilised väljaanded (kuna nende kasutamine on intensiivne)</a:t>
            </a:r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4341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Teavikute reprodutseerimine säilitamise eesmärgil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endParaRPr lang="et-EE" altLang="et-EE" sz="1800" smtClean="0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5365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537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030288"/>
            <a:ext cx="7524750" cy="513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Teavikute reprodutseerimine säilitamise eesmärgil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537075"/>
          </a:xfrm>
        </p:spPr>
        <p:txBody>
          <a:bodyPr/>
          <a:lstStyle/>
          <a:p>
            <a:pPr eaLnBrk="1" hangingPunct="1"/>
            <a:r>
              <a:rPr lang="et-EE" altLang="et-EE" sz="2000" smtClean="0"/>
              <a:t>Alates 2008. a. lõpust toimub arhiivkogus säilitatavate helikassettide (~ 2200 eks.) plaanipärane digiteerimine</a:t>
            </a:r>
          </a:p>
          <a:p>
            <a:pPr eaLnBrk="1" hangingPunct="1">
              <a:buFontTx/>
              <a:buNone/>
            </a:pPr>
            <a:endParaRPr lang="et-EE" altLang="et-EE" sz="2000" smtClean="0"/>
          </a:p>
          <a:p>
            <a:pPr eaLnBrk="1" hangingPunct="1"/>
            <a:r>
              <a:rPr lang="et-EE" altLang="et-EE" sz="2000" smtClean="0"/>
              <a:t>2013. a. alustati helifailide arhiveerimist digitaalarhiivis DIGAR ning nende kättesaadavaks tegemist autoriseeritud töökohtadel</a:t>
            </a:r>
          </a:p>
          <a:p>
            <a:pPr eaLnBrk="1" hangingPunct="1">
              <a:buFontTx/>
              <a:buNone/>
            </a:pPr>
            <a:endParaRPr lang="et-EE" altLang="et-EE" sz="2000" smtClean="0"/>
          </a:p>
          <a:p>
            <a:pPr eaLnBrk="1" hangingPunct="1"/>
            <a:r>
              <a:rPr lang="et-EE" altLang="et-EE" sz="2000" smtClean="0"/>
              <a:t>2012. aastast toimub e-teavikute arhiivkogu diskettide ja CD-ROMide kontrollimine ja konverteerimine (k</a:t>
            </a:r>
            <a:r>
              <a:rPr lang="fi-FI" altLang="et-EE" sz="2000" smtClean="0"/>
              <a:t>okku üle 1700 eks</a:t>
            </a:r>
            <a:r>
              <a:rPr lang="et-EE" altLang="et-EE" sz="2000" smtClean="0"/>
              <a:t>.)</a:t>
            </a:r>
          </a:p>
          <a:p>
            <a:pPr eaLnBrk="1" hangingPunct="1">
              <a:buFontTx/>
              <a:buNone/>
            </a:pPr>
            <a:endParaRPr lang="et-EE" altLang="et-EE" sz="2000" smtClean="0"/>
          </a:p>
          <a:p>
            <a:pPr eaLnBrk="1" hangingPunct="1"/>
            <a:r>
              <a:rPr lang="fi-FI" altLang="et-EE" sz="2000" smtClean="0"/>
              <a:t>2013. a. alustati </a:t>
            </a:r>
            <a:r>
              <a:rPr lang="et-EE" altLang="et-EE" sz="2000" smtClean="0"/>
              <a:t>koostööd Eesti Rahvusringhäälinguga videokassettide (~ 600 videot) digiteerimiseks</a:t>
            </a:r>
          </a:p>
          <a:p>
            <a:pPr eaLnBrk="1" hangingPunct="1"/>
            <a:endParaRPr lang="et-EE" altLang="et-EE" smtClean="0"/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6389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6393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720725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Teavikute ennistamine ja konserveerimine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288" y="1484313"/>
            <a:ext cx="8353425" cy="4608512"/>
          </a:xfrm>
        </p:spPr>
        <p:txBody>
          <a:bodyPr/>
          <a:lstStyle/>
          <a:p>
            <a:pPr eaLnBrk="1" hangingPunct="1"/>
            <a:r>
              <a:rPr lang="et-EE" altLang="et-EE" sz="1800" smtClean="0"/>
              <a:t>Üldjuhul konserveeritakse säilituskogude eksemplarid, põhikogu eksemplarid parandatakse ja/või valmistatakse uus köide</a:t>
            </a:r>
          </a:p>
          <a:p>
            <a:pPr eaLnBrk="1" hangingPunct="1"/>
            <a:endParaRPr lang="et-EE" altLang="et-EE" sz="1800" smtClean="0"/>
          </a:p>
          <a:p>
            <a:pPr eaLnBrk="1" hangingPunct="1">
              <a:buFontTx/>
              <a:buNone/>
            </a:pPr>
            <a:endParaRPr lang="et-EE" altLang="et-EE" sz="1800" smtClean="0"/>
          </a:p>
          <a:p>
            <a:pPr eaLnBrk="1" hangingPunct="1">
              <a:buFontTx/>
              <a:buNone/>
            </a:pPr>
            <a:endParaRPr lang="et-EE" altLang="et-EE" sz="1800" smtClean="0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7413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graphicFrame>
        <p:nvGraphicFramePr>
          <p:cNvPr id="18490" name="Group 58"/>
          <p:cNvGraphicFramePr>
            <a:graphicFrameLocks noGrp="1"/>
          </p:cNvGraphicFramePr>
          <p:nvPr>
            <p:ph sz="half" idx="2"/>
          </p:nvPr>
        </p:nvGraphicFramePr>
        <p:xfrm>
          <a:off x="827088" y="2205038"/>
          <a:ext cx="5976937" cy="3505200"/>
        </p:xfrm>
        <a:graphic>
          <a:graphicData uri="http://schemas.openxmlformats.org/drawingml/2006/table">
            <a:tbl>
              <a:tblPr/>
              <a:tblGrid>
                <a:gridCol w="2332037"/>
                <a:gridCol w="1238250"/>
                <a:gridCol w="1166813"/>
                <a:gridCol w="1239837"/>
              </a:tblGrid>
              <a:tr h="3396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2011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2012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2013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3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Konserveeritud lehti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(märgtöötlus)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14 018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14 292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15 921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Parandatud lehti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(pisiparandused)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44 974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42 253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36 377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6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Valmistatud uusi köiteid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3140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2713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2926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47"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s-h. raamatud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758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635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806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34"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s-h.ajakirjad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382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322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266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49"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s-h. kammköide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58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58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51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54"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s-h. klamberköide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1942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1698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t-EE" altLang="et-EE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1803</a:t>
                      </a:r>
                      <a:endParaRPr kumimoji="0" lang="et-EE" altLang="et-EE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76250"/>
            <a:ext cx="8229600" cy="649288"/>
          </a:xfrm>
        </p:spPr>
        <p:txBody>
          <a:bodyPr/>
          <a:lstStyle/>
          <a:p>
            <a:pPr eaLnBrk="1" hangingPunct="1"/>
            <a:r>
              <a:rPr lang="et-EE" altLang="et-EE" sz="2400" b="1" smtClean="0">
                <a:solidFill>
                  <a:srgbClr val="006699"/>
                </a:solidFill>
              </a:rPr>
              <a:t>Teavikute ennistamine ja konserveerimine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4537075"/>
          </a:xfrm>
        </p:spPr>
        <p:txBody>
          <a:bodyPr/>
          <a:lstStyle/>
          <a:p>
            <a:pPr eaLnBrk="1" hangingPunct="1"/>
            <a:r>
              <a:rPr lang="et-EE" altLang="et-EE" sz="2000" smtClean="0"/>
              <a:t>Alates 2006. a.</a:t>
            </a:r>
            <a:r>
              <a:rPr lang="et-EE" altLang="et-EE" sz="2000" b="1" smtClean="0"/>
              <a:t> </a:t>
            </a:r>
            <a:r>
              <a:rPr lang="et-EE" altLang="et-EE" sz="2000" smtClean="0"/>
              <a:t>oktoobrist märgistatakse hävimisohus olevaid trükiseid</a:t>
            </a:r>
          </a:p>
          <a:p>
            <a:pPr eaLnBrk="1" hangingPunct="1"/>
            <a:r>
              <a:rPr lang="et-EE" altLang="et-EE" sz="2000" smtClean="0"/>
              <a:t>Kaitsekarbile pannakse kleebis, millel on punase kirjaga märkus “Ohustatud teavik!” ja lisamärkus “Rabe paber” või “Kustuv tekst”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179388" y="6165850"/>
            <a:ext cx="8785225" cy="0"/>
          </a:xfrm>
          <a:prstGeom prst="line">
            <a:avLst/>
          </a:prstGeom>
          <a:noFill/>
          <a:ln w="38100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8437" name="Picture 5" descr="rr-logo_2k-kirikyljel-s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310313"/>
            <a:ext cx="21717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7235825" y="6308725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altLang="et-EE" sz="1600">
                <a:solidFill>
                  <a:schemeClr val="bg2"/>
                </a:solidFill>
              </a:rPr>
              <a:t>www.nlib.ee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79388" y="115888"/>
            <a:ext cx="1439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04.03.2014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1403350" y="115888"/>
            <a:ext cx="57610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t-EE" altLang="et-EE" sz="1400">
                <a:solidFill>
                  <a:srgbClr val="969696"/>
                </a:solidFill>
              </a:rPr>
              <a:t>Mäluasutuste talveseminar „Miks ja mida, kuidas ja kus me säilitame?“</a:t>
            </a:r>
            <a:endParaRPr lang="en-US" altLang="et-EE" sz="1400">
              <a:solidFill>
                <a:srgbClr val="969696"/>
              </a:solidFill>
            </a:endParaRP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>
            <a:off x="179388" y="404813"/>
            <a:ext cx="8785225" cy="0"/>
          </a:xfrm>
          <a:prstGeom prst="line">
            <a:avLst/>
          </a:prstGeom>
          <a:noFill/>
          <a:ln w="1270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t-EE"/>
          </a:p>
        </p:txBody>
      </p:sp>
      <p:pic>
        <p:nvPicPr>
          <p:cNvPr id="18442" name="Picture 10" descr="hoidlad 045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0" b="28072"/>
          <a:stretch>
            <a:fillRect/>
          </a:stretch>
        </p:blipFill>
        <p:spPr bwMode="auto">
          <a:xfrm>
            <a:off x="4643438" y="2997200"/>
            <a:ext cx="20669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11" descr="hoidlad 044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" b="13354"/>
          <a:stretch>
            <a:fillRect/>
          </a:stretch>
        </p:blipFill>
        <p:spPr bwMode="auto">
          <a:xfrm>
            <a:off x="1476375" y="2997200"/>
            <a:ext cx="1903413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R_vaga_tyhi">
  <a:themeElements>
    <a:clrScheme name="RR_vaga_tyh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R_vaga_tyh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R_vaga_tyh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vaga_tyh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vaga_tyh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vaga_tyh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vaga_tyh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R_vaga_tyh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vaga_tyh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vaga_tyh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vaga_tyh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vaga_tyh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vaga_tyh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R_vaga_tyh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</TotalTime>
  <Words>696</Words>
  <Application>Microsoft Office PowerPoint</Application>
  <PresentationFormat>Ekraaniseanss (4:3)</PresentationFormat>
  <Paragraphs>187</Paragraphs>
  <Slides>17</Slides>
  <Notes>0</Notes>
  <HiddenSlides>0</HiddenSlides>
  <MMClips>0</MMClips>
  <ScaleCrop>false</ScaleCrop>
  <HeadingPairs>
    <vt:vector size="6" baseType="variant">
      <vt:variant>
        <vt:lpstr>Kasutatud fondid</vt:lpstr>
      </vt:variant>
      <vt:variant>
        <vt:i4>2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17</vt:i4>
      </vt:variant>
    </vt:vector>
  </HeadingPairs>
  <TitlesOfParts>
    <vt:vector size="20" baseType="lpstr">
      <vt:lpstr>Arial</vt:lpstr>
      <vt:lpstr>Times New Roman</vt:lpstr>
      <vt:lpstr>RR_vaga_tyhi</vt:lpstr>
      <vt:lpstr>Säilitustingimused RR hoidlates ja ennetavad meetmed teavikute säilitamiseks</vt:lpstr>
      <vt:lpstr>RR kogude suurus</vt:lpstr>
      <vt:lpstr>RR andmekandjal kogude struktuur </vt:lpstr>
      <vt:lpstr>Säilitustegevust reguleerivad dokumendid</vt:lpstr>
      <vt:lpstr>Hoidlate süsteem ja säilitustingimused </vt:lpstr>
      <vt:lpstr>Hoidlate süsteem ja säilitustingimused </vt:lpstr>
      <vt:lpstr>Hoidlad jagunevad vastavalt säilitustingimustele </vt:lpstr>
      <vt:lpstr>Ennetavad meetmed teavikute säilitamiseks</vt:lpstr>
      <vt:lpstr>Ennetavad meetmed teavikute säilitamiseks</vt:lpstr>
      <vt:lpstr>Ennetavad meetmed teavikute säilitamiseks</vt:lpstr>
      <vt:lpstr>Ennetavad meetmed teavikute säilitamiseks</vt:lpstr>
      <vt:lpstr>Teavikute reprodutseerimine säilitamise eesmärgil</vt:lpstr>
      <vt:lpstr>Teavikute reprodutseerimine säilitamise eesmärgil</vt:lpstr>
      <vt:lpstr>Teavikute reprodutseerimine säilitamise eesmärgil</vt:lpstr>
      <vt:lpstr>Teavikute reprodutseerimine säilitamise eesmärgil</vt:lpstr>
      <vt:lpstr>Teavikute ennistamine ja konserveerimine</vt:lpstr>
      <vt:lpstr>Teavikute ennistamine ja konserveerimine</vt:lpstr>
    </vt:vector>
  </TitlesOfParts>
  <Company>Eesti Rahvusraamatukogu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Andrus</dc:creator>
  <cp:lastModifiedBy>Anneli Sepp</cp:lastModifiedBy>
  <cp:revision>23</cp:revision>
  <dcterms:created xsi:type="dcterms:W3CDTF">2009-11-11T11:38:48Z</dcterms:created>
  <dcterms:modified xsi:type="dcterms:W3CDTF">2014-03-12T14:51:05Z</dcterms:modified>
</cp:coreProperties>
</file>