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8" r:id="rId2"/>
    <p:sldId id="275" r:id="rId3"/>
    <p:sldId id="260" r:id="rId4"/>
    <p:sldId id="261" r:id="rId5"/>
    <p:sldId id="262" r:id="rId6"/>
    <p:sldId id="263" r:id="rId7"/>
    <p:sldId id="264" r:id="rId8"/>
    <p:sldId id="270" r:id="rId9"/>
    <p:sldId id="278" r:id="rId10"/>
    <p:sldId id="282" r:id="rId11"/>
    <p:sldId id="283" r:id="rId12"/>
    <p:sldId id="271" r:id="rId13"/>
    <p:sldId id="265" r:id="rId14"/>
    <p:sldId id="272" r:id="rId15"/>
    <p:sldId id="266" r:id="rId16"/>
    <p:sldId id="276" r:id="rId17"/>
    <p:sldId id="284" r:id="rId18"/>
    <p:sldId id="273" r:id="rId19"/>
    <p:sldId id="287" r:id="rId20"/>
    <p:sldId id="286" r:id="rId21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F8C"/>
    <a:srgbClr val="004974"/>
    <a:srgbClr val="4D4D4D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94643" autoAdjust="0"/>
  </p:normalViewPr>
  <p:slideViewPr>
    <p:cSldViewPr>
      <p:cViewPr>
        <p:scale>
          <a:sx n="75" d="100"/>
          <a:sy n="75" d="100"/>
        </p:scale>
        <p:origin x="-1026" y="-7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-127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14151F5-958C-4021-AF5C-E63013584127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1839391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2253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t-EE" noProof="0" smtClean="0"/>
              <a:t>Click to edit Master text styles</a:t>
            </a:r>
          </a:p>
          <a:p>
            <a:pPr lvl="1"/>
            <a:r>
              <a:rPr lang="et-EE" noProof="0" smtClean="0"/>
              <a:t>Second level</a:t>
            </a:r>
          </a:p>
          <a:p>
            <a:pPr lvl="2"/>
            <a:r>
              <a:rPr lang="et-EE" noProof="0" smtClean="0"/>
              <a:t>Third level</a:t>
            </a:r>
          </a:p>
          <a:p>
            <a:pPr lvl="3"/>
            <a:r>
              <a:rPr lang="et-EE" noProof="0" smtClean="0"/>
              <a:t>Fourth level</a:t>
            </a:r>
          </a:p>
          <a:p>
            <a:pPr lvl="4"/>
            <a:r>
              <a:rPr lang="et-EE" noProof="0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t-EE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3C14234-CDE6-48F3-B1B0-BEC547844EEA}" type="slidenum">
              <a:rPr lang="et-EE"/>
              <a:pPr>
                <a:defRPr/>
              </a:pPr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6924150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C16F07-9FC4-4B1A-A2C7-7E4BF4777D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06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4ED037-2117-4C65-A90E-32D9C09B6A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47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517D7C-9BA1-4622-BB91-183BCA2FE60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130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4A356B-E24F-46D0-B728-AF5FAC4A71A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663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C92D72-EF98-4A54-A519-99DC0DD02E0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0859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ACA3A5-A2DE-4DAE-8E7B-1A8922439BF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2632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357A47-E0A3-41F2-882F-E51714DCF17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535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111714-4765-46BB-9189-E55C973E33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574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t-EE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B18AFA-3328-436D-8894-FEB9DA7B2D4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543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D618FE-251B-4C39-B666-CE533B3639A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446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t-E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t-E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B8D203-CFB3-449F-876D-381869F9589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996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0" descr="ut_pp_uus1_est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t-EE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t-EE" smtClean="0"/>
              <a:t>Click to edit Master text styles</a:t>
            </a:r>
          </a:p>
          <a:p>
            <a:pPr lvl="1"/>
            <a:r>
              <a:rPr lang="en-GB" altLang="et-EE" smtClean="0"/>
              <a:t>Second level</a:t>
            </a:r>
          </a:p>
          <a:p>
            <a:pPr lvl="2"/>
            <a:r>
              <a:rPr lang="en-GB" altLang="et-EE" smtClean="0"/>
              <a:t>Third level</a:t>
            </a:r>
          </a:p>
          <a:p>
            <a:pPr lvl="3"/>
            <a:r>
              <a:rPr lang="en-GB" altLang="et-EE" smtClean="0"/>
              <a:t>Fourth level</a:t>
            </a:r>
          </a:p>
          <a:p>
            <a:pPr lvl="4"/>
            <a:r>
              <a:rPr lang="en-GB" altLang="et-EE" smtClean="0"/>
              <a:t>Fifth level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203F8C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203F8C"/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203F8C"/>
                </a:solidFill>
              </a:defRPr>
            </a:lvl1pPr>
          </a:lstStyle>
          <a:p>
            <a:pPr>
              <a:defRPr/>
            </a:pPr>
            <a:fld id="{666A94B9-4482-4678-9AE6-78B418B1F92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rgbClr val="203F8C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rgbClr val="4D4D4D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rgbClr val="4D4D4D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rgbClr val="4D4D4D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4D4D4D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4D4D4D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4D4D4D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4D4D4D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4D4D4D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4D4D4D"/>
          </a:solidFill>
          <a:latin typeface="+mn-lt"/>
        </a:defRPr>
      </a:lvl9pPr>
    </p:bodyStyle>
    <p:otherStyle>
      <a:defPPr>
        <a:defRPr lang="et-E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ealkiri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t-EE" altLang="en-US" smtClean="0"/>
              <a:t>Ingliskeelsed märksõnad ESTERis</a:t>
            </a:r>
          </a:p>
        </p:txBody>
      </p:sp>
      <p:sp>
        <p:nvSpPr>
          <p:cNvPr id="2051" name="Alapealkiri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t-EE" altLang="en-US" smtClean="0"/>
              <a:t>TÜ Raamatukogu</a:t>
            </a:r>
          </a:p>
          <a:p>
            <a:r>
              <a:rPr lang="et-EE" altLang="en-US" smtClean="0"/>
              <a:t>Kääriku 2015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n-US" smtClean="0"/>
              <a:t>Miks selline teemapüstitus?</a:t>
            </a:r>
            <a:endParaRPr lang="en-US" altLang="en-US" smtClean="0"/>
          </a:p>
        </p:txBody>
      </p:sp>
      <p:sp>
        <p:nvSpPr>
          <p:cNvPr id="3075" name="Content Placeholder 2"/>
          <p:cNvSpPr>
            <a:spLocks noGrp="1"/>
          </p:cNvSpPr>
          <p:nvPr>
            <p:ph sz="half" idx="1"/>
          </p:nvPr>
        </p:nvSpPr>
        <p:spPr>
          <a:xfrm>
            <a:off x="323850" y="1981200"/>
            <a:ext cx="4752975" cy="4400550"/>
          </a:xfrm>
        </p:spPr>
        <p:txBody>
          <a:bodyPr/>
          <a:lstStyle/>
          <a:p>
            <a:r>
              <a:rPr lang="et-EE" altLang="en-US" smtClean="0"/>
              <a:t>võõrkeelsete </a:t>
            </a:r>
            <a:br>
              <a:rPr lang="et-EE" altLang="en-US" smtClean="0"/>
            </a:br>
            <a:r>
              <a:rPr lang="et-EE" altLang="en-US" smtClean="0"/>
              <a:t>e-ressursside osakaal suureneb</a:t>
            </a:r>
          </a:p>
          <a:p>
            <a:endParaRPr lang="et-EE" altLang="en-US" smtClean="0"/>
          </a:p>
          <a:p>
            <a:r>
              <a:rPr lang="et-EE" altLang="en-US" smtClean="0"/>
              <a:t>kasutaja otsinguvajadused muutuvad</a:t>
            </a:r>
          </a:p>
          <a:p>
            <a:endParaRPr lang="et-EE" altLang="en-US" smtClean="0"/>
          </a:p>
          <a:p>
            <a:r>
              <a:rPr lang="et-EE" altLang="en-US" smtClean="0"/>
              <a:t>juba tehtud tööd võiks ära kasutada</a:t>
            </a:r>
            <a:endParaRPr lang="en-US" altLang="en-US" smtClean="0"/>
          </a:p>
        </p:txBody>
      </p:sp>
      <p:pic>
        <p:nvPicPr>
          <p:cNvPr id="307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64163" y="2924175"/>
            <a:ext cx="3365500" cy="19446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ealkiri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t-EE" dirty="0" smtClean="0"/>
              <a:t>Ülikooli rahvusvahelistumine</a:t>
            </a:r>
            <a:endParaRPr lang="et-EE" dirty="0"/>
          </a:p>
        </p:txBody>
      </p:sp>
      <p:sp>
        <p:nvSpPr>
          <p:cNvPr id="4099" name="Sisu kohatäide 9"/>
          <p:cNvSpPr>
            <a:spLocks noGrp="1"/>
          </p:cNvSpPr>
          <p:nvPr>
            <p:ph sz="half" idx="2"/>
          </p:nvPr>
        </p:nvSpPr>
        <p:spPr>
          <a:xfrm>
            <a:off x="4355976" y="1981200"/>
            <a:ext cx="4608512" cy="4114800"/>
          </a:xfrm>
        </p:spPr>
        <p:txBody>
          <a:bodyPr/>
          <a:lstStyle/>
          <a:p>
            <a:pPr marL="0" indent="0">
              <a:buFontTx/>
              <a:buNone/>
            </a:pPr>
            <a:endParaRPr lang="et-EE" altLang="en-US" sz="2000" dirty="0" smtClean="0"/>
          </a:p>
          <a:p>
            <a:pPr marL="0" indent="0">
              <a:buFontTx/>
              <a:buNone/>
            </a:pPr>
            <a:r>
              <a:rPr lang="et-EE" altLang="en-US" sz="2000" dirty="0" smtClean="0"/>
              <a:t>2015. jaan. </a:t>
            </a:r>
            <a:r>
              <a:rPr lang="et-EE" altLang="en-US" sz="2000" dirty="0" smtClean="0"/>
              <a:t/>
            </a:r>
            <a:br>
              <a:rPr lang="et-EE" altLang="en-US" sz="2000" dirty="0" smtClean="0"/>
            </a:br>
            <a:r>
              <a:rPr lang="et-EE" altLang="en-US" sz="2000" dirty="0" smtClean="0"/>
              <a:t>12 </a:t>
            </a:r>
            <a:r>
              <a:rPr lang="et-EE" altLang="en-US" sz="2000" dirty="0" smtClean="0"/>
              <a:t>inglise keelset </a:t>
            </a:r>
            <a:r>
              <a:rPr lang="et-EE" altLang="en-US" sz="2000" dirty="0" smtClean="0"/>
              <a:t> </a:t>
            </a:r>
            <a:r>
              <a:rPr lang="et-EE" altLang="en-US" sz="2000" dirty="0" smtClean="0"/>
              <a:t>magistrikava 68-st, </a:t>
            </a:r>
            <a:r>
              <a:rPr lang="et-EE" altLang="en-US" sz="2000" dirty="0" smtClean="0"/>
              <a:t/>
            </a:r>
            <a:br>
              <a:rPr lang="et-EE" altLang="en-US" sz="2000" dirty="0" smtClean="0"/>
            </a:br>
            <a:r>
              <a:rPr lang="et-EE" altLang="en-US" sz="2000" dirty="0" smtClean="0"/>
              <a:t>2 </a:t>
            </a:r>
            <a:r>
              <a:rPr lang="et-EE" altLang="en-US" sz="2000" dirty="0" smtClean="0"/>
              <a:t>bakalaureuseõppes</a:t>
            </a:r>
          </a:p>
          <a:p>
            <a:pPr marL="0" indent="0">
              <a:buFontTx/>
              <a:buNone/>
            </a:pPr>
            <a:endParaRPr lang="et-EE" altLang="en-US" sz="2000" dirty="0" smtClean="0"/>
          </a:p>
          <a:p>
            <a:pPr marL="0" indent="0">
              <a:buFontTx/>
              <a:buNone/>
            </a:pPr>
            <a:r>
              <a:rPr lang="et-EE" altLang="en-US" sz="2000" dirty="0" smtClean="0"/>
              <a:t>2014</a:t>
            </a:r>
          </a:p>
          <a:p>
            <a:pPr marL="0" indent="0">
              <a:buFontTx/>
              <a:buNone/>
            </a:pPr>
            <a:r>
              <a:rPr lang="et-EE" altLang="en-US" sz="2000" dirty="0" smtClean="0"/>
              <a:t>10</a:t>
            </a:r>
            <a:r>
              <a:rPr lang="et-EE" altLang="en-US" sz="2000" dirty="0" smtClean="0"/>
              <a:t>% magistrikavadest olid inglise keeles</a:t>
            </a:r>
          </a:p>
        </p:txBody>
      </p:sp>
      <p:pic>
        <p:nvPicPr>
          <p:cNvPr id="4100" name="Picture 5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636838"/>
            <a:ext cx="4356100" cy="23034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n-US" smtClean="0"/>
              <a:t>Kes on meie üliõpilane?</a:t>
            </a:r>
          </a:p>
        </p:txBody>
      </p:sp>
      <p:sp>
        <p:nvSpPr>
          <p:cNvPr id="5123" name="Sisu kohatäide 3"/>
          <p:cNvSpPr>
            <a:spLocks noGrp="1"/>
          </p:cNvSpPr>
          <p:nvPr>
            <p:ph sz="half" idx="1"/>
          </p:nvPr>
        </p:nvSpPr>
        <p:spPr>
          <a:xfrm>
            <a:off x="323850" y="1981200"/>
            <a:ext cx="3743325" cy="41148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t-EE" altLang="en-US" sz="2000" smtClean="0"/>
              <a:t>Üliõpilasi 13 990</a:t>
            </a:r>
          </a:p>
          <a:p>
            <a:pPr marL="0" indent="0">
              <a:buFontTx/>
              <a:buNone/>
            </a:pPr>
            <a:r>
              <a:rPr lang="et-EE" altLang="en-US" sz="2000" smtClean="0"/>
              <a:t>Doktorante 1376</a:t>
            </a:r>
          </a:p>
          <a:p>
            <a:pPr marL="0" indent="0">
              <a:buFontTx/>
              <a:buNone/>
            </a:pPr>
            <a:endParaRPr lang="et-EE" altLang="en-US" sz="2000" smtClean="0"/>
          </a:p>
          <a:p>
            <a:pPr marL="0" indent="0">
              <a:buFontTx/>
              <a:buNone/>
            </a:pPr>
            <a:r>
              <a:rPr lang="et-EE" altLang="en-US" sz="2000" smtClean="0"/>
              <a:t>668 välistudengit (4,4%)</a:t>
            </a:r>
          </a:p>
          <a:p>
            <a:pPr marL="0" indent="0">
              <a:buFontTx/>
              <a:buNone/>
            </a:pPr>
            <a:r>
              <a:rPr lang="et-EE" altLang="en-US" sz="2000" smtClean="0"/>
              <a:t/>
            </a:r>
            <a:br>
              <a:rPr lang="et-EE" altLang="en-US" sz="2000" smtClean="0"/>
            </a:br>
            <a:r>
              <a:rPr lang="et-EE" altLang="en-US" sz="2000" smtClean="0"/>
              <a:t>46 riiki  </a:t>
            </a:r>
          </a:p>
          <a:p>
            <a:pPr marL="0" indent="0">
              <a:buFontTx/>
              <a:buNone/>
            </a:pPr>
            <a:endParaRPr lang="et-EE" altLang="en-US" sz="2000" smtClean="0"/>
          </a:p>
          <a:p>
            <a:pPr marL="0" indent="0">
              <a:buFontTx/>
              <a:buNone/>
            </a:pPr>
            <a:r>
              <a:rPr lang="et-EE" altLang="en-US" sz="2000" smtClean="0"/>
              <a:t>2014 välis(külalis)tudengeid </a:t>
            </a:r>
          </a:p>
          <a:p>
            <a:pPr marL="0" indent="0">
              <a:buFontTx/>
              <a:buNone/>
            </a:pPr>
            <a:r>
              <a:rPr lang="et-EE" altLang="en-US" sz="2000" smtClean="0"/>
              <a:t>üle 1000</a:t>
            </a:r>
          </a:p>
          <a:p>
            <a:pPr marL="0" indent="0">
              <a:buFontTx/>
              <a:buNone/>
            </a:pPr>
            <a:endParaRPr lang="et-EE" altLang="en-US" sz="2000" smtClean="0"/>
          </a:p>
        </p:txBody>
      </p:sp>
      <p:pic>
        <p:nvPicPr>
          <p:cNvPr id="5124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95738" y="1989138"/>
            <a:ext cx="4891087" cy="34559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Pealkiri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n-US" smtClean="0"/>
              <a:t>Kes on meie lugeja?</a:t>
            </a:r>
          </a:p>
        </p:txBody>
      </p:sp>
      <p:sp>
        <p:nvSpPr>
          <p:cNvPr id="6147" name="Sisu kohatäide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et-EE" altLang="en-US" sz="2000" smtClean="0"/>
              <a:t>TÜ lugejatest 837  (1,5 %) on eelistanud keele valikus inglise keelt.</a:t>
            </a:r>
          </a:p>
          <a:p>
            <a:pPr marL="0" indent="0">
              <a:buFontTx/>
              <a:buNone/>
            </a:pPr>
            <a:r>
              <a:rPr lang="et-EE" altLang="en-US" sz="2000" smtClean="0"/>
              <a:t>Lugejaid kokku: 54803</a:t>
            </a:r>
          </a:p>
        </p:txBody>
      </p:sp>
      <p:pic>
        <p:nvPicPr>
          <p:cNvPr id="6148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00563" y="2178050"/>
            <a:ext cx="4103687" cy="27320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716338"/>
            <a:ext cx="4386263" cy="284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n-US" smtClean="0"/>
              <a:t>Proportsioonid ESTERis</a:t>
            </a:r>
          </a:p>
        </p:txBody>
      </p:sp>
      <p:sp>
        <p:nvSpPr>
          <p:cNvPr id="6" name="Sisu kohatäide 5"/>
          <p:cNvSpPr>
            <a:spLocks noGrp="1"/>
          </p:cNvSpPr>
          <p:nvPr>
            <p:ph sz="half" idx="1"/>
          </p:nvPr>
        </p:nvSpPr>
        <p:spPr>
          <a:xfrm>
            <a:off x="684213" y="1916113"/>
            <a:ext cx="3810000" cy="4114800"/>
          </a:xfrm>
        </p:spPr>
        <p:txBody>
          <a:bodyPr>
            <a:normAutofit/>
          </a:bodyPr>
          <a:lstStyle/>
          <a:p>
            <a:pPr marL="0" indent="0">
              <a:buFontTx/>
              <a:buNone/>
              <a:defRPr/>
            </a:pPr>
            <a:r>
              <a:rPr lang="et-EE" sz="1800" dirty="0" smtClean="0"/>
              <a:t>TÜ Raamatukogu </a:t>
            </a:r>
          </a:p>
          <a:p>
            <a:pPr marL="0" indent="0">
              <a:buFontTx/>
              <a:buNone/>
              <a:defRPr/>
            </a:pPr>
            <a:r>
              <a:rPr lang="et-EE" sz="1800" dirty="0" smtClean="0"/>
              <a:t>nimetusi ESTERis  1,220 </a:t>
            </a:r>
            <a:r>
              <a:rPr lang="et-EE" sz="1800" dirty="0"/>
              <a:t>000</a:t>
            </a:r>
          </a:p>
          <a:p>
            <a:pPr marL="0" indent="0">
              <a:buFontTx/>
              <a:buNone/>
              <a:defRPr/>
            </a:pPr>
            <a:endParaRPr lang="et-EE" sz="1800" dirty="0" smtClean="0"/>
          </a:p>
          <a:p>
            <a:pPr marL="0" indent="0">
              <a:buFontTx/>
              <a:buNone/>
              <a:defRPr/>
            </a:pPr>
            <a:r>
              <a:rPr lang="et-EE" sz="1800" dirty="0" smtClean="0"/>
              <a:t/>
            </a:r>
            <a:br>
              <a:rPr lang="et-EE" sz="1800" dirty="0" smtClean="0"/>
            </a:br>
            <a:endParaRPr lang="et-EE" sz="1800" dirty="0"/>
          </a:p>
          <a:p>
            <a:pPr marL="0" indent="0">
              <a:buFontTx/>
              <a:buNone/>
              <a:defRPr/>
            </a:pPr>
            <a:endParaRPr lang="et-EE" sz="1800" dirty="0" smtClean="0"/>
          </a:p>
          <a:p>
            <a:pPr marL="0" indent="0">
              <a:buFontTx/>
              <a:buNone/>
              <a:defRPr/>
            </a:pPr>
            <a:endParaRPr lang="et-EE" sz="1800" dirty="0"/>
          </a:p>
          <a:p>
            <a:pPr>
              <a:defRPr/>
            </a:pPr>
            <a:r>
              <a:rPr lang="et-EE" sz="1800" dirty="0" smtClean="0"/>
              <a:t>18,5% eestikeelsed </a:t>
            </a:r>
            <a:r>
              <a:rPr lang="et-EE" sz="1800" dirty="0"/>
              <a:t>kirjed</a:t>
            </a:r>
          </a:p>
          <a:p>
            <a:pPr>
              <a:defRPr/>
            </a:pPr>
            <a:r>
              <a:rPr lang="et-EE" sz="1800" dirty="0"/>
              <a:t>18,3</a:t>
            </a:r>
            <a:r>
              <a:rPr lang="et-EE" sz="1800" dirty="0" smtClean="0"/>
              <a:t>% ingliskeelsed </a:t>
            </a:r>
            <a:r>
              <a:rPr lang="et-EE" sz="1800" dirty="0"/>
              <a:t>kirjed</a:t>
            </a:r>
          </a:p>
          <a:p>
            <a:pPr>
              <a:defRPr/>
            </a:pPr>
            <a:r>
              <a:rPr lang="et-EE" sz="1800" dirty="0"/>
              <a:t>12,7</a:t>
            </a:r>
            <a:r>
              <a:rPr lang="et-EE" sz="1800" dirty="0" smtClean="0"/>
              <a:t>% saksakeelsed </a:t>
            </a:r>
            <a:r>
              <a:rPr lang="et-EE" sz="1800" dirty="0"/>
              <a:t>kirjed</a:t>
            </a:r>
          </a:p>
          <a:p>
            <a:pPr>
              <a:defRPr/>
            </a:pPr>
            <a:r>
              <a:rPr lang="et-EE" sz="1800" dirty="0"/>
              <a:t>39,4</a:t>
            </a:r>
            <a:r>
              <a:rPr lang="et-EE" sz="1800" dirty="0" smtClean="0"/>
              <a:t>% venekeelsed </a:t>
            </a:r>
            <a:r>
              <a:rPr lang="et-EE" sz="1800" dirty="0"/>
              <a:t>kirjed</a:t>
            </a:r>
          </a:p>
          <a:p>
            <a:pPr>
              <a:defRPr/>
            </a:pPr>
            <a:endParaRPr lang="et-EE" sz="1800" dirty="0"/>
          </a:p>
        </p:txBody>
      </p:sp>
      <p:pic>
        <p:nvPicPr>
          <p:cNvPr id="717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588" y="1814513"/>
            <a:ext cx="5205412" cy="327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Pealkiri 3"/>
          <p:cNvSpPr>
            <a:spLocks noGrp="1"/>
          </p:cNvSpPr>
          <p:nvPr>
            <p:ph type="title"/>
          </p:nvPr>
        </p:nvSpPr>
        <p:spPr>
          <a:xfrm>
            <a:off x="457200" y="549275"/>
            <a:ext cx="8229600" cy="935038"/>
          </a:xfrm>
        </p:spPr>
        <p:txBody>
          <a:bodyPr/>
          <a:lstStyle/>
          <a:p>
            <a:r>
              <a:rPr lang="et-EE" altLang="en-US" sz="3600" smtClean="0"/>
              <a:t>Tänane kataloogimise praktika</a:t>
            </a:r>
          </a:p>
        </p:txBody>
      </p:sp>
      <p:sp>
        <p:nvSpPr>
          <p:cNvPr id="8195" name="Teksti kohatäide 6"/>
          <p:cNvSpPr>
            <a:spLocks noGrp="1"/>
          </p:cNvSpPr>
          <p:nvPr>
            <p:ph type="body" sz="quarter" idx="3"/>
          </p:nvPr>
        </p:nvSpPr>
        <p:spPr>
          <a:xfrm>
            <a:off x="3635375" y="1535113"/>
            <a:ext cx="5051425" cy="639762"/>
          </a:xfrm>
        </p:spPr>
        <p:txBody>
          <a:bodyPr/>
          <a:lstStyle/>
          <a:p>
            <a:r>
              <a:rPr lang="et-EE" altLang="en-US" smtClean="0"/>
              <a:t>2014. aastal </a:t>
            </a:r>
          </a:p>
        </p:txBody>
      </p:sp>
      <p:sp>
        <p:nvSpPr>
          <p:cNvPr id="8196" name="Sisu kohatäide 7"/>
          <p:cNvSpPr>
            <a:spLocks noGrp="1"/>
          </p:cNvSpPr>
          <p:nvPr>
            <p:ph sz="quarter" idx="4"/>
          </p:nvPr>
        </p:nvSpPr>
        <p:spPr>
          <a:xfrm>
            <a:off x="3563938" y="2174875"/>
            <a:ext cx="5122862" cy="3951288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t-EE" altLang="en-US" sz="2800" smtClean="0"/>
              <a:t>TÜ raamatukogus tehti kopeerkirjeid (61%), originaalkirjeid (39%).</a:t>
            </a:r>
            <a:br>
              <a:rPr lang="et-EE" altLang="en-US" sz="2800" smtClean="0"/>
            </a:br>
            <a:endParaRPr lang="et-EE" altLang="en-US" sz="2800" smtClean="0"/>
          </a:p>
          <a:p>
            <a:pPr marL="0" indent="0">
              <a:buFontTx/>
              <a:buNone/>
            </a:pPr>
            <a:r>
              <a:rPr lang="et-EE" altLang="en-US" sz="2800" smtClean="0"/>
              <a:t>Kokku 26115 bib. kirjet</a:t>
            </a:r>
          </a:p>
          <a:p>
            <a:pPr marL="0" indent="0">
              <a:buFontTx/>
              <a:buNone/>
            </a:pPr>
            <a:endParaRPr lang="et-EE" altLang="en-US" sz="2000" smtClean="0"/>
          </a:p>
        </p:txBody>
      </p:sp>
      <p:pic>
        <p:nvPicPr>
          <p:cNvPr id="819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916113"/>
            <a:ext cx="1743075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Pealkiri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n-US" sz="2800" smtClean="0"/>
              <a:t>500 segedasema otsingu seas </a:t>
            </a:r>
            <a:br>
              <a:rPr lang="et-EE" altLang="en-US" sz="2800" smtClean="0"/>
            </a:br>
            <a:r>
              <a:rPr lang="et-EE" altLang="en-US" sz="2800" smtClean="0"/>
              <a:t>ingliskeelsed terminid</a:t>
            </a:r>
          </a:p>
        </p:txBody>
      </p:sp>
      <p:sp>
        <p:nvSpPr>
          <p:cNvPr id="9219" name="Sisu kohatäide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t-EE" altLang="en-US" sz="2000" smtClean="0"/>
              <a:t>123. baltic sea</a:t>
            </a:r>
          </a:p>
          <a:p>
            <a:r>
              <a:rPr lang="et-EE" altLang="en-US" sz="2000" smtClean="0"/>
              <a:t>157. Gone girl (raamatu pealkiri)</a:t>
            </a:r>
          </a:p>
          <a:p>
            <a:r>
              <a:rPr lang="et-EE" altLang="en-US" sz="2000" b="1" smtClean="0"/>
              <a:t>233. photograpy</a:t>
            </a:r>
            <a:endParaRPr lang="et-EE" altLang="en-US" sz="2000" smtClean="0"/>
          </a:p>
          <a:p>
            <a:r>
              <a:rPr lang="et-EE" altLang="en-US" sz="2000" b="1" smtClean="0"/>
              <a:t>320. screenwriting</a:t>
            </a:r>
            <a:endParaRPr lang="et-EE" altLang="en-US" sz="2000" smtClean="0"/>
          </a:p>
          <a:p>
            <a:r>
              <a:rPr lang="et-EE" altLang="en-US" sz="2000" smtClean="0"/>
              <a:t>334. english grammar in use (raamatu pealkiri)</a:t>
            </a:r>
          </a:p>
          <a:p>
            <a:r>
              <a:rPr lang="et-EE" altLang="en-US" sz="2000" smtClean="0"/>
              <a:t>344. molecular biology of the gene (raamatu pealkiri)</a:t>
            </a:r>
          </a:p>
          <a:p>
            <a:r>
              <a:rPr lang="et-EE" altLang="en-US" sz="2000" smtClean="0"/>
              <a:t>376. the sea of monsters (raamatu pealkiri)</a:t>
            </a:r>
          </a:p>
          <a:p>
            <a:r>
              <a:rPr lang="et-EE" altLang="en-US" sz="2000" b="1" smtClean="0"/>
              <a:t>386. marketing</a:t>
            </a:r>
            <a:endParaRPr lang="et-EE" altLang="en-US" sz="2000" smtClean="0"/>
          </a:p>
          <a:p>
            <a:r>
              <a:rPr lang="et-EE" altLang="en-US" sz="2000" b="1" smtClean="0"/>
              <a:t>410. estonia inimesed</a:t>
            </a:r>
            <a:endParaRPr lang="et-EE" altLang="en-US" sz="2000" smtClean="0"/>
          </a:p>
          <a:p>
            <a:r>
              <a:rPr lang="et-EE" altLang="en-US" sz="2000" smtClean="0"/>
              <a:t>419. the sea of monsters (raamatu pealkiri)</a:t>
            </a:r>
          </a:p>
          <a:p>
            <a:r>
              <a:rPr lang="et-EE" altLang="en-US" sz="2000" b="1" smtClean="0"/>
              <a:t>438. business communication</a:t>
            </a:r>
            <a:endParaRPr lang="et-EE" altLang="en-US" sz="2000" smtClean="0"/>
          </a:p>
          <a:p>
            <a:r>
              <a:rPr lang="et-EE" altLang="en-US" sz="2000" b="1" smtClean="0"/>
              <a:t>469. minecraft</a:t>
            </a:r>
            <a:endParaRPr lang="et-EE" altLang="en-US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pzettur\Desktop\sonapil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017588"/>
            <a:ext cx="7205662" cy="563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Pealkiri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t-EE" smtClean="0"/>
              <a:t>Eesti märksõnastik</a:t>
            </a:r>
          </a:p>
        </p:txBody>
      </p:sp>
      <p:sp>
        <p:nvSpPr>
          <p:cNvPr id="11267" name="Sisu kohatäide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et-EE" altLang="et-EE" smtClean="0"/>
              <a:t>EMS on kahes keeles, kuid ESTERis on võõrkeelsel kasutajal ingliskeelsete märksõnade otsitulemusest raske aru saada</a:t>
            </a:r>
          </a:p>
        </p:txBody>
      </p:sp>
      <p:pic>
        <p:nvPicPr>
          <p:cNvPr id="11268" name="Sisu kohatäide 1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2133600"/>
            <a:ext cx="3810000" cy="3810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 smtClean="0"/>
          </a:p>
        </p:txBody>
      </p:sp>
      <p:pic>
        <p:nvPicPr>
          <p:cNvPr id="35844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42875" y="552450"/>
            <a:ext cx="7165975" cy="4748213"/>
          </a:xfrm>
          <a:ln>
            <a:solidFill>
              <a:schemeClr val="accent5">
                <a:lumMod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2292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3376613"/>
            <a:ext cx="7777162" cy="3338512"/>
          </a:xfrm>
          <a:noFill/>
          <a:ln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n-US" smtClean="0"/>
              <a:t>Võimalikud lahendused</a:t>
            </a:r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684213" y="1916113"/>
            <a:ext cx="7772400" cy="4114800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t-EE" dirty="0" smtClean="0"/>
              <a:t>muutuvad märksõnastamise põhimõtteid</a:t>
            </a:r>
          </a:p>
          <a:p>
            <a:pPr>
              <a:defRPr/>
            </a:pPr>
            <a:endParaRPr lang="et-EE" dirty="0"/>
          </a:p>
          <a:p>
            <a:pPr>
              <a:defRPr/>
            </a:pPr>
            <a:r>
              <a:rPr lang="et-EE" dirty="0"/>
              <a:t>m</a:t>
            </a:r>
            <a:r>
              <a:rPr lang="et-EE" dirty="0" smtClean="0"/>
              <a:t>uudetakse märksõnade indekseerimist </a:t>
            </a:r>
          </a:p>
          <a:p>
            <a:pPr>
              <a:defRPr/>
            </a:pPr>
            <a:endParaRPr lang="et-EE" dirty="0" smtClean="0"/>
          </a:p>
          <a:p>
            <a:pPr>
              <a:defRPr/>
            </a:pPr>
            <a:r>
              <a:rPr lang="et-EE" dirty="0"/>
              <a:t>m</a:t>
            </a:r>
            <a:r>
              <a:rPr lang="et-EE" dirty="0" smtClean="0"/>
              <a:t>uudetakse märksõnaotsingu funktsionaalsust</a:t>
            </a:r>
            <a:endParaRPr lang="et-E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Pealkiri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n-US" smtClean="0"/>
              <a:t>E-raamatu paketi kirje</a:t>
            </a:r>
          </a:p>
        </p:txBody>
      </p:sp>
      <p:pic>
        <p:nvPicPr>
          <p:cNvPr id="1433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2" t="36086" r="14151" b="3156"/>
          <a:stretch>
            <a:fillRect/>
          </a:stretch>
        </p:blipFill>
        <p:spPr bwMode="auto">
          <a:xfrm>
            <a:off x="468313" y="1557338"/>
            <a:ext cx="7704137" cy="489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isu kohatäide 2"/>
          <p:cNvSpPr>
            <a:spLocks noGrp="1"/>
          </p:cNvSpPr>
          <p:nvPr>
            <p:ph sz="half" idx="2"/>
          </p:nvPr>
        </p:nvSpPr>
        <p:spPr>
          <a:xfrm>
            <a:off x="107950" y="3141663"/>
            <a:ext cx="1511300" cy="298450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endParaRPr lang="et-EE" altLang="en-US" sz="2000" dirty="0" smtClean="0"/>
          </a:p>
          <a:p>
            <a:pPr>
              <a:defRPr/>
            </a:pPr>
            <a:endParaRPr lang="et-EE" altLang="en-US" sz="2000" dirty="0" smtClean="0"/>
          </a:p>
          <a:p>
            <a:pPr>
              <a:defRPr/>
            </a:pPr>
            <a:endParaRPr lang="et-EE" altLang="en-US" sz="2000" dirty="0"/>
          </a:p>
          <a:p>
            <a:pPr marL="0" indent="0">
              <a:buFontTx/>
              <a:buNone/>
              <a:defRPr/>
            </a:pPr>
            <a:endParaRPr lang="et-EE" altLang="en-US" sz="2000" dirty="0" smtClean="0"/>
          </a:p>
          <a:p>
            <a:pPr>
              <a:defRPr/>
            </a:pPr>
            <a:endParaRPr lang="et-EE" altLang="en-US" sz="2000" dirty="0" smtClean="0"/>
          </a:p>
        </p:txBody>
      </p:sp>
      <p:sp>
        <p:nvSpPr>
          <p:cNvPr id="15363" name="Pealkiri 1"/>
          <p:cNvSpPr>
            <a:spLocks noGrp="1"/>
          </p:cNvSpPr>
          <p:nvPr>
            <p:ph type="title"/>
          </p:nvPr>
        </p:nvSpPr>
        <p:spPr>
          <a:xfrm>
            <a:off x="457200" y="692150"/>
            <a:ext cx="8229600" cy="725488"/>
          </a:xfrm>
        </p:spPr>
        <p:txBody>
          <a:bodyPr/>
          <a:lstStyle/>
          <a:p>
            <a:r>
              <a:rPr lang="et-EE" altLang="en-US" sz="3200" smtClean="0"/>
              <a:t>6xx väljad ühes registris</a:t>
            </a:r>
          </a:p>
        </p:txBody>
      </p:sp>
      <p:sp>
        <p:nvSpPr>
          <p:cNvPr id="15364" name="Teksti kohatäide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t-EE" altLang="en-US" smtClean="0"/>
          </a:p>
        </p:txBody>
      </p:sp>
      <p:sp>
        <p:nvSpPr>
          <p:cNvPr id="15365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 smtClean="0"/>
          </a:p>
        </p:txBody>
      </p:sp>
      <p:sp>
        <p:nvSpPr>
          <p:cNvPr id="15366" name="Content Placeholder 3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 altLang="en-US" smtClean="0"/>
          </a:p>
        </p:txBody>
      </p:sp>
      <p:pic>
        <p:nvPicPr>
          <p:cNvPr id="1536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84313"/>
            <a:ext cx="8477250" cy="503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n-US" smtClean="0"/>
              <a:t>Märksõnakett</a:t>
            </a:r>
          </a:p>
        </p:txBody>
      </p:sp>
      <p:pic>
        <p:nvPicPr>
          <p:cNvPr id="16387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493838"/>
            <a:ext cx="7129463" cy="52498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701675" y="765175"/>
            <a:ext cx="7772400" cy="842963"/>
          </a:xfrm>
        </p:spPr>
        <p:txBody>
          <a:bodyPr/>
          <a:lstStyle/>
          <a:p>
            <a:r>
              <a:rPr lang="et-EE" altLang="en-US" sz="3200" smtClean="0"/>
              <a:t>Eraldi indikaatorid 6xx väljal</a:t>
            </a:r>
            <a:endParaRPr lang="en-US" altLang="en-US" sz="3200" smtClean="0"/>
          </a:p>
        </p:txBody>
      </p:sp>
      <p:sp>
        <p:nvSpPr>
          <p:cNvPr id="17411" name="Content Placeholder 2"/>
          <p:cNvSpPr>
            <a:spLocks noGrp="1"/>
          </p:cNvSpPr>
          <p:nvPr>
            <p:ph sz="half" idx="1"/>
          </p:nvPr>
        </p:nvSpPr>
        <p:spPr>
          <a:xfrm>
            <a:off x="623888" y="1989138"/>
            <a:ext cx="7043737" cy="41148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t-EE" altLang="en-US" smtClean="0"/>
              <a:t>võimaldaks luua eraldi ENG märksõnaregistri</a:t>
            </a:r>
          </a:p>
          <a:p>
            <a:pPr marL="0" indent="0">
              <a:buFontTx/>
              <a:buNone/>
            </a:pPr>
            <a:endParaRPr lang="et-EE" altLang="en-US" sz="2000" smtClean="0"/>
          </a:p>
          <a:p>
            <a:pPr marL="0" indent="0">
              <a:buFontTx/>
              <a:buNone/>
            </a:pPr>
            <a:endParaRPr lang="en-US" altLang="en-US" sz="2000" smtClean="0"/>
          </a:p>
        </p:txBody>
      </p:sp>
      <p:sp>
        <p:nvSpPr>
          <p:cNvPr id="17412" name="Content Placeholder 3"/>
          <p:cNvSpPr>
            <a:spLocks noGrp="1"/>
          </p:cNvSpPr>
          <p:nvPr>
            <p:ph sz="half" idx="2"/>
          </p:nvPr>
        </p:nvSpPr>
        <p:spPr>
          <a:xfrm>
            <a:off x="4716463" y="1989138"/>
            <a:ext cx="3810000" cy="4114800"/>
          </a:xfrm>
        </p:spPr>
        <p:txBody>
          <a:bodyPr/>
          <a:lstStyle/>
          <a:p>
            <a:pPr marL="0" indent="0">
              <a:buFontTx/>
              <a:buNone/>
            </a:pPr>
            <a:r>
              <a:rPr lang="et-EE" altLang="en-US" sz="2400" smtClean="0"/>
              <a:t> </a:t>
            </a:r>
            <a:endParaRPr lang="en-US" altLang="en-US" sz="2400" smtClean="0"/>
          </a:p>
        </p:txBody>
      </p:sp>
      <p:pic>
        <p:nvPicPr>
          <p:cNvPr id="17413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213100"/>
            <a:ext cx="755967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altLang="en-US" sz="3600" smtClean="0"/>
              <a:t>Eraldi indikaatorid 6xx väljal</a:t>
            </a:r>
            <a:endParaRPr lang="en-US" altLang="en-US" sz="3600" smtClean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FontTx/>
              <a:buNone/>
              <a:defRPr/>
            </a:pPr>
            <a:r>
              <a:rPr lang="et-EE" altLang="en-US" dirty="0"/>
              <a:t>Ingliskeelsed märksõnad oleksid otsitavad ainult sõnaotsingus</a:t>
            </a:r>
            <a:endParaRPr lang="en-US" altLang="en-US" dirty="0"/>
          </a:p>
          <a:p>
            <a:pPr>
              <a:defRPr/>
            </a:pPr>
            <a:endParaRPr lang="en-US" dirty="0"/>
          </a:p>
        </p:txBody>
      </p:sp>
      <p:pic>
        <p:nvPicPr>
          <p:cNvPr id="1843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860800" y="2205038"/>
            <a:ext cx="5181600" cy="35274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Pealkiri 1"/>
          <p:cNvSpPr>
            <a:spLocks noGrp="1"/>
          </p:cNvSpPr>
          <p:nvPr>
            <p:ph type="title"/>
          </p:nvPr>
        </p:nvSpPr>
        <p:spPr>
          <a:xfrm>
            <a:off x="82550" y="765175"/>
            <a:ext cx="8810625" cy="576263"/>
          </a:xfrm>
        </p:spPr>
        <p:txBody>
          <a:bodyPr/>
          <a:lstStyle/>
          <a:p>
            <a:r>
              <a:rPr lang="et-EE" altLang="en-US" sz="2400" smtClean="0"/>
              <a:t>Otsingu funktsionaalsuse muutmine</a:t>
            </a:r>
          </a:p>
        </p:txBody>
      </p:sp>
      <p:sp>
        <p:nvSpPr>
          <p:cNvPr id="20483" name="Sisu kohatäide 2"/>
          <p:cNvSpPr>
            <a:spLocks noGrp="1"/>
          </p:cNvSpPr>
          <p:nvPr>
            <p:ph idx="1"/>
          </p:nvPr>
        </p:nvSpPr>
        <p:spPr>
          <a:xfrm>
            <a:off x="684213" y="1484313"/>
            <a:ext cx="7772400" cy="2020887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et-EE" altLang="en-US" sz="2000" dirty="0"/>
              <a:t>O</a:t>
            </a:r>
            <a:r>
              <a:rPr lang="et-EE" altLang="en-US" sz="2000" dirty="0" smtClean="0"/>
              <a:t>tsing toimub korraga EMSis oleva EST ja ENG termini abil.</a:t>
            </a:r>
          </a:p>
          <a:p>
            <a:pPr marL="0" indent="0">
              <a:buFontTx/>
              <a:buNone/>
              <a:defRPr/>
            </a:pPr>
            <a:r>
              <a:rPr lang="et-EE" altLang="en-US" sz="2000" dirty="0" smtClean="0"/>
              <a:t/>
            </a:r>
            <a:br>
              <a:rPr lang="et-EE" altLang="en-US" sz="2000" dirty="0" smtClean="0"/>
            </a:br>
            <a:r>
              <a:rPr lang="et-EE" altLang="en-US" sz="1800" i="1" dirty="0" smtClean="0"/>
              <a:t>Nt. Pangad (maj.) OR </a:t>
            </a:r>
            <a:r>
              <a:rPr lang="et-EE" sz="1800" i="1" dirty="0" err="1"/>
              <a:t>banks</a:t>
            </a:r>
            <a:r>
              <a:rPr lang="et-EE" sz="1800" i="1" dirty="0"/>
              <a:t> (</a:t>
            </a:r>
            <a:r>
              <a:rPr lang="et-EE" sz="1800" i="1" dirty="0" err="1"/>
              <a:t>economy</a:t>
            </a:r>
            <a:r>
              <a:rPr lang="et-EE" sz="1800" i="1" dirty="0" smtClean="0"/>
              <a:t>)</a:t>
            </a:r>
          </a:p>
          <a:p>
            <a:pPr marL="0" indent="0">
              <a:buFontTx/>
              <a:buNone/>
              <a:defRPr/>
            </a:pPr>
            <a:r>
              <a:rPr lang="et-EE" altLang="en-US" sz="1800" i="1" dirty="0"/>
              <a:t> </a:t>
            </a:r>
            <a:r>
              <a:rPr lang="et-EE" altLang="en-US" sz="1800" i="1" dirty="0" smtClean="0"/>
              <a:t>     </a:t>
            </a:r>
            <a:r>
              <a:rPr lang="et-EE" sz="1800" i="1" dirty="0" err="1"/>
              <a:t>banks</a:t>
            </a:r>
            <a:r>
              <a:rPr lang="et-EE" sz="1800" i="1" dirty="0"/>
              <a:t> (</a:t>
            </a:r>
            <a:r>
              <a:rPr lang="et-EE" sz="1800" i="1" dirty="0" err="1"/>
              <a:t>economy</a:t>
            </a:r>
            <a:r>
              <a:rPr lang="et-EE" sz="1800" i="1" dirty="0" smtClean="0"/>
              <a:t>) </a:t>
            </a:r>
            <a:r>
              <a:rPr lang="et-EE" altLang="en-US" sz="1800" i="1" dirty="0" smtClean="0"/>
              <a:t>OR </a:t>
            </a:r>
            <a:r>
              <a:rPr lang="et-EE" altLang="en-US" sz="1800" i="1" dirty="0"/>
              <a:t>Pangad (maj.) </a:t>
            </a:r>
            <a:endParaRPr lang="et-EE" sz="1800" i="1" dirty="0"/>
          </a:p>
          <a:p>
            <a:pPr marL="0" indent="0">
              <a:buFontTx/>
              <a:buNone/>
              <a:defRPr/>
            </a:pPr>
            <a:r>
              <a:rPr lang="et-EE" sz="1800" i="1" dirty="0" smtClean="0"/>
              <a:t>	</a:t>
            </a:r>
            <a:r>
              <a:rPr lang="et-EE" sz="1800" i="1" dirty="0" err="1" smtClean="0"/>
              <a:t>banks</a:t>
            </a:r>
            <a:r>
              <a:rPr lang="et-EE" sz="1800" i="1" dirty="0" smtClean="0"/>
              <a:t> OR kaldad</a:t>
            </a:r>
          </a:p>
          <a:p>
            <a:pPr marL="0" indent="0">
              <a:buFontTx/>
              <a:buNone/>
              <a:defRPr/>
            </a:pPr>
            <a:r>
              <a:rPr lang="et-EE" sz="1800" i="1" dirty="0" smtClean="0"/>
              <a:t>     	kaldad OR </a:t>
            </a:r>
            <a:r>
              <a:rPr lang="et-EE" sz="1800" i="1" dirty="0" err="1" smtClean="0"/>
              <a:t>banks</a:t>
            </a:r>
            <a:endParaRPr lang="et-EE" sz="1800" i="1" dirty="0" smtClean="0"/>
          </a:p>
          <a:p>
            <a:pPr>
              <a:defRPr/>
            </a:pPr>
            <a:endParaRPr lang="et-EE" sz="2000" dirty="0" smtClean="0"/>
          </a:p>
          <a:p>
            <a:pPr>
              <a:defRPr/>
            </a:pPr>
            <a:endParaRPr lang="et-EE" altLang="en-US" sz="2000" dirty="0" smtClean="0"/>
          </a:p>
        </p:txBody>
      </p:sp>
      <p:pic>
        <p:nvPicPr>
          <p:cNvPr id="1946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20"/>
          <a:stretch>
            <a:fillRect/>
          </a:stretch>
        </p:blipFill>
        <p:spPr bwMode="auto">
          <a:xfrm>
            <a:off x="520700" y="3505200"/>
            <a:ext cx="7696200" cy="3276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 smtClean="0"/>
          </a:p>
        </p:txBody>
      </p:sp>
      <p:pic>
        <p:nvPicPr>
          <p:cNvPr id="20483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00338" y="1916113"/>
            <a:ext cx="3983037" cy="39846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684213" y="2492375"/>
            <a:ext cx="7772400" cy="1143000"/>
          </a:xfrm>
        </p:spPr>
        <p:txBody>
          <a:bodyPr/>
          <a:lstStyle/>
          <a:p>
            <a:r>
              <a:rPr lang="et-EE" altLang="en-US" smtClean="0"/>
              <a:t>Tänan!</a:t>
            </a:r>
            <a:endParaRPr lang="en-US" alt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0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99FF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CAFF"/>
      </a:accent5>
      <a:accent6>
        <a:srgbClr val="2D2DB9"/>
      </a:accent6>
      <a:hlink>
        <a:srgbClr val="003399"/>
      </a:hlink>
      <a:folHlink>
        <a:srgbClr val="B2B2B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3399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4C74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99FF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CAFF"/>
        </a:accent5>
        <a:accent6>
          <a:srgbClr val="2D2DB9"/>
        </a:accent6>
        <a:hlink>
          <a:srgbClr val="003399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1362</TotalTime>
  <Words>230</Words>
  <Application>Microsoft Office PowerPoint</Application>
  <PresentationFormat>Ekraaniseanss (4:3)</PresentationFormat>
  <Paragraphs>81</Paragraphs>
  <Slides>20</Slides>
  <Notes>0</Notes>
  <HiddenSlides>0</HiddenSlides>
  <MMClips>0</MMClips>
  <ScaleCrop>false</ScaleCrop>
  <HeadingPairs>
    <vt:vector size="6" baseType="variant">
      <vt:variant>
        <vt:lpstr>Kasutatud fondid</vt:lpstr>
      </vt:variant>
      <vt:variant>
        <vt:i4>2</vt:i4>
      </vt:variant>
      <vt:variant>
        <vt:lpstr>Kujundus</vt:lpstr>
      </vt:variant>
      <vt:variant>
        <vt:i4>1</vt:i4>
      </vt:variant>
      <vt:variant>
        <vt:lpstr>Slaidipealkirjad</vt:lpstr>
      </vt:variant>
      <vt:variant>
        <vt:i4>20</vt:i4>
      </vt:variant>
    </vt:vector>
  </HeadingPairs>
  <TitlesOfParts>
    <vt:vector size="23" baseType="lpstr">
      <vt:lpstr>Times New Roman</vt:lpstr>
      <vt:lpstr>Arial</vt:lpstr>
      <vt:lpstr>Default Design</vt:lpstr>
      <vt:lpstr>Ingliskeelsed märksõnad ESTERis</vt:lpstr>
      <vt:lpstr>Miks selline teemapüstitus?</vt:lpstr>
      <vt:lpstr>Ülikooli rahvusvahelistumine</vt:lpstr>
      <vt:lpstr>Kes on meie üliõpilane?</vt:lpstr>
      <vt:lpstr>Kes on meie lugeja?</vt:lpstr>
      <vt:lpstr>Proportsioonid ESTERis</vt:lpstr>
      <vt:lpstr>Tänane kataloogimise praktika</vt:lpstr>
      <vt:lpstr>500 segedasema otsingu seas  ingliskeelsed terminid</vt:lpstr>
      <vt:lpstr>PowerPointi esitlus</vt:lpstr>
      <vt:lpstr>Eesti märksõnastik</vt:lpstr>
      <vt:lpstr>PowerPointi esitlus</vt:lpstr>
      <vt:lpstr>Võimalikud lahendused</vt:lpstr>
      <vt:lpstr>E-raamatu paketi kirje</vt:lpstr>
      <vt:lpstr>6xx väljad ühes registris</vt:lpstr>
      <vt:lpstr>Märksõnakett</vt:lpstr>
      <vt:lpstr>Eraldi indikaatorid 6xx väljal</vt:lpstr>
      <vt:lpstr>Eraldi indikaatorid 6xx väljal</vt:lpstr>
      <vt:lpstr>Otsingu funktsionaalsuse muutmine</vt:lpstr>
      <vt:lpstr>PowerPointi esitlus</vt:lpstr>
      <vt:lpstr>Tänan!</vt:lpstr>
    </vt:vector>
  </TitlesOfParts>
  <Company>TÜ multimeediakeskus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Pealkiri</dc:title>
  <dc:creator>Peeter</dc:creator>
  <cp:lastModifiedBy>Anneli Sepp</cp:lastModifiedBy>
  <cp:revision>63</cp:revision>
  <dcterms:created xsi:type="dcterms:W3CDTF">2003-06-18T12:09:05Z</dcterms:created>
  <dcterms:modified xsi:type="dcterms:W3CDTF">2015-03-06T14:49:36Z</dcterms:modified>
</cp:coreProperties>
</file>