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3"/>
  </p:notesMasterIdLst>
  <p:sldIdLst>
    <p:sldId id="256" r:id="rId2"/>
  </p:sldIdLst>
  <p:sldSz cx="7254875" cy="103838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71" userDrawn="1">
          <p15:clr>
            <a:srgbClr val="A4A3A4"/>
          </p15:clr>
        </p15:guide>
        <p15:guide id="2" pos="22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3" autoAdjust="0"/>
    <p:restoredTop sz="94660"/>
  </p:normalViewPr>
  <p:slideViewPr>
    <p:cSldViewPr snapToGrid="0">
      <p:cViewPr varScale="1">
        <p:scale>
          <a:sx n="77" d="100"/>
          <a:sy n="77" d="100"/>
        </p:scale>
        <p:origin x="2952" y="96"/>
      </p:cViewPr>
      <p:guideLst>
        <p:guide orient="horz" pos="3271"/>
        <p:guide pos="22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8A3C76-C4FB-46BA-81E4-8AF3859B859C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51088" y="1143000"/>
            <a:ext cx="21558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1AAA23-0B86-49DF-B434-26681561C48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84061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4116" y="1699393"/>
            <a:ext cx="6166644" cy="3615114"/>
          </a:xfrm>
        </p:spPr>
        <p:txBody>
          <a:bodyPr anchor="b"/>
          <a:lstStyle>
            <a:lvl1pPr algn="ctr">
              <a:defRPr sz="47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6860" y="5453921"/>
            <a:ext cx="5441156" cy="2507023"/>
          </a:xfrm>
        </p:spPr>
        <p:txBody>
          <a:bodyPr/>
          <a:lstStyle>
            <a:lvl1pPr marL="0" indent="0" algn="ctr">
              <a:buNone/>
              <a:defRPr sz="1904"/>
            </a:lvl1pPr>
            <a:lvl2pPr marL="362742" indent="0" algn="ctr">
              <a:buNone/>
              <a:defRPr sz="1587"/>
            </a:lvl2pPr>
            <a:lvl3pPr marL="725485" indent="0" algn="ctr">
              <a:buNone/>
              <a:defRPr sz="1428"/>
            </a:lvl3pPr>
            <a:lvl4pPr marL="1088227" indent="0" algn="ctr">
              <a:buNone/>
              <a:defRPr sz="1269"/>
            </a:lvl4pPr>
            <a:lvl5pPr marL="1450970" indent="0" algn="ctr">
              <a:buNone/>
              <a:defRPr sz="1269"/>
            </a:lvl5pPr>
            <a:lvl6pPr marL="1813712" indent="0" algn="ctr">
              <a:buNone/>
              <a:defRPr sz="1269"/>
            </a:lvl6pPr>
            <a:lvl7pPr marL="2176455" indent="0" algn="ctr">
              <a:buNone/>
              <a:defRPr sz="1269"/>
            </a:lvl7pPr>
            <a:lvl8pPr marL="2539197" indent="0" algn="ctr">
              <a:buNone/>
              <a:defRPr sz="1269"/>
            </a:lvl8pPr>
            <a:lvl9pPr marL="2901940" indent="0" algn="ctr">
              <a:buNone/>
              <a:defRPr sz="1269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80487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43323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994" y="2588754"/>
            <a:ext cx="6257330" cy="4319387"/>
          </a:xfrm>
        </p:spPr>
        <p:txBody>
          <a:bodyPr anchor="b"/>
          <a:lstStyle>
            <a:lvl1pPr>
              <a:defRPr sz="47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94" y="6949002"/>
            <a:ext cx="6257330" cy="2271464"/>
          </a:xfrm>
        </p:spPr>
        <p:txBody>
          <a:bodyPr/>
          <a:lstStyle>
            <a:lvl1pPr marL="0" indent="0">
              <a:buNone/>
              <a:defRPr sz="1904">
                <a:solidFill>
                  <a:schemeClr val="tx1"/>
                </a:solidFill>
              </a:defRPr>
            </a:lvl1pPr>
            <a:lvl2pPr marL="36274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2pPr>
            <a:lvl3pPr marL="725485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3pPr>
            <a:lvl4pPr marL="1088227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4pPr>
            <a:lvl5pPr marL="1450970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5pPr>
            <a:lvl6pPr marL="1813712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6pPr>
            <a:lvl7pPr marL="2176455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7pPr>
            <a:lvl8pPr marL="2539197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8pPr>
            <a:lvl9pPr marL="2901940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8990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773" y="2764216"/>
            <a:ext cx="3083322" cy="658845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72780" y="2764216"/>
            <a:ext cx="3083322" cy="658845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86538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7" y="552846"/>
            <a:ext cx="6257330" cy="20070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9718" y="2545483"/>
            <a:ext cx="3069152" cy="1247502"/>
          </a:xfrm>
        </p:spPr>
        <p:txBody>
          <a:bodyPr anchor="b"/>
          <a:lstStyle>
            <a:lvl1pPr marL="0" indent="0">
              <a:buNone/>
              <a:defRPr sz="1904" b="1"/>
            </a:lvl1pPr>
            <a:lvl2pPr marL="362742" indent="0">
              <a:buNone/>
              <a:defRPr sz="1587" b="1"/>
            </a:lvl2pPr>
            <a:lvl3pPr marL="725485" indent="0">
              <a:buNone/>
              <a:defRPr sz="1428" b="1"/>
            </a:lvl3pPr>
            <a:lvl4pPr marL="1088227" indent="0">
              <a:buNone/>
              <a:defRPr sz="1269" b="1"/>
            </a:lvl4pPr>
            <a:lvl5pPr marL="1450970" indent="0">
              <a:buNone/>
              <a:defRPr sz="1269" b="1"/>
            </a:lvl5pPr>
            <a:lvl6pPr marL="1813712" indent="0">
              <a:buNone/>
              <a:defRPr sz="1269" b="1"/>
            </a:lvl6pPr>
            <a:lvl7pPr marL="2176455" indent="0">
              <a:buNone/>
              <a:defRPr sz="1269" b="1"/>
            </a:lvl7pPr>
            <a:lvl8pPr marL="2539197" indent="0">
              <a:buNone/>
              <a:defRPr sz="1269" b="1"/>
            </a:lvl8pPr>
            <a:lvl9pPr marL="2901940" indent="0">
              <a:buNone/>
              <a:defRPr sz="1269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718" y="3792985"/>
            <a:ext cx="3069152" cy="557891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72782" y="2545483"/>
            <a:ext cx="3084267" cy="1247502"/>
          </a:xfrm>
        </p:spPr>
        <p:txBody>
          <a:bodyPr anchor="b"/>
          <a:lstStyle>
            <a:lvl1pPr marL="0" indent="0">
              <a:buNone/>
              <a:defRPr sz="1904" b="1"/>
            </a:lvl1pPr>
            <a:lvl2pPr marL="362742" indent="0">
              <a:buNone/>
              <a:defRPr sz="1587" b="1"/>
            </a:lvl2pPr>
            <a:lvl3pPr marL="725485" indent="0">
              <a:buNone/>
              <a:defRPr sz="1428" b="1"/>
            </a:lvl3pPr>
            <a:lvl4pPr marL="1088227" indent="0">
              <a:buNone/>
              <a:defRPr sz="1269" b="1"/>
            </a:lvl4pPr>
            <a:lvl5pPr marL="1450970" indent="0">
              <a:buNone/>
              <a:defRPr sz="1269" b="1"/>
            </a:lvl5pPr>
            <a:lvl6pPr marL="1813712" indent="0">
              <a:buNone/>
              <a:defRPr sz="1269" b="1"/>
            </a:lvl6pPr>
            <a:lvl7pPr marL="2176455" indent="0">
              <a:buNone/>
              <a:defRPr sz="1269" b="1"/>
            </a:lvl7pPr>
            <a:lvl8pPr marL="2539197" indent="0">
              <a:buNone/>
              <a:defRPr sz="1269" b="1"/>
            </a:lvl8pPr>
            <a:lvl9pPr marL="2901940" indent="0">
              <a:buNone/>
              <a:defRPr sz="1269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72782" y="3792985"/>
            <a:ext cx="3084267" cy="557891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455928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25540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3919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8" y="692256"/>
            <a:ext cx="2339886" cy="2422896"/>
          </a:xfrm>
        </p:spPr>
        <p:txBody>
          <a:bodyPr anchor="b"/>
          <a:lstStyle>
            <a:lvl1pPr>
              <a:defRPr sz="253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4267" y="1495085"/>
            <a:ext cx="3672780" cy="7379255"/>
          </a:xfrm>
        </p:spPr>
        <p:txBody>
          <a:bodyPr/>
          <a:lstStyle>
            <a:lvl1pPr>
              <a:defRPr sz="2539"/>
            </a:lvl1pPr>
            <a:lvl2pPr>
              <a:defRPr sz="2222"/>
            </a:lvl2pPr>
            <a:lvl3pPr>
              <a:defRPr sz="1904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9718" y="3115152"/>
            <a:ext cx="2339886" cy="5771203"/>
          </a:xfrm>
        </p:spPr>
        <p:txBody>
          <a:bodyPr/>
          <a:lstStyle>
            <a:lvl1pPr marL="0" indent="0">
              <a:buNone/>
              <a:defRPr sz="1269"/>
            </a:lvl1pPr>
            <a:lvl2pPr marL="362742" indent="0">
              <a:buNone/>
              <a:defRPr sz="1111"/>
            </a:lvl2pPr>
            <a:lvl3pPr marL="725485" indent="0">
              <a:buNone/>
              <a:defRPr sz="952"/>
            </a:lvl3pPr>
            <a:lvl4pPr marL="1088227" indent="0">
              <a:buNone/>
              <a:defRPr sz="793"/>
            </a:lvl4pPr>
            <a:lvl5pPr marL="1450970" indent="0">
              <a:buNone/>
              <a:defRPr sz="793"/>
            </a:lvl5pPr>
            <a:lvl6pPr marL="1813712" indent="0">
              <a:buNone/>
              <a:defRPr sz="793"/>
            </a:lvl6pPr>
            <a:lvl7pPr marL="2176455" indent="0">
              <a:buNone/>
              <a:defRPr sz="793"/>
            </a:lvl7pPr>
            <a:lvl8pPr marL="2539197" indent="0">
              <a:buNone/>
              <a:defRPr sz="793"/>
            </a:lvl8pPr>
            <a:lvl9pPr marL="2901940" indent="0">
              <a:buNone/>
              <a:defRPr sz="79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52677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8" y="692256"/>
            <a:ext cx="2339886" cy="2422896"/>
          </a:xfrm>
        </p:spPr>
        <p:txBody>
          <a:bodyPr anchor="b"/>
          <a:lstStyle>
            <a:lvl1pPr>
              <a:defRPr sz="253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84267" y="1495085"/>
            <a:ext cx="3672780" cy="7379255"/>
          </a:xfrm>
        </p:spPr>
        <p:txBody>
          <a:bodyPr anchor="t"/>
          <a:lstStyle>
            <a:lvl1pPr marL="0" indent="0">
              <a:buNone/>
              <a:defRPr sz="2539"/>
            </a:lvl1pPr>
            <a:lvl2pPr marL="362742" indent="0">
              <a:buNone/>
              <a:defRPr sz="2222"/>
            </a:lvl2pPr>
            <a:lvl3pPr marL="725485" indent="0">
              <a:buNone/>
              <a:defRPr sz="1904"/>
            </a:lvl3pPr>
            <a:lvl4pPr marL="1088227" indent="0">
              <a:buNone/>
              <a:defRPr sz="1587"/>
            </a:lvl4pPr>
            <a:lvl5pPr marL="1450970" indent="0">
              <a:buNone/>
              <a:defRPr sz="1587"/>
            </a:lvl5pPr>
            <a:lvl6pPr marL="1813712" indent="0">
              <a:buNone/>
              <a:defRPr sz="1587"/>
            </a:lvl6pPr>
            <a:lvl7pPr marL="2176455" indent="0">
              <a:buNone/>
              <a:defRPr sz="1587"/>
            </a:lvl7pPr>
            <a:lvl8pPr marL="2539197" indent="0">
              <a:buNone/>
              <a:defRPr sz="1587"/>
            </a:lvl8pPr>
            <a:lvl9pPr marL="2901940" indent="0">
              <a:buNone/>
              <a:defRPr sz="158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9718" y="3115152"/>
            <a:ext cx="2339886" cy="5771203"/>
          </a:xfrm>
        </p:spPr>
        <p:txBody>
          <a:bodyPr/>
          <a:lstStyle>
            <a:lvl1pPr marL="0" indent="0">
              <a:buNone/>
              <a:defRPr sz="1269"/>
            </a:lvl1pPr>
            <a:lvl2pPr marL="362742" indent="0">
              <a:buNone/>
              <a:defRPr sz="1111"/>
            </a:lvl2pPr>
            <a:lvl3pPr marL="725485" indent="0">
              <a:buNone/>
              <a:defRPr sz="952"/>
            </a:lvl3pPr>
            <a:lvl4pPr marL="1088227" indent="0">
              <a:buNone/>
              <a:defRPr sz="793"/>
            </a:lvl4pPr>
            <a:lvl5pPr marL="1450970" indent="0">
              <a:buNone/>
              <a:defRPr sz="793"/>
            </a:lvl5pPr>
            <a:lvl6pPr marL="1813712" indent="0">
              <a:buNone/>
              <a:defRPr sz="793"/>
            </a:lvl6pPr>
            <a:lvl7pPr marL="2176455" indent="0">
              <a:buNone/>
              <a:defRPr sz="793"/>
            </a:lvl7pPr>
            <a:lvl8pPr marL="2539197" indent="0">
              <a:buNone/>
              <a:defRPr sz="793"/>
            </a:lvl8pPr>
            <a:lvl9pPr marL="2901940" indent="0">
              <a:buNone/>
              <a:defRPr sz="79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1128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20475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91771" y="552845"/>
            <a:ext cx="1564332" cy="8799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8774" y="552845"/>
            <a:ext cx="4602311" cy="879982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8120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773" y="552846"/>
            <a:ext cx="6257330" cy="20070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773" y="2764216"/>
            <a:ext cx="6257330" cy="6588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8774" y="9624284"/>
            <a:ext cx="1632347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6BCE7-05BF-4B03-8EF0-6A273589C03E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3178" y="9624284"/>
            <a:ext cx="2448520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3756" y="9624284"/>
            <a:ext cx="1632347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280CE-30A0-4991-ABE7-0F9E594D161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05541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25485" rtl="0" eaLnBrk="1" latinLnBrk="0" hangingPunct="1">
        <a:lnSpc>
          <a:spcPct val="90000"/>
        </a:lnSpc>
        <a:spcBef>
          <a:spcPct val="0"/>
        </a:spcBef>
        <a:buNone/>
        <a:defRPr sz="349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371" indent="-181371" algn="l" defTabSz="725485" rtl="0" eaLnBrk="1" latinLnBrk="0" hangingPunct="1">
        <a:lnSpc>
          <a:spcPct val="90000"/>
        </a:lnSpc>
        <a:spcBef>
          <a:spcPts val="793"/>
        </a:spcBef>
        <a:buFont typeface="Arial" panose="020B0604020202020204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1pPr>
      <a:lvl2pPr marL="544114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06856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587" kern="1200">
          <a:solidFill>
            <a:schemeClr val="tx1"/>
          </a:solidFill>
          <a:latin typeface="+mn-lt"/>
          <a:ea typeface="+mn-ea"/>
          <a:cs typeface="+mn-cs"/>
        </a:defRPr>
      </a:lvl3pPr>
      <a:lvl4pPr marL="1269599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4pPr>
      <a:lvl5pPr marL="1632341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5pPr>
      <a:lvl6pPr marL="1995084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6pPr>
      <a:lvl7pPr marL="2357826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7pPr>
      <a:lvl8pPr marL="2720569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8pPr>
      <a:lvl9pPr marL="3083311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1pPr>
      <a:lvl2pPr marL="362742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2pPr>
      <a:lvl3pPr marL="725485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3pPr>
      <a:lvl4pPr marL="1088227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4pPr>
      <a:lvl5pPr marL="145097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5pPr>
      <a:lvl6pPr marL="1813712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6pPr>
      <a:lvl7pPr marL="2176455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7pPr>
      <a:lvl8pPr marL="2539197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8pPr>
      <a:lvl9pPr marL="290194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8773" y="1465321"/>
            <a:ext cx="6257330" cy="622770"/>
          </a:xfrm>
        </p:spPr>
        <p:txBody>
          <a:bodyPr>
            <a:normAutofit fontScale="90000"/>
          </a:bodyPr>
          <a:lstStyle/>
          <a:p>
            <a:pPr algn="ctr"/>
            <a:r>
              <a:rPr lang="et-EE" sz="1904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„Narratiiv kui õppemeetod õigusteaduse näitel</a:t>
            </a:r>
            <a:r>
              <a:rPr lang="et-EE" sz="1904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br>
              <a:rPr lang="et-EE" sz="1904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sz="1904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t-EE" sz="1904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sz="119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Aleksandr Popov</a:t>
            </a:r>
            <a:br>
              <a:rPr lang="et-EE" sz="119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t-EE" sz="119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aleksandr.popov@mil.ee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7876268"/>
              </p:ext>
            </p:extLst>
          </p:nvPr>
        </p:nvGraphicFramePr>
        <p:xfrm>
          <a:off x="498773" y="3178359"/>
          <a:ext cx="6257334" cy="3488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778">
                  <a:extLst>
                    <a:ext uri="{9D8B030D-6E8A-4147-A177-3AD203B41FA5}">
                      <a16:colId xmlns:a16="http://schemas.microsoft.com/office/drawing/2014/main" val="257760118"/>
                    </a:ext>
                  </a:extLst>
                </a:gridCol>
                <a:gridCol w="2085778">
                  <a:extLst>
                    <a:ext uri="{9D8B030D-6E8A-4147-A177-3AD203B41FA5}">
                      <a16:colId xmlns:a16="http://schemas.microsoft.com/office/drawing/2014/main" val="3294193630"/>
                    </a:ext>
                  </a:extLst>
                </a:gridCol>
                <a:gridCol w="2085778">
                  <a:extLst>
                    <a:ext uri="{9D8B030D-6E8A-4147-A177-3AD203B41FA5}">
                      <a16:colId xmlns:a16="http://schemas.microsoft.com/office/drawing/2014/main" val="1788753278"/>
                    </a:ext>
                  </a:extLst>
                </a:gridCol>
              </a:tblGrid>
              <a:tr h="365261">
                <a:tc>
                  <a:txBody>
                    <a:bodyPr/>
                    <a:lstStyle/>
                    <a:p>
                      <a:pPr algn="just"/>
                      <a:r>
                        <a:rPr lang="et-EE" sz="1100" dirty="0" smtClean="0"/>
                        <a:t>Milline lugu see on?</a:t>
                      </a:r>
                      <a:endParaRPr lang="et-EE" sz="1100" dirty="0"/>
                    </a:p>
                  </a:txBody>
                  <a:tcPr marL="54413" marR="54413" marT="27206" marB="2720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t-EE" sz="1100" dirty="0" smtClean="0"/>
                        <a:t>Kelle lugu see on?</a:t>
                      </a:r>
                      <a:endParaRPr lang="et-EE" sz="1100" dirty="0"/>
                    </a:p>
                  </a:txBody>
                  <a:tcPr marL="54413" marR="54413" marT="27206" marB="2720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t-EE" sz="1100" dirty="0" smtClean="0"/>
                        <a:t>Kellele</a:t>
                      </a:r>
                      <a:r>
                        <a:rPr lang="et-EE" sz="1100" baseline="0" dirty="0" smtClean="0"/>
                        <a:t> see lugu on?</a:t>
                      </a:r>
                      <a:endParaRPr lang="et-EE" sz="1100" dirty="0"/>
                    </a:p>
                  </a:txBody>
                  <a:tcPr marL="54413" marR="54413" marT="27206" marB="27206"/>
                </a:tc>
                <a:extLst>
                  <a:ext uri="{0D108BD9-81ED-4DB2-BD59-A6C34878D82A}">
                    <a16:rowId xmlns:a16="http://schemas.microsoft.com/office/drawing/2014/main" val="1399550117"/>
                  </a:ext>
                </a:extLst>
              </a:tr>
              <a:tr h="3122829"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dirty="0" smtClean="0"/>
                        <a:t>Lugu saab olla teoreetiline või praktiline.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dirty="0" smtClean="0"/>
                        <a:t>Lugu saab olla hüpoteetiline või elust enesest.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dirty="0" smtClean="0"/>
                        <a:t>Lugu saab</a:t>
                      </a:r>
                      <a:r>
                        <a:rPr lang="et-EE" sz="1100" baseline="0" dirty="0" smtClean="0"/>
                        <a:t> luua seoseid.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Lugu saab ergutada mõtteid.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Lugu saab vastata küsimustele.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Lugu saab olla hoiatav.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Lugu saab olla mitte midagi ütlev …</a:t>
                      </a:r>
                      <a:endParaRPr lang="et-EE" sz="1100" dirty="0"/>
                    </a:p>
                  </a:txBody>
                  <a:tcPr marL="54413" marR="54413" marT="27206" marB="27206"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dirty="0" smtClean="0"/>
                        <a:t>Õiguse</a:t>
                      </a:r>
                      <a:r>
                        <a:rPr lang="et-EE" sz="1100" baseline="0" dirty="0" smtClean="0"/>
                        <a:t> kui süsteemi lugu – kuidas ta tekib ja kuhu ta tahab jõuda.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Õiguse allikate lugu – mis on nende olemus ja eesmärk.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Õiguse subjektide lugu – kuidas nende suhted mõjutavad süsteemi ja allikaid.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Õiguse objektide lugu – mille kohta õigus käib.</a:t>
                      </a:r>
                    </a:p>
                  </a:txBody>
                  <a:tcPr marL="54413" marR="54413" marT="27206" marB="27206"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dirty="0" smtClean="0"/>
                        <a:t>Lugu teoreetikule</a:t>
                      </a:r>
                      <a:r>
                        <a:rPr lang="et-EE" sz="1100" baseline="0" dirty="0" smtClean="0"/>
                        <a:t> – peamine on anda tõuge ideede mõistmise suunas.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Lugu praktikule – peamine on anda töövahendid lahendamist vajavate probleemide tarbeks.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t-EE" sz="1100" baseline="0" dirty="0" smtClean="0"/>
                        <a:t>Lugu kuulajale – peamine on tekitada huvi õigust kui süsteemi kujundavate protsesside toimise vastu.</a:t>
                      </a:r>
                    </a:p>
                  </a:txBody>
                  <a:tcPr marL="54413" marR="54413" marT="27206" marB="27206"/>
                </a:tc>
                <a:extLst>
                  <a:ext uri="{0D108BD9-81ED-4DB2-BD59-A6C34878D82A}">
                    <a16:rowId xmlns:a16="http://schemas.microsoft.com/office/drawing/2014/main" val="3062659396"/>
                  </a:ext>
                </a:extLst>
              </a:tr>
            </a:tbl>
          </a:graphicData>
        </a:graphic>
      </p:graphicFrame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t-EE" sz="1191" dirty="0"/>
              <a:t>KAITSEVÄE AKADEEMIA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8773" y="2465551"/>
            <a:ext cx="6257330" cy="275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1191" i="1" dirty="0"/>
              <a:t>„Kunagi ma teadsin, aga mingis mõttes olen ma ka ära unustanud“ – Karupoeg Puhh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6967" y="6827222"/>
            <a:ext cx="57723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t-EE" sz="1600" i="1" dirty="0"/>
              <a:t>“Kui sulle tundub, et su vestluskaaslane sind ei kuula, ole kannatlik. </a:t>
            </a:r>
            <a:endParaRPr lang="et-EE" sz="1600" i="1" dirty="0" smtClean="0"/>
          </a:p>
          <a:p>
            <a:pPr algn="ctr"/>
            <a:r>
              <a:rPr lang="et-EE" sz="1600" i="1" dirty="0" smtClean="0"/>
              <a:t>Võib-olla </a:t>
            </a:r>
            <a:r>
              <a:rPr lang="et-EE" sz="1600" i="1" dirty="0"/>
              <a:t>sattus talle midagi kõrva” – Karupoeg Puhh</a:t>
            </a:r>
          </a:p>
          <a:p>
            <a:pPr algn="ctr"/>
            <a:endParaRPr lang="et-EE" sz="1600" i="1" dirty="0"/>
          </a:p>
        </p:txBody>
      </p:sp>
    </p:spTree>
    <p:extLst>
      <p:ext uri="{BB962C8B-B14F-4D97-AF65-F5344CB8AC3E}">
        <p14:creationId xmlns:p14="http://schemas.microsoft.com/office/powerpoint/2010/main" val="295650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197</Words>
  <Application>Microsoft Office PowerPoint</Application>
  <PresentationFormat>Kohandatud</PresentationFormat>
  <Paragraphs>22</Paragraphs>
  <Slides>1</Slides>
  <Notes>0</Notes>
  <HiddenSlides>0</HiddenSlides>
  <MMClips>0</MMClips>
  <ScaleCrop>false</ScaleCrop>
  <HeadingPairs>
    <vt:vector size="6" baseType="variant">
      <vt:variant>
        <vt:lpstr>Kasutatud fondid</vt:lpstr>
      </vt:variant>
      <vt:variant>
        <vt:i4>4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„Narratiiv kui õppemeetod õigusteaduse näitel“  Aleksandr Popov aleksandr.popov@mil.ee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2023-05-12T14:15:06Z</dcterms:created>
  <dcterms:modified xsi:type="dcterms:W3CDTF">2023-05-12T14:15:15Z</dcterms:modified>
</cp:coreProperties>
</file>