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61" r:id="rId6"/>
    <p:sldId id="262" r:id="rId7"/>
    <p:sldId id="263" r:id="rId8"/>
    <p:sldId id="264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44" d="100"/>
          <a:sy n="44" d="100"/>
        </p:scale>
        <p:origin x="7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2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01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62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474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30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2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520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066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568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858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918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5A4C8-8490-4B3F-9B63-1FEA982BCA25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BB22F-D6E2-45FC-9089-FC8A749D5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4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fr-FR" altLang="en-US" b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Jaanson</a:t>
            </a:r>
            <a:r>
              <a:rPr lang="fr-FR" altLang="en-US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683, </a:t>
            </a:r>
            <a:r>
              <a:rPr lang="fr-FR" alt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Riia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alt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Läti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Ajalooarhiiv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t-EE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4011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apr.1, </a:t>
            </a:r>
            <a:r>
              <a:rPr lang="fr-FR" alt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lietas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nr. 2175, </a:t>
            </a:r>
            <a:r>
              <a:rPr lang="fr-FR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f.13r- </a:t>
            </a:r>
            <a:r>
              <a:rPr lang="fr-FR" alt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fr-FR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20v</a:t>
            </a:r>
            <a:r>
              <a:rPr lang="en-US" altLang="en-US" dirty="0">
                <a:latin typeface="Arial" panose="020B0604020202020204" pitchFamily="34" charset="0"/>
              </a:rPr>
              <a:t/>
            </a:r>
            <a:br>
              <a:rPr lang="en-US" altLang="en-US" dirty="0">
                <a:latin typeface="Arial" panose="020B0604020202020204" pitchFamily="34" charset="0"/>
              </a:rPr>
            </a:br>
            <a:r>
              <a:rPr lang="et-EE" dirty="0" smtClean="0"/>
              <a:t>.</a:t>
            </a:r>
            <a:endParaRPr lang="en-US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838200" y="1508305"/>
            <a:ext cx="11379525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Ultimo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honori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virtutibus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eminentissimae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&amp;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sanctis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animi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dotibus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florentissimae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foeminae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Annae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Dobbins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t-EE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consultiss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imi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viri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Dn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Heinrici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Heinii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U. J. D.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eximij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regia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Gustaviana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Adolphina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quae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Dorpati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Livonorum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est,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academia</a:t>
            </a:r>
            <a:r>
              <a:rPr lang="et-EE" altLang="en-US" sz="3600" b="1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t-EE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rofessoris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juris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...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quae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cum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Anno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Christi 1650. die 11.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mensis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Februarij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pie &amp;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placide in Christo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obdormivisset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sanctae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ejusdem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exuviae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Excudebat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Johannes Vogel,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acad.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typographus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t-EE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Anno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36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kumimoji="0" lang="fr-FR" altLang="en-US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C. M D C L.</a:t>
            </a:r>
            <a:endParaRPr kumimoji="0" lang="fr-FR" altLang="en-US" sz="3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294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Veel üks näide samast kogumikust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46688" y="3282466"/>
            <a:ext cx="9463296" cy="237744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smtClean="0"/>
              <a:t>E. </a:t>
            </a:r>
            <a:r>
              <a:rPr lang="et-EE" dirty="0" err="1" smtClean="0"/>
              <a:t>Holsteniuse</a:t>
            </a:r>
            <a:r>
              <a:rPr lang="et-EE" dirty="0" smtClean="0"/>
              <a:t> ladinakeelne </a:t>
            </a:r>
            <a:r>
              <a:rPr lang="et-EE" dirty="0" err="1" smtClean="0"/>
              <a:t>epicedium</a:t>
            </a:r>
            <a:r>
              <a:rPr lang="et-EE" dirty="0" smtClean="0"/>
              <a:t> – allkirjaks kreeka heksameeter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244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Osalejad: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Teoloogiaprofessor, ülik</a:t>
            </a:r>
            <a:r>
              <a:rPr lang="et-EE" dirty="0"/>
              <a:t>. koguduse pastor p.t. </a:t>
            </a:r>
            <a:r>
              <a:rPr lang="et-EE" dirty="0" err="1"/>
              <a:t>rector</a:t>
            </a:r>
            <a:r>
              <a:rPr lang="et-EE" dirty="0"/>
              <a:t> </a:t>
            </a:r>
            <a:r>
              <a:rPr lang="et-EE" dirty="0" err="1"/>
              <a:t>Salomon</a:t>
            </a:r>
            <a:r>
              <a:rPr lang="et-EE" dirty="0"/>
              <a:t> </a:t>
            </a:r>
            <a:r>
              <a:rPr lang="et-EE" dirty="0" err="1"/>
              <a:t>Mathhiae</a:t>
            </a:r>
            <a:r>
              <a:rPr lang="et-EE" dirty="0"/>
              <a:t> </a:t>
            </a:r>
            <a:r>
              <a:rPr lang="et-EE" dirty="0" smtClean="0"/>
              <a:t>kogude </a:t>
            </a:r>
            <a:r>
              <a:rPr lang="et-EE" dirty="0"/>
              <a:t>eestvedaja </a:t>
            </a:r>
            <a:r>
              <a:rPr lang="et-EE" dirty="0" err="1"/>
              <a:t>Laurentius</a:t>
            </a:r>
            <a:r>
              <a:rPr lang="et-EE" dirty="0"/>
              <a:t> </a:t>
            </a:r>
            <a:r>
              <a:rPr lang="et-EE" dirty="0" err="1"/>
              <a:t>Ludenius</a:t>
            </a:r>
            <a:r>
              <a:rPr lang="et-EE" dirty="0"/>
              <a:t>, meditsiiniprofessor </a:t>
            </a:r>
            <a:r>
              <a:rPr lang="et-EE" dirty="0" err="1"/>
              <a:t>Sebastianus</a:t>
            </a:r>
            <a:r>
              <a:rPr lang="et-EE" dirty="0"/>
              <a:t> </a:t>
            </a:r>
            <a:r>
              <a:rPr lang="et-EE" dirty="0" err="1"/>
              <a:t>Wirdig</a:t>
            </a:r>
            <a:r>
              <a:rPr lang="et-EE" dirty="0"/>
              <a:t>, </a:t>
            </a:r>
            <a:r>
              <a:rPr lang="et-EE" dirty="0" smtClean="0"/>
              <a:t>füüsikaprofessor </a:t>
            </a:r>
            <a:r>
              <a:rPr lang="et-EE" dirty="0"/>
              <a:t>Johannes </a:t>
            </a:r>
            <a:r>
              <a:rPr lang="et-EE" dirty="0" err="1" smtClean="0"/>
              <a:t>Erici</a:t>
            </a:r>
            <a:r>
              <a:rPr lang="et-EE" dirty="0" smtClean="0"/>
              <a:t>;  </a:t>
            </a:r>
          </a:p>
          <a:p>
            <a:pPr marL="0" indent="0">
              <a:buNone/>
            </a:pPr>
            <a:r>
              <a:rPr lang="et-EE" dirty="0" err="1" smtClean="0"/>
              <a:t>Joachim</a:t>
            </a:r>
            <a:r>
              <a:rPr lang="et-EE" dirty="0" smtClean="0"/>
              <a:t> </a:t>
            </a:r>
            <a:r>
              <a:rPr lang="et-EE" dirty="0" err="1" smtClean="0"/>
              <a:t>Crellius</a:t>
            </a:r>
            <a:r>
              <a:rPr lang="et-EE" dirty="0"/>
              <a:t> </a:t>
            </a:r>
            <a:r>
              <a:rPr lang="et-EE" dirty="0" smtClean="0"/>
              <a:t>ja </a:t>
            </a:r>
            <a:r>
              <a:rPr lang="et-EE" dirty="0"/>
              <a:t>Ericus </a:t>
            </a:r>
            <a:r>
              <a:rPr lang="et-EE" dirty="0" err="1"/>
              <a:t>Holstenius</a:t>
            </a:r>
            <a:r>
              <a:rPr lang="et-EE" dirty="0"/>
              <a:t> (kes ilmselt juba täitis kreeka keele </a:t>
            </a:r>
            <a:r>
              <a:rPr lang="et-EE" dirty="0" smtClean="0"/>
              <a:t>professori kohuseid, </a:t>
            </a:r>
            <a:r>
              <a:rPr lang="et-EE" dirty="0"/>
              <a:t>sest </a:t>
            </a:r>
            <a:r>
              <a:rPr lang="et-EE" dirty="0" err="1"/>
              <a:t>Gezelius</a:t>
            </a:r>
            <a:r>
              <a:rPr lang="et-EE" dirty="0"/>
              <a:t> oli juba </a:t>
            </a:r>
            <a:r>
              <a:rPr lang="et-EE" dirty="0" smtClean="0"/>
              <a:t>Rootsis) ja </a:t>
            </a:r>
          </a:p>
          <a:p>
            <a:pPr marL="0" indent="0">
              <a:buNone/>
            </a:pPr>
            <a:r>
              <a:rPr lang="et-EE" dirty="0" smtClean="0"/>
              <a:t>tudengid: </a:t>
            </a:r>
            <a:r>
              <a:rPr lang="et-EE" dirty="0"/>
              <a:t>Andreas </a:t>
            </a:r>
            <a:r>
              <a:rPr lang="et-EE" dirty="0" err="1"/>
              <a:t>Malmenius</a:t>
            </a:r>
            <a:r>
              <a:rPr lang="et-EE" dirty="0"/>
              <a:t>, Andreas </a:t>
            </a:r>
            <a:r>
              <a:rPr lang="et-EE" dirty="0" err="1"/>
              <a:t>Hellenius</a:t>
            </a:r>
            <a:r>
              <a:rPr lang="et-EE" dirty="0"/>
              <a:t>, Arnold </a:t>
            </a:r>
            <a:r>
              <a:rPr lang="et-EE" dirty="0" err="1"/>
              <a:t>Mahlstedt</a:t>
            </a:r>
            <a:r>
              <a:rPr lang="et-EE" dirty="0"/>
              <a:t>, Andreas </a:t>
            </a:r>
            <a:r>
              <a:rPr lang="et-EE" dirty="0" err="1"/>
              <a:t>Windberg</a:t>
            </a:r>
            <a:r>
              <a:rPr lang="et-EE" dirty="0"/>
              <a:t>, Daniel </a:t>
            </a:r>
            <a:r>
              <a:rPr lang="et-EE" dirty="0" err="1"/>
              <a:t>gruuf</a:t>
            </a:r>
            <a:r>
              <a:rPr lang="et-EE" dirty="0"/>
              <a:t>, </a:t>
            </a:r>
            <a:r>
              <a:rPr lang="et-EE" dirty="0" err="1"/>
              <a:t>Petrus</a:t>
            </a:r>
            <a:r>
              <a:rPr lang="et-EE" dirty="0"/>
              <a:t> </a:t>
            </a:r>
            <a:r>
              <a:rPr lang="et-EE" dirty="0" err="1"/>
              <a:t>Wichowius</a:t>
            </a:r>
            <a:r>
              <a:rPr lang="et-EE" dirty="0"/>
              <a:t>, Jonas </a:t>
            </a:r>
            <a:r>
              <a:rPr lang="et-EE" dirty="0" err="1"/>
              <a:t>Ficinus</a:t>
            </a:r>
            <a:r>
              <a:rPr lang="et-EE" dirty="0"/>
              <a:t>, J</a:t>
            </a:r>
            <a:r>
              <a:rPr lang="et-EE" dirty="0" smtClean="0"/>
              <a:t>ohannes  </a:t>
            </a:r>
            <a:r>
              <a:rPr lang="et-EE" dirty="0" err="1"/>
              <a:t>Schäpin</a:t>
            </a:r>
            <a:r>
              <a:rPr lang="et-EE" dirty="0"/>
              <a:t> </a:t>
            </a: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ja </a:t>
            </a:r>
            <a:r>
              <a:rPr lang="et-EE" dirty="0"/>
              <a:t>lahkunu sugulane </a:t>
            </a:r>
            <a:r>
              <a:rPr lang="et-EE" dirty="0" err="1"/>
              <a:t>Albertus</a:t>
            </a:r>
            <a:r>
              <a:rPr lang="et-EE" dirty="0"/>
              <a:t>  </a:t>
            </a:r>
            <a:r>
              <a:rPr lang="et-EE" dirty="0" err="1"/>
              <a:t>Dobbin</a:t>
            </a:r>
            <a:r>
              <a:rPr lang="et-EE" dirty="0"/>
              <a:t> Rostockist. </a:t>
            </a:r>
            <a:r>
              <a:rPr lang="fr-FR" dirty="0"/>
              <a:t> 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194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Sisukord ESTRIS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Salomon </a:t>
            </a:r>
            <a:r>
              <a:rPr lang="fr-FR" dirty="0" err="1"/>
              <a:t>Matthiae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</a:t>
            </a:r>
            <a:r>
              <a:rPr lang="fr-FR" dirty="0" err="1"/>
              <a:t>Laurentius</a:t>
            </a:r>
            <a:r>
              <a:rPr lang="fr-FR" dirty="0"/>
              <a:t> </a:t>
            </a:r>
            <a:r>
              <a:rPr lang="fr-FR" dirty="0" err="1"/>
              <a:t>Ludenius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</a:t>
            </a:r>
            <a:r>
              <a:rPr lang="fr-FR" dirty="0" err="1"/>
              <a:t>Sebastian</a:t>
            </a:r>
            <a:r>
              <a:rPr lang="fr-FR" dirty="0"/>
              <a:t> </a:t>
            </a:r>
            <a:r>
              <a:rPr lang="fr-FR" dirty="0" err="1"/>
              <a:t>Wirdig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Johannes </a:t>
            </a:r>
            <a:r>
              <a:rPr lang="fr-FR" dirty="0" err="1"/>
              <a:t>Erici</a:t>
            </a:r>
            <a:r>
              <a:rPr lang="fr-FR" dirty="0"/>
              <a:t> </a:t>
            </a:r>
            <a:r>
              <a:rPr lang="fr-FR" dirty="0" err="1"/>
              <a:t>Stregnensis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Joachim </a:t>
            </a:r>
            <a:r>
              <a:rPr lang="fr-FR" dirty="0" err="1"/>
              <a:t>Crellius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</a:t>
            </a:r>
            <a:r>
              <a:rPr lang="fr-FR" dirty="0" err="1"/>
              <a:t>Ericus</a:t>
            </a:r>
            <a:r>
              <a:rPr lang="fr-FR" dirty="0"/>
              <a:t> </a:t>
            </a:r>
            <a:r>
              <a:rPr lang="fr-FR" dirty="0" err="1"/>
              <a:t>Holstenius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Andrea A. </a:t>
            </a:r>
            <a:r>
              <a:rPr lang="fr-FR" dirty="0" err="1"/>
              <a:t>Malmenio</a:t>
            </a:r>
            <a:r>
              <a:rPr lang="fr-FR" dirty="0"/>
              <a:t> (</a:t>
            </a:r>
            <a:r>
              <a:rPr lang="fr-FR" dirty="0" err="1"/>
              <a:t>ladina</a:t>
            </a:r>
            <a:r>
              <a:rPr lang="fr-FR" dirty="0"/>
              <a:t>- </a:t>
            </a:r>
            <a:r>
              <a:rPr lang="fr-FR" dirty="0" err="1"/>
              <a:t>ja</a:t>
            </a:r>
            <a:r>
              <a:rPr lang="fr-FR" dirty="0"/>
              <a:t> </a:t>
            </a:r>
            <a:r>
              <a:rPr lang="fr-FR" b="1" dirty="0" err="1"/>
              <a:t>kreekakeelne</a:t>
            </a:r>
            <a:r>
              <a:rPr lang="fr-FR" b="1" dirty="0"/>
              <a:t> </a:t>
            </a:r>
            <a:r>
              <a:rPr lang="fr-FR" dirty="0" err="1"/>
              <a:t>luuletus</a:t>
            </a:r>
            <a:r>
              <a:rPr lang="fr-FR" dirty="0"/>
              <a:t>), Andreas </a:t>
            </a:r>
            <a:r>
              <a:rPr lang="fr-FR" dirty="0" err="1"/>
              <a:t>Hellenius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</a:t>
            </a:r>
            <a:r>
              <a:rPr lang="fr-FR" dirty="0" err="1"/>
              <a:t>Arnoldus</a:t>
            </a:r>
            <a:r>
              <a:rPr lang="fr-FR" dirty="0"/>
              <a:t> </a:t>
            </a:r>
            <a:r>
              <a:rPr lang="fr-FR" dirty="0" err="1"/>
              <a:t>Mahlstede</a:t>
            </a:r>
            <a:r>
              <a:rPr lang="fr-FR" dirty="0"/>
              <a:t> (</a:t>
            </a:r>
            <a:r>
              <a:rPr lang="fr-FR" dirty="0" err="1"/>
              <a:t>saksakeelne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Andreas </a:t>
            </a:r>
            <a:r>
              <a:rPr lang="fr-FR" dirty="0" err="1"/>
              <a:t>Windbergius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Daniel </a:t>
            </a:r>
            <a:r>
              <a:rPr lang="fr-FR" dirty="0" err="1"/>
              <a:t>Gruuf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proosa</a:t>
            </a:r>
            <a:r>
              <a:rPr lang="fr-FR" dirty="0"/>
              <a:t> </a:t>
            </a:r>
            <a:r>
              <a:rPr lang="fr-FR" dirty="0" err="1"/>
              <a:t>ja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Petrus </a:t>
            </a:r>
            <a:r>
              <a:rPr lang="fr-FR" dirty="0" err="1"/>
              <a:t>Wichovius</a:t>
            </a:r>
            <a:r>
              <a:rPr lang="fr-FR" dirty="0"/>
              <a:t> (</a:t>
            </a:r>
            <a:r>
              <a:rPr lang="fr-FR" dirty="0" err="1"/>
              <a:t>rootsikeelne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Jonas </a:t>
            </a:r>
            <a:r>
              <a:rPr lang="fr-FR" dirty="0" err="1"/>
              <a:t>Ficinus</a:t>
            </a:r>
            <a:r>
              <a:rPr lang="fr-FR" dirty="0"/>
              <a:t>, junior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Johannes </a:t>
            </a:r>
            <a:r>
              <a:rPr lang="fr-FR" dirty="0" err="1"/>
              <a:t>Schäper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), Albertus </a:t>
            </a:r>
            <a:r>
              <a:rPr lang="fr-FR" dirty="0" err="1"/>
              <a:t>Dobbin</a:t>
            </a:r>
            <a:r>
              <a:rPr lang="fr-FR" dirty="0"/>
              <a:t> (</a:t>
            </a:r>
            <a:r>
              <a:rPr lang="fr-FR" dirty="0" err="1"/>
              <a:t>ladinakeelne</a:t>
            </a:r>
            <a:r>
              <a:rPr lang="fr-FR" dirty="0"/>
              <a:t> </a:t>
            </a:r>
            <a:r>
              <a:rPr lang="fr-FR" dirty="0" err="1"/>
              <a:t>luuletus</a:t>
            </a:r>
            <a:r>
              <a:rPr lang="fr-FR" dirty="0"/>
              <a:t>)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370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t-EE" dirty="0" err="1" smtClean="0"/>
              <a:t>Malmeniuse</a:t>
            </a:r>
            <a:r>
              <a:rPr lang="et-EE" dirty="0" smtClean="0"/>
              <a:t> luuletused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8048" y="1269151"/>
            <a:ext cx="793408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43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t-EE" dirty="0"/>
              <a:t>l</a:t>
            </a:r>
            <a:r>
              <a:rPr lang="et-EE" dirty="0" smtClean="0"/>
              <a:t>uuletuste lõpp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7130" y="1690688"/>
            <a:ext cx="10329846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28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Vrd </a:t>
            </a:r>
            <a:r>
              <a:rPr lang="et-EE" dirty="0" err="1" smtClean="0"/>
              <a:t>Sundiuse</a:t>
            </a:r>
            <a:r>
              <a:rPr lang="et-EE" dirty="0" smtClean="0"/>
              <a:t> </a:t>
            </a:r>
            <a:r>
              <a:rPr lang="et-EE" dirty="0" err="1" smtClean="0"/>
              <a:t>epithalamionid</a:t>
            </a:r>
            <a:r>
              <a:rPr lang="et-EE" dirty="0" smtClean="0"/>
              <a:t> aastast 1652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t-EE" dirty="0" smtClean="0"/>
              <a:t>…. 	</a:t>
            </a:r>
            <a:r>
              <a:rPr lang="fr-FR" dirty="0" err="1" smtClean="0"/>
              <a:t>Δὸς</a:t>
            </a:r>
            <a:r>
              <a:rPr lang="fr-FR" dirty="0" smtClean="0"/>
              <a:t> </a:t>
            </a:r>
            <a:r>
              <a:rPr lang="fr-FR" dirty="0" err="1"/>
              <a:t>μετὰ</a:t>
            </a:r>
            <a:r>
              <a:rPr lang="fr-FR" dirty="0"/>
              <a:t> </a:t>
            </a:r>
            <a:r>
              <a:rPr lang="fr-FR" dirty="0" err="1"/>
              <a:t>ζωήν</a:t>
            </a:r>
            <a:r>
              <a:rPr lang="fr-FR" dirty="0"/>
              <a:t> </a:t>
            </a:r>
            <a:r>
              <a:rPr lang="fr-FR" dirty="0" err="1"/>
              <a:t>τε</a:t>
            </a:r>
            <a:r>
              <a:rPr lang="fr-FR" dirty="0"/>
              <a:t> </a:t>
            </a:r>
            <a:r>
              <a:rPr lang="fr-FR" dirty="0" err="1"/>
              <a:t>χρόνον</a:t>
            </a:r>
            <a:r>
              <a:rPr lang="fr-FR" dirty="0"/>
              <a:t> </a:t>
            </a:r>
            <a:r>
              <a:rPr lang="fr-FR" dirty="0" err="1"/>
              <a:t>τε</a:t>
            </a:r>
            <a:r>
              <a:rPr lang="fr-FR" dirty="0"/>
              <a:t> </a:t>
            </a:r>
            <a:r>
              <a:rPr lang="fr-FR" dirty="0" err="1"/>
              <a:t>τοῦτον</a:t>
            </a:r>
            <a:r>
              <a:rPr lang="de-DE" dirty="0"/>
              <a:t>, </a:t>
            </a:r>
            <a:endParaRPr lang="en-US" dirty="0"/>
          </a:p>
          <a:p>
            <a:pPr marL="0" indent="0">
              <a:buNone/>
            </a:pPr>
            <a:r>
              <a:rPr lang="et-EE" dirty="0" smtClean="0"/>
              <a:t>	</a:t>
            </a:r>
            <a:r>
              <a:rPr lang="fr-FR" dirty="0" err="1" smtClean="0"/>
              <a:t>Δῶμ</a:t>
            </a:r>
            <a:r>
              <a:rPr lang="fr-FR" dirty="0" smtClean="0"/>
              <a:t>α </a:t>
            </a:r>
            <a:r>
              <a:rPr lang="fr-FR" dirty="0"/>
              <a:t>ναίειν τερπομένους σου αὐτούς</a:t>
            </a:r>
            <a:endParaRPr lang="en-US" dirty="0"/>
          </a:p>
          <a:p>
            <a:pPr marL="0" indent="0">
              <a:buNone/>
            </a:pPr>
            <a:r>
              <a:rPr lang="et-EE" dirty="0" smtClean="0"/>
              <a:t>	</a:t>
            </a:r>
            <a:r>
              <a:rPr lang="fr-FR" dirty="0" err="1" smtClean="0"/>
              <a:t>Δόξ</a:t>
            </a:r>
            <a:r>
              <a:rPr lang="fr-FR" dirty="0" smtClean="0"/>
              <a:t>α </a:t>
            </a:r>
            <a:r>
              <a:rPr lang="fr-FR" dirty="0"/>
              <a:t>τ᾿ ἔστω σοι</a:t>
            </a:r>
            <a:r>
              <a:rPr lang="de-DE" dirty="0"/>
              <a:t>, </a:t>
            </a:r>
            <a:r>
              <a:rPr lang="fr-FR" dirty="0" err="1"/>
              <a:t>λίτομ</a:t>
            </a:r>
            <a:r>
              <a:rPr lang="fr-FR" dirty="0"/>
              <a:t>αι σ᾿ ἀοιδῇ</a:t>
            </a:r>
            <a:r>
              <a:rPr lang="de-DE" dirty="0"/>
              <a:t>			</a:t>
            </a:r>
            <a:endParaRPr lang="en-US" dirty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et-EE" dirty="0" smtClean="0"/>
              <a:t>	</a:t>
            </a:r>
            <a:r>
              <a:rPr lang="fr-FR" dirty="0" err="1" smtClean="0"/>
              <a:t>Δῶτορ</a:t>
            </a:r>
            <a:r>
              <a:rPr lang="fr-FR" dirty="0" smtClean="0"/>
              <a:t> </a:t>
            </a:r>
            <a:r>
              <a:rPr lang="fr-FR" dirty="0" err="1"/>
              <a:t>ἐάων</a:t>
            </a:r>
            <a:r>
              <a:rPr lang="de-DE" dirty="0"/>
              <a:t>.</a:t>
            </a:r>
            <a:endParaRPr lang="en-US" dirty="0"/>
          </a:p>
          <a:p>
            <a:pPr marL="0" indent="0">
              <a:buNone/>
            </a:pPr>
            <a:r>
              <a:rPr lang="de-DE" dirty="0"/>
              <a:t> </a:t>
            </a:r>
            <a:r>
              <a:rPr lang="et-EE" dirty="0" smtClean="0"/>
              <a:t>	</a:t>
            </a:r>
            <a:r>
              <a:rPr lang="fr-FR" dirty="0" smtClean="0"/>
              <a:t>᾿</a:t>
            </a:r>
            <a:r>
              <a:rPr lang="fr-FR" dirty="0" err="1"/>
              <a:t>Ετεόστιχον</a:t>
            </a:r>
            <a:endParaRPr lang="en-US" dirty="0"/>
          </a:p>
          <a:p>
            <a:pPr marL="0" indent="0">
              <a:buNone/>
            </a:pPr>
            <a:r>
              <a:rPr lang="fr-FR" dirty="0"/>
              <a:t>῎ΗΔΗ </a:t>
            </a:r>
            <a:r>
              <a:rPr lang="fr-FR" dirty="0" err="1"/>
              <a:t>ΔωροθέΗ</a:t>
            </a:r>
            <a:r>
              <a:rPr lang="fr-FR" dirty="0"/>
              <a:t> </a:t>
            </a:r>
            <a:r>
              <a:rPr lang="fr-FR" dirty="0" err="1"/>
              <a:t>τε</a:t>
            </a:r>
            <a:r>
              <a:rPr lang="fr-FR" dirty="0"/>
              <a:t> </a:t>
            </a:r>
            <a:r>
              <a:rPr lang="fr-FR" dirty="0" err="1"/>
              <a:t>Δότ</a:t>
            </a:r>
            <a:r>
              <a:rPr lang="fr-FR" dirty="0"/>
              <a:t>αΙ ὁλστΗνίῳ· ῎ΗΔΗ</a:t>
            </a:r>
            <a:endParaRPr lang="en-US" dirty="0"/>
          </a:p>
          <a:p>
            <a:pPr marL="0" indent="0">
              <a:buNone/>
            </a:pPr>
            <a:r>
              <a:rPr lang="fr-FR" dirty="0"/>
              <a:t>῎</a:t>
            </a:r>
            <a:r>
              <a:rPr lang="fr-FR" dirty="0" err="1"/>
              <a:t>ΕρΧεο</a:t>
            </a:r>
            <a:r>
              <a:rPr lang="fr-FR" dirty="0"/>
              <a:t> ὦ </a:t>
            </a:r>
            <a:r>
              <a:rPr lang="fr-FR" dirty="0" err="1"/>
              <a:t>συ</a:t>
            </a:r>
            <a:r>
              <a:rPr lang="fr-FR" dirty="0"/>
              <a:t> </a:t>
            </a:r>
            <a:r>
              <a:rPr lang="fr-FR" dirty="0" err="1"/>
              <a:t>Θεός</a:t>
            </a:r>
            <a:r>
              <a:rPr lang="de-DE" dirty="0"/>
              <a:t>, </a:t>
            </a:r>
            <a:r>
              <a:rPr lang="fr-FR" dirty="0"/>
              <a:t>τ᾿ </a:t>
            </a:r>
            <a:r>
              <a:rPr lang="fr-FR" dirty="0" err="1"/>
              <a:t>ἐσθλὰ</a:t>
            </a:r>
            <a:r>
              <a:rPr lang="fr-FR" dirty="0"/>
              <a:t> </a:t>
            </a:r>
            <a:r>
              <a:rPr lang="fr-FR" dirty="0" err="1"/>
              <a:t>ὀΠ</a:t>
            </a:r>
            <a:r>
              <a:rPr lang="fr-FR" dirty="0"/>
              <a:t>αζε Πολύ</a:t>
            </a:r>
            <a:r>
              <a:rPr lang="de-DE" dirty="0"/>
              <a:t>.</a:t>
            </a:r>
            <a:endParaRPr lang="en-US" dirty="0"/>
          </a:p>
          <a:p>
            <a:pPr marL="0" indent="0">
              <a:buNone/>
            </a:pPr>
            <a:r>
              <a:rPr lang="de-DE" dirty="0"/>
              <a:t>				</a:t>
            </a:r>
            <a:r>
              <a:rPr lang="fr-FR" dirty="0" err="1" smtClean="0"/>
              <a:t>Συγχ</a:t>
            </a:r>
            <a:r>
              <a:rPr lang="fr-FR" dirty="0" smtClean="0"/>
              <a:t>αίρων </a:t>
            </a:r>
            <a:r>
              <a:rPr lang="fr-FR" dirty="0"/>
              <a:t>οὕτως</a:t>
            </a:r>
            <a:endParaRPr lang="en-US" dirty="0"/>
          </a:p>
          <a:p>
            <a:pPr marL="457200" lvl="1" indent="0">
              <a:buNone/>
            </a:pPr>
            <a:r>
              <a:rPr lang="et-EE" dirty="0" smtClean="0"/>
              <a:t>					</a:t>
            </a:r>
            <a:r>
              <a:rPr lang="fr-FR" dirty="0" smtClean="0"/>
              <a:t>᾿</a:t>
            </a:r>
            <a:r>
              <a:rPr lang="fr-FR" dirty="0"/>
              <a:t>ΙΩΑΝΝΗΣ ΣΟ´ΥΝΔΙΟΣ</a:t>
            </a:r>
            <a:r>
              <a:rPr lang="de-DE" dirty="0"/>
              <a:t>,</a:t>
            </a:r>
            <a:endParaRPr lang="en-US" dirty="0"/>
          </a:p>
          <a:p>
            <a:pPr marL="0" indent="0" hangingPunct="0">
              <a:buNone/>
            </a:pPr>
            <a:r>
              <a:rPr lang="et-EE" dirty="0" smtClean="0"/>
              <a:t>						</a:t>
            </a:r>
            <a:r>
              <a:rPr lang="fr-FR" dirty="0" smtClean="0"/>
              <a:t>῎</a:t>
            </a:r>
            <a:r>
              <a:rPr lang="fr-FR" dirty="0" err="1"/>
              <a:t>Ηδεν</a:t>
            </a:r>
            <a:r>
              <a:rPr lang="de-DE" dirty="0"/>
              <a:t>.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1508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Veel Anna </a:t>
            </a:r>
            <a:r>
              <a:rPr lang="et-EE" dirty="0" err="1" smtClean="0"/>
              <a:t>Dobbini</a:t>
            </a:r>
            <a:r>
              <a:rPr lang="et-EE" dirty="0" smtClean="0"/>
              <a:t> mälestuskogumike näiteid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smtClean="0"/>
              <a:t>Kreekakeelne sõna allkirjas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487934" y="2801965"/>
            <a:ext cx="8865866" cy="21945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3714" y="5646057"/>
            <a:ext cx="4523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dirty="0" smtClean="0"/>
              <a:t>Kas on tarvis märkida teksti osaliseks keeleks?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142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Näiteid Tartu korpuse heksameetris luuletuse allkirjadest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1641 - Johannes </a:t>
            </a:r>
            <a:r>
              <a:rPr lang="et-EE" dirty="0" err="1"/>
              <a:t>G</a:t>
            </a:r>
            <a:r>
              <a:rPr lang="et-EE" dirty="0" err="1" smtClean="0"/>
              <a:t>ezelius</a:t>
            </a:r>
            <a:r>
              <a:rPr lang="et-EE" dirty="0" smtClean="0"/>
              <a:t> kreekakeelse </a:t>
            </a:r>
            <a:r>
              <a:rPr lang="et-EE" dirty="0"/>
              <a:t>gratulatsiooni </a:t>
            </a:r>
            <a:r>
              <a:rPr lang="et-EE" dirty="0" smtClean="0"/>
              <a:t>allkirja ees ladinakeelne värss:</a:t>
            </a:r>
            <a:r>
              <a:rPr lang="et-EE" i="1" dirty="0" smtClean="0"/>
              <a:t> </a:t>
            </a:r>
            <a:r>
              <a:rPr lang="et-EE" i="1" dirty="0" err="1"/>
              <a:t>Longior</a:t>
            </a:r>
            <a:r>
              <a:rPr lang="et-EE" i="1" dirty="0"/>
              <a:t> </a:t>
            </a:r>
            <a:r>
              <a:rPr lang="et-EE" i="1" dirty="0" err="1"/>
              <a:t>affectus</a:t>
            </a:r>
            <a:r>
              <a:rPr lang="et-EE" i="1" dirty="0"/>
              <a:t> </a:t>
            </a:r>
            <a:r>
              <a:rPr lang="et-EE" i="1" dirty="0" err="1"/>
              <a:t>quae</a:t>
            </a:r>
            <a:r>
              <a:rPr lang="et-EE" i="1" dirty="0"/>
              <a:t> </a:t>
            </a:r>
            <a:r>
              <a:rPr lang="et-EE" i="1" dirty="0" err="1"/>
              <a:t>paucula</a:t>
            </a:r>
            <a:r>
              <a:rPr lang="et-EE" i="1" dirty="0"/>
              <a:t> </a:t>
            </a:r>
            <a:r>
              <a:rPr lang="et-EE" i="1" dirty="0" err="1"/>
              <a:t>fudit</a:t>
            </a:r>
            <a:r>
              <a:rPr lang="et-EE" i="1" dirty="0"/>
              <a:t> </a:t>
            </a:r>
            <a:r>
              <a:rPr lang="et-EE" i="1" dirty="0" err="1"/>
              <a:t>Amico</a:t>
            </a:r>
            <a:r>
              <a:rPr lang="et-EE" i="1" dirty="0"/>
              <a:t> </a:t>
            </a:r>
            <a:r>
              <a:rPr lang="et-EE" dirty="0" smtClean="0"/>
              <a:t>M</a:t>
            </a:r>
            <a:r>
              <a:rPr lang="et-EE" dirty="0"/>
              <a:t>. </a:t>
            </a:r>
            <a:r>
              <a:rPr lang="et-EE" dirty="0" err="1"/>
              <a:t>Johanns</a:t>
            </a:r>
            <a:r>
              <a:rPr lang="et-EE" dirty="0"/>
              <a:t> G. </a:t>
            </a:r>
            <a:r>
              <a:rPr lang="et-EE" dirty="0" err="1"/>
              <a:t>Gezelij</a:t>
            </a:r>
            <a:r>
              <a:rPr lang="et-EE" dirty="0"/>
              <a:t>, </a:t>
            </a:r>
            <a:r>
              <a:rPr lang="et-EE" dirty="0" err="1" smtClean="0"/>
              <a:t>Wesman</a:t>
            </a:r>
            <a:r>
              <a:rPr lang="et-EE" dirty="0" smtClean="0"/>
              <a:t>, </a:t>
            </a:r>
          </a:p>
          <a:p>
            <a:pPr marL="0" indent="0">
              <a:buNone/>
            </a:pPr>
            <a:r>
              <a:rPr lang="et-EE" dirty="0" smtClean="0"/>
              <a:t>Kreeka heksameetris allkirju </a:t>
            </a:r>
            <a:r>
              <a:rPr lang="et-EE" dirty="0" err="1" smtClean="0"/>
              <a:t>Gezeliuse</a:t>
            </a:r>
            <a:r>
              <a:rPr lang="et-EE" dirty="0" smtClean="0"/>
              <a:t> kreekakeelseil luuletustel  </a:t>
            </a:r>
          </a:p>
          <a:p>
            <a:pPr marL="0" indent="0">
              <a:buNone/>
            </a:pPr>
            <a:r>
              <a:rPr lang="et-EE" dirty="0"/>
              <a:t>1646 – </a:t>
            </a:r>
            <a:r>
              <a:rPr lang="et-EE" dirty="0" smtClean="0"/>
              <a:t>3; 1647 – 2; 1649 – 1; 1848. </a:t>
            </a:r>
            <a:r>
              <a:rPr lang="et-EE" dirty="0" err="1" smtClean="0"/>
              <a:t>Comenius</a:t>
            </a:r>
            <a:r>
              <a:rPr lang="et-EE" dirty="0" smtClean="0"/>
              <a:t> </a:t>
            </a:r>
            <a:r>
              <a:rPr lang="et-EE" i="1" dirty="0" err="1" smtClean="0"/>
              <a:t>Ianua</a:t>
            </a:r>
            <a:r>
              <a:rPr lang="et-EE" i="1" dirty="0" smtClean="0"/>
              <a:t> </a:t>
            </a:r>
            <a:r>
              <a:rPr lang="et-EE" dirty="0" smtClean="0"/>
              <a:t>tõlke ladinakeelse proosadedikatsiooni alguses samuti 1. kreekakeelne heksameeter</a:t>
            </a:r>
          </a:p>
          <a:p>
            <a:pPr marL="0" indent="0">
              <a:buNone/>
            </a:pPr>
            <a:r>
              <a:rPr lang="et-EE" dirty="0" err="1" smtClean="0"/>
              <a:t>Gezeliuse</a:t>
            </a:r>
            <a:r>
              <a:rPr lang="et-EE" dirty="0" smtClean="0"/>
              <a:t> õpilasi:</a:t>
            </a:r>
          </a:p>
          <a:p>
            <a:pPr marL="0" indent="0">
              <a:buNone/>
            </a:pPr>
            <a:r>
              <a:rPr lang="et-EE" dirty="0" smtClean="0"/>
              <a:t> 1647, 1650, 1651 - Ericus Holstenius,1648 - </a:t>
            </a:r>
            <a:r>
              <a:rPr lang="et-EE" dirty="0" err="1" smtClean="0"/>
              <a:t>Olaus</a:t>
            </a:r>
            <a:r>
              <a:rPr lang="et-EE" dirty="0" smtClean="0"/>
              <a:t> Berg</a:t>
            </a:r>
          </a:p>
          <a:p>
            <a:pPr marL="0" indent="0">
              <a:buNone/>
            </a:pPr>
            <a:r>
              <a:rPr lang="et-EE" dirty="0" smtClean="0"/>
              <a:t>1652 – Georg </a:t>
            </a:r>
            <a:r>
              <a:rPr lang="et-EE" dirty="0" err="1" smtClean="0"/>
              <a:t>Gezelius</a:t>
            </a:r>
            <a:r>
              <a:rPr lang="et-EE" dirty="0" smtClean="0"/>
              <a:t>, </a:t>
            </a:r>
            <a:r>
              <a:rPr lang="et-EE" dirty="0" err="1" smtClean="0"/>
              <a:t>Olaus</a:t>
            </a:r>
            <a:r>
              <a:rPr lang="et-EE" dirty="0" smtClean="0"/>
              <a:t> </a:t>
            </a:r>
            <a:r>
              <a:rPr lang="et-EE" dirty="0" err="1" smtClean="0"/>
              <a:t>Sundius</a:t>
            </a:r>
            <a:r>
              <a:rPr lang="et-EE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863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Ladinakeelseid heksameetris allkirju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smtClean="0"/>
              <a:t>Samas </a:t>
            </a:r>
            <a:r>
              <a:rPr lang="en-US" dirty="0" smtClean="0"/>
              <a:t>1650. </a:t>
            </a:r>
            <a:r>
              <a:rPr lang="en-US" dirty="0" err="1" smtClean="0"/>
              <a:t>aasta</a:t>
            </a:r>
            <a:r>
              <a:rPr lang="en-US" dirty="0" smtClean="0"/>
              <a:t> </a:t>
            </a:r>
            <a:r>
              <a:rPr lang="et-EE" dirty="0" smtClean="0"/>
              <a:t>Anna </a:t>
            </a:r>
            <a:r>
              <a:rPr lang="et-EE" dirty="0" err="1" smtClean="0"/>
              <a:t>Dobbini</a:t>
            </a:r>
            <a:r>
              <a:rPr lang="et-EE" dirty="0" smtClean="0"/>
              <a:t> mälestus</a:t>
            </a:r>
            <a:r>
              <a:rPr lang="en-US" dirty="0" err="1" smtClean="0"/>
              <a:t>kogumikus</a:t>
            </a:r>
            <a:r>
              <a:rPr lang="en-US" dirty="0" smtClean="0"/>
              <a:t> on </a:t>
            </a:r>
            <a:r>
              <a:rPr lang="en-US" b="1" dirty="0" smtClean="0"/>
              <a:t>Daniel </a:t>
            </a:r>
            <a:r>
              <a:rPr lang="en-US" b="1" dirty="0" err="1" smtClean="0"/>
              <a:t>Gruufi</a:t>
            </a:r>
            <a:r>
              <a:rPr lang="en-US" b="1" dirty="0" smtClean="0"/>
              <a:t> </a:t>
            </a:r>
            <a:r>
              <a:rPr lang="en-US" b="1" dirty="0" err="1" smtClean="0"/>
              <a:t>luuletus</a:t>
            </a:r>
            <a:r>
              <a:rPr lang="en-US" b="1" dirty="0" smtClean="0"/>
              <a:t> </a:t>
            </a:r>
            <a:r>
              <a:rPr lang="en-US" b="1" dirty="0" err="1" smtClean="0"/>
              <a:t>allkirjastatud</a:t>
            </a:r>
            <a:r>
              <a:rPr lang="en-US" b="1" dirty="0" smtClean="0"/>
              <a:t> </a:t>
            </a:r>
            <a:r>
              <a:rPr lang="en-US" b="1" dirty="0" err="1" smtClean="0"/>
              <a:t>järgmiselt</a:t>
            </a:r>
            <a:endParaRPr lang="en-US" b="1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0842" y="3799523"/>
            <a:ext cx="10712958" cy="23774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91200" y="2339322"/>
            <a:ext cx="61061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/>
              <a:t>1644. astast Adri</a:t>
            </a:r>
            <a:r>
              <a:rPr lang="et-EE" sz="2800" dirty="0"/>
              <a:t>a</a:t>
            </a:r>
            <a:r>
              <a:rPr lang="de-DE" sz="2800" dirty="0"/>
              <a:t>n </a:t>
            </a:r>
            <a:r>
              <a:rPr lang="et-EE" sz="2800" dirty="0"/>
              <a:t>V</a:t>
            </a:r>
            <a:r>
              <a:rPr lang="de-DE" sz="2800" dirty="0"/>
              <a:t>erginiuse õnnitluse </a:t>
            </a:r>
            <a:endParaRPr lang="et-EE" sz="2800" dirty="0" smtClean="0"/>
          </a:p>
          <a:p>
            <a:r>
              <a:rPr lang="de-DE" sz="2800" dirty="0" smtClean="0"/>
              <a:t>Gutslaffile</a:t>
            </a:r>
            <a:r>
              <a:rPr lang="et-EE" sz="2800" dirty="0" smtClean="0"/>
              <a:t> </a:t>
            </a:r>
            <a:r>
              <a:rPr lang="et-EE" sz="2800" dirty="0"/>
              <a:t>lõpeb </a:t>
            </a:r>
            <a:r>
              <a:rPr lang="de-DE" sz="2800" dirty="0"/>
              <a:t>2 heksameetri</a:t>
            </a:r>
            <a:r>
              <a:rPr lang="et-EE" sz="2800" dirty="0" err="1"/>
              <a:t>ga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0464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Edasi kreeka keelest Tartu Ülikooli </a:t>
            </a:r>
            <a:r>
              <a:rPr lang="et-EE" dirty="0" err="1" smtClean="0"/>
              <a:t>RaRa</a:t>
            </a:r>
            <a:r>
              <a:rPr lang="et-EE" dirty="0" smtClean="0"/>
              <a:t> fondis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t-EE" dirty="0" smtClean="0"/>
              <a:t>135 </a:t>
            </a:r>
            <a:r>
              <a:rPr lang="et-EE" dirty="0" err="1" smtClean="0"/>
              <a:t>Graec</a:t>
            </a:r>
            <a:r>
              <a:rPr lang="et-EE" dirty="0" smtClean="0"/>
              <a:t>-  nt kakskeelsete väljaannete pealkirjade </a:t>
            </a:r>
            <a:r>
              <a:rPr lang="et-EE" i="1" dirty="0" err="1" smtClean="0"/>
              <a:t>graecolatina</a:t>
            </a:r>
            <a:endParaRPr lang="et-EE" i="1" dirty="0" smtClean="0"/>
          </a:p>
          <a:p>
            <a:pPr marL="0" indent="0">
              <a:buNone/>
            </a:pPr>
            <a:r>
              <a:rPr lang="et-EE" dirty="0" smtClean="0"/>
              <a:t>795 KREEKA </a:t>
            </a:r>
            <a:r>
              <a:rPr lang="et-EE" dirty="0" smtClean="0"/>
              <a:t>– </a:t>
            </a:r>
          </a:p>
          <a:p>
            <a:pPr marL="0" indent="0">
              <a:buNone/>
            </a:pPr>
            <a:r>
              <a:rPr lang="et-EE" dirty="0" smtClean="0"/>
              <a:t>Mittesüsteemselt- ladina tekste, mis ohtralt tsiteerivad kreeka sõnu</a:t>
            </a:r>
          </a:p>
          <a:p>
            <a:pPr marL="0" indent="0">
              <a:buNone/>
            </a:pPr>
            <a:r>
              <a:rPr lang="et-EE" dirty="0" smtClean="0"/>
              <a:t>Süsteemselt</a:t>
            </a:r>
            <a:r>
              <a:rPr lang="et-EE" dirty="0"/>
              <a:t> </a:t>
            </a:r>
            <a:r>
              <a:rPr lang="et-EE" dirty="0" smtClean="0"/>
              <a:t>– temaatika (kreeka keel, kirjandus, kui pole </a:t>
            </a:r>
            <a:r>
              <a:rPr lang="et-EE" dirty="0" err="1" smtClean="0"/>
              <a:t>graec</a:t>
            </a:r>
            <a:r>
              <a:rPr lang="et-EE" dirty="0" smtClean="0"/>
              <a:t> pealkirjas) </a:t>
            </a:r>
          </a:p>
          <a:p>
            <a:pPr marL="0" indent="0">
              <a:buNone/>
            </a:pPr>
            <a:r>
              <a:rPr lang="et-EE" dirty="0" smtClean="0"/>
              <a:t>Samuti kreekakeelsed sõnad tiitellehtedel, allkirjades</a:t>
            </a:r>
          </a:p>
          <a:p>
            <a:pPr marL="0" indent="0">
              <a:buNone/>
            </a:pPr>
            <a:r>
              <a:rPr lang="et-EE" dirty="0" smtClean="0"/>
              <a:t>Kreekakeelsed tsitaadid tiitellehtedel, nende pöördeil, raamatute lõppudes</a:t>
            </a:r>
          </a:p>
          <a:p>
            <a:pPr marL="0" indent="0">
              <a:buNone/>
            </a:pPr>
            <a:r>
              <a:rPr lang="et-EE" dirty="0" smtClean="0"/>
              <a:t>Kreekakeelsed lugejamärkused, nt omanikumärkused nagu </a:t>
            </a:r>
            <a:r>
              <a:rPr lang="et-EE" i="1" dirty="0" err="1" smtClean="0"/>
              <a:t>k</a:t>
            </a:r>
            <a:r>
              <a:rPr lang="et-EE" i="1" dirty="0" err="1" smtClean="0"/>
              <a:t>teema</a:t>
            </a:r>
            <a:r>
              <a:rPr lang="et-EE" i="1" dirty="0" smtClean="0"/>
              <a:t> </a:t>
            </a:r>
            <a:r>
              <a:rPr lang="et-EE" dirty="0" smtClean="0"/>
              <a:t>(nt </a:t>
            </a:r>
            <a:r>
              <a:rPr lang="et-EE" i="1" dirty="0" smtClean="0"/>
              <a:t>Chr. </a:t>
            </a:r>
            <a:r>
              <a:rPr lang="et-EE" i="1" dirty="0" err="1" smtClean="0"/>
              <a:t>Hoppius</a:t>
            </a:r>
            <a:r>
              <a:rPr lang="et-EE" dirty="0" smtClean="0"/>
              <a:t>), omanike nimed kreeka alfabeediga, aga ka kommentaarid jm. 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069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Sh ka </a:t>
            </a:r>
            <a:r>
              <a:rPr lang="et-EE" dirty="0" err="1" smtClean="0"/>
              <a:t>Philipp</a:t>
            </a:r>
            <a:r>
              <a:rPr lang="et-EE" dirty="0" smtClean="0"/>
              <a:t> </a:t>
            </a:r>
            <a:r>
              <a:rPr lang="et-EE" dirty="0" err="1" smtClean="0"/>
              <a:t>Melanchthoni</a:t>
            </a:r>
            <a:r>
              <a:rPr lang="et-EE" dirty="0" smtClean="0"/>
              <a:t> autograaf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72507" y="1761014"/>
            <a:ext cx="2895515" cy="4480560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t-EE" dirty="0" err="1" smtClean="0"/>
              <a:t>Epiktetose</a:t>
            </a:r>
            <a:r>
              <a:rPr lang="et-EE" dirty="0" smtClean="0"/>
              <a:t> tsitaadiga </a:t>
            </a:r>
          </a:p>
          <a:p>
            <a:pPr marL="0" indent="0">
              <a:buNone/>
            </a:pPr>
            <a:r>
              <a:rPr lang="en-US" dirty="0"/>
              <a:t>ed. Hieronymus Wolff, </a:t>
            </a:r>
            <a:endParaRPr lang="et-EE" dirty="0" smtClean="0"/>
          </a:p>
          <a:p>
            <a:pPr marL="0" indent="0">
              <a:buNone/>
            </a:pPr>
            <a:r>
              <a:rPr lang="el-GR" dirty="0" smtClean="0"/>
              <a:t>Ἰσοκράτους </a:t>
            </a:r>
            <a:r>
              <a:rPr lang="el-GR" dirty="0"/>
              <a:t>ἅπαντα. </a:t>
            </a:r>
            <a:r>
              <a:rPr lang="en-US" i="1" dirty="0" err="1"/>
              <a:t>Isocratis</a:t>
            </a:r>
            <a:r>
              <a:rPr lang="en-US" i="1" dirty="0"/>
              <a:t> </a:t>
            </a:r>
            <a:r>
              <a:rPr lang="en-US" i="1" dirty="0" err="1"/>
              <a:t>Scripta</a:t>
            </a:r>
            <a:r>
              <a:rPr lang="en-US" i="1" dirty="0"/>
              <a:t> quae </a:t>
            </a:r>
            <a:r>
              <a:rPr lang="en-US" i="1" dirty="0" err="1"/>
              <a:t>nunc</a:t>
            </a:r>
            <a:r>
              <a:rPr lang="en-US" i="1" dirty="0"/>
              <a:t> extant.</a:t>
            </a:r>
          </a:p>
          <a:p>
            <a:pPr marL="0" indent="0">
              <a:buNone/>
            </a:pPr>
            <a:r>
              <a:rPr lang="en-US" dirty="0"/>
              <a:t>Basel: Johannes </a:t>
            </a:r>
            <a:r>
              <a:rPr lang="en-US" dirty="0" err="1"/>
              <a:t>Oporinus</a:t>
            </a:r>
            <a:r>
              <a:rPr lang="en-US" dirty="0"/>
              <a:t> 1558.</a:t>
            </a:r>
          </a:p>
          <a:p>
            <a:pPr marL="0" indent="0">
              <a:buNone/>
            </a:pPr>
            <a:r>
              <a:rPr lang="pt-BR" dirty="0"/>
              <a:t>TUL/ TÜR R II d 531</a:t>
            </a:r>
          </a:p>
          <a:p>
            <a:pPr marL="0" indent="0">
              <a:buNone/>
            </a:pPr>
            <a:r>
              <a:rPr lang="en-US" dirty="0"/>
              <a:t>VD16 I </a:t>
            </a:r>
            <a:r>
              <a:rPr lang="en-US" dirty="0" smtClean="0"/>
              <a:t>400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139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Põhitähelepanu humanistide poolt vanakreeka keeles kirjutatud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smtClean="0"/>
              <a:t>Hetkel selliseid tekste </a:t>
            </a:r>
          </a:p>
          <a:p>
            <a:pPr marL="0" indent="0">
              <a:buNone/>
            </a:pPr>
            <a:r>
              <a:rPr lang="et-EE" dirty="0" smtClean="0"/>
              <a:t>203 raamatus </a:t>
            </a:r>
          </a:p>
          <a:p>
            <a:pPr marL="0" indent="0">
              <a:buNone/>
            </a:pPr>
            <a:r>
              <a:rPr lang="et-EE" dirty="0" smtClean="0"/>
              <a:t>Kokku ligi 1000 tekstiga</a:t>
            </a:r>
          </a:p>
          <a:p>
            <a:pPr marL="0" indent="0">
              <a:buNone/>
            </a:pPr>
            <a:r>
              <a:rPr lang="et-EE" dirty="0" smtClean="0"/>
              <a:t>Kuigi enamasti ühes teoses 1 tekst, on palju selliseid, kus mitu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err="1" smtClean="0"/>
              <a:t>Wolffi</a:t>
            </a:r>
            <a:r>
              <a:rPr lang="et-EE" dirty="0" smtClean="0"/>
              <a:t> 4 dedikatsiooni (luule, proosa) lugejaile, metseenidele</a:t>
            </a:r>
          </a:p>
          <a:p>
            <a:pPr marL="0" indent="0">
              <a:buNone/>
            </a:pPr>
            <a:r>
              <a:rPr lang="et-EE" dirty="0" smtClean="0"/>
              <a:t>Lõpus </a:t>
            </a:r>
            <a:r>
              <a:rPr lang="et-EE" dirty="0" err="1" smtClean="0"/>
              <a:t>Wolffi</a:t>
            </a:r>
            <a:r>
              <a:rPr lang="et-EE" dirty="0" smtClean="0"/>
              <a:t> 3 luuletust teistele isikutele kreeka keeles</a:t>
            </a:r>
          </a:p>
          <a:p>
            <a:pPr marL="0" indent="0">
              <a:buNone/>
            </a:pPr>
            <a:r>
              <a:rPr lang="et-EE" dirty="0" smtClean="0"/>
              <a:t>Itaalia humanisti </a:t>
            </a:r>
            <a:r>
              <a:rPr lang="et-EE" dirty="0" err="1" smtClean="0"/>
              <a:t>Petrus</a:t>
            </a:r>
            <a:r>
              <a:rPr lang="et-EE" dirty="0" smtClean="0"/>
              <a:t> </a:t>
            </a:r>
            <a:r>
              <a:rPr lang="et-EE" dirty="0" err="1" smtClean="0"/>
              <a:t>Corionaiose</a:t>
            </a:r>
            <a:r>
              <a:rPr lang="et-EE" dirty="0" smtClean="0"/>
              <a:t> luuletus </a:t>
            </a:r>
            <a:r>
              <a:rPr lang="et-EE" dirty="0" err="1" smtClean="0"/>
              <a:t>Wolffile</a:t>
            </a:r>
            <a:endParaRPr lang="et-EE" dirty="0" smtClean="0"/>
          </a:p>
          <a:p>
            <a:pPr marL="0" indent="0">
              <a:buNone/>
            </a:pPr>
            <a:r>
              <a:rPr lang="et-EE" dirty="0" err="1" smtClean="0"/>
              <a:t>Wolffi</a:t>
            </a:r>
            <a:r>
              <a:rPr lang="et-EE" dirty="0" smtClean="0"/>
              <a:t> </a:t>
            </a:r>
            <a:r>
              <a:rPr lang="et-EE" i="1" dirty="0" err="1" smtClean="0"/>
              <a:t>argumentum</a:t>
            </a:r>
            <a:r>
              <a:rPr lang="et-EE" dirty="0" err="1" smtClean="0"/>
              <a:t>id</a:t>
            </a:r>
            <a:r>
              <a:rPr lang="et-EE" dirty="0" smtClean="0"/>
              <a:t> (sissejuhatused) kreeka ja ladina keeles 21 </a:t>
            </a:r>
            <a:r>
              <a:rPr lang="et-EE" dirty="0" err="1" smtClean="0"/>
              <a:t>Isokratese</a:t>
            </a:r>
            <a:r>
              <a:rPr lang="et-EE" dirty="0" smtClean="0"/>
              <a:t> kõnele ja 9 kirjale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27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Huvitab ennekõike luule, aga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90118" y="1761014"/>
            <a:ext cx="4490750" cy="448056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smtClean="0"/>
              <a:t>Paaris kreekakeelse värssautobiograafiaga</a:t>
            </a:r>
          </a:p>
          <a:p>
            <a:pPr marL="0" indent="0">
              <a:buNone/>
            </a:pPr>
            <a:r>
              <a:rPr lang="et-EE" dirty="0" smtClean="0"/>
              <a:t>Võime leida ka </a:t>
            </a:r>
          </a:p>
          <a:p>
            <a:pPr marL="0" indent="0">
              <a:buNone/>
            </a:pPr>
            <a:r>
              <a:rPr lang="et-EE" dirty="0" smtClean="0"/>
              <a:t>sellises žanris teose</a:t>
            </a:r>
          </a:p>
          <a:p>
            <a:pPr marL="0" indent="0">
              <a:buNone/>
            </a:pPr>
            <a:r>
              <a:rPr lang="et-EE" dirty="0" smtClean="0"/>
              <a:t>horoskoop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427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Või </a:t>
            </a:r>
            <a:r>
              <a:rPr lang="et-EE" dirty="0" err="1" smtClean="0"/>
              <a:t>Pindarose</a:t>
            </a:r>
            <a:r>
              <a:rPr lang="et-EE" dirty="0" smtClean="0"/>
              <a:t> ood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" y="1898174"/>
            <a:ext cx="5334106" cy="320040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42629" y="643616"/>
            <a:ext cx="5111171" cy="46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23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651</Words>
  <Application>Microsoft Office PowerPoint</Application>
  <PresentationFormat>Widescreen</PresentationFormat>
  <Paragraphs>77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Jaanson, 683, Riia, Läti Ajalooarhiiv, F. 4011, apr.1, lietas nr. 2175, f.13r- f. 20v .</vt:lpstr>
      <vt:lpstr>Veel üks näide samast kogumikust</vt:lpstr>
      <vt:lpstr>Osalejad:</vt:lpstr>
      <vt:lpstr>Sisukord ESTRIS</vt:lpstr>
      <vt:lpstr>Malmeniuse luuletused</vt:lpstr>
      <vt:lpstr>luuletuste lõpp</vt:lpstr>
      <vt:lpstr>Vrd Sundiuse epithalamionid aastast 1652</vt:lpstr>
      <vt:lpstr>Veel Anna Dobbini mälestuskogumike näiteid</vt:lpstr>
      <vt:lpstr>Näiteid Tartu korpuse heksameetris luuletuse allkirjadest</vt:lpstr>
      <vt:lpstr>Ladinakeelseid heksameetris allkirju</vt:lpstr>
      <vt:lpstr>Edasi kreeka keelest Tartu Ülikooli RaRa fondis </vt:lpstr>
      <vt:lpstr>Sh ka Philipp Melanchthoni autograaf</vt:lpstr>
      <vt:lpstr>Põhitähelepanu humanistide poolt vanakreeka keeles kirjutatud</vt:lpstr>
      <vt:lpstr>Huvitab ennekõike luule, aga</vt:lpstr>
      <vt:lpstr>Või Pindarose ood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Jaanson, 683, Riia, Läti Ajalooarhiiv, F. 4011, apr.1, lietas nr. 2175, f.13r- f. 20v .</dc:title>
  <dc:creator>Janika Pall</dc:creator>
  <cp:lastModifiedBy>Janika Pall</cp:lastModifiedBy>
  <cp:revision>19</cp:revision>
  <dcterms:created xsi:type="dcterms:W3CDTF">2015-01-23T08:21:38Z</dcterms:created>
  <dcterms:modified xsi:type="dcterms:W3CDTF">2015-01-23T11:11:42Z</dcterms:modified>
</cp:coreProperties>
</file>