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56" r:id="rId5"/>
    <p:sldId id="257" r:id="rId6"/>
    <p:sldId id="258" r:id="rId7"/>
    <p:sldId id="262" r:id="rId8"/>
    <p:sldId id="259" r:id="rId9"/>
    <p:sldId id="260" r:id="rId10"/>
    <p:sldId id="264" r:id="rId11"/>
    <p:sldId id="261" r:id="rId12"/>
    <p:sldId id="268" r:id="rId13"/>
    <p:sldId id="263" r:id="rId14"/>
    <p:sldId id="265" r:id="rId15"/>
    <p:sldId id="266" r:id="rId16"/>
    <p:sldId id="267" r:id="rId17"/>
  </p:sldIdLst>
  <p:sldSz cx="12192000" cy="6858000"/>
  <p:notesSz cx="6858000" cy="9144000"/>
  <p:defaultText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0468" autoAdjust="0"/>
  </p:normalViewPr>
  <p:slideViewPr>
    <p:cSldViewPr snapToGrid="0">
      <p:cViewPr varScale="1">
        <p:scale>
          <a:sx n="69" d="100"/>
          <a:sy n="69" d="100"/>
        </p:scale>
        <p:origin x="213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isi Lembinen" userId="63a46905-a099-430c-87e9-21a503214bde" providerId="ADAL" clId="{8AE5F212-4C16-43D7-892B-371E8F21949E}"/>
    <pc:docChg chg="modSld">
      <pc:chgData name="Liisi Lembinen" userId="63a46905-a099-430c-87e9-21a503214bde" providerId="ADAL" clId="{8AE5F212-4C16-43D7-892B-371E8F21949E}" dt="2024-06-05T12:08:06.192" v="6" actId="20577"/>
      <pc:docMkLst>
        <pc:docMk/>
      </pc:docMkLst>
      <pc:sldChg chg="modSp">
        <pc:chgData name="Liisi Lembinen" userId="63a46905-a099-430c-87e9-21a503214bde" providerId="ADAL" clId="{8AE5F212-4C16-43D7-892B-371E8F21949E}" dt="2024-06-05T12:08:06.192" v="6" actId="20577"/>
        <pc:sldMkLst>
          <pc:docMk/>
          <pc:sldMk cId="3944911544" sldId="265"/>
        </pc:sldMkLst>
        <pc:spChg chg="mod">
          <ac:chgData name="Liisi Lembinen" userId="63a46905-a099-430c-87e9-21a503214bde" providerId="ADAL" clId="{8AE5F212-4C16-43D7-892B-371E8F21949E}" dt="2024-06-05T12:08:06.192" v="6" actId="20577"/>
          <ac:spMkLst>
            <pc:docMk/>
            <pc:sldMk cId="3944911544" sldId="265"/>
            <ac:spMk id="3" creationId="{D8D2FFC5-87B5-4FA7-94B6-967F80CA6FB4}"/>
          </ac:spMkLst>
        </pc:spChg>
      </pc:sldChg>
    </pc:docChg>
  </pc:docChgLst>
  <pc:docChgLst>
    <pc:chgData name="Liisi Lembinen" userId="63a46905-a099-430c-87e9-21a503214bde" providerId="ADAL" clId="{C7757021-7248-40B8-9782-26D340702737}"/>
    <pc:docChg chg="custSel addSld modSld">
      <pc:chgData name="Liisi Lembinen" userId="63a46905-a099-430c-87e9-21a503214bde" providerId="ADAL" clId="{C7757021-7248-40B8-9782-26D340702737}" dt="2024-06-04T07:13:35.059" v="2499" actId="20577"/>
      <pc:docMkLst>
        <pc:docMk/>
      </pc:docMkLst>
      <pc:sldChg chg="modSp">
        <pc:chgData name="Liisi Lembinen" userId="63a46905-a099-430c-87e9-21a503214bde" providerId="ADAL" clId="{C7757021-7248-40B8-9782-26D340702737}" dt="2024-06-04T06:13:29.201" v="8" actId="403"/>
        <pc:sldMkLst>
          <pc:docMk/>
          <pc:sldMk cId="4124757598" sldId="256"/>
        </pc:sldMkLst>
        <pc:spChg chg="mod">
          <ac:chgData name="Liisi Lembinen" userId="63a46905-a099-430c-87e9-21a503214bde" providerId="ADAL" clId="{C7757021-7248-40B8-9782-26D340702737}" dt="2024-06-04T06:13:29.201" v="8" actId="403"/>
          <ac:spMkLst>
            <pc:docMk/>
            <pc:sldMk cId="4124757598" sldId="256"/>
            <ac:spMk id="3" creationId="{E6369D1C-2F46-4E39-82E6-93D5E953FD8B}"/>
          </ac:spMkLst>
        </pc:spChg>
      </pc:sldChg>
      <pc:sldChg chg="modSp modNotesTx">
        <pc:chgData name="Liisi Lembinen" userId="63a46905-a099-430c-87e9-21a503214bde" providerId="ADAL" clId="{C7757021-7248-40B8-9782-26D340702737}" dt="2024-06-04T06:30:32.664" v="1094" actId="20577"/>
        <pc:sldMkLst>
          <pc:docMk/>
          <pc:sldMk cId="1465306916" sldId="258"/>
        </pc:sldMkLst>
        <pc:spChg chg="mod">
          <ac:chgData name="Liisi Lembinen" userId="63a46905-a099-430c-87e9-21a503214bde" providerId="ADAL" clId="{C7757021-7248-40B8-9782-26D340702737}" dt="2024-06-04T06:30:32.664" v="1094" actId="20577"/>
          <ac:spMkLst>
            <pc:docMk/>
            <pc:sldMk cId="1465306916" sldId="258"/>
            <ac:spMk id="3" creationId="{D4C95A00-B447-4FC8-AF15-ED5E8756D463}"/>
          </ac:spMkLst>
        </pc:spChg>
      </pc:sldChg>
      <pc:sldChg chg="modSp">
        <pc:chgData name="Liisi Lembinen" userId="63a46905-a099-430c-87e9-21a503214bde" providerId="ADAL" clId="{C7757021-7248-40B8-9782-26D340702737}" dt="2024-06-04T06:22:15.203" v="253" actId="20578"/>
        <pc:sldMkLst>
          <pc:docMk/>
          <pc:sldMk cId="198818609" sldId="259"/>
        </pc:sldMkLst>
        <pc:spChg chg="mod">
          <ac:chgData name="Liisi Lembinen" userId="63a46905-a099-430c-87e9-21a503214bde" providerId="ADAL" clId="{C7757021-7248-40B8-9782-26D340702737}" dt="2024-06-04T06:22:15.203" v="253" actId="20578"/>
          <ac:spMkLst>
            <pc:docMk/>
            <pc:sldMk cId="198818609" sldId="259"/>
            <ac:spMk id="3" creationId="{E8852250-D667-4717-93DE-AAF2A2AAE32B}"/>
          </ac:spMkLst>
        </pc:spChg>
      </pc:sldChg>
      <pc:sldChg chg="modSp modNotesTx">
        <pc:chgData name="Liisi Lembinen" userId="63a46905-a099-430c-87e9-21a503214bde" providerId="ADAL" clId="{C7757021-7248-40B8-9782-26D340702737}" dt="2024-06-04T06:38:08.103" v="1812" actId="20577"/>
        <pc:sldMkLst>
          <pc:docMk/>
          <pc:sldMk cId="132550087" sldId="260"/>
        </pc:sldMkLst>
        <pc:spChg chg="mod">
          <ac:chgData name="Liisi Lembinen" userId="63a46905-a099-430c-87e9-21a503214bde" providerId="ADAL" clId="{C7757021-7248-40B8-9782-26D340702737}" dt="2024-06-04T06:38:08.103" v="1812" actId="20577"/>
          <ac:spMkLst>
            <pc:docMk/>
            <pc:sldMk cId="132550087" sldId="260"/>
            <ac:spMk id="3" creationId="{644D151F-76E7-4BA7-9029-04B27E4275D2}"/>
          </ac:spMkLst>
        </pc:spChg>
      </pc:sldChg>
      <pc:sldChg chg="modSp modNotesTx">
        <pc:chgData name="Liisi Lembinen" userId="63a46905-a099-430c-87e9-21a503214bde" providerId="ADAL" clId="{C7757021-7248-40B8-9782-26D340702737}" dt="2024-06-04T07:13:35.059" v="2499" actId="20577"/>
        <pc:sldMkLst>
          <pc:docMk/>
          <pc:sldMk cId="1042906307" sldId="263"/>
        </pc:sldMkLst>
        <pc:spChg chg="mod">
          <ac:chgData name="Liisi Lembinen" userId="63a46905-a099-430c-87e9-21a503214bde" providerId="ADAL" clId="{C7757021-7248-40B8-9782-26D340702737}" dt="2024-06-04T07:11:55.076" v="2482" actId="20577"/>
          <ac:spMkLst>
            <pc:docMk/>
            <pc:sldMk cId="1042906307" sldId="263"/>
            <ac:spMk id="2" creationId="{9E44DAF9-A46F-4BEE-A8F3-1C8917148169}"/>
          </ac:spMkLst>
        </pc:spChg>
      </pc:sldChg>
      <pc:sldChg chg="modNotesTx">
        <pc:chgData name="Liisi Lembinen" userId="63a46905-a099-430c-87e9-21a503214bde" providerId="ADAL" clId="{C7757021-7248-40B8-9782-26D340702737}" dt="2024-06-04T07:01:28.883" v="1993" actId="20577"/>
        <pc:sldMkLst>
          <pc:docMk/>
          <pc:sldMk cId="955998458" sldId="264"/>
        </pc:sldMkLst>
      </pc:sldChg>
      <pc:sldChg chg="modSp add">
        <pc:chgData name="Liisi Lembinen" userId="63a46905-a099-430c-87e9-21a503214bde" providerId="ADAL" clId="{C7757021-7248-40B8-9782-26D340702737}" dt="2024-06-04T07:10:57.795" v="2467" actId="20577"/>
        <pc:sldMkLst>
          <pc:docMk/>
          <pc:sldMk cId="896398312" sldId="268"/>
        </pc:sldMkLst>
        <pc:spChg chg="mod">
          <ac:chgData name="Liisi Lembinen" userId="63a46905-a099-430c-87e9-21a503214bde" providerId="ADAL" clId="{C7757021-7248-40B8-9782-26D340702737}" dt="2024-06-04T07:07:30.683" v="2140" actId="20577"/>
          <ac:spMkLst>
            <pc:docMk/>
            <pc:sldMk cId="896398312" sldId="268"/>
            <ac:spMk id="2" creationId="{88D9EF94-F65C-48C3-B8CC-4AD68A3F1F79}"/>
          </ac:spMkLst>
        </pc:spChg>
        <pc:spChg chg="mod">
          <ac:chgData name="Liisi Lembinen" userId="63a46905-a099-430c-87e9-21a503214bde" providerId="ADAL" clId="{C7757021-7248-40B8-9782-26D340702737}" dt="2024-06-04T07:10:57.795" v="2467" actId="20577"/>
          <ac:spMkLst>
            <pc:docMk/>
            <pc:sldMk cId="896398312" sldId="268"/>
            <ac:spMk id="3" creationId="{576CC137-7275-45BF-AED7-A498BDE17FD9}"/>
          </ac:spMkLst>
        </pc:spChg>
      </pc:sldChg>
    </pc:docChg>
  </pc:docChgLst>
  <pc:docChgLst>
    <pc:chgData name="Liisi Lembinen" userId="63a46905-a099-430c-87e9-21a503214bde" providerId="ADAL" clId="{BEF6F780-1104-4B77-B393-3F100478FD93}"/>
    <pc:docChg chg="undo custSel addSld modSld sldOrd">
      <pc:chgData name="Liisi Lembinen" userId="63a46905-a099-430c-87e9-21a503214bde" providerId="ADAL" clId="{BEF6F780-1104-4B77-B393-3F100478FD93}" dt="2024-06-03T16:26:06.529" v="6375" actId="20577"/>
      <pc:docMkLst>
        <pc:docMk/>
      </pc:docMkLst>
      <pc:sldChg chg="modSp">
        <pc:chgData name="Liisi Lembinen" userId="63a46905-a099-430c-87e9-21a503214bde" providerId="ADAL" clId="{BEF6F780-1104-4B77-B393-3F100478FD93}" dt="2024-06-03T16:22:50.401" v="6163" actId="20577"/>
        <pc:sldMkLst>
          <pc:docMk/>
          <pc:sldMk cId="4124757598" sldId="256"/>
        </pc:sldMkLst>
        <pc:spChg chg="mod">
          <ac:chgData name="Liisi Lembinen" userId="63a46905-a099-430c-87e9-21a503214bde" providerId="ADAL" clId="{BEF6F780-1104-4B77-B393-3F100478FD93}" dt="2024-06-03T16:22:50.401" v="6163" actId="20577"/>
          <ac:spMkLst>
            <pc:docMk/>
            <pc:sldMk cId="4124757598" sldId="256"/>
            <ac:spMk id="3" creationId="{E6369D1C-2F46-4E39-82E6-93D5E953FD8B}"/>
          </ac:spMkLst>
        </pc:spChg>
      </pc:sldChg>
      <pc:sldChg chg="modSp">
        <pc:chgData name="Liisi Lembinen" userId="63a46905-a099-430c-87e9-21a503214bde" providerId="ADAL" clId="{BEF6F780-1104-4B77-B393-3F100478FD93}" dt="2024-06-03T15:24:32.444" v="2734" actId="20577"/>
        <pc:sldMkLst>
          <pc:docMk/>
          <pc:sldMk cId="969539771" sldId="257"/>
        </pc:sldMkLst>
        <pc:spChg chg="mod">
          <ac:chgData name="Liisi Lembinen" userId="63a46905-a099-430c-87e9-21a503214bde" providerId="ADAL" clId="{BEF6F780-1104-4B77-B393-3F100478FD93}" dt="2024-06-03T15:24:32.444" v="2734" actId="20577"/>
          <ac:spMkLst>
            <pc:docMk/>
            <pc:sldMk cId="969539771" sldId="257"/>
            <ac:spMk id="3" creationId="{E6369D1C-2F46-4E39-82E6-93D5E953FD8B}"/>
          </ac:spMkLst>
        </pc:spChg>
      </pc:sldChg>
      <pc:sldChg chg="addSp delSp modSp add modNotesTx">
        <pc:chgData name="Liisi Lembinen" userId="63a46905-a099-430c-87e9-21a503214bde" providerId="ADAL" clId="{BEF6F780-1104-4B77-B393-3F100478FD93}" dt="2024-06-03T15:18:43.270" v="2625" actId="20577"/>
        <pc:sldMkLst>
          <pc:docMk/>
          <pc:sldMk cId="1465306916" sldId="258"/>
        </pc:sldMkLst>
        <pc:spChg chg="mod">
          <ac:chgData name="Liisi Lembinen" userId="63a46905-a099-430c-87e9-21a503214bde" providerId="ADAL" clId="{BEF6F780-1104-4B77-B393-3F100478FD93}" dt="2024-06-03T15:04:14.526" v="2160" actId="1076"/>
          <ac:spMkLst>
            <pc:docMk/>
            <pc:sldMk cId="1465306916" sldId="258"/>
            <ac:spMk id="2" creationId="{416166C5-0A08-43DE-B8D9-9197D3AC8D59}"/>
          </ac:spMkLst>
        </pc:spChg>
        <pc:spChg chg="add del mod">
          <ac:chgData name="Liisi Lembinen" userId="63a46905-a099-430c-87e9-21a503214bde" providerId="ADAL" clId="{BEF6F780-1104-4B77-B393-3F100478FD93}" dt="2024-06-03T15:18:43.270" v="2625" actId="20577"/>
          <ac:spMkLst>
            <pc:docMk/>
            <pc:sldMk cId="1465306916" sldId="258"/>
            <ac:spMk id="3" creationId="{D4C95A00-B447-4FC8-AF15-ED5E8756D463}"/>
          </ac:spMkLst>
        </pc:spChg>
        <pc:spChg chg="add del mod">
          <ac:chgData name="Liisi Lembinen" userId="63a46905-a099-430c-87e9-21a503214bde" providerId="ADAL" clId="{BEF6F780-1104-4B77-B393-3F100478FD93}" dt="2024-06-03T14:36:58.358" v="740" actId="478"/>
          <ac:spMkLst>
            <pc:docMk/>
            <pc:sldMk cId="1465306916" sldId="258"/>
            <ac:spMk id="5" creationId="{F7C93763-D7D7-4A49-91A2-7456280A0B11}"/>
          </ac:spMkLst>
        </pc:spChg>
        <pc:spChg chg="add del mod">
          <ac:chgData name="Liisi Lembinen" userId="63a46905-a099-430c-87e9-21a503214bde" providerId="ADAL" clId="{BEF6F780-1104-4B77-B393-3F100478FD93}" dt="2024-06-03T14:37:59.822" v="761" actId="478"/>
          <ac:spMkLst>
            <pc:docMk/>
            <pc:sldMk cId="1465306916" sldId="258"/>
            <ac:spMk id="6" creationId="{6BDF7840-2137-46C2-814C-4DFBC6B5D137}"/>
          </ac:spMkLst>
        </pc:spChg>
        <pc:picChg chg="add del mod">
          <ac:chgData name="Liisi Lembinen" userId="63a46905-a099-430c-87e9-21a503214bde" providerId="ADAL" clId="{BEF6F780-1104-4B77-B393-3F100478FD93}" dt="2024-06-03T14:37:04.247" v="746"/>
          <ac:picMkLst>
            <pc:docMk/>
            <pc:sldMk cId="1465306916" sldId="258"/>
            <ac:picMk id="1026" creationId="{D20AD7F7-10BE-437D-81C2-27D0876D2968}"/>
          </ac:picMkLst>
        </pc:picChg>
        <pc:picChg chg="add del mod">
          <ac:chgData name="Liisi Lembinen" userId="63a46905-a099-430c-87e9-21a503214bde" providerId="ADAL" clId="{BEF6F780-1104-4B77-B393-3F100478FD93}" dt="2024-06-03T14:37:22.806" v="754"/>
          <ac:picMkLst>
            <pc:docMk/>
            <pc:sldMk cId="1465306916" sldId="258"/>
            <ac:picMk id="1028" creationId="{670085FF-3E5F-49AD-8FFF-7AE1C8664412}"/>
          </ac:picMkLst>
        </pc:picChg>
        <pc:picChg chg="add del mod">
          <ac:chgData name="Liisi Lembinen" userId="63a46905-a099-430c-87e9-21a503214bde" providerId="ADAL" clId="{BEF6F780-1104-4B77-B393-3F100478FD93}" dt="2024-06-03T15:08:54.893" v="2230"/>
          <ac:picMkLst>
            <pc:docMk/>
            <pc:sldMk cId="1465306916" sldId="258"/>
            <ac:picMk id="1030" creationId="{0F94B5CA-9B68-4B93-90CA-45BDBB5AB761}"/>
          </ac:picMkLst>
        </pc:picChg>
      </pc:sldChg>
      <pc:sldChg chg="addSp delSp modSp add">
        <pc:chgData name="Liisi Lembinen" userId="63a46905-a099-430c-87e9-21a503214bde" providerId="ADAL" clId="{BEF6F780-1104-4B77-B393-3F100478FD93}" dt="2024-06-03T14:46:23.404" v="1322" actId="403"/>
        <pc:sldMkLst>
          <pc:docMk/>
          <pc:sldMk cId="198818609" sldId="259"/>
        </pc:sldMkLst>
        <pc:spChg chg="mod">
          <ac:chgData name="Liisi Lembinen" userId="63a46905-a099-430c-87e9-21a503214bde" providerId="ADAL" clId="{BEF6F780-1104-4B77-B393-3F100478FD93}" dt="2024-06-03T14:42:48.475" v="1002" actId="113"/>
          <ac:spMkLst>
            <pc:docMk/>
            <pc:sldMk cId="198818609" sldId="259"/>
            <ac:spMk id="2" creationId="{49364F10-184B-471B-8483-3D6A8B6AB69B}"/>
          </ac:spMkLst>
        </pc:spChg>
        <pc:spChg chg="mod">
          <ac:chgData name="Liisi Lembinen" userId="63a46905-a099-430c-87e9-21a503214bde" providerId="ADAL" clId="{BEF6F780-1104-4B77-B393-3F100478FD93}" dt="2024-06-03T14:46:23.404" v="1322" actId="403"/>
          <ac:spMkLst>
            <pc:docMk/>
            <pc:sldMk cId="198818609" sldId="259"/>
            <ac:spMk id="3" creationId="{E8852250-D667-4717-93DE-AAF2A2AAE32B}"/>
          </ac:spMkLst>
        </pc:spChg>
        <pc:spChg chg="add del">
          <ac:chgData name="Liisi Lembinen" userId="63a46905-a099-430c-87e9-21a503214bde" providerId="ADAL" clId="{BEF6F780-1104-4B77-B393-3F100478FD93}" dt="2024-06-03T14:42:15.889" v="965"/>
          <ac:spMkLst>
            <pc:docMk/>
            <pc:sldMk cId="198818609" sldId="259"/>
            <ac:spMk id="4" creationId="{536BC35D-9D75-4E19-8CC8-A9501982B96E}"/>
          </ac:spMkLst>
        </pc:spChg>
        <pc:spChg chg="add del">
          <ac:chgData name="Liisi Lembinen" userId="63a46905-a099-430c-87e9-21a503214bde" providerId="ADAL" clId="{BEF6F780-1104-4B77-B393-3F100478FD93}" dt="2024-06-03T14:42:20.184" v="967"/>
          <ac:spMkLst>
            <pc:docMk/>
            <pc:sldMk cId="198818609" sldId="259"/>
            <ac:spMk id="5" creationId="{1BAE1309-80E8-4F43-B2BC-0EA6A1E249BB}"/>
          </ac:spMkLst>
        </pc:spChg>
        <pc:picChg chg="add del">
          <ac:chgData name="Liisi Lembinen" userId="63a46905-a099-430c-87e9-21a503214bde" providerId="ADAL" clId="{BEF6F780-1104-4B77-B393-3F100478FD93}" dt="2024-06-03T14:42:15.889" v="965"/>
          <ac:picMkLst>
            <pc:docMk/>
            <pc:sldMk cId="198818609" sldId="259"/>
            <ac:picMk id="2049" creationId="{205B88EB-709B-41C9-ADE4-351E8004E688}"/>
          </ac:picMkLst>
        </pc:picChg>
        <pc:picChg chg="add del">
          <ac:chgData name="Liisi Lembinen" userId="63a46905-a099-430c-87e9-21a503214bde" providerId="ADAL" clId="{BEF6F780-1104-4B77-B393-3F100478FD93}" dt="2024-06-03T14:42:15.889" v="965"/>
          <ac:picMkLst>
            <pc:docMk/>
            <pc:sldMk cId="198818609" sldId="259"/>
            <ac:picMk id="2051" creationId="{8CF2D6EF-37B7-4F27-98DC-32E1B68C0F68}"/>
          </ac:picMkLst>
        </pc:picChg>
        <pc:picChg chg="add del">
          <ac:chgData name="Liisi Lembinen" userId="63a46905-a099-430c-87e9-21a503214bde" providerId="ADAL" clId="{BEF6F780-1104-4B77-B393-3F100478FD93}" dt="2024-06-03T14:42:15.889" v="965"/>
          <ac:picMkLst>
            <pc:docMk/>
            <pc:sldMk cId="198818609" sldId="259"/>
            <ac:picMk id="2052" creationId="{795E1067-C276-421B-82F3-71BEC39A2672}"/>
          </ac:picMkLst>
        </pc:picChg>
        <pc:picChg chg="add del">
          <ac:chgData name="Liisi Lembinen" userId="63a46905-a099-430c-87e9-21a503214bde" providerId="ADAL" clId="{BEF6F780-1104-4B77-B393-3F100478FD93}" dt="2024-06-03T14:42:15.889" v="965"/>
          <ac:picMkLst>
            <pc:docMk/>
            <pc:sldMk cId="198818609" sldId="259"/>
            <ac:picMk id="2053" creationId="{24D3065A-A70F-4433-8B92-1FC20D2B3325}"/>
          </ac:picMkLst>
        </pc:picChg>
        <pc:picChg chg="add del">
          <ac:chgData name="Liisi Lembinen" userId="63a46905-a099-430c-87e9-21a503214bde" providerId="ADAL" clId="{BEF6F780-1104-4B77-B393-3F100478FD93}" dt="2024-06-03T14:42:15.889" v="965"/>
          <ac:picMkLst>
            <pc:docMk/>
            <pc:sldMk cId="198818609" sldId="259"/>
            <ac:picMk id="2054" creationId="{690E7406-BE25-4AB3-875F-93C5B76F3322}"/>
          </ac:picMkLst>
        </pc:picChg>
        <pc:picChg chg="add del">
          <ac:chgData name="Liisi Lembinen" userId="63a46905-a099-430c-87e9-21a503214bde" providerId="ADAL" clId="{BEF6F780-1104-4B77-B393-3F100478FD93}" dt="2024-06-03T14:42:20.184" v="967"/>
          <ac:picMkLst>
            <pc:docMk/>
            <pc:sldMk cId="198818609" sldId="259"/>
            <ac:picMk id="2055" creationId="{45C6EE94-15FA-460F-AEEB-69928CA55CE6}"/>
          </ac:picMkLst>
        </pc:picChg>
        <pc:picChg chg="add del">
          <ac:chgData name="Liisi Lembinen" userId="63a46905-a099-430c-87e9-21a503214bde" providerId="ADAL" clId="{BEF6F780-1104-4B77-B393-3F100478FD93}" dt="2024-06-03T14:42:20.184" v="967"/>
          <ac:picMkLst>
            <pc:docMk/>
            <pc:sldMk cId="198818609" sldId="259"/>
            <ac:picMk id="2057" creationId="{A35EB814-E6EC-4EC7-B5E2-2029E94173A2}"/>
          </ac:picMkLst>
        </pc:picChg>
        <pc:picChg chg="add del">
          <ac:chgData name="Liisi Lembinen" userId="63a46905-a099-430c-87e9-21a503214bde" providerId="ADAL" clId="{BEF6F780-1104-4B77-B393-3F100478FD93}" dt="2024-06-03T14:42:20.184" v="967"/>
          <ac:picMkLst>
            <pc:docMk/>
            <pc:sldMk cId="198818609" sldId="259"/>
            <ac:picMk id="2058" creationId="{B668BEB9-A4D4-4C0A-8516-CB347B555704}"/>
          </ac:picMkLst>
        </pc:picChg>
        <pc:picChg chg="add del">
          <ac:chgData name="Liisi Lembinen" userId="63a46905-a099-430c-87e9-21a503214bde" providerId="ADAL" clId="{BEF6F780-1104-4B77-B393-3F100478FD93}" dt="2024-06-03T14:42:20.184" v="967"/>
          <ac:picMkLst>
            <pc:docMk/>
            <pc:sldMk cId="198818609" sldId="259"/>
            <ac:picMk id="2059" creationId="{52277DD2-9478-496E-941D-97E3EA88DD2B}"/>
          </ac:picMkLst>
        </pc:picChg>
        <pc:picChg chg="add del">
          <ac:chgData name="Liisi Lembinen" userId="63a46905-a099-430c-87e9-21a503214bde" providerId="ADAL" clId="{BEF6F780-1104-4B77-B393-3F100478FD93}" dt="2024-06-03T14:42:20.184" v="967"/>
          <ac:picMkLst>
            <pc:docMk/>
            <pc:sldMk cId="198818609" sldId="259"/>
            <ac:picMk id="2060" creationId="{3F32C468-4114-445B-8B40-84E70F52F0FD}"/>
          </ac:picMkLst>
        </pc:picChg>
      </pc:sldChg>
      <pc:sldChg chg="addSp modSp add modNotesTx">
        <pc:chgData name="Liisi Lembinen" userId="63a46905-a099-430c-87e9-21a503214bde" providerId="ADAL" clId="{BEF6F780-1104-4B77-B393-3F100478FD93}" dt="2024-06-03T15:02:01.203" v="1991" actId="20577"/>
        <pc:sldMkLst>
          <pc:docMk/>
          <pc:sldMk cId="132550087" sldId="260"/>
        </pc:sldMkLst>
        <pc:spChg chg="mod">
          <ac:chgData name="Liisi Lembinen" userId="63a46905-a099-430c-87e9-21a503214bde" providerId="ADAL" clId="{BEF6F780-1104-4B77-B393-3F100478FD93}" dt="2024-06-03T14:49:06.030" v="1361" actId="113"/>
          <ac:spMkLst>
            <pc:docMk/>
            <pc:sldMk cId="132550087" sldId="260"/>
            <ac:spMk id="2" creationId="{FB6613CA-A4FE-45DF-91F1-2C2BA0B355A4}"/>
          </ac:spMkLst>
        </pc:spChg>
        <pc:spChg chg="mod">
          <ac:chgData name="Liisi Lembinen" userId="63a46905-a099-430c-87e9-21a503214bde" providerId="ADAL" clId="{BEF6F780-1104-4B77-B393-3F100478FD93}" dt="2024-06-03T14:57:41.250" v="1987" actId="113"/>
          <ac:spMkLst>
            <pc:docMk/>
            <pc:sldMk cId="132550087" sldId="260"/>
            <ac:spMk id="3" creationId="{644D151F-76E7-4BA7-9029-04B27E4275D2}"/>
          </ac:spMkLst>
        </pc:spChg>
        <pc:picChg chg="add mod">
          <ac:chgData name="Liisi Lembinen" userId="63a46905-a099-430c-87e9-21a503214bde" providerId="ADAL" clId="{BEF6F780-1104-4B77-B393-3F100478FD93}" dt="2024-06-03T14:56:29.194" v="1924" actId="1076"/>
          <ac:picMkLst>
            <pc:docMk/>
            <pc:sldMk cId="132550087" sldId="260"/>
            <ac:picMk id="5" creationId="{F9BA977F-1438-4D6B-94DA-9A4BCA9FD808}"/>
          </ac:picMkLst>
        </pc:picChg>
      </pc:sldChg>
      <pc:sldChg chg="addSp modSp add modNotesTx">
        <pc:chgData name="Liisi Lembinen" userId="63a46905-a099-430c-87e9-21a503214bde" providerId="ADAL" clId="{BEF6F780-1104-4B77-B393-3F100478FD93}" dt="2024-06-03T15:30:22.392" v="2770" actId="20577"/>
        <pc:sldMkLst>
          <pc:docMk/>
          <pc:sldMk cId="2781721001" sldId="261"/>
        </pc:sldMkLst>
        <pc:spChg chg="mod">
          <ac:chgData name="Liisi Lembinen" userId="63a46905-a099-430c-87e9-21a503214bde" providerId="ADAL" clId="{BEF6F780-1104-4B77-B393-3F100478FD93}" dt="2024-06-03T15:22:43.656" v="2669" actId="20577"/>
          <ac:spMkLst>
            <pc:docMk/>
            <pc:sldMk cId="2781721001" sldId="261"/>
            <ac:spMk id="2" creationId="{7D234593-DC4F-4C2D-B4E2-566C8A91319B}"/>
          </ac:spMkLst>
        </pc:spChg>
        <pc:spChg chg="mod">
          <ac:chgData name="Liisi Lembinen" userId="63a46905-a099-430c-87e9-21a503214bde" providerId="ADAL" clId="{BEF6F780-1104-4B77-B393-3F100478FD93}" dt="2024-06-03T15:30:22.392" v="2770" actId="20577"/>
          <ac:spMkLst>
            <pc:docMk/>
            <pc:sldMk cId="2781721001" sldId="261"/>
            <ac:spMk id="3" creationId="{CE14D0D8-BA0E-4069-AE5D-4A84B5A946C3}"/>
          </ac:spMkLst>
        </pc:spChg>
        <pc:picChg chg="add mod">
          <ac:chgData name="Liisi Lembinen" userId="63a46905-a099-430c-87e9-21a503214bde" providerId="ADAL" clId="{BEF6F780-1104-4B77-B393-3F100478FD93}" dt="2024-06-03T15:30:15.791" v="2765" actId="14100"/>
          <ac:picMkLst>
            <pc:docMk/>
            <pc:sldMk cId="2781721001" sldId="261"/>
            <ac:picMk id="5" creationId="{8457C9BC-1546-48E5-B8A7-6D7E484135FA}"/>
          </ac:picMkLst>
        </pc:picChg>
      </pc:sldChg>
      <pc:sldChg chg="addSp delSp modSp add">
        <pc:chgData name="Liisi Lembinen" userId="63a46905-a099-430c-87e9-21a503214bde" providerId="ADAL" clId="{BEF6F780-1104-4B77-B393-3F100478FD93}" dt="2024-06-03T15:09:08.829" v="2236" actId="113"/>
        <pc:sldMkLst>
          <pc:docMk/>
          <pc:sldMk cId="1993268518" sldId="262"/>
        </pc:sldMkLst>
        <pc:spChg chg="mod">
          <ac:chgData name="Liisi Lembinen" userId="63a46905-a099-430c-87e9-21a503214bde" providerId="ADAL" clId="{BEF6F780-1104-4B77-B393-3F100478FD93}" dt="2024-06-03T15:09:08.829" v="2236" actId="113"/>
          <ac:spMkLst>
            <pc:docMk/>
            <pc:sldMk cId="1993268518" sldId="262"/>
            <ac:spMk id="2" creationId="{4B551BAF-0A3F-42AA-B137-F347063D6CB9}"/>
          </ac:spMkLst>
        </pc:spChg>
        <pc:spChg chg="del mod">
          <ac:chgData name="Liisi Lembinen" userId="63a46905-a099-430c-87e9-21a503214bde" providerId="ADAL" clId="{BEF6F780-1104-4B77-B393-3F100478FD93}" dt="2024-06-03T15:09:00.785" v="2232"/>
          <ac:spMkLst>
            <pc:docMk/>
            <pc:sldMk cId="1993268518" sldId="262"/>
            <ac:spMk id="3" creationId="{4C92C036-A81D-4C07-85F8-A3B883ACFE5E}"/>
          </ac:spMkLst>
        </pc:spChg>
        <pc:picChg chg="add mod">
          <ac:chgData name="Liisi Lembinen" userId="63a46905-a099-430c-87e9-21a503214bde" providerId="ADAL" clId="{BEF6F780-1104-4B77-B393-3F100478FD93}" dt="2024-06-03T15:09:05.385" v="2234" actId="1076"/>
          <ac:picMkLst>
            <pc:docMk/>
            <pc:sldMk cId="1993268518" sldId="262"/>
            <ac:picMk id="4" creationId="{D14240EC-1A22-4DBF-86EE-7ABCBB86886F}"/>
          </ac:picMkLst>
        </pc:picChg>
      </pc:sldChg>
      <pc:sldChg chg="addSp delSp modSp add modNotesTx">
        <pc:chgData name="Liisi Lembinen" userId="63a46905-a099-430c-87e9-21a503214bde" providerId="ADAL" clId="{BEF6F780-1104-4B77-B393-3F100478FD93}" dt="2024-06-03T16:06:59.438" v="5108" actId="14100"/>
        <pc:sldMkLst>
          <pc:docMk/>
          <pc:sldMk cId="1042906307" sldId="263"/>
        </pc:sldMkLst>
        <pc:spChg chg="mod">
          <ac:chgData name="Liisi Lembinen" userId="63a46905-a099-430c-87e9-21a503214bde" providerId="ADAL" clId="{BEF6F780-1104-4B77-B393-3F100478FD93}" dt="2024-06-03T16:04:11.148" v="5075" actId="1076"/>
          <ac:spMkLst>
            <pc:docMk/>
            <pc:sldMk cId="1042906307" sldId="263"/>
            <ac:spMk id="2" creationId="{9E44DAF9-A46F-4BEE-A8F3-1C8917148169}"/>
          </ac:spMkLst>
        </pc:spChg>
        <pc:spChg chg="mod">
          <ac:chgData name="Liisi Lembinen" userId="63a46905-a099-430c-87e9-21a503214bde" providerId="ADAL" clId="{BEF6F780-1104-4B77-B393-3F100478FD93}" dt="2024-06-03T16:05:32.746" v="5089" actId="1076"/>
          <ac:spMkLst>
            <pc:docMk/>
            <pc:sldMk cId="1042906307" sldId="263"/>
            <ac:spMk id="3" creationId="{69D20746-0B6C-4BD0-ADA4-A2B39477CEFB}"/>
          </ac:spMkLst>
        </pc:spChg>
        <pc:spChg chg="add del">
          <ac:chgData name="Liisi Lembinen" userId="63a46905-a099-430c-87e9-21a503214bde" providerId="ADAL" clId="{BEF6F780-1104-4B77-B393-3F100478FD93}" dt="2024-06-03T15:24:08.220" v="2695" actId="478"/>
          <ac:spMkLst>
            <pc:docMk/>
            <pc:sldMk cId="1042906307" sldId="263"/>
            <ac:spMk id="4" creationId="{00E45A72-788A-4608-9670-DFA5C8794C8D}"/>
          </ac:spMkLst>
        </pc:spChg>
        <pc:picChg chg="add del mod">
          <ac:chgData name="Liisi Lembinen" userId="63a46905-a099-430c-87e9-21a503214bde" providerId="ADAL" clId="{BEF6F780-1104-4B77-B393-3F100478FD93}" dt="2024-06-03T16:02:49.443" v="5068" actId="478"/>
          <ac:picMkLst>
            <pc:docMk/>
            <pc:sldMk cId="1042906307" sldId="263"/>
            <ac:picMk id="6" creationId="{D45E80FB-A3E3-45ED-A9BF-19B1C3CADA24}"/>
          </ac:picMkLst>
        </pc:picChg>
        <pc:picChg chg="add del mod">
          <ac:chgData name="Liisi Lembinen" userId="63a46905-a099-430c-87e9-21a503214bde" providerId="ADAL" clId="{BEF6F780-1104-4B77-B393-3F100478FD93}" dt="2024-06-03T16:05:18.256" v="5083" actId="478"/>
          <ac:picMkLst>
            <pc:docMk/>
            <pc:sldMk cId="1042906307" sldId="263"/>
            <ac:picMk id="8" creationId="{AC6CCF14-4D52-4575-B59C-46758B50523C}"/>
          </ac:picMkLst>
        </pc:picChg>
        <pc:picChg chg="add del mod">
          <ac:chgData name="Liisi Lembinen" userId="63a46905-a099-430c-87e9-21a503214bde" providerId="ADAL" clId="{BEF6F780-1104-4B77-B393-3F100478FD93}" dt="2024-06-03T16:05:18.256" v="5083" actId="478"/>
          <ac:picMkLst>
            <pc:docMk/>
            <pc:sldMk cId="1042906307" sldId="263"/>
            <ac:picMk id="10" creationId="{90218474-D586-4168-9034-892604841BDD}"/>
          </ac:picMkLst>
        </pc:picChg>
        <pc:picChg chg="add del mod">
          <ac:chgData name="Liisi Lembinen" userId="63a46905-a099-430c-87e9-21a503214bde" providerId="ADAL" clId="{BEF6F780-1104-4B77-B393-3F100478FD93}" dt="2024-06-03T16:05:18.256" v="5083" actId="478"/>
          <ac:picMkLst>
            <pc:docMk/>
            <pc:sldMk cId="1042906307" sldId="263"/>
            <ac:picMk id="12" creationId="{F807496D-3093-4D97-B9D5-D7A5E17AB40F}"/>
          </ac:picMkLst>
        </pc:picChg>
        <pc:picChg chg="add del mod">
          <ac:chgData name="Liisi Lembinen" userId="63a46905-a099-430c-87e9-21a503214bde" providerId="ADAL" clId="{BEF6F780-1104-4B77-B393-3F100478FD93}" dt="2024-06-03T16:05:18.256" v="5083" actId="478"/>
          <ac:picMkLst>
            <pc:docMk/>
            <pc:sldMk cId="1042906307" sldId="263"/>
            <ac:picMk id="14" creationId="{D93C1DAE-C6DC-40E6-B085-59E1DB948E0C}"/>
          </ac:picMkLst>
        </pc:picChg>
        <pc:picChg chg="add mod">
          <ac:chgData name="Liisi Lembinen" userId="63a46905-a099-430c-87e9-21a503214bde" providerId="ADAL" clId="{BEF6F780-1104-4B77-B393-3F100478FD93}" dt="2024-06-03T16:06:07.662" v="5097" actId="1076"/>
          <ac:picMkLst>
            <pc:docMk/>
            <pc:sldMk cId="1042906307" sldId="263"/>
            <ac:picMk id="16" creationId="{F6DBB615-66CC-41F1-AE24-F5AEB2396019}"/>
          </ac:picMkLst>
        </pc:picChg>
        <pc:picChg chg="add mod">
          <ac:chgData name="Liisi Lembinen" userId="63a46905-a099-430c-87e9-21a503214bde" providerId="ADAL" clId="{BEF6F780-1104-4B77-B393-3F100478FD93}" dt="2024-06-03T16:06:05.638" v="5096" actId="1076"/>
          <ac:picMkLst>
            <pc:docMk/>
            <pc:sldMk cId="1042906307" sldId="263"/>
            <ac:picMk id="18" creationId="{6C101E0F-14FE-47D5-80A8-8471BDB35CCA}"/>
          </ac:picMkLst>
        </pc:picChg>
        <pc:picChg chg="add mod">
          <ac:chgData name="Liisi Lembinen" userId="63a46905-a099-430c-87e9-21a503214bde" providerId="ADAL" clId="{BEF6F780-1104-4B77-B393-3F100478FD93}" dt="2024-06-03T16:06:39.606" v="5104" actId="1076"/>
          <ac:picMkLst>
            <pc:docMk/>
            <pc:sldMk cId="1042906307" sldId="263"/>
            <ac:picMk id="20" creationId="{1DAC5079-4CB4-4620-A310-9E74F4A85348}"/>
          </ac:picMkLst>
        </pc:picChg>
        <pc:picChg chg="add mod">
          <ac:chgData name="Liisi Lembinen" userId="63a46905-a099-430c-87e9-21a503214bde" providerId="ADAL" clId="{BEF6F780-1104-4B77-B393-3F100478FD93}" dt="2024-06-03T16:06:59.438" v="5108" actId="14100"/>
          <ac:picMkLst>
            <pc:docMk/>
            <pc:sldMk cId="1042906307" sldId="263"/>
            <ac:picMk id="22" creationId="{91DCD105-80F8-4D0B-A1A6-088522E3D122}"/>
          </ac:picMkLst>
        </pc:picChg>
        <pc:picChg chg="add del mod">
          <ac:chgData name="Liisi Lembinen" userId="63a46905-a099-430c-87e9-21a503214bde" providerId="ADAL" clId="{BEF6F780-1104-4B77-B393-3F100478FD93}" dt="2024-06-03T16:04:32.456" v="5080" actId="478"/>
          <ac:picMkLst>
            <pc:docMk/>
            <pc:sldMk cId="1042906307" sldId="263"/>
            <ac:picMk id="3074" creationId="{44FD803D-61E4-4FAB-850F-E8BA4B3BBAC6}"/>
          </ac:picMkLst>
        </pc:picChg>
        <pc:picChg chg="add del mod">
          <ac:chgData name="Liisi Lembinen" userId="63a46905-a099-430c-87e9-21a503214bde" providerId="ADAL" clId="{BEF6F780-1104-4B77-B393-3F100478FD93}" dt="2024-06-03T16:04:32.456" v="5080" actId="478"/>
          <ac:picMkLst>
            <pc:docMk/>
            <pc:sldMk cId="1042906307" sldId="263"/>
            <ac:picMk id="3076" creationId="{74CF2D8B-6590-4398-96BF-6E6D92822E9C}"/>
          </ac:picMkLst>
        </pc:picChg>
      </pc:sldChg>
      <pc:sldChg chg="addSp delSp modSp add ord modNotesTx">
        <pc:chgData name="Liisi Lembinen" userId="63a46905-a099-430c-87e9-21a503214bde" providerId="ADAL" clId="{BEF6F780-1104-4B77-B393-3F100478FD93}" dt="2024-06-03T15:51:57.080" v="4583" actId="20577"/>
        <pc:sldMkLst>
          <pc:docMk/>
          <pc:sldMk cId="955998458" sldId="264"/>
        </pc:sldMkLst>
        <pc:spChg chg="mod">
          <ac:chgData name="Liisi Lembinen" userId="63a46905-a099-430c-87e9-21a503214bde" providerId="ADAL" clId="{BEF6F780-1104-4B77-B393-3F100478FD93}" dt="2024-06-03T15:37:59.805" v="2944" actId="1076"/>
          <ac:spMkLst>
            <pc:docMk/>
            <pc:sldMk cId="955998458" sldId="264"/>
            <ac:spMk id="2" creationId="{4CFCCAD9-71D2-4FA1-A9FE-0F83E9A37859}"/>
          </ac:spMkLst>
        </pc:spChg>
        <pc:spChg chg="mod">
          <ac:chgData name="Liisi Lembinen" userId="63a46905-a099-430c-87e9-21a503214bde" providerId="ADAL" clId="{BEF6F780-1104-4B77-B393-3F100478FD93}" dt="2024-06-03T15:37:56.909" v="2943" actId="14100"/>
          <ac:spMkLst>
            <pc:docMk/>
            <pc:sldMk cId="955998458" sldId="264"/>
            <ac:spMk id="3" creationId="{C1DC495F-1F89-45D2-8342-2504674946D6}"/>
          </ac:spMkLst>
        </pc:spChg>
        <pc:picChg chg="add del mod">
          <ac:chgData name="Liisi Lembinen" userId="63a46905-a099-430c-87e9-21a503214bde" providerId="ADAL" clId="{BEF6F780-1104-4B77-B393-3F100478FD93}" dt="2024-06-03T15:37:43.382" v="2940" actId="478"/>
          <ac:picMkLst>
            <pc:docMk/>
            <pc:sldMk cId="955998458" sldId="264"/>
            <ac:picMk id="5" creationId="{09668478-AE2E-40CF-BC2F-5471D62F0DAC}"/>
          </ac:picMkLst>
        </pc:picChg>
        <pc:picChg chg="add mod">
          <ac:chgData name="Liisi Lembinen" userId="63a46905-a099-430c-87e9-21a503214bde" providerId="ADAL" clId="{BEF6F780-1104-4B77-B393-3F100478FD93}" dt="2024-06-03T15:37:52.405" v="2942" actId="1076"/>
          <ac:picMkLst>
            <pc:docMk/>
            <pc:sldMk cId="955998458" sldId="264"/>
            <ac:picMk id="7" creationId="{162A3913-0F3A-4756-81D8-5F4BBFCDE30E}"/>
          </ac:picMkLst>
        </pc:picChg>
      </pc:sldChg>
      <pc:sldChg chg="modSp add">
        <pc:chgData name="Liisi Lembinen" userId="63a46905-a099-430c-87e9-21a503214bde" providerId="ADAL" clId="{BEF6F780-1104-4B77-B393-3F100478FD93}" dt="2024-06-03T16:11:52.318" v="5406"/>
        <pc:sldMkLst>
          <pc:docMk/>
          <pc:sldMk cId="3944911544" sldId="265"/>
        </pc:sldMkLst>
        <pc:spChg chg="mod">
          <ac:chgData name="Liisi Lembinen" userId="63a46905-a099-430c-87e9-21a503214bde" providerId="ADAL" clId="{BEF6F780-1104-4B77-B393-3F100478FD93}" dt="2024-06-03T16:07:28.234" v="5140" actId="113"/>
          <ac:spMkLst>
            <pc:docMk/>
            <pc:sldMk cId="3944911544" sldId="265"/>
            <ac:spMk id="2" creationId="{0BAA4E88-C6AE-458D-81B2-D9510FD5D765}"/>
          </ac:spMkLst>
        </pc:spChg>
        <pc:spChg chg="mod">
          <ac:chgData name="Liisi Lembinen" userId="63a46905-a099-430c-87e9-21a503214bde" providerId="ADAL" clId="{BEF6F780-1104-4B77-B393-3F100478FD93}" dt="2024-06-03T16:11:52.318" v="5406"/>
          <ac:spMkLst>
            <pc:docMk/>
            <pc:sldMk cId="3944911544" sldId="265"/>
            <ac:spMk id="3" creationId="{D8D2FFC5-87B5-4FA7-94B6-967F80CA6FB4}"/>
          </ac:spMkLst>
        </pc:spChg>
      </pc:sldChg>
      <pc:sldChg chg="modSp add modNotesTx">
        <pc:chgData name="Liisi Lembinen" userId="63a46905-a099-430c-87e9-21a503214bde" providerId="ADAL" clId="{BEF6F780-1104-4B77-B393-3F100478FD93}" dt="2024-06-03T16:26:06.529" v="6375" actId="20577"/>
        <pc:sldMkLst>
          <pc:docMk/>
          <pc:sldMk cId="3098495608" sldId="266"/>
        </pc:sldMkLst>
        <pc:spChg chg="mod">
          <ac:chgData name="Liisi Lembinen" userId="63a46905-a099-430c-87e9-21a503214bde" providerId="ADAL" clId="{BEF6F780-1104-4B77-B393-3F100478FD93}" dt="2024-06-03T16:12:14.713" v="5440" actId="113"/>
          <ac:spMkLst>
            <pc:docMk/>
            <pc:sldMk cId="3098495608" sldId="266"/>
            <ac:spMk id="2" creationId="{B0798794-9B29-4281-BB17-64DF7BAFA8AB}"/>
          </ac:spMkLst>
        </pc:spChg>
        <pc:spChg chg="mod">
          <ac:chgData name="Liisi Lembinen" userId="63a46905-a099-430c-87e9-21a503214bde" providerId="ADAL" clId="{BEF6F780-1104-4B77-B393-3F100478FD93}" dt="2024-06-03T16:26:06.529" v="6375" actId="20577"/>
          <ac:spMkLst>
            <pc:docMk/>
            <pc:sldMk cId="3098495608" sldId="266"/>
            <ac:spMk id="3" creationId="{9C181525-DBB8-4450-BA4B-14267B9FAFB0}"/>
          </ac:spMkLst>
        </pc:spChg>
      </pc:sldChg>
      <pc:sldChg chg="addSp delSp modSp add">
        <pc:chgData name="Liisi Lembinen" userId="63a46905-a099-430c-87e9-21a503214bde" providerId="ADAL" clId="{BEF6F780-1104-4B77-B393-3F100478FD93}" dt="2024-06-03T16:22:08.834" v="6161" actId="1076"/>
        <pc:sldMkLst>
          <pc:docMk/>
          <pc:sldMk cId="2267500703" sldId="267"/>
        </pc:sldMkLst>
        <pc:spChg chg="del">
          <ac:chgData name="Liisi Lembinen" userId="63a46905-a099-430c-87e9-21a503214bde" providerId="ADAL" clId="{BEF6F780-1104-4B77-B393-3F100478FD93}" dt="2024-06-03T16:18:59.800" v="6028" actId="478"/>
          <ac:spMkLst>
            <pc:docMk/>
            <pc:sldMk cId="2267500703" sldId="267"/>
            <ac:spMk id="2" creationId="{20A77CA9-578D-472E-9124-ABDBD3B9B694}"/>
          </ac:spMkLst>
        </pc:spChg>
        <pc:spChg chg="del">
          <ac:chgData name="Liisi Lembinen" userId="63a46905-a099-430c-87e9-21a503214bde" providerId="ADAL" clId="{BEF6F780-1104-4B77-B393-3F100478FD93}" dt="2024-06-03T16:19:54.602" v="6029"/>
          <ac:spMkLst>
            <pc:docMk/>
            <pc:sldMk cId="2267500703" sldId="267"/>
            <ac:spMk id="3" creationId="{1B4428C4-702A-4D20-86FA-4A82D1EDE461}"/>
          </ac:spMkLst>
        </pc:spChg>
        <pc:spChg chg="add mod">
          <ac:chgData name="Liisi Lembinen" userId="63a46905-a099-430c-87e9-21a503214bde" providerId="ADAL" clId="{BEF6F780-1104-4B77-B393-3F100478FD93}" dt="2024-06-03T16:21:01.505" v="6094" actId="122"/>
          <ac:spMkLst>
            <pc:docMk/>
            <pc:sldMk cId="2267500703" sldId="267"/>
            <ac:spMk id="4" creationId="{A87F9E53-14B4-4920-B3D1-D1C7C111D488}"/>
          </ac:spMkLst>
        </pc:spChg>
        <pc:picChg chg="add mod">
          <ac:chgData name="Liisi Lembinen" userId="63a46905-a099-430c-87e9-21a503214bde" providerId="ADAL" clId="{BEF6F780-1104-4B77-B393-3F100478FD93}" dt="2024-06-03T16:21:58.370" v="6157" actId="1076"/>
          <ac:picMkLst>
            <pc:docMk/>
            <pc:sldMk cId="2267500703" sldId="267"/>
            <ac:picMk id="6" creationId="{C99412EF-2066-4885-B542-0977D9A25B15}"/>
          </ac:picMkLst>
        </pc:picChg>
        <pc:picChg chg="add mod">
          <ac:chgData name="Liisi Lembinen" userId="63a46905-a099-430c-87e9-21a503214bde" providerId="ADAL" clId="{BEF6F780-1104-4B77-B393-3F100478FD93}" dt="2024-06-03T16:22:08.834" v="6161" actId="1076"/>
          <ac:picMkLst>
            <pc:docMk/>
            <pc:sldMk cId="2267500703" sldId="267"/>
            <ac:picMk id="8" creationId="{ED1D8183-6A46-461D-B16A-CEF5D6B29C76}"/>
          </ac:picMkLst>
        </pc:picChg>
        <pc:picChg chg="add mod">
          <ac:chgData name="Liisi Lembinen" userId="63a46905-a099-430c-87e9-21a503214bde" providerId="ADAL" clId="{BEF6F780-1104-4B77-B393-3F100478FD93}" dt="2024-06-03T16:19:57.426" v="6030" actId="1076"/>
          <ac:picMkLst>
            <pc:docMk/>
            <pc:sldMk cId="2267500703" sldId="267"/>
            <ac:picMk id="5122" creationId="{B731E818-916E-4F4F-B26C-44D6319ED5A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t-E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300239-DFDA-4435-9C0D-74744513C98C}" type="datetimeFigureOut">
              <a:rPr lang="et-EE" smtClean="0"/>
              <a:t>05.06.2024</a:t>
            </a:fld>
            <a:endParaRPr lang="et-E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t-E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t-E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FF68C3-B24A-4D82-AE9B-2DD7F2BA02F8}" type="slidenum">
              <a:rPr lang="et-EE" smtClean="0"/>
              <a:t>‹#›</a:t>
            </a:fld>
            <a:endParaRPr lang="et-EE"/>
          </a:p>
        </p:txBody>
      </p:sp>
    </p:spTree>
    <p:extLst>
      <p:ext uri="{BB962C8B-B14F-4D97-AF65-F5344CB8AC3E}">
        <p14:creationId xmlns:p14="http://schemas.microsoft.com/office/powerpoint/2010/main" val="3900219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www.nuigalway.ie/" TargetMode="External"/><Relationship Id="rId3" Type="http://schemas.openxmlformats.org/officeDocument/2006/relationships/hyperlink" Target="https://enlight-eu.org/index.php" TargetMode="External"/><Relationship Id="rId7" Type="http://schemas.openxmlformats.org/officeDocument/2006/relationships/hyperlink" Target="https://uniba.sk/en" TargetMode="External"/><Relationship Id="rId12" Type="http://schemas.openxmlformats.org/officeDocument/2006/relationships/hyperlink" Target="https://uu.se/"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www.u-bordeaux.fr/en" TargetMode="External"/><Relationship Id="rId11" Type="http://schemas.openxmlformats.org/officeDocument/2006/relationships/hyperlink" Target="http://www.uni-goettingen.de/en" TargetMode="External"/><Relationship Id="rId5" Type="http://schemas.openxmlformats.org/officeDocument/2006/relationships/hyperlink" Target="https://www.unibe.ch/index_eng.html" TargetMode="External"/><Relationship Id="rId10" Type="http://schemas.openxmlformats.org/officeDocument/2006/relationships/hyperlink" Target="https://www.rug.nl/" TargetMode="External"/><Relationship Id="rId4" Type="http://schemas.openxmlformats.org/officeDocument/2006/relationships/hyperlink" Target="https://www.ehu.eus/en/en-home" TargetMode="External"/><Relationship Id="rId9" Type="http://schemas.openxmlformats.org/officeDocument/2006/relationships/hyperlink" Target="https://www.ugent.be/en"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research-and-innovation.ec.europa.eu/strategy/strategy-2020-2024/our-digital-future/open-science_en#ref-8-ambitions-of-the-eus-open-science-policy"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8" Type="http://schemas.openxmlformats.org/officeDocument/2006/relationships/hyperlink" Target="https://research-and-innovation.ec.europa.eu/strategy/strategy-2020-2024/our-digital-future/open-science_en#the-eus-open-science-policy" TargetMode="External"/><Relationship Id="rId3" Type="http://schemas.openxmlformats.org/officeDocument/2006/relationships/hyperlink" Target="https://www.etag.ee/wp-content/uploads/2016/07/Avatud_Teadus_Eestis_1.0.pdf" TargetMode="External"/><Relationship Id="rId7" Type="http://schemas.openxmlformats.org/officeDocument/2006/relationships/hyperlink" Target="https://unesdoc.unesco.org/ark:/48223/pf0000379949"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www.oecd-ilibrary.org/science-and-technology/making-open-science-a-reality_5jrs2f963zs1-en" TargetMode="External"/><Relationship Id="rId11" Type="http://schemas.openxmlformats.org/officeDocument/2006/relationships/hyperlink" Target="https://hm.ee/sites/default/files/documents/2023-01/eesti_avatud_teaduse_raamistik_16112020.pdf" TargetMode="External"/><Relationship Id="rId5" Type="http://schemas.openxmlformats.org/officeDocument/2006/relationships/hyperlink" Target="https://eur-lex.europa.eu/legal-content/ET/TXT/?uri=CELEX:32018H0790" TargetMode="External"/><Relationship Id="rId10" Type="http://schemas.openxmlformats.org/officeDocument/2006/relationships/hyperlink" Target="https://www.etag.ee/wp-content/uploads/2018/02/Avatud-teadus-Eestis-ja-Euroopas_TL%C3%9C-ja-ETA.pdf" TargetMode="External"/><Relationship Id="rId4" Type="http://schemas.openxmlformats.org/officeDocument/2006/relationships/hyperlink" Target="https://www.etag.ee/tegevused/avatud-teadus/" TargetMode="External"/><Relationship Id="rId9" Type="http://schemas.openxmlformats.org/officeDocument/2006/relationships/hyperlink" Target="https://www.etag.ee/wp-content/uploads/2018/02/Avatud-teadus-Eestis-ja-Euroopas_T%C3%9C.pdf"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etika.ee/sites/default/files/2023-06/HEA%20TEADUSTAVA_2023.pdf"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www.enlight-eu.org/docs/enlight-os-2023.pdf"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a:t>6 sammast: avatud juurdepääs, avaandmed, avatud eelretsenseerimine, avatud lähtekood, avatud metodoloogia ja avatud õppematerjalid</a:t>
            </a:r>
          </a:p>
        </p:txBody>
      </p:sp>
      <p:sp>
        <p:nvSpPr>
          <p:cNvPr id="4" name="Slide Number Placeholder 3"/>
          <p:cNvSpPr>
            <a:spLocks noGrp="1"/>
          </p:cNvSpPr>
          <p:nvPr>
            <p:ph type="sldNum" sz="quarter" idx="5"/>
          </p:nvPr>
        </p:nvSpPr>
        <p:spPr/>
        <p:txBody>
          <a:bodyPr/>
          <a:lstStyle/>
          <a:p>
            <a:fld id="{1AFF68C3-B24A-4D82-AE9B-2DD7F2BA02F8}" type="slidenum">
              <a:rPr lang="et-EE" smtClean="0"/>
              <a:t>3</a:t>
            </a:fld>
            <a:endParaRPr lang="et-EE"/>
          </a:p>
        </p:txBody>
      </p:sp>
    </p:spTree>
    <p:extLst>
      <p:ext uri="{BB962C8B-B14F-4D97-AF65-F5344CB8AC3E}">
        <p14:creationId xmlns:p14="http://schemas.microsoft.com/office/powerpoint/2010/main" val="3103503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a:t>Avatud juurdepääs - </a:t>
            </a:r>
            <a:r>
              <a:rPr lang="et-EE" sz="1200" b="0" i="0" kern="1200" dirty="0">
                <a:solidFill>
                  <a:schemeClr val="tx1"/>
                </a:solidFill>
                <a:effectLst/>
                <a:latin typeface="+mn-lt"/>
                <a:ea typeface="+mn-ea"/>
                <a:cs typeface="+mn-cs"/>
              </a:rPr>
              <a:t>Vabalt kättesaadavad teaduspublikatsioonid, mis hõlmavad muu hulgas eelretsenseeritavaid väljaandeid, ajakirjaartikleid ja raamatuid, uurimisaruandeid ja konverentsitöid.</a:t>
            </a:r>
          </a:p>
          <a:p>
            <a:r>
              <a:rPr lang="et-EE" sz="1200" b="0" i="0" kern="1200" dirty="0">
                <a:solidFill>
                  <a:schemeClr val="tx1"/>
                </a:solidFill>
                <a:effectLst/>
                <a:latin typeface="+mn-lt"/>
                <a:ea typeface="+mn-ea"/>
                <a:cs typeface="+mn-cs"/>
              </a:rPr>
              <a:t>Avaandmed - Teadustöö käigus kogutud andmed, mis tehakse avatud juurdepääsuga kättesaadavaks.</a:t>
            </a:r>
          </a:p>
          <a:p>
            <a:r>
              <a:rPr lang="et-EE" dirty="0"/>
              <a:t>Avatud teadustaristu - </a:t>
            </a:r>
            <a:r>
              <a:rPr lang="et-EE" sz="1200" b="0" i="0" kern="1200" dirty="0">
                <a:solidFill>
                  <a:schemeClr val="tx1"/>
                </a:solidFill>
                <a:effectLst/>
                <a:latin typeface="+mn-lt"/>
                <a:ea typeface="+mn-ea"/>
                <a:cs typeface="+mn-cs"/>
              </a:rPr>
              <a:t>Jagatud teadustaristu, mis on vajalikud avatud teaduse toetamiseks ja erinevate kogukondade vajaduste teenimiseks. Siia alla kuuluvad repositooriumid (</a:t>
            </a:r>
            <a:r>
              <a:rPr lang="et-EE" sz="1200" b="0" i="1" kern="1200" dirty="0" err="1">
                <a:solidFill>
                  <a:schemeClr val="tx1"/>
                </a:solidFill>
                <a:effectLst/>
                <a:latin typeface="+mn-lt"/>
                <a:ea typeface="+mn-ea"/>
                <a:cs typeface="+mn-cs"/>
              </a:rPr>
              <a:t>Repositories</a:t>
            </a:r>
            <a:r>
              <a:rPr lang="et-EE" sz="1200" b="0" i="0" kern="1200" dirty="0">
                <a:solidFill>
                  <a:schemeClr val="tx1"/>
                </a:solidFill>
                <a:effectLst/>
                <a:latin typeface="+mn-lt"/>
                <a:ea typeface="+mn-ea"/>
                <a:cs typeface="+mn-cs"/>
              </a:rPr>
              <a:t>), avatud laborid (</a:t>
            </a:r>
            <a:r>
              <a:rPr lang="et-EE" sz="1200" b="0" i="1" kern="1200" dirty="0" err="1">
                <a:solidFill>
                  <a:schemeClr val="tx1"/>
                </a:solidFill>
                <a:effectLst/>
                <a:latin typeface="+mn-lt"/>
                <a:ea typeface="+mn-ea"/>
                <a:cs typeface="+mn-cs"/>
              </a:rPr>
              <a:t>Open</a:t>
            </a:r>
            <a:r>
              <a:rPr lang="et-EE" sz="1200" b="0" i="1" kern="1200" dirty="0">
                <a:solidFill>
                  <a:schemeClr val="tx1"/>
                </a:solidFill>
                <a:effectLst/>
                <a:latin typeface="+mn-lt"/>
                <a:ea typeface="+mn-ea"/>
                <a:cs typeface="+mn-cs"/>
              </a:rPr>
              <a:t> </a:t>
            </a:r>
            <a:r>
              <a:rPr lang="et-EE" sz="1200" b="0" i="1" kern="1200" dirty="0" err="1">
                <a:solidFill>
                  <a:schemeClr val="tx1"/>
                </a:solidFill>
                <a:effectLst/>
                <a:latin typeface="+mn-lt"/>
                <a:ea typeface="+mn-ea"/>
                <a:cs typeface="+mn-cs"/>
              </a:rPr>
              <a:t>Labs</a:t>
            </a:r>
            <a:r>
              <a:rPr lang="et-EE" sz="1200" b="0" i="0" kern="1200" dirty="0">
                <a:solidFill>
                  <a:schemeClr val="tx1"/>
                </a:solidFill>
                <a:effectLst/>
                <a:latin typeface="+mn-lt"/>
                <a:ea typeface="+mn-ea"/>
                <a:cs typeface="+mn-cs"/>
              </a:rPr>
              <a:t>) ja avatud riistvara (</a:t>
            </a:r>
            <a:r>
              <a:rPr lang="et-EE" sz="1200" b="0" i="1" kern="1200" dirty="0" err="1">
                <a:solidFill>
                  <a:schemeClr val="tx1"/>
                </a:solidFill>
                <a:effectLst/>
                <a:latin typeface="+mn-lt"/>
                <a:ea typeface="+mn-ea"/>
                <a:cs typeface="+mn-cs"/>
              </a:rPr>
              <a:t>Open</a:t>
            </a:r>
            <a:r>
              <a:rPr lang="et-EE" sz="1200" b="0" i="1" kern="1200" dirty="0">
                <a:solidFill>
                  <a:schemeClr val="tx1"/>
                </a:solidFill>
                <a:effectLst/>
                <a:latin typeface="+mn-lt"/>
                <a:ea typeface="+mn-ea"/>
                <a:cs typeface="+mn-cs"/>
              </a:rPr>
              <a:t> </a:t>
            </a:r>
            <a:r>
              <a:rPr lang="et-EE" sz="1200" b="0" i="1" kern="1200" dirty="0" err="1">
                <a:solidFill>
                  <a:schemeClr val="tx1"/>
                </a:solidFill>
                <a:effectLst/>
                <a:latin typeface="+mn-lt"/>
                <a:ea typeface="+mn-ea"/>
                <a:cs typeface="+mn-cs"/>
              </a:rPr>
              <a:t>Hardware</a:t>
            </a:r>
            <a:r>
              <a:rPr lang="et-EE" sz="1200" b="0" i="0" kern="1200" dirty="0">
                <a:solidFill>
                  <a:schemeClr val="tx1"/>
                </a:solidFill>
                <a:effectLst/>
                <a:latin typeface="+mn-lt"/>
                <a:ea typeface="+mn-ea"/>
                <a:cs typeface="+mn-cs"/>
              </a:rPr>
              <a:t>). </a:t>
            </a:r>
          </a:p>
          <a:p>
            <a:r>
              <a:rPr lang="et-EE" sz="1200" b="0" i="0" kern="1200" dirty="0">
                <a:solidFill>
                  <a:schemeClr val="tx1"/>
                </a:solidFill>
                <a:effectLst/>
                <a:latin typeface="+mn-lt"/>
                <a:ea typeface="+mn-ea"/>
                <a:cs typeface="+mn-cs"/>
              </a:rPr>
              <a:t>Avatud lähtekood - </a:t>
            </a:r>
            <a:r>
              <a:rPr lang="fi-FI" sz="1200" b="0" i="0" kern="1200" dirty="0" err="1">
                <a:solidFill>
                  <a:schemeClr val="tx1"/>
                </a:solidFill>
                <a:effectLst/>
                <a:latin typeface="+mn-lt"/>
                <a:ea typeface="+mn-ea"/>
                <a:cs typeface="+mn-cs"/>
              </a:rPr>
              <a:t>Kasutatakse</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avatud</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lähtekoodiga</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tarkvara</a:t>
            </a:r>
            <a:r>
              <a:rPr lang="fi-FI" sz="1200" b="0" i="0" kern="1200" dirty="0">
                <a:solidFill>
                  <a:schemeClr val="tx1"/>
                </a:solidFill>
                <a:effectLst/>
                <a:latin typeface="+mn-lt"/>
                <a:ea typeface="+mn-ea"/>
                <a:cs typeface="+mn-cs"/>
              </a:rPr>
              <a:t> ja </a:t>
            </a:r>
            <a:r>
              <a:rPr lang="fi-FI" sz="1200" b="0" i="0" kern="1200" dirty="0" err="1">
                <a:solidFill>
                  <a:schemeClr val="tx1"/>
                </a:solidFill>
                <a:effectLst/>
                <a:latin typeface="+mn-lt"/>
                <a:ea typeface="+mn-ea"/>
                <a:cs typeface="+mn-cs"/>
              </a:rPr>
              <a:t>avatud</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lähtekoodiga</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tarkvara</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kasutavat</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riistvara</a:t>
            </a:r>
            <a:r>
              <a:rPr lang="fi-FI" sz="1200" b="0" i="0" kern="1200" dirty="0">
                <a:solidFill>
                  <a:schemeClr val="tx1"/>
                </a:solidFill>
                <a:effectLst/>
                <a:latin typeface="+mn-lt"/>
                <a:ea typeface="+mn-ea"/>
                <a:cs typeface="+mn-cs"/>
              </a:rPr>
              <a:t>.</a:t>
            </a:r>
            <a:endParaRPr lang="et-EE" sz="1200" b="0" i="0" kern="1200" dirty="0">
              <a:solidFill>
                <a:schemeClr val="tx1"/>
              </a:solidFill>
              <a:effectLst/>
              <a:latin typeface="+mn-lt"/>
              <a:ea typeface="+mn-ea"/>
              <a:cs typeface="+mn-cs"/>
            </a:endParaRPr>
          </a:p>
          <a:p>
            <a:r>
              <a:rPr lang="et-EE" sz="1200" b="0" i="0" kern="1200" dirty="0">
                <a:solidFill>
                  <a:schemeClr val="tx1"/>
                </a:solidFill>
                <a:effectLst/>
                <a:latin typeface="+mn-lt"/>
                <a:ea typeface="+mn-ea"/>
                <a:cs typeface="+mn-cs"/>
              </a:rPr>
              <a:t>Avatud metodoloogia - Jagatakse infot teadusuuringu läbiviimisel kasutatud meetodite, vahendite ja analüüsi kohta.</a:t>
            </a:r>
          </a:p>
          <a:p>
            <a:r>
              <a:rPr lang="et-EE" sz="1200" b="0" i="0" kern="1200" dirty="0">
                <a:solidFill>
                  <a:schemeClr val="tx1"/>
                </a:solidFill>
                <a:effectLst/>
                <a:latin typeface="+mn-lt"/>
                <a:ea typeface="+mn-ea"/>
                <a:cs typeface="+mn-cs"/>
              </a:rPr>
              <a:t>Avatud eelretsenseerimine - </a:t>
            </a:r>
            <a:r>
              <a:rPr lang="fi-FI" sz="1200" b="0" i="0" kern="1200" dirty="0" err="1">
                <a:solidFill>
                  <a:schemeClr val="tx1"/>
                </a:solidFill>
                <a:effectLst/>
                <a:latin typeface="+mn-lt"/>
                <a:ea typeface="+mn-ea"/>
                <a:cs typeface="+mn-cs"/>
              </a:rPr>
              <a:t>Kvaliteet</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tagatakse</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läbipaistva</a:t>
            </a:r>
            <a:r>
              <a:rPr lang="fi-FI" sz="1200" b="0" i="0" kern="1200" dirty="0">
                <a:solidFill>
                  <a:schemeClr val="tx1"/>
                </a:solidFill>
                <a:effectLst/>
                <a:latin typeface="+mn-lt"/>
                <a:ea typeface="+mn-ea"/>
                <a:cs typeface="+mn-cs"/>
              </a:rPr>
              <a:t> ja </a:t>
            </a:r>
            <a:r>
              <a:rPr lang="fi-FI" sz="1200" b="0" i="0" kern="1200" dirty="0" err="1">
                <a:solidFill>
                  <a:schemeClr val="tx1"/>
                </a:solidFill>
                <a:effectLst/>
                <a:latin typeface="+mn-lt"/>
                <a:ea typeface="+mn-ea"/>
                <a:cs typeface="+mn-cs"/>
              </a:rPr>
              <a:t>jälgitava</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eelhindamise</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protsessiga</a:t>
            </a:r>
            <a:r>
              <a:rPr lang="fi-FI" sz="1200" b="0" i="0" kern="1200" dirty="0">
                <a:solidFill>
                  <a:schemeClr val="tx1"/>
                </a:solidFill>
                <a:effectLst/>
                <a:latin typeface="+mn-lt"/>
                <a:ea typeface="+mn-ea"/>
                <a:cs typeface="+mn-cs"/>
              </a:rPr>
              <a:t>.</a:t>
            </a:r>
            <a:endParaRPr lang="et-EE" sz="1200" b="0" i="0" kern="1200" dirty="0">
              <a:solidFill>
                <a:schemeClr val="tx1"/>
              </a:solidFill>
              <a:effectLst/>
              <a:latin typeface="+mn-lt"/>
              <a:ea typeface="+mn-ea"/>
              <a:cs typeface="+mn-cs"/>
            </a:endParaRPr>
          </a:p>
          <a:p>
            <a:r>
              <a:rPr lang="et-EE" sz="1200" b="0" i="0" kern="1200" dirty="0">
                <a:solidFill>
                  <a:schemeClr val="tx1"/>
                </a:solidFill>
                <a:effectLst/>
                <a:latin typeface="+mn-lt"/>
                <a:ea typeface="+mn-ea"/>
                <a:cs typeface="+mn-cs"/>
              </a:rPr>
              <a:t>Avatud õppematerjalid - Üldkasutatavad avatud litsentsiga avalikustatud õpetamise, õppimise ja uurimismaterjalid - digitaalses või muul viisil - mis võimaldab tasuta juurdepääsu, kasutamist, kohandamist ja jagamist.</a:t>
            </a:r>
          </a:p>
          <a:p>
            <a:r>
              <a:rPr lang="et-EE" sz="1200" b="0" i="0" kern="1200" dirty="0">
                <a:solidFill>
                  <a:schemeClr val="tx1"/>
                </a:solidFill>
                <a:effectLst/>
                <a:latin typeface="+mn-lt"/>
                <a:ea typeface="+mn-ea"/>
                <a:cs typeface="+mn-cs"/>
              </a:rPr>
              <a:t>Avatud innovatsioon - Teadustulemused tehakse avatud litsentsidega kättesaadavaks uute toodete ja teenuste loomiseks.</a:t>
            </a:r>
          </a:p>
          <a:p>
            <a:r>
              <a:rPr lang="et-EE" sz="1200" b="0" i="0" kern="1200" dirty="0">
                <a:solidFill>
                  <a:schemeClr val="tx1"/>
                </a:solidFill>
                <a:effectLst/>
                <a:latin typeface="+mn-lt"/>
                <a:ea typeface="+mn-ea"/>
                <a:cs typeface="+mn-cs"/>
              </a:rPr>
              <a:t>Kodanikuteadus - Vabatahtlike osalemine teadusprojektides.</a:t>
            </a:r>
          </a:p>
          <a:p>
            <a:r>
              <a:rPr lang="et-EE" sz="1200" b="0" i="0" kern="1200" dirty="0" err="1">
                <a:solidFill>
                  <a:schemeClr val="tx1"/>
                </a:solidFill>
                <a:effectLst/>
                <a:latin typeface="+mn-lt"/>
                <a:ea typeface="+mn-ea"/>
                <a:cs typeface="+mn-cs"/>
              </a:rPr>
              <a:t>Ühisrahastus</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crowd</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funding</a:t>
            </a:r>
            <a:r>
              <a:rPr lang="et-EE" sz="1200" b="0" i="0" kern="1200" dirty="0">
                <a:solidFill>
                  <a:schemeClr val="tx1"/>
                </a:solidFill>
                <a:effectLst/>
                <a:latin typeface="+mn-lt"/>
                <a:ea typeface="+mn-ea"/>
                <a:cs typeface="+mn-cs"/>
              </a:rPr>
              <a:t>) - </a:t>
            </a:r>
            <a:r>
              <a:rPr lang="fi-FI" sz="1200" b="0" i="0" kern="1200" dirty="0">
                <a:solidFill>
                  <a:schemeClr val="tx1"/>
                </a:solidFill>
                <a:effectLst/>
                <a:latin typeface="+mn-lt"/>
                <a:ea typeface="+mn-ea"/>
                <a:cs typeface="+mn-cs"/>
              </a:rPr>
              <a:t>On </a:t>
            </a:r>
            <a:r>
              <a:rPr lang="fi-FI" sz="1200" b="0" i="0" kern="1200" dirty="0" err="1">
                <a:solidFill>
                  <a:schemeClr val="tx1"/>
                </a:solidFill>
                <a:effectLst/>
                <a:latin typeface="+mn-lt"/>
                <a:ea typeface="+mn-ea"/>
                <a:cs typeface="+mn-cs"/>
              </a:rPr>
              <a:t>tava</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rahastada</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teadusprojekti</a:t>
            </a:r>
            <a:r>
              <a:rPr lang="fi-FI" sz="1200" b="0" i="0" kern="1200" dirty="0">
                <a:solidFill>
                  <a:schemeClr val="tx1"/>
                </a:solidFill>
                <a:effectLst/>
                <a:latin typeface="+mn-lt"/>
                <a:ea typeface="+mn-ea"/>
                <a:cs typeface="+mn-cs"/>
              </a:rPr>
              <a:t> või </a:t>
            </a:r>
            <a:r>
              <a:rPr lang="fi-FI" sz="1200" b="0" i="0" kern="1200" dirty="0" err="1">
                <a:solidFill>
                  <a:schemeClr val="tx1"/>
                </a:solidFill>
                <a:effectLst/>
                <a:latin typeface="+mn-lt"/>
                <a:ea typeface="+mn-ea"/>
                <a:cs typeface="+mn-cs"/>
              </a:rPr>
              <a:t>ettevõtmist</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kogudes</a:t>
            </a:r>
            <a:r>
              <a:rPr lang="fi-FI" sz="1200" b="0" i="0" kern="1200" dirty="0">
                <a:solidFill>
                  <a:schemeClr val="tx1"/>
                </a:solidFill>
                <a:effectLst/>
                <a:latin typeface="+mn-lt"/>
                <a:ea typeface="+mn-ea"/>
                <a:cs typeface="+mn-cs"/>
              </a:rPr>
              <a:t> raha </a:t>
            </a:r>
            <a:r>
              <a:rPr lang="fi-FI" sz="1200" b="0" i="0" kern="1200" dirty="0" err="1">
                <a:solidFill>
                  <a:schemeClr val="tx1"/>
                </a:solidFill>
                <a:effectLst/>
                <a:latin typeface="+mn-lt"/>
                <a:ea typeface="+mn-ea"/>
                <a:cs typeface="+mn-cs"/>
              </a:rPr>
              <a:t>paljudelt</a:t>
            </a:r>
            <a:r>
              <a:rPr lang="fi-FI" sz="1200" b="0" i="0" kern="1200" dirty="0">
                <a:solidFill>
                  <a:schemeClr val="tx1"/>
                </a:solidFill>
                <a:effectLst/>
                <a:latin typeface="+mn-lt"/>
                <a:ea typeface="+mn-ea"/>
                <a:cs typeface="+mn-cs"/>
              </a:rPr>
              <a:t> </a:t>
            </a:r>
            <a:r>
              <a:rPr lang="fi-FI" sz="1200" b="0" i="0" kern="1200" dirty="0" err="1">
                <a:solidFill>
                  <a:schemeClr val="tx1"/>
                </a:solidFill>
                <a:effectLst/>
                <a:latin typeface="+mn-lt"/>
                <a:ea typeface="+mn-ea"/>
                <a:cs typeface="+mn-cs"/>
              </a:rPr>
              <a:t>inimestelt</a:t>
            </a:r>
            <a:r>
              <a:rPr lang="fi-FI" sz="1200" b="0" i="0" kern="1200" dirty="0">
                <a:solidFill>
                  <a:schemeClr val="tx1"/>
                </a:solidFill>
                <a:effectLst/>
                <a:latin typeface="+mn-lt"/>
                <a:ea typeface="+mn-ea"/>
                <a:cs typeface="+mn-cs"/>
              </a:rPr>
              <a:t>.</a:t>
            </a:r>
            <a:endParaRPr lang="et-EE" sz="1200" b="0" i="0" kern="1200" dirty="0">
              <a:solidFill>
                <a:schemeClr val="tx1"/>
              </a:solidFill>
              <a:effectLst/>
              <a:latin typeface="+mn-lt"/>
              <a:ea typeface="+mn-ea"/>
              <a:cs typeface="+mn-cs"/>
            </a:endParaRPr>
          </a:p>
          <a:p>
            <a:r>
              <a:rPr lang="et-EE" sz="1200" b="0" i="0" kern="1200" dirty="0">
                <a:solidFill>
                  <a:schemeClr val="tx1"/>
                </a:solidFill>
                <a:effectLst/>
                <a:latin typeface="+mn-lt"/>
                <a:ea typeface="+mn-ea"/>
                <a:cs typeface="+mn-cs"/>
              </a:rPr>
              <a:t>Avatud laboripäevik (</a:t>
            </a:r>
            <a:r>
              <a:rPr lang="et-EE" sz="1200" b="0" i="0" kern="1200" dirty="0" err="1">
                <a:solidFill>
                  <a:schemeClr val="tx1"/>
                </a:solidFill>
                <a:effectLst/>
                <a:latin typeface="+mn-lt"/>
                <a:ea typeface="+mn-ea"/>
                <a:cs typeface="+mn-cs"/>
              </a:rPr>
              <a:t>open</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notebook</a:t>
            </a:r>
            <a:r>
              <a:rPr lang="et-EE" sz="1200" b="0" i="0" kern="1200" dirty="0">
                <a:solidFill>
                  <a:schemeClr val="tx1"/>
                </a:solidFill>
                <a:effectLst/>
                <a:latin typeface="+mn-lt"/>
                <a:ea typeface="+mn-ea"/>
                <a:cs typeface="+mn-cs"/>
              </a:rPr>
              <a:t>) - On tava teha kogu uurimisprojekti esmane kirje originaalkujul veebis avalikult kättesaadavaks. </a:t>
            </a:r>
            <a:endParaRPr lang="et-EE" dirty="0"/>
          </a:p>
          <a:p>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4</a:t>
            </a:fld>
            <a:endParaRPr lang="et-EE"/>
          </a:p>
        </p:txBody>
      </p:sp>
    </p:spTree>
    <p:extLst>
      <p:ext uri="{BB962C8B-B14F-4D97-AF65-F5344CB8AC3E}">
        <p14:creationId xmlns:p14="http://schemas.microsoft.com/office/powerpoint/2010/main" val="152013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1" i="0" kern="1200" dirty="0">
                <a:solidFill>
                  <a:schemeClr val="tx1"/>
                </a:solidFill>
                <a:effectLst/>
                <a:latin typeface="+mn-lt"/>
                <a:ea typeface="+mn-ea"/>
                <a:cs typeface="+mn-cs"/>
              </a:rPr>
              <a:t>Teadlaste panus</a:t>
            </a:r>
            <a:r>
              <a:rPr lang="et-EE" sz="1200" b="0" i="0" kern="1200" dirty="0">
                <a:solidFill>
                  <a:schemeClr val="tx1"/>
                </a:solidFill>
                <a:effectLst/>
                <a:latin typeface="+mn-lt"/>
                <a:ea typeface="+mn-ea"/>
                <a:cs typeface="+mn-cs"/>
              </a:rPr>
              <a:t> avatud teadusesse väljendub oma uurimistöö jagamises ja edastamises avatud juurdepääsuga publikatsioonide kaudu. Selle tulemusena saab teaduskogukond kasu suuremast nähtavusest ja tunnustusest, </a:t>
            </a:r>
            <a:r>
              <a:rPr lang="et-EE" sz="1200" b="0" i="0" kern="1200" dirty="0" err="1">
                <a:solidFill>
                  <a:schemeClr val="tx1"/>
                </a:solidFill>
                <a:effectLst/>
                <a:latin typeface="+mn-lt"/>
                <a:ea typeface="+mn-ea"/>
                <a:cs typeface="+mn-cs"/>
              </a:rPr>
              <a:t>taaskasutatavusest</a:t>
            </a:r>
            <a:r>
              <a:rPr lang="et-EE" sz="1200" b="0" i="0" kern="1200" dirty="0">
                <a:solidFill>
                  <a:schemeClr val="tx1"/>
                </a:solidFill>
                <a:effectLst/>
                <a:latin typeface="+mn-lt"/>
                <a:ea typeface="+mn-ea"/>
                <a:cs typeface="+mn-cs"/>
              </a:rPr>
              <a:t>, juurdepääsust rohkematele andmetele ja rahastamise suurendamisest; töö dubleerimise vähenemisest, ressursside säilitamisest ning paremast kättesaadavusest.</a:t>
            </a: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i="0" kern="1200" dirty="0">
                <a:solidFill>
                  <a:schemeClr val="tx1"/>
                </a:solidFill>
                <a:effectLst/>
                <a:latin typeface="+mn-lt"/>
                <a:ea typeface="+mn-ea"/>
                <a:cs typeface="+mn-cs"/>
              </a:rPr>
              <a:t>Teadusasutustel</a:t>
            </a:r>
            <a:r>
              <a:rPr lang="et-EE" sz="1200" b="0" i="0" kern="1200" dirty="0">
                <a:solidFill>
                  <a:schemeClr val="tx1"/>
                </a:solidFill>
                <a:effectLst/>
                <a:latin typeface="+mn-lt"/>
                <a:ea typeface="+mn-ea"/>
                <a:cs typeface="+mn-cs"/>
              </a:rPr>
              <a:t>, </a:t>
            </a:r>
            <a:r>
              <a:rPr lang="et-EE" sz="1200" b="1" i="0" kern="1200" dirty="0">
                <a:solidFill>
                  <a:schemeClr val="tx1"/>
                </a:solidFill>
                <a:effectLst/>
                <a:latin typeface="+mn-lt"/>
                <a:ea typeface="+mn-ea"/>
                <a:cs typeface="+mn-cs"/>
              </a:rPr>
              <a:t>ülikoolidel</a:t>
            </a:r>
            <a:r>
              <a:rPr lang="et-EE" sz="1200" b="0" i="0" kern="1200" dirty="0">
                <a:solidFill>
                  <a:schemeClr val="tx1"/>
                </a:solidFill>
                <a:effectLst/>
                <a:latin typeface="+mn-lt"/>
                <a:ea typeface="+mn-ea"/>
                <a:cs typeface="+mn-cs"/>
              </a:rPr>
              <a:t> ja </a:t>
            </a:r>
            <a:r>
              <a:rPr lang="et-EE" sz="1200" b="1" i="0" kern="1200" dirty="0">
                <a:solidFill>
                  <a:schemeClr val="tx1"/>
                </a:solidFill>
                <a:effectLst/>
                <a:latin typeface="+mn-lt"/>
                <a:ea typeface="+mn-ea"/>
                <a:cs typeface="+mn-cs"/>
              </a:rPr>
              <a:t>poliitikakujundajatel</a:t>
            </a:r>
            <a:r>
              <a:rPr lang="et-EE" sz="1200" b="0" i="0" kern="1200" dirty="0">
                <a:solidFill>
                  <a:schemeClr val="tx1"/>
                </a:solidFill>
                <a:effectLst/>
                <a:latin typeface="+mn-lt"/>
                <a:ea typeface="+mn-ea"/>
                <a:cs typeface="+mn-cs"/>
              </a:rPr>
              <a:t> on oluline roll avatud teaduse tagamisel ja hõlbustamisel. Kehtestatakse andmehaldusprotsessid, avatud juurdepääsu käsitlevad õigusaktid, töötatakse välja eksperimentide eetikasuunised.</a:t>
            </a:r>
          </a:p>
          <a:p>
            <a:r>
              <a:rPr lang="et-EE" sz="1200" b="1" i="0" kern="1200" dirty="0">
                <a:solidFill>
                  <a:schemeClr val="tx1"/>
                </a:solidFill>
                <a:effectLst/>
                <a:latin typeface="+mn-lt"/>
                <a:ea typeface="+mn-ea"/>
                <a:cs typeface="+mn-cs"/>
              </a:rPr>
              <a:t>Avalikkus panustab avatud teadusuuringutesse kodanikuteaduse projektide kaudu</a:t>
            </a:r>
            <a:r>
              <a:rPr lang="et-EE" sz="1200" b="0" i="0" kern="1200" dirty="0">
                <a:solidFill>
                  <a:schemeClr val="tx1"/>
                </a:solidFill>
                <a:effectLst/>
                <a:latin typeface="+mn-lt"/>
                <a:ea typeface="+mn-ea"/>
                <a:cs typeface="+mn-cs"/>
              </a:rPr>
              <a:t>, nt vabatahtlikena, et koguda või hallata (nt kategoriseerida) teatavat liiki andmeid. Selle tulemusena suurendavad inimesed oma arusaamist teadusest. Väheneb väärinfo avalikkuses ning tugevdatakse juurdepääsuteid usaldusväärsetele teabeallikatele.</a:t>
            </a: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i="0" kern="1200" dirty="0">
                <a:solidFill>
                  <a:schemeClr val="tx1"/>
                </a:solidFill>
                <a:effectLst/>
                <a:latin typeface="+mn-lt"/>
                <a:ea typeface="+mn-ea"/>
                <a:cs typeface="+mn-cs"/>
              </a:rPr>
              <a:t>Teaduskirjastused</a:t>
            </a:r>
            <a:r>
              <a:rPr lang="et-EE" sz="1200" b="0" i="0" kern="1200" dirty="0">
                <a:solidFill>
                  <a:schemeClr val="tx1"/>
                </a:solidFill>
                <a:effectLst/>
                <a:latin typeface="+mn-lt"/>
                <a:ea typeface="+mn-ea"/>
                <a:cs typeface="+mn-cs"/>
              </a:rPr>
              <a:t> panustavad avatud teadusesse võimaldades teadlastel avaldada oma teadustulemusi avatud juurdepääsuga ajakirjades.</a:t>
            </a:r>
          </a:p>
          <a:p>
            <a:r>
              <a:rPr lang="et-EE" sz="1200" b="1" i="0" kern="1200" dirty="0">
                <a:solidFill>
                  <a:schemeClr val="tx1"/>
                </a:solidFill>
                <a:effectLst/>
                <a:latin typeface="+mn-lt"/>
                <a:ea typeface="+mn-ea"/>
                <a:cs typeface="+mn-cs"/>
              </a:rPr>
              <a:t>Taristu pakkujad</a:t>
            </a:r>
            <a:r>
              <a:rPr lang="et-EE" sz="1200" b="0" i="0" kern="1200" dirty="0">
                <a:solidFill>
                  <a:schemeClr val="tx1"/>
                </a:solidFill>
                <a:effectLst/>
                <a:latin typeface="+mn-lt"/>
                <a:ea typeface="+mn-ea"/>
                <a:cs typeface="+mn-cs"/>
              </a:rPr>
              <a:t> toetavad teaduse käigus tekkinud andmete haldamise, avalikuks tegemise ja säilitamisega seotud protsesse. Taristud sh raamatukogud saavad pakkuda teadlastele avatud teaduse erinevate aspektidega seotud koolitusi ja teisi lisateenuseid, võimaldades teadlastel tegeleda eelkõige teadusega.</a:t>
            </a:r>
          </a:p>
          <a:p>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5</a:t>
            </a:fld>
            <a:endParaRPr lang="et-EE"/>
          </a:p>
        </p:txBody>
      </p:sp>
    </p:spTree>
    <p:extLst>
      <p:ext uri="{BB962C8B-B14F-4D97-AF65-F5344CB8AC3E}">
        <p14:creationId xmlns:p14="http://schemas.microsoft.com/office/powerpoint/2010/main" val="239092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1" i="0" u="none" strike="noStrike" kern="1200" dirty="0">
                <a:solidFill>
                  <a:schemeClr val="tx1"/>
                </a:solidFill>
                <a:effectLst/>
                <a:latin typeface="+mn-lt"/>
                <a:ea typeface="+mn-ea"/>
                <a:cs typeface="+mn-cs"/>
                <a:hlinkClick r:id="rId3"/>
              </a:rPr>
              <a:t>Enlight</a:t>
            </a:r>
            <a:r>
              <a:rPr lang="et-EE" sz="1200" b="0" i="0" kern="1200" dirty="0">
                <a:solidFill>
                  <a:schemeClr val="tx1"/>
                </a:solidFill>
                <a:effectLst/>
                <a:latin typeface="+mn-lt"/>
                <a:ea typeface="+mn-ea"/>
                <a:cs typeface="+mn-cs"/>
              </a:rPr>
              <a:t>*</a:t>
            </a:r>
            <a:r>
              <a:rPr lang="et-EE" sz="1200" b="1" i="0" kern="1200" dirty="0">
                <a:solidFill>
                  <a:schemeClr val="tx1"/>
                </a:solidFill>
                <a:effectLst/>
                <a:latin typeface="+mn-lt"/>
                <a:ea typeface="+mn-ea"/>
                <a:cs typeface="+mn-cs"/>
              </a:rPr>
              <a:t> </a:t>
            </a:r>
            <a:r>
              <a:rPr lang="et-EE" sz="1200" b="0" i="0" kern="1200" dirty="0">
                <a:solidFill>
                  <a:schemeClr val="tx1"/>
                </a:solidFill>
                <a:effectLst/>
                <a:latin typeface="+mn-lt"/>
                <a:ea typeface="+mn-ea"/>
                <a:cs typeface="+mn-cs"/>
              </a:rPr>
              <a:t>on 2020. aastal loodud Euroopa ülikoolide võrgustik, mis edendab kõrghariduse ümberkujundamise kaudu õiglast elukvaliteeti, kestlikkust ja avatust maailmale. Võrgustiku moodustavad kümme klassikalist teadusülikooli: </a:t>
            </a:r>
            <a:r>
              <a:rPr lang="et-EE" sz="1200" b="0" i="0" u="none" strike="noStrike" kern="1200" dirty="0">
                <a:solidFill>
                  <a:schemeClr val="tx1"/>
                </a:solidFill>
                <a:effectLst/>
                <a:latin typeface="+mn-lt"/>
                <a:ea typeface="+mn-ea"/>
                <a:cs typeface="+mn-cs"/>
                <a:hlinkClick r:id="rId4"/>
              </a:rPr>
              <a:t>Baskimaa Ülikool</a:t>
            </a:r>
            <a:r>
              <a:rPr lang="et-EE" sz="1200" b="0" i="0" kern="1200" dirty="0">
                <a:solidFill>
                  <a:schemeClr val="tx1"/>
                </a:solidFill>
                <a:effectLst/>
                <a:latin typeface="+mn-lt"/>
                <a:ea typeface="+mn-ea"/>
                <a:cs typeface="+mn-cs"/>
              </a:rPr>
              <a:t>, </a:t>
            </a:r>
            <a:r>
              <a:rPr lang="et-EE" sz="1200" b="0" i="0" u="none" strike="noStrike" kern="1200" dirty="0">
                <a:solidFill>
                  <a:schemeClr val="tx1"/>
                </a:solidFill>
                <a:effectLst/>
                <a:latin typeface="+mn-lt"/>
                <a:ea typeface="+mn-ea"/>
                <a:cs typeface="+mn-cs"/>
                <a:hlinkClick r:id="rId5"/>
              </a:rPr>
              <a:t>Berni Ülikool</a:t>
            </a:r>
            <a:r>
              <a:rPr lang="et-EE" sz="1200" b="0" i="0" kern="1200" dirty="0">
                <a:solidFill>
                  <a:schemeClr val="tx1"/>
                </a:solidFill>
                <a:effectLst/>
                <a:latin typeface="+mn-lt"/>
                <a:ea typeface="+mn-ea"/>
                <a:cs typeface="+mn-cs"/>
              </a:rPr>
              <a:t> (seotud partnerina), </a:t>
            </a:r>
            <a:r>
              <a:rPr lang="et-EE" sz="1200" b="0" i="0" u="none" strike="noStrike" kern="1200" dirty="0">
                <a:solidFill>
                  <a:schemeClr val="tx1"/>
                </a:solidFill>
                <a:effectLst/>
                <a:latin typeface="+mn-lt"/>
                <a:ea typeface="+mn-ea"/>
                <a:cs typeface="+mn-cs"/>
                <a:hlinkClick r:id="rId6"/>
              </a:rPr>
              <a:t>Bordeaux' Ülikool</a:t>
            </a:r>
            <a:r>
              <a:rPr lang="et-EE" sz="1200" b="0" i="0" kern="1200" dirty="0">
                <a:solidFill>
                  <a:schemeClr val="tx1"/>
                </a:solidFill>
                <a:effectLst/>
                <a:latin typeface="+mn-lt"/>
                <a:ea typeface="+mn-ea"/>
                <a:cs typeface="+mn-cs"/>
              </a:rPr>
              <a:t>, </a:t>
            </a:r>
            <a:r>
              <a:rPr lang="et-EE" sz="1200" b="0" i="0" u="none" strike="noStrike" kern="1200" dirty="0">
                <a:solidFill>
                  <a:schemeClr val="tx1"/>
                </a:solidFill>
                <a:effectLst/>
                <a:latin typeface="+mn-lt"/>
                <a:ea typeface="+mn-ea"/>
                <a:cs typeface="+mn-cs"/>
                <a:hlinkClick r:id="rId7"/>
              </a:rPr>
              <a:t>Bratislava </a:t>
            </a:r>
            <a:r>
              <a:rPr lang="et-EE" sz="1200" b="0" i="0" u="none" strike="noStrike" kern="1200" dirty="0" err="1">
                <a:solidFill>
                  <a:schemeClr val="tx1"/>
                </a:solidFill>
                <a:effectLst/>
                <a:latin typeface="+mn-lt"/>
                <a:ea typeface="+mn-ea"/>
                <a:cs typeface="+mn-cs"/>
                <a:hlinkClick r:id="rId7"/>
              </a:rPr>
              <a:t>Comeniuse</a:t>
            </a:r>
            <a:r>
              <a:rPr lang="et-EE" sz="1200" b="0" i="0" u="none" strike="noStrike" kern="1200" dirty="0">
                <a:solidFill>
                  <a:schemeClr val="tx1"/>
                </a:solidFill>
                <a:effectLst/>
                <a:latin typeface="+mn-lt"/>
                <a:ea typeface="+mn-ea"/>
                <a:cs typeface="+mn-cs"/>
                <a:hlinkClick r:id="rId7"/>
              </a:rPr>
              <a:t> Ülikool</a:t>
            </a:r>
            <a:r>
              <a:rPr lang="et-EE" sz="1200" b="0" i="0" kern="1200" dirty="0">
                <a:solidFill>
                  <a:schemeClr val="tx1"/>
                </a:solidFill>
                <a:effectLst/>
                <a:latin typeface="+mn-lt"/>
                <a:ea typeface="+mn-ea"/>
                <a:cs typeface="+mn-cs"/>
              </a:rPr>
              <a:t>, </a:t>
            </a:r>
            <a:r>
              <a:rPr lang="et-EE" sz="1200" b="0" i="0" u="none" strike="noStrike" kern="1200" dirty="0" err="1">
                <a:solidFill>
                  <a:schemeClr val="tx1"/>
                </a:solidFill>
                <a:effectLst/>
                <a:latin typeface="+mn-lt"/>
                <a:ea typeface="+mn-ea"/>
                <a:cs typeface="+mn-cs"/>
                <a:hlinkClick r:id="rId8"/>
              </a:rPr>
              <a:t>Galway</a:t>
            </a:r>
            <a:r>
              <a:rPr lang="et-EE" sz="1200" b="0" i="0" u="none" strike="noStrike" kern="1200" dirty="0">
                <a:solidFill>
                  <a:schemeClr val="tx1"/>
                </a:solidFill>
                <a:effectLst/>
                <a:latin typeface="+mn-lt"/>
                <a:ea typeface="+mn-ea"/>
                <a:cs typeface="+mn-cs"/>
                <a:hlinkClick r:id="rId8"/>
              </a:rPr>
              <a:t> Ülikool</a:t>
            </a:r>
            <a:r>
              <a:rPr lang="et-EE" sz="1200" b="0" i="0" kern="1200" dirty="0">
                <a:solidFill>
                  <a:schemeClr val="tx1"/>
                </a:solidFill>
                <a:effectLst/>
                <a:latin typeface="+mn-lt"/>
                <a:ea typeface="+mn-ea"/>
                <a:cs typeface="+mn-cs"/>
              </a:rPr>
              <a:t>, </a:t>
            </a:r>
            <a:r>
              <a:rPr lang="et-EE" sz="1200" b="0" i="0" u="none" strike="noStrike" kern="1200" dirty="0" err="1">
                <a:solidFill>
                  <a:schemeClr val="tx1"/>
                </a:solidFill>
                <a:effectLst/>
                <a:latin typeface="+mn-lt"/>
                <a:ea typeface="+mn-ea"/>
                <a:cs typeface="+mn-cs"/>
                <a:hlinkClick r:id="rId9"/>
              </a:rPr>
              <a:t>Genti</a:t>
            </a:r>
            <a:r>
              <a:rPr lang="et-EE" sz="1200" b="0" i="0" u="none" strike="noStrike" kern="1200" dirty="0">
                <a:solidFill>
                  <a:schemeClr val="tx1"/>
                </a:solidFill>
                <a:effectLst/>
                <a:latin typeface="+mn-lt"/>
                <a:ea typeface="+mn-ea"/>
                <a:cs typeface="+mn-cs"/>
                <a:hlinkClick r:id="rId9"/>
              </a:rPr>
              <a:t> Ülikool</a:t>
            </a:r>
            <a:r>
              <a:rPr lang="et-EE" sz="1200" b="0" i="0" kern="1200" dirty="0">
                <a:solidFill>
                  <a:schemeClr val="tx1"/>
                </a:solidFill>
                <a:effectLst/>
                <a:latin typeface="+mn-lt"/>
                <a:ea typeface="+mn-ea"/>
                <a:cs typeface="+mn-cs"/>
              </a:rPr>
              <a:t>, </a:t>
            </a:r>
            <a:r>
              <a:rPr lang="et-EE" sz="1200" b="0" i="0" u="none" strike="noStrike" kern="1200" dirty="0">
                <a:solidFill>
                  <a:schemeClr val="tx1"/>
                </a:solidFill>
                <a:effectLst/>
                <a:latin typeface="+mn-lt"/>
                <a:ea typeface="+mn-ea"/>
                <a:cs typeface="+mn-cs"/>
                <a:hlinkClick r:id="rId10"/>
              </a:rPr>
              <a:t>Groningeni Ülikool</a:t>
            </a:r>
            <a:r>
              <a:rPr lang="et-EE" sz="1200" b="0" i="0" kern="1200" dirty="0">
                <a:solidFill>
                  <a:schemeClr val="tx1"/>
                </a:solidFill>
                <a:effectLst/>
                <a:latin typeface="+mn-lt"/>
                <a:ea typeface="+mn-ea"/>
                <a:cs typeface="+mn-cs"/>
              </a:rPr>
              <a:t>, </a:t>
            </a:r>
            <a:r>
              <a:rPr lang="et-EE" sz="1200" b="0" i="0" u="none" strike="noStrike" kern="1200" dirty="0" err="1">
                <a:solidFill>
                  <a:schemeClr val="tx1"/>
                </a:solidFill>
                <a:effectLst/>
                <a:latin typeface="+mn-lt"/>
                <a:ea typeface="+mn-ea"/>
                <a:cs typeface="+mn-cs"/>
                <a:hlinkClick r:id="rId11"/>
              </a:rPr>
              <a:t>Göttingeni</a:t>
            </a:r>
            <a:r>
              <a:rPr lang="et-EE" sz="1200" b="0" i="0" u="none" strike="noStrike" kern="1200" dirty="0">
                <a:solidFill>
                  <a:schemeClr val="tx1"/>
                </a:solidFill>
                <a:effectLst/>
                <a:latin typeface="+mn-lt"/>
                <a:ea typeface="+mn-ea"/>
                <a:cs typeface="+mn-cs"/>
                <a:hlinkClick r:id="rId11"/>
              </a:rPr>
              <a:t> Ülikool</a:t>
            </a:r>
            <a:r>
              <a:rPr lang="et-EE" sz="1200" b="0" i="0" kern="1200" dirty="0">
                <a:solidFill>
                  <a:schemeClr val="tx1"/>
                </a:solidFill>
                <a:effectLst/>
                <a:latin typeface="+mn-lt"/>
                <a:ea typeface="+mn-ea"/>
                <a:cs typeface="+mn-cs"/>
              </a:rPr>
              <a:t>, Tartu Ülikool ja </a:t>
            </a:r>
            <a:r>
              <a:rPr lang="et-EE" sz="1200" b="0" i="0" u="none" strike="noStrike" kern="1200" dirty="0">
                <a:solidFill>
                  <a:schemeClr val="tx1"/>
                </a:solidFill>
                <a:effectLst/>
                <a:latin typeface="+mn-lt"/>
                <a:ea typeface="+mn-ea"/>
                <a:cs typeface="+mn-cs"/>
                <a:hlinkClick r:id="rId12"/>
              </a:rPr>
              <a:t>Uppsala Ülikool</a:t>
            </a:r>
            <a:r>
              <a:rPr lang="et-EE" sz="1200" b="0" i="0" kern="1200" dirty="0">
                <a:solidFill>
                  <a:schemeClr val="tx1"/>
                </a:solidFill>
                <a:effectLst/>
                <a:latin typeface="+mn-lt"/>
                <a:ea typeface="+mn-ea"/>
                <a:cs typeface="+mn-cs"/>
              </a:rPr>
              <a:t>.</a:t>
            </a:r>
          </a:p>
          <a:p>
            <a:endParaRPr lang="et-EE" sz="1200" b="0" i="0" kern="1200" dirty="0">
              <a:solidFill>
                <a:schemeClr val="tx1"/>
              </a:solidFill>
              <a:effectLst/>
              <a:latin typeface="+mn-lt"/>
              <a:ea typeface="+mn-ea"/>
              <a:cs typeface="+mn-cs"/>
            </a:endParaRPr>
          </a:p>
          <a:p>
            <a:r>
              <a:rPr lang="et-EE" sz="1200" b="0" i="0" kern="1200" dirty="0">
                <a:solidFill>
                  <a:schemeClr val="tx1"/>
                </a:solidFill>
                <a:effectLst/>
                <a:latin typeface="+mn-lt"/>
                <a:ea typeface="+mn-ea"/>
                <a:cs typeface="+mn-cs"/>
              </a:rPr>
              <a:t>1. Parimate praktikate ja heade tavade tutvustamine. Avatud teaduse tutvustamine ja toetamine ning avatud teaduse poliitikate väljatöötamine ENLIGHT võrgustikus.</a:t>
            </a:r>
          </a:p>
          <a:p>
            <a:r>
              <a:rPr lang="et-EE" sz="1200" b="0" i="0" kern="1200" dirty="0">
                <a:solidFill>
                  <a:schemeClr val="tx1"/>
                </a:solidFill>
                <a:effectLst/>
                <a:latin typeface="+mn-lt"/>
                <a:ea typeface="+mn-ea"/>
                <a:cs typeface="+mn-cs"/>
              </a:rPr>
              <a:t>2. FAIR ja avaandmed – toetatakse FAIR rakendamist, panustades </a:t>
            </a:r>
            <a:r>
              <a:rPr lang="et-EE" sz="1200" b="0" i="0" kern="1200" dirty="0" err="1">
                <a:solidFill>
                  <a:schemeClr val="tx1"/>
                </a:solidFill>
                <a:effectLst/>
                <a:latin typeface="+mn-lt"/>
                <a:ea typeface="+mn-ea"/>
                <a:cs typeface="+mn-cs"/>
              </a:rPr>
              <a:t>FAIRi</a:t>
            </a:r>
            <a:r>
              <a:rPr lang="et-EE" sz="1200" b="0" i="0" kern="1200" dirty="0">
                <a:solidFill>
                  <a:schemeClr val="tx1"/>
                </a:solidFill>
                <a:effectLst/>
                <a:latin typeface="+mn-lt"/>
                <a:ea typeface="+mn-ea"/>
                <a:cs typeface="+mn-cs"/>
              </a:rPr>
              <a:t> võimaldavatesse infrastruktuuridesse. Võimalikul suurel määral teaduandmete avaldamisse (nii avatud kui võimalik, nii suletud kui vajalik). Aidata Infralt panustada Euroopa Avatud Teaduspilve ehk </a:t>
            </a:r>
            <a:r>
              <a:rPr lang="et-EE" sz="1200" b="0" i="0" kern="1200" dirty="0" err="1">
                <a:solidFill>
                  <a:schemeClr val="tx1"/>
                </a:solidFill>
                <a:effectLst/>
                <a:latin typeface="+mn-lt"/>
                <a:ea typeface="+mn-ea"/>
                <a:cs typeface="+mn-cs"/>
              </a:rPr>
              <a:t>EOSCi</a:t>
            </a:r>
            <a:r>
              <a:rPr lang="et-EE" sz="1200" b="0" i="0" kern="1200" dirty="0">
                <a:solidFill>
                  <a:schemeClr val="tx1"/>
                </a:solidFill>
                <a:effectLst/>
                <a:latin typeface="+mn-lt"/>
                <a:ea typeface="+mn-ea"/>
                <a:cs typeface="+mn-cs"/>
              </a:rPr>
              <a:t>. </a:t>
            </a:r>
          </a:p>
          <a:p>
            <a:r>
              <a:rPr lang="et-EE" sz="1200" b="0" i="0" kern="1200" dirty="0">
                <a:solidFill>
                  <a:schemeClr val="tx1"/>
                </a:solidFill>
                <a:effectLst/>
                <a:latin typeface="+mn-lt"/>
                <a:ea typeface="+mn-ea"/>
                <a:cs typeface="+mn-cs"/>
              </a:rPr>
              <a:t>3. Avatud juurdepääs: julgustada piiranguteta ja kohest avatud juurdepääsuga avaldamist</a:t>
            </a:r>
          </a:p>
          <a:p>
            <a:r>
              <a:rPr lang="et-EE" sz="1200" b="0" i="0" kern="1200" dirty="0">
                <a:solidFill>
                  <a:schemeClr val="tx1"/>
                </a:solidFill>
                <a:effectLst/>
                <a:latin typeface="+mn-lt"/>
                <a:ea typeface="+mn-ea"/>
                <a:cs typeface="+mn-cs"/>
              </a:rPr>
              <a:t>4. Avatud haridus sisaldab avatud õppematerjale ja metodoloogiaid, mida saab koos teistega luua, jagada ja kasutada. Koolitus ja arendusvõimalused ENLIGHT võrgustiku raames, arendada vastavaid oskuseid.</a:t>
            </a:r>
          </a:p>
          <a:p>
            <a:r>
              <a:rPr lang="et-EE" sz="1200" b="0" i="0" kern="1200" dirty="0">
                <a:solidFill>
                  <a:schemeClr val="tx1"/>
                </a:solidFill>
                <a:effectLst/>
                <a:latin typeface="+mn-lt"/>
                <a:ea typeface="+mn-ea"/>
                <a:cs typeface="+mn-cs"/>
              </a:rPr>
              <a:t>5. </a:t>
            </a:r>
            <a:r>
              <a:rPr lang="et-EE" sz="1200" b="0" i="0" kern="1200" dirty="0" err="1">
                <a:solidFill>
                  <a:schemeClr val="tx1"/>
                </a:solidFill>
                <a:effectLst/>
                <a:latin typeface="+mn-lt"/>
                <a:ea typeface="+mn-ea"/>
                <a:cs typeface="+mn-cs"/>
              </a:rPr>
              <a:t>Vasutustundlik</a:t>
            </a:r>
            <a:r>
              <a:rPr lang="et-EE" sz="1200" b="0" i="0" kern="1200" dirty="0">
                <a:solidFill>
                  <a:schemeClr val="tx1"/>
                </a:solidFill>
                <a:effectLst/>
                <a:latin typeface="+mn-lt"/>
                <a:ea typeface="+mn-ea"/>
                <a:cs typeface="+mn-cs"/>
              </a:rPr>
              <a:t> teadlaste ja teadustöö hindamine – rakendada avatud teaduse põhimõtteid teadlaste ja teadusuuringute hindamisel, teadlikkus suurendamine. Võimalusel DORA teaduse hindamise deklaratsiooni ja </a:t>
            </a:r>
            <a:r>
              <a:rPr lang="et-EE" sz="1200" b="0" i="0" kern="1200" dirty="0" err="1">
                <a:solidFill>
                  <a:schemeClr val="tx1"/>
                </a:solidFill>
                <a:effectLst/>
                <a:latin typeface="+mn-lt"/>
                <a:ea typeface="+mn-ea"/>
                <a:cs typeface="+mn-cs"/>
              </a:rPr>
              <a:t>Coalition</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for</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Advaning</a:t>
            </a:r>
            <a:r>
              <a:rPr lang="et-EE" sz="1200" b="0" i="0" kern="1200" dirty="0">
                <a:solidFill>
                  <a:schemeClr val="tx1"/>
                </a:solidFill>
                <a:effectLst/>
                <a:latin typeface="+mn-lt"/>
                <a:ea typeface="+mn-ea"/>
                <a:cs typeface="+mn-cs"/>
              </a:rPr>
              <a:t> Research </a:t>
            </a:r>
            <a:r>
              <a:rPr lang="et-EE" sz="1200" b="0" i="0" kern="1200" dirty="0" err="1">
                <a:solidFill>
                  <a:schemeClr val="tx1"/>
                </a:solidFill>
                <a:effectLst/>
                <a:latin typeface="+mn-lt"/>
                <a:ea typeface="+mn-ea"/>
                <a:cs typeface="+mn-cs"/>
              </a:rPr>
              <a:t>Assessement</a:t>
            </a:r>
            <a:r>
              <a:rPr lang="et-EE" sz="1200" b="0" i="0" kern="1200" dirty="0">
                <a:solidFill>
                  <a:schemeClr val="tx1"/>
                </a:solidFill>
                <a:effectLst/>
                <a:latin typeface="+mn-lt"/>
                <a:ea typeface="+mn-ea"/>
                <a:cs typeface="+mn-cs"/>
              </a:rPr>
              <a:t> kokkulepete toetamist. </a:t>
            </a:r>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6</a:t>
            </a:fld>
            <a:endParaRPr lang="et-EE"/>
          </a:p>
        </p:txBody>
      </p:sp>
    </p:spTree>
    <p:extLst>
      <p:ext uri="{BB962C8B-B14F-4D97-AF65-F5344CB8AC3E}">
        <p14:creationId xmlns:p14="http://schemas.microsoft.com/office/powerpoint/2010/main" val="1875313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t-EE" sz="1200" b="0" i="0" kern="1200" dirty="0">
                <a:solidFill>
                  <a:schemeClr val="tx1"/>
                </a:solidFill>
                <a:effectLst/>
                <a:latin typeface="+mn-lt"/>
                <a:ea typeface="+mn-ea"/>
                <a:cs typeface="+mn-cs"/>
              </a:rPr>
              <a:t>“Edendades ühist arusaama avatud teadusest, sellega seotud eelistest ja väljakutsetest ning mitmekesistest teedest avatud teaduseni</a:t>
            </a:r>
            <a:r>
              <a:rPr lang="et-EE" dirty="0"/>
              <a:t>– tutvustada AT kasu, väärtuseid, põhimõtteid, maksumaksja raha eest tehtav teadus järgib AT põhimõtteid; teadustulemuste jagamine teiste teadlaste, rahastajate, </a:t>
            </a:r>
            <a:r>
              <a:rPr lang="et-EE" dirty="0" err="1"/>
              <a:t>osustajate</a:t>
            </a:r>
            <a:r>
              <a:rPr lang="et-EE" dirty="0"/>
              <a:t> ja avalikkusega; erasekori kaasamine</a:t>
            </a:r>
          </a:p>
          <a:p>
            <a:pPr marL="228600" indent="-228600">
              <a:buAutoNum type="arabicParenR"/>
            </a:pPr>
            <a:r>
              <a:rPr lang="et-EE" dirty="0"/>
              <a:t>Arendades avatud teaduse jaoks soodustavat poliitilist keskkonda- institutsionaalsete ja riiklike avatud teaduse poliitikate ning raamistiku arendamine; avatud teaduse poliitikate ühtlustamine erinevatel tasemetel; avaliku rahastusega organisatsioonide julgustamine AT põhimõtete järgimiseks</a:t>
            </a:r>
          </a:p>
          <a:p>
            <a:pPr marL="228600" indent="-228600">
              <a:buAutoNum type="arabicParenR"/>
            </a:pPr>
            <a:r>
              <a:rPr lang="et-EE" dirty="0"/>
              <a:t>Investeerides avatud teaduse taristutesse ja teenustesse </a:t>
            </a:r>
          </a:p>
          <a:p>
            <a:pPr marL="228600" indent="-228600">
              <a:buAutoNum type="arabicParenR"/>
            </a:pPr>
            <a:r>
              <a:rPr lang="et-EE" sz="1200" b="0" i="0" kern="1200" dirty="0">
                <a:solidFill>
                  <a:schemeClr val="tx1"/>
                </a:solidFill>
                <a:effectLst/>
                <a:latin typeface="+mn-lt"/>
                <a:ea typeface="+mn-ea"/>
                <a:cs typeface="+mn-cs"/>
              </a:rPr>
              <a:t>Investeerides inimressurssidesse, koolitusse, haridusse, digitaalsesse kirjaoskusesse ja avatud teaduse võimekuse suurendamisse </a:t>
            </a:r>
            <a:r>
              <a:rPr lang="et-EE" dirty="0"/>
              <a:t>– süstemaatiline ja pidev avatud teaduse põhimõtete ja tegevuste ning oskuste arendamine (Skills4EOSC), baasoskuse kaardistamine erinevate tasemete jaoks, andmehalduse spetsialistide (</a:t>
            </a:r>
            <a:r>
              <a:rPr lang="et-EE" dirty="0" err="1"/>
              <a:t>data</a:t>
            </a:r>
            <a:r>
              <a:rPr lang="et-EE" dirty="0"/>
              <a:t> </a:t>
            </a:r>
            <a:r>
              <a:rPr lang="et-EE" dirty="0" err="1"/>
              <a:t>steward</a:t>
            </a:r>
            <a:r>
              <a:rPr lang="et-EE" dirty="0"/>
              <a:t>) koolitamine, avatud õppematerjalide kasutamise julgustamine</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t-EE" sz="1200" b="0" i="0" kern="1200" dirty="0">
                <a:solidFill>
                  <a:schemeClr val="tx1"/>
                </a:solidFill>
                <a:effectLst/>
                <a:latin typeface="+mn-lt"/>
                <a:ea typeface="+mn-ea"/>
                <a:cs typeface="+mn-cs"/>
              </a:rPr>
              <a:t>Edendades avatud teaduse kultuuri ja joondades avatud teaduse jaoks stiimuleid </a:t>
            </a:r>
            <a:r>
              <a:rPr lang="et-EE" dirty="0"/>
              <a:t>– olemasoleva teaduskultuuri muutmine avatumaks ning teadustulemuste jagamise tunnustamine, avatud teadus osa teadlaste hindamismudelist, rahastajate, uurimisorganisatsioonide, kirjastajate jne julgustamine AT põhimõtete vastuvõtmiseks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t-EE" sz="1200" b="0" i="0" kern="1200" dirty="0">
                <a:solidFill>
                  <a:schemeClr val="tx1"/>
                </a:solidFill>
                <a:effectLst/>
                <a:latin typeface="+mn-lt"/>
                <a:ea typeface="+mn-ea"/>
                <a:cs typeface="+mn-cs"/>
              </a:rPr>
              <a:t>Propageerides avatud teaduse jaoks uuenduslikke lähenemisi erinevatel teadusprotsessi etappidel</a:t>
            </a:r>
            <a:r>
              <a:rPr lang="et-EE" dirty="0"/>
              <a:t>- AT põhimõtete rakendamine teaduse elutsükli erinevates etappides, avatud retsenseerimine, kaasavate teadusmudelite kasutamine (kodanikuteadus), koodide jagamine</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t-EE" sz="1200" b="0" i="0" kern="1200" dirty="0">
                <a:solidFill>
                  <a:schemeClr val="tx1"/>
                </a:solidFill>
                <a:effectLst/>
                <a:latin typeface="+mn-lt"/>
                <a:ea typeface="+mn-ea"/>
                <a:cs typeface="+mn-cs"/>
              </a:rPr>
              <a:t>Edendades rahvusvahelist ja mitme sidusrühma koostööd avatud teaduse kontekstis ning digitaalsete, tehnoloogiliste ja teadmislünkade vähendamise eesmärgil </a:t>
            </a:r>
            <a:r>
              <a:rPr lang="et-EE" dirty="0"/>
              <a:t>– rahvusvahelise koostöö julgustamine, kogemuste vahetamine, regionaalsete ja rahvusvaheliste rahastumudelite loomine avatud teaduse edendamiseks, </a:t>
            </a:r>
          </a:p>
          <a:p>
            <a:pPr marL="228600" indent="-228600">
              <a:buAutoNum type="arabicParenR"/>
            </a:pPr>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7</a:t>
            </a:fld>
            <a:endParaRPr lang="et-EE"/>
          </a:p>
        </p:txBody>
      </p:sp>
    </p:spTree>
    <p:extLst>
      <p:ext uri="{BB962C8B-B14F-4D97-AF65-F5344CB8AC3E}">
        <p14:creationId xmlns:p14="http://schemas.microsoft.com/office/powerpoint/2010/main" val="3322427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0" i="0" kern="1200" dirty="0">
                <a:solidFill>
                  <a:schemeClr val="tx1"/>
                </a:solidFill>
                <a:effectLst/>
                <a:latin typeface="+mn-lt"/>
                <a:ea typeface="+mn-ea"/>
                <a:cs typeface="+mn-cs"/>
              </a:rPr>
              <a:t>EK </a:t>
            </a:r>
            <a:r>
              <a:rPr lang="et-EE" sz="1200" b="1" i="0" kern="1200" dirty="0">
                <a:solidFill>
                  <a:schemeClr val="tx1"/>
                </a:solidFill>
                <a:effectLst/>
                <a:latin typeface="+mn-lt"/>
                <a:ea typeface="+mn-ea"/>
                <a:cs typeface="+mn-cs"/>
              </a:rPr>
              <a:t>avatud teaduse poliitika</a:t>
            </a:r>
            <a:r>
              <a:rPr lang="et-EE" sz="1200" b="0" i="0" kern="1200" dirty="0">
                <a:solidFill>
                  <a:schemeClr val="tx1"/>
                </a:solidFill>
                <a:effectLst/>
                <a:latin typeface="+mn-lt"/>
                <a:ea typeface="+mn-ea"/>
                <a:cs typeface="+mn-cs"/>
              </a:rPr>
              <a:t> koosneb </a:t>
            </a:r>
            <a:r>
              <a:rPr lang="et-EE" sz="1200" b="0" i="0" u="none" strike="noStrike" kern="1200" dirty="0">
                <a:solidFill>
                  <a:schemeClr val="tx1"/>
                </a:solidFill>
                <a:effectLst/>
                <a:latin typeface="+mn-lt"/>
                <a:ea typeface="+mn-ea"/>
                <a:cs typeface="+mn-cs"/>
                <a:hlinkClick r:id="rId3"/>
              </a:rPr>
              <a:t>kaheksast osast</a:t>
            </a:r>
            <a:r>
              <a:rPr lang="et-EE" sz="1200" b="0" i="0" kern="1200" dirty="0">
                <a:solidFill>
                  <a:schemeClr val="tx1"/>
                </a:solidFill>
                <a:effectLst/>
                <a:latin typeface="+mn-lt"/>
                <a:ea typeface="+mn-ea"/>
                <a:cs typeface="+mn-cs"/>
              </a:rPr>
              <a:t>:</a:t>
            </a:r>
          </a:p>
          <a:p>
            <a:pPr fontAlgn="base"/>
            <a:r>
              <a:rPr lang="et-EE" sz="1200" b="0" i="0" kern="1200" dirty="0">
                <a:solidFill>
                  <a:schemeClr val="tx1"/>
                </a:solidFill>
                <a:effectLst/>
                <a:latin typeface="+mn-lt"/>
                <a:ea typeface="+mn-ea"/>
                <a:cs typeface="+mn-cs"/>
              </a:rPr>
              <a:t>Avatud andmed (FAIR)</a:t>
            </a:r>
          </a:p>
          <a:p>
            <a:pPr fontAlgn="base"/>
            <a:r>
              <a:rPr lang="et-EE" sz="1200" b="0" i="0" kern="1200" dirty="0">
                <a:solidFill>
                  <a:schemeClr val="tx1"/>
                </a:solidFill>
                <a:effectLst/>
                <a:latin typeface="+mn-lt"/>
                <a:ea typeface="+mn-ea"/>
                <a:cs typeface="+mn-cs"/>
              </a:rPr>
              <a:t>Euroopa Teaduspilv (EOSC)</a:t>
            </a:r>
          </a:p>
          <a:p>
            <a:pPr fontAlgn="base"/>
            <a:r>
              <a:rPr lang="et-EE" sz="1200" b="0" i="0" kern="1200" dirty="0">
                <a:solidFill>
                  <a:schemeClr val="tx1"/>
                </a:solidFill>
                <a:effectLst/>
                <a:latin typeface="+mn-lt"/>
                <a:ea typeface="+mn-ea"/>
                <a:cs typeface="+mn-cs"/>
              </a:rPr>
              <a:t>Uue generatsiooni teaduse hindamine (</a:t>
            </a:r>
            <a:r>
              <a:rPr lang="et-EE" sz="1200" b="0" i="0" kern="1200" dirty="0" err="1">
                <a:solidFill>
                  <a:schemeClr val="tx1"/>
                </a:solidFill>
                <a:effectLst/>
                <a:latin typeface="+mn-lt"/>
                <a:ea typeface="+mn-ea"/>
                <a:cs typeface="+mn-cs"/>
              </a:rPr>
              <a:t>new</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generation</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metrics</a:t>
            </a:r>
            <a:r>
              <a:rPr lang="et-EE" sz="1200" b="0" i="0" kern="1200" dirty="0">
                <a:solidFill>
                  <a:schemeClr val="tx1"/>
                </a:solidFill>
                <a:effectLst/>
                <a:latin typeface="+mn-lt"/>
                <a:ea typeface="+mn-ea"/>
                <a:cs typeface="+mn-cs"/>
              </a:rPr>
              <a:t>)</a:t>
            </a:r>
          </a:p>
          <a:p>
            <a:pPr fontAlgn="base"/>
            <a:r>
              <a:rPr lang="et-EE" sz="1200" b="0" i="0" kern="1200" dirty="0">
                <a:solidFill>
                  <a:schemeClr val="tx1"/>
                </a:solidFill>
                <a:effectLst/>
                <a:latin typeface="+mn-lt"/>
                <a:ea typeface="+mn-ea"/>
                <a:cs typeface="+mn-cs"/>
              </a:rPr>
              <a:t>Alternatiivne altmeetrika ja avatud teaduse praktiseerimise tunnustamine (</a:t>
            </a:r>
            <a:r>
              <a:rPr lang="et-EE" sz="1200" b="0" i="0" kern="1200" dirty="0" err="1">
                <a:solidFill>
                  <a:schemeClr val="tx1"/>
                </a:solidFill>
                <a:effectLst/>
                <a:latin typeface="+mn-lt"/>
                <a:ea typeface="+mn-ea"/>
                <a:cs typeface="+mn-cs"/>
              </a:rPr>
              <a:t>altmetrics</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rewards</a:t>
            </a:r>
            <a:r>
              <a:rPr lang="et-EE" sz="1200" b="0" i="0" kern="1200" dirty="0">
                <a:solidFill>
                  <a:schemeClr val="tx1"/>
                </a:solidFill>
                <a:effectLst/>
                <a:latin typeface="+mn-lt"/>
                <a:ea typeface="+mn-ea"/>
                <a:cs typeface="+mn-cs"/>
              </a:rPr>
              <a:t>)</a:t>
            </a:r>
          </a:p>
          <a:p>
            <a:pPr fontAlgn="base"/>
            <a:r>
              <a:rPr lang="et-EE" sz="1200" b="0" i="0" kern="1200" dirty="0">
                <a:solidFill>
                  <a:schemeClr val="tx1"/>
                </a:solidFill>
                <a:effectLst/>
                <a:latin typeface="+mn-lt"/>
                <a:ea typeface="+mn-ea"/>
                <a:cs typeface="+mn-cs"/>
              </a:rPr>
              <a:t>Tuleviku teaduskommunikatsioon (</a:t>
            </a:r>
            <a:r>
              <a:rPr lang="et-EE" sz="1200" b="0" i="0" kern="1200" dirty="0" err="1">
                <a:solidFill>
                  <a:schemeClr val="tx1"/>
                </a:solidFill>
                <a:effectLst/>
                <a:latin typeface="+mn-lt"/>
                <a:ea typeface="+mn-ea"/>
                <a:cs typeface="+mn-cs"/>
              </a:rPr>
              <a:t>scholarly</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communication</a:t>
            </a:r>
            <a:r>
              <a:rPr lang="et-EE" sz="1200" b="0" i="0" kern="1200" dirty="0">
                <a:solidFill>
                  <a:schemeClr val="tx1"/>
                </a:solidFill>
                <a:effectLst/>
                <a:latin typeface="+mn-lt"/>
                <a:ea typeface="+mn-ea"/>
                <a:cs typeface="+mn-cs"/>
              </a:rPr>
              <a:t>)</a:t>
            </a:r>
          </a:p>
          <a:p>
            <a:pPr fontAlgn="base"/>
            <a:r>
              <a:rPr lang="et-EE" sz="1200" b="0" i="0" kern="1200" dirty="0">
                <a:solidFill>
                  <a:schemeClr val="tx1"/>
                </a:solidFill>
                <a:effectLst/>
                <a:latin typeface="+mn-lt"/>
                <a:ea typeface="+mn-ea"/>
                <a:cs typeface="+mn-cs"/>
              </a:rPr>
              <a:t>Teadlaskarjääri tunnustamine (</a:t>
            </a:r>
            <a:r>
              <a:rPr lang="et-EE" sz="1200" b="0" i="0" kern="1200" dirty="0" err="1">
                <a:solidFill>
                  <a:schemeClr val="tx1"/>
                </a:solidFill>
                <a:effectLst/>
                <a:latin typeface="+mn-lt"/>
                <a:ea typeface="+mn-ea"/>
                <a:cs typeface="+mn-cs"/>
              </a:rPr>
              <a:t>rewards</a:t>
            </a:r>
            <a:r>
              <a:rPr lang="et-EE" sz="1200" b="0" i="0" kern="1200" dirty="0">
                <a:solidFill>
                  <a:schemeClr val="tx1"/>
                </a:solidFill>
                <a:effectLst/>
                <a:latin typeface="+mn-lt"/>
                <a:ea typeface="+mn-ea"/>
                <a:cs typeface="+mn-cs"/>
              </a:rPr>
              <a:t>)</a:t>
            </a:r>
          </a:p>
          <a:p>
            <a:pPr fontAlgn="base"/>
            <a:r>
              <a:rPr lang="et-EE" sz="1200" b="0" i="0" kern="1200" dirty="0">
                <a:solidFill>
                  <a:schemeClr val="tx1"/>
                </a:solidFill>
                <a:effectLst/>
                <a:latin typeface="+mn-lt"/>
                <a:ea typeface="+mn-ea"/>
                <a:cs typeface="+mn-cs"/>
              </a:rPr>
              <a:t>Teaduseetika ja teadusandmete taastootmine (</a:t>
            </a:r>
            <a:r>
              <a:rPr lang="et-EE" sz="1200" b="0" i="0" kern="1200" dirty="0" err="1">
                <a:solidFill>
                  <a:schemeClr val="tx1"/>
                </a:solidFill>
                <a:effectLst/>
                <a:latin typeface="+mn-lt"/>
                <a:ea typeface="+mn-ea"/>
                <a:cs typeface="+mn-cs"/>
              </a:rPr>
              <a:t>integrity</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repoducibility</a:t>
            </a:r>
            <a:r>
              <a:rPr lang="et-EE" sz="1200" b="0" i="0" kern="1200" dirty="0">
                <a:solidFill>
                  <a:schemeClr val="tx1"/>
                </a:solidFill>
                <a:effectLst/>
                <a:latin typeface="+mn-lt"/>
                <a:ea typeface="+mn-ea"/>
                <a:cs typeface="+mn-cs"/>
              </a:rPr>
              <a:t>)</a:t>
            </a:r>
          </a:p>
          <a:p>
            <a:pPr fontAlgn="base"/>
            <a:r>
              <a:rPr lang="et-EE" sz="1200" b="0" i="0" kern="1200" dirty="0">
                <a:solidFill>
                  <a:schemeClr val="tx1"/>
                </a:solidFill>
                <a:effectLst/>
                <a:latin typeface="+mn-lt"/>
                <a:ea typeface="+mn-ea"/>
                <a:cs typeface="+mn-cs"/>
              </a:rPr>
              <a:t>Haridus ja oskused (</a:t>
            </a:r>
            <a:r>
              <a:rPr lang="et-EE" sz="1200" b="0" i="0" kern="1200" dirty="0" err="1">
                <a:solidFill>
                  <a:schemeClr val="tx1"/>
                </a:solidFill>
                <a:effectLst/>
                <a:latin typeface="+mn-lt"/>
                <a:ea typeface="+mn-ea"/>
                <a:cs typeface="+mn-cs"/>
              </a:rPr>
              <a:t>education</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skills</a:t>
            </a:r>
            <a:r>
              <a:rPr lang="et-EE" sz="1200" b="0" i="0" kern="1200" dirty="0">
                <a:solidFill>
                  <a:schemeClr val="tx1"/>
                </a:solidFill>
                <a:effectLst/>
                <a:latin typeface="+mn-lt"/>
                <a:ea typeface="+mn-ea"/>
                <a:cs typeface="+mn-cs"/>
              </a:rPr>
              <a:t>)</a:t>
            </a:r>
          </a:p>
          <a:p>
            <a:endParaRPr lang="et-EE" dirty="0"/>
          </a:p>
          <a:p>
            <a:endParaRPr lang="et-EE" dirty="0"/>
          </a:p>
          <a:p>
            <a:r>
              <a:rPr lang="et-EE" dirty="0"/>
              <a:t>EK – kohene juurdepääs teaduspublikatsioonidele ja teadusandmetele. Andmed peavad olema leitavad, kättesaadavad, koostalitusvõimelised, taaskasutatavad (FAIR). </a:t>
            </a:r>
            <a:r>
              <a:rPr lang="et-EE" sz="1200" b="1" i="0" u="none" strike="noStrike" kern="1200" baseline="0" dirty="0">
                <a:solidFill>
                  <a:schemeClr val="tx1"/>
                </a:solidFill>
                <a:latin typeface="+mn-lt"/>
                <a:ea typeface="+mn-ea"/>
                <a:cs typeface="+mn-cs"/>
              </a:rPr>
              <a:t>Teadusuuringute taotluste hindamise kriteeriumides </a:t>
            </a:r>
            <a:r>
              <a:rPr lang="et-EE" sz="1200" b="0" i="0" u="none" strike="noStrike" kern="1200" baseline="0" dirty="0">
                <a:solidFill>
                  <a:schemeClr val="tx1"/>
                </a:solidFill>
                <a:latin typeface="+mn-lt"/>
                <a:ea typeface="+mn-ea"/>
                <a:cs typeface="+mn-cs"/>
              </a:rPr>
              <a:t>võetakse programmi „Euroopa horisont“ raames arvesse taotlustes sisalduvate avatud teaduse tavade kvaliteeti ja nõuetekohasust. Seda hinnatakse projekti metoodika osana, valikukriteeriumi „tipptase“ raames. Nii innustatakse taotlejaid ja toetusesaajaid kasutama avatud teaduse tavasid. </a:t>
            </a:r>
          </a:p>
          <a:p>
            <a:r>
              <a:rPr lang="et-EE" sz="1200" b="0" i="0" u="none" strike="noStrike" kern="1200" baseline="0" dirty="0">
                <a:solidFill>
                  <a:schemeClr val="tx1"/>
                </a:solidFill>
                <a:latin typeface="+mn-lt"/>
                <a:ea typeface="+mn-ea"/>
                <a:cs typeface="+mn-cs"/>
              </a:rPr>
              <a:t>Programmi „Euroopa horisont“ </a:t>
            </a:r>
            <a:r>
              <a:rPr lang="et-EE" sz="1200" b="1" i="0" u="none" strike="noStrike" kern="1200" baseline="0" dirty="0">
                <a:solidFill>
                  <a:schemeClr val="tx1"/>
                </a:solidFill>
                <a:latin typeface="+mn-lt"/>
                <a:ea typeface="+mn-ea"/>
                <a:cs typeface="+mn-cs"/>
              </a:rPr>
              <a:t>osa „Teadustaristud“ raames toetatakse </a:t>
            </a:r>
            <a:r>
              <a:rPr lang="et-EE" sz="1200" b="0" i="0" u="none" strike="noStrike" kern="1200" baseline="0" dirty="0">
                <a:solidFill>
                  <a:schemeClr val="tx1"/>
                </a:solidFill>
                <a:latin typeface="+mn-lt"/>
                <a:ea typeface="+mn-ea"/>
                <a:cs typeface="+mn-cs"/>
              </a:rPr>
              <a:t>vastavasuunaliste partnerluste kaudu </a:t>
            </a:r>
            <a:r>
              <a:rPr lang="et-EE" sz="1200" b="1" i="0" u="none" strike="noStrike" kern="1200" baseline="0" dirty="0">
                <a:solidFill>
                  <a:schemeClr val="tx1"/>
                </a:solidFill>
                <a:latin typeface="+mn-lt"/>
                <a:ea typeface="+mn-ea"/>
                <a:cs typeface="+mn-cs"/>
              </a:rPr>
              <a:t>Euroopa avatud teaduse pilve (EOSC) </a:t>
            </a:r>
            <a:r>
              <a:rPr lang="et-EE" sz="1200" b="0" i="0" u="none" strike="noStrike" kern="1200" baseline="0" dirty="0">
                <a:solidFill>
                  <a:schemeClr val="tx1"/>
                </a:solidFill>
                <a:latin typeface="+mn-lt"/>
                <a:ea typeface="+mn-ea"/>
                <a:cs typeface="+mn-cs"/>
              </a:rPr>
              <a:t>ehk FAIR-andmete võrgu </a:t>
            </a:r>
            <a:r>
              <a:rPr lang="et-EE" sz="1200" b="1" i="0" u="none" strike="noStrike" kern="1200" baseline="0" dirty="0">
                <a:solidFill>
                  <a:schemeClr val="tx1"/>
                </a:solidFill>
                <a:latin typeface="+mn-lt"/>
                <a:ea typeface="+mn-ea"/>
                <a:cs typeface="+mn-cs"/>
              </a:rPr>
              <a:t>arendamist ja konsolideerimist</a:t>
            </a:r>
            <a:r>
              <a:rPr lang="et-EE" sz="1200" b="0" i="0" u="none" strike="noStrike" kern="1200" baseline="0" dirty="0">
                <a:solidFill>
                  <a:schemeClr val="tx1"/>
                </a:solidFill>
                <a:latin typeface="+mn-lt"/>
                <a:ea typeface="+mn-ea"/>
                <a:cs typeface="+mn-cs"/>
              </a:rPr>
              <a:t>. Programmi „Euroopa horisont“ muudes osades võidakse teatavate teemade puhul nõuda seotust Euroopa avatud teaduse pilvega, koostoimet sellega või andmete laadimist pilve. </a:t>
            </a:r>
          </a:p>
          <a:p>
            <a:r>
              <a:rPr lang="et-EE" sz="1200" b="0" i="0" u="none" strike="noStrike" kern="1200" baseline="0" dirty="0">
                <a:solidFill>
                  <a:schemeClr val="tx1"/>
                </a:solidFill>
                <a:latin typeface="+mn-lt"/>
                <a:ea typeface="+mn-ea"/>
                <a:cs typeface="+mn-cs"/>
              </a:rPr>
              <a:t>Programmi „Euroopa horisont“ osa „</a:t>
            </a:r>
            <a:r>
              <a:rPr lang="et-EE" sz="1200" b="1" i="0" u="none" strike="noStrike" kern="1200" baseline="0" dirty="0">
                <a:solidFill>
                  <a:schemeClr val="tx1"/>
                </a:solidFill>
                <a:latin typeface="+mn-lt"/>
                <a:ea typeface="+mn-ea"/>
                <a:cs typeface="+mn-cs"/>
              </a:rPr>
              <a:t>Osalemise laiendamine ja Euroopa teadusruumi tugevdamine</a:t>
            </a:r>
            <a:r>
              <a:rPr lang="et-EE" sz="1200" b="0" i="0" u="none" strike="noStrike" kern="1200" baseline="0" dirty="0">
                <a:solidFill>
                  <a:schemeClr val="tx1"/>
                </a:solidFill>
                <a:latin typeface="+mn-lt"/>
                <a:ea typeface="+mn-ea"/>
                <a:cs typeface="+mn-cs"/>
              </a:rPr>
              <a:t>“ </a:t>
            </a:r>
            <a:r>
              <a:rPr lang="et-EE" sz="1200" b="1" i="0" u="none" strike="noStrike" kern="1200" baseline="0" dirty="0">
                <a:solidFill>
                  <a:schemeClr val="tx1"/>
                </a:solidFill>
                <a:latin typeface="+mn-lt"/>
                <a:ea typeface="+mn-ea"/>
                <a:cs typeface="+mn-cs"/>
              </a:rPr>
              <a:t>raames toetatakse avatud teaduse põhimõtte arendamist </a:t>
            </a:r>
            <a:r>
              <a:rPr lang="et-EE" sz="1200" b="0" i="0" u="none" strike="noStrike" kern="1200" baseline="0" dirty="0">
                <a:solidFill>
                  <a:schemeClr val="tx1"/>
                </a:solidFill>
                <a:latin typeface="+mn-lt"/>
                <a:ea typeface="+mn-ea"/>
                <a:cs typeface="+mn-cs"/>
              </a:rPr>
              <a:t>ja avatud teaduse tavade kasutamist Euroopa teadusruumis. See hõlmab tegevuse paremat koordineerimist, heade tavade ja vahendite vahetamist, juhendite ja koolitusprogrammi väljatöötamist, institutsiooniliste muutuste rakendamist ning mõju hindamise tulemuste kasutamist. </a:t>
            </a:r>
          </a:p>
          <a:p>
            <a:r>
              <a:rPr lang="et-EE" sz="1200" b="0" i="0" u="none" strike="noStrike" kern="1200" baseline="0" dirty="0">
                <a:solidFill>
                  <a:schemeClr val="tx1"/>
                </a:solidFill>
                <a:latin typeface="+mn-lt"/>
                <a:ea typeface="+mn-ea"/>
                <a:cs typeface="+mn-cs"/>
              </a:rPr>
              <a:t>Teadusartiklite avaldamise </a:t>
            </a:r>
            <a:r>
              <a:rPr lang="et-EE" sz="1200" b="1" i="0" u="none" strike="noStrike" kern="1200" baseline="0" dirty="0">
                <a:solidFill>
                  <a:schemeClr val="tx1"/>
                </a:solidFill>
                <a:latin typeface="+mn-lt"/>
                <a:ea typeface="+mn-ea"/>
                <a:cs typeface="+mn-cs"/>
              </a:rPr>
              <a:t>platvorm „</a:t>
            </a:r>
            <a:r>
              <a:rPr lang="et-EE" sz="1200" b="1" i="0" u="none" strike="noStrike" kern="1200" baseline="0" dirty="0" err="1">
                <a:solidFill>
                  <a:schemeClr val="tx1"/>
                </a:solidFill>
                <a:latin typeface="+mn-lt"/>
                <a:ea typeface="+mn-ea"/>
                <a:cs typeface="+mn-cs"/>
              </a:rPr>
              <a:t>Open</a:t>
            </a:r>
            <a:r>
              <a:rPr lang="et-EE" sz="1200" b="1" i="0" u="none" strike="noStrike" kern="1200" baseline="0" dirty="0">
                <a:solidFill>
                  <a:schemeClr val="tx1"/>
                </a:solidFill>
                <a:latin typeface="+mn-lt"/>
                <a:ea typeface="+mn-ea"/>
                <a:cs typeface="+mn-cs"/>
              </a:rPr>
              <a:t> Research Europe“ (ORE) </a:t>
            </a:r>
            <a:r>
              <a:rPr lang="et-EE" sz="1200" b="0" i="0" u="none" strike="noStrike" kern="1200" baseline="0" dirty="0">
                <a:solidFill>
                  <a:schemeClr val="tx1"/>
                </a:solidFill>
                <a:latin typeface="+mn-lt"/>
                <a:ea typeface="+mn-ea"/>
                <a:cs typeface="+mn-cs"/>
              </a:rPr>
              <a:t>loob programmide „Horisont 2020“ ja „Euroopa horisont“ raames toetuse saajatele võimaluse kasutada kvaliteetset avatud juurdepääsu teadusartiklite avaldamiseks ja eelretsenseerimiseks. Võimalus on toetusesaaja jaoks tasuta ning avatud nii toetuse saamise ajal kui ka pärast seda. </a:t>
            </a:r>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8</a:t>
            </a:fld>
            <a:endParaRPr lang="et-EE"/>
          </a:p>
        </p:txBody>
      </p:sp>
    </p:spTree>
    <p:extLst>
      <p:ext uri="{BB962C8B-B14F-4D97-AF65-F5344CB8AC3E}">
        <p14:creationId xmlns:p14="http://schemas.microsoft.com/office/powerpoint/2010/main" val="23157633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0" i="0" kern="1200" dirty="0">
                <a:solidFill>
                  <a:schemeClr val="tx1"/>
                </a:solidFill>
                <a:effectLst/>
                <a:latin typeface="+mn-lt"/>
                <a:ea typeface="+mn-ea"/>
                <a:cs typeface="+mn-cs"/>
              </a:rPr>
              <a:t>Barcelona deklaratsioon avatud teadusuuringute informatsiooni kohta, mis avaldati 16. aprillil 2024, on oluline dokument, mis toetab ülemaailmset liikumist avatud teaduse suunas. See pooldab üleminekut avatud ja läbipaistvale teadusuuringute informatsioonile, väites, et avatus peaks olema normiks teadusuuringute läbiviimise ja kommunikatsiooni kohta käiva informatsiooni puhul, sealhulgas informatsiooni kasutamisel teadustöö hindamisel.</a:t>
            </a:r>
          </a:p>
          <a:p>
            <a:r>
              <a:rPr lang="et-EE" sz="1200" b="0" i="0" kern="1200" dirty="0">
                <a:solidFill>
                  <a:schemeClr val="tx1"/>
                </a:solidFill>
                <a:effectLst/>
                <a:latin typeface="+mn-lt"/>
                <a:ea typeface="+mn-ea"/>
                <a:cs typeface="+mn-cs"/>
              </a:rPr>
              <a:t>Barcelona deklaratsiooni peamised punktid hõlmavad järgmist:</a:t>
            </a:r>
          </a:p>
          <a:p>
            <a:r>
              <a:rPr lang="et-EE" sz="1200" b="0" i="0" kern="1200" dirty="0">
                <a:solidFill>
                  <a:schemeClr val="tx1"/>
                </a:solidFill>
                <a:effectLst/>
                <a:latin typeface="+mn-lt"/>
                <a:ea typeface="+mn-ea"/>
                <a:cs typeface="+mn-cs"/>
              </a:rPr>
              <a:t>1. Muutes avatuse vaikimisi valikuks teadusuuringute informatsiooni kasutamisel ja tootmisel.</a:t>
            </a:r>
          </a:p>
          <a:p>
            <a:r>
              <a:rPr lang="et-EE" sz="1200" b="0" i="0" kern="1200" dirty="0">
                <a:solidFill>
                  <a:schemeClr val="tx1"/>
                </a:solidFill>
                <a:effectLst/>
                <a:latin typeface="+mn-lt"/>
                <a:ea typeface="+mn-ea"/>
                <a:cs typeface="+mn-cs"/>
              </a:rPr>
              <a:t>2. Töötades teenuste ja süsteemidega, mis toetavad ja võimaldavad avatud teadusuuringute informatsiooni.</a:t>
            </a:r>
          </a:p>
          <a:p>
            <a:r>
              <a:rPr lang="et-EE" sz="1200" b="0" i="0" kern="1200" dirty="0">
                <a:solidFill>
                  <a:schemeClr val="tx1"/>
                </a:solidFill>
                <a:effectLst/>
                <a:latin typeface="+mn-lt"/>
                <a:ea typeface="+mn-ea"/>
                <a:cs typeface="+mn-cs"/>
              </a:rPr>
              <a:t>3. Toetades avatud teadusuuringute informatsiooni infrastruktuuride jätkusuutlikkust.</a:t>
            </a:r>
          </a:p>
          <a:p>
            <a:r>
              <a:rPr lang="et-EE" sz="1200" b="0" i="0" kern="1200" dirty="0">
                <a:solidFill>
                  <a:schemeClr val="tx1"/>
                </a:solidFill>
                <a:effectLst/>
                <a:latin typeface="+mn-lt"/>
                <a:ea typeface="+mn-ea"/>
                <a:cs typeface="+mn-cs"/>
              </a:rPr>
              <a:t>4. Julgustades kollektiivset tegutsemist, et kiirendada teadusuuringute informatsiooni avatusele üleminekut.</a:t>
            </a:r>
          </a:p>
          <a:p>
            <a:r>
              <a:rPr lang="et-EE" sz="1200" b="0" i="0" kern="1200" dirty="0">
                <a:solidFill>
                  <a:schemeClr val="tx1"/>
                </a:solidFill>
                <a:effectLst/>
                <a:latin typeface="+mn-lt"/>
                <a:ea typeface="+mn-ea"/>
                <a:cs typeface="+mn-cs"/>
              </a:rPr>
              <a:t>Deklaratsioon rõhutab avatud teadusuuringute informatsiooni tähtsust ja selle rolli teadustöö läbipaistvuse ja korratavuse parandamisel. Samuti käsitletakse vajadust standardiseeritud protokollide järele, laialdaselt kasutatavate repositooriumide kasutamist ning Creative </a:t>
            </a:r>
            <a:r>
              <a:rPr lang="et-EE" sz="1200" b="0" i="0" kern="1200" dirty="0" err="1">
                <a:solidFill>
                  <a:schemeClr val="tx1"/>
                </a:solidFill>
                <a:effectLst/>
                <a:latin typeface="+mn-lt"/>
                <a:ea typeface="+mn-ea"/>
                <a:cs typeface="+mn-cs"/>
              </a:rPr>
              <a:t>Commons</a:t>
            </a:r>
            <a:r>
              <a:rPr lang="et-EE" sz="1200" b="0" i="0" kern="1200" dirty="0">
                <a:solidFill>
                  <a:schemeClr val="tx1"/>
                </a:solidFill>
                <a:effectLst/>
                <a:latin typeface="+mn-lt"/>
                <a:ea typeface="+mn-ea"/>
                <a:cs typeface="+mn-cs"/>
              </a:rPr>
              <a:t> CC0 loobumiste rakendamist </a:t>
            </a:r>
            <a:r>
              <a:rPr lang="et-EE" sz="1200" b="0" i="0" kern="1200" dirty="0" err="1">
                <a:solidFill>
                  <a:schemeClr val="tx1"/>
                </a:solidFill>
                <a:effectLst/>
                <a:latin typeface="+mn-lt"/>
                <a:ea typeface="+mn-ea"/>
                <a:cs typeface="+mn-cs"/>
              </a:rPr>
              <a:t>metaandmete</a:t>
            </a:r>
            <a:r>
              <a:rPr lang="et-EE" sz="1200" b="0" i="0" kern="1200" dirty="0">
                <a:solidFill>
                  <a:schemeClr val="tx1"/>
                </a:solidFill>
                <a:effectLst/>
                <a:latin typeface="+mn-lt"/>
                <a:ea typeface="+mn-ea"/>
                <a:cs typeface="+mn-cs"/>
              </a:rPr>
              <a:t> vaba juurdepääsu ja taaskasutuse edendamiseks. Deklaratsioon on samm tagamaks, et andmed, mis on üha olulisemad akadeemilise produktiivsuse mõõtmisel ja prioriteetide seadmisel, oleksid kättesaadavad ja piiranguteta.</a:t>
            </a:r>
          </a:p>
          <a:p>
            <a:endParaRPr lang="en-US" sz="1200" b="0" i="0" kern="1200" dirty="0">
              <a:solidFill>
                <a:schemeClr val="tx1"/>
              </a:solidFill>
              <a:effectLst/>
              <a:latin typeface="+mn-lt"/>
              <a:ea typeface="+mn-ea"/>
              <a:cs typeface="+mn-cs"/>
            </a:endParaRPr>
          </a:p>
          <a:p>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10</a:t>
            </a:fld>
            <a:endParaRPr lang="et-EE"/>
          </a:p>
        </p:txBody>
      </p:sp>
    </p:spTree>
    <p:extLst>
      <p:ext uri="{BB962C8B-B14F-4D97-AF65-F5344CB8AC3E}">
        <p14:creationId xmlns:p14="http://schemas.microsoft.com/office/powerpoint/2010/main" val="1446240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0" i="0" kern="1200" dirty="0">
                <a:solidFill>
                  <a:schemeClr val="tx1"/>
                </a:solidFill>
                <a:effectLst/>
                <a:latin typeface="+mn-lt"/>
                <a:ea typeface="+mn-ea"/>
                <a:cs typeface="+mn-cs"/>
              </a:rPr>
              <a:t>Eestis puudub hetkel avatud teaduse poliitika, kuid avatud teaduse põhimõtete rakendamist kaalutakse Eesti teaduse, arendustegevuse, innovatsiooni ja ettevõtluse arengukava 2021–2035 (TAIE) raames. Avatud teaduse soovituslikud põhimõtted Eestis lähtuvad 2016. aastal Eesti Teadusagentuuri loodud </a:t>
            </a:r>
            <a:r>
              <a:rPr lang="et-EE" sz="1200" b="0" i="0" u="none" strike="noStrike" kern="1200" dirty="0">
                <a:solidFill>
                  <a:schemeClr val="tx1"/>
                </a:solidFill>
                <a:effectLst/>
                <a:latin typeface="+mn-lt"/>
                <a:ea typeface="+mn-ea"/>
                <a:cs typeface="+mn-cs"/>
                <a:hlinkClick r:id="rId3"/>
              </a:rPr>
              <a:t>avatud teaduse ekspertkomisjoni</a:t>
            </a:r>
            <a:r>
              <a:rPr lang="et-EE" sz="1200" b="0" i="0" kern="1200" dirty="0">
                <a:solidFill>
                  <a:schemeClr val="tx1"/>
                </a:solidFill>
                <a:effectLst/>
                <a:latin typeface="+mn-lt"/>
                <a:ea typeface="+mn-ea"/>
                <a:cs typeface="+mn-cs"/>
              </a:rPr>
              <a:t> ning RITA programmi raames läbiviidud </a:t>
            </a:r>
            <a:r>
              <a:rPr lang="et-EE" sz="1200" b="0" i="0" u="none" strike="noStrike" kern="1200" dirty="0">
                <a:solidFill>
                  <a:schemeClr val="tx1"/>
                </a:solidFill>
                <a:effectLst/>
                <a:latin typeface="+mn-lt"/>
                <a:ea typeface="+mn-ea"/>
                <a:cs typeface="+mn-cs"/>
                <a:hlinkClick r:id="rId4"/>
              </a:rPr>
              <a:t>kahe uuringu</a:t>
            </a:r>
            <a:r>
              <a:rPr lang="et-EE" sz="1200" b="0" i="0" kern="1200" dirty="0">
                <a:solidFill>
                  <a:schemeClr val="tx1"/>
                </a:solidFill>
                <a:effectLst/>
                <a:latin typeface="+mn-lt"/>
                <a:ea typeface="+mn-ea"/>
                <a:cs typeface="+mn-cs"/>
              </a:rPr>
              <a:t> ning </a:t>
            </a:r>
            <a:r>
              <a:rPr lang="et-EE" sz="1200" b="0" i="0" u="none" strike="noStrike" kern="1200" dirty="0">
                <a:solidFill>
                  <a:schemeClr val="tx1"/>
                </a:solidFill>
                <a:effectLst/>
                <a:latin typeface="+mn-lt"/>
                <a:ea typeface="+mn-ea"/>
                <a:cs typeface="+mn-cs"/>
                <a:hlinkClick r:id="rId5"/>
              </a:rPr>
              <a:t>Euroopa Komisjoni</a:t>
            </a:r>
            <a:r>
              <a:rPr lang="et-EE" sz="1200" b="0" i="0" kern="1200" dirty="0">
                <a:solidFill>
                  <a:schemeClr val="tx1"/>
                </a:solidFill>
                <a:effectLst/>
                <a:latin typeface="+mn-lt"/>
                <a:ea typeface="+mn-ea"/>
                <a:cs typeface="+mn-cs"/>
              </a:rPr>
              <a:t> ja </a:t>
            </a:r>
            <a:r>
              <a:rPr lang="et-EE" sz="1200" b="0" i="0" u="none" strike="noStrike" kern="1200" dirty="0">
                <a:solidFill>
                  <a:schemeClr val="tx1"/>
                </a:solidFill>
                <a:effectLst/>
                <a:latin typeface="+mn-lt"/>
                <a:ea typeface="+mn-ea"/>
                <a:cs typeface="+mn-cs"/>
                <a:hlinkClick r:id="rId6"/>
              </a:rPr>
              <a:t>OECD</a:t>
            </a:r>
            <a:r>
              <a:rPr lang="et-EE" sz="1200" b="0" i="0" kern="1200" dirty="0">
                <a:solidFill>
                  <a:schemeClr val="tx1"/>
                </a:solidFill>
                <a:effectLst/>
                <a:latin typeface="+mn-lt"/>
                <a:ea typeface="+mn-ea"/>
                <a:cs typeface="+mn-cs"/>
              </a:rPr>
              <a:t> soovitustest. Lisaks lähtutakse Eestis </a:t>
            </a:r>
            <a:r>
              <a:rPr lang="et-EE" sz="1200" b="0" i="0" u="none" strike="noStrike" kern="1200" dirty="0">
                <a:solidFill>
                  <a:schemeClr val="tx1"/>
                </a:solidFill>
                <a:effectLst/>
                <a:latin typeface="+mn-lt"/>
                <a:ea typeface="+mn-ea"/>
                <a:cs typeface="+mn-cs"/>
                <a:hlinkClick r:id="rId7"/>
              </a:rPr>
              <a:t>UNESCO avatud teaduse soovitustest</a:t>
            </a:r>
            <a:r>
              <a:rPr lang="et-EE" sz="1200" b="0" i="0" kern="1200" dirty="0">
                <a:solidFill>
                  <a:schemeClr val="tx1"/>
                </a:solidFill>
                <a:effectLst/>
                <a:latin typeface="+mn-lt"/>
                <a:ea typeface="+mn-ea"/>
                <a:cs typeface="+mn-cs"/>
              </a:rPr>
              <a:t> ning </a:t>
            </a:r>
            <a:r>
              <a:rPr lang="et-EE" sz="1200" b="0" i="0" u="none" strike="noStrike" kern="1200" dirty="0">
                <a:solidFill>
                  <a:schemeClr val="tx1"/>
                </a:solidFill>
                <a:effectLst/>
                <a:latin typeface="+mn-lt"/>
                <a:ea typeface="+mn-ea"/>
                <a:cs typeface="+mn-cs"/>
                <a:hlinkClick r:id="rId8"/>
              </a:rPr>
              <a:t>Euroopa Komisjoni rahastusprogrammidest tulenevatest nõuetest</a:t>
            </a:r>
            <a:r>
              <a:rPr lang="et-EE" sz="1200" b="0" i="0" kern="1200" dirty="0">
                <a:solidFill>
                  <a:schemeClr val="tx1"/>
                </a:solidFill>
                <a:effectLst/>
                <a:latin typeface="+mn-lt"/>
                <a:ea typeface="+mn-ea"/>
                <a:cs typeface="+mn-cs"/>
              </a:rPr>
              <a:t>.</a:t>
            </a:r>
          </a:p>
          <a:p>
            <a:r>
              <a:rPr lang="et-EE" sz="1200" b="0" i="0" kern="1200" dirty="0">
                <a:solidFill>
                  <a:schemeClr val="tx1"/>
                </a:solidFill>
                <a:effectLst/>
                <a:latin typeface="+mn-lt"/>
                <a:ea typeface="+mn-ea"/>
                <a:cs typeface="+mn-cs"/>
              </a:rPr>
              <a:t>2016. a. alguses avaldas Eesti Teadusagentuuri Avatud teaduse ekspertkomisjon oma põhimõtted ja soovitused riikliku poliitika kujundamiseks </a:t>
            </a:r>
            <a:r>
              <a:rPr lang="et-EE" sz="1200" b="0" i="0" u="none" strike="noStrike" kern="1200" dirty="0">
                <a:solidFill>
                  <a:schemeClr val="tx1"/>
                </a:solidFill>
                <a:effectLst/>
                <a:latin typeface="+mn-lt"/>
                <a:ea typeface="+mn-ea"/>
                <a:cs typeface="+mn-cs"/>
                <a:hlinkClick r:id="rId3"/>
              </a:rPr>
              <a:t>“Avatud teadus Eestis”</a:t>
            </a:r>
            <a:r>
              <a:rPr lang="et-EE" sz="1200" b="0" i="0" kern="1200" dirty="0">
                <a:solidFill>
                  <a:schemeClr val="tx1"/>
                </a:solidFill>
                <a:effectLst/>
                <a:latin typeface="+mn-lt"/>
                <a:ea typeface="+mn-ea"/>
                <a:cs typeface="+mn-cs"/>
              </a:rPr>
              <a:t>, kus käsitletakse ka teadusandmeid. Dokumendis sõnastatakse </a:t>
            </a:r>
            <a:r>
              <a:rPr lang="et-EE" sz="1200" b="1" i="0" kern="1200" dirty="0">
                <a:solidFill>
                  <a:schemeClr val="tx1"/>
                </a:solidFill>
                <a:effectLst/>
                <a:latin typeface="+mn-lt"/>
                <a:ea typeface="+mn-ea"/>
                <a:cs typeface="+mn-cs"/>
              </a:rPr>
              <a:t>Eesti strateegiline eesmärk 2020</a:t>
            </a:r>
            <a:r>
              <a:rPr lang="et-EE" sz="1200" b="0" i="0" kern="1200" dirty="0">
                <a:solidFill>
                  <a:schemeClr val="tx1"/>
                </a:solidFill>
                <a:effectLst/>
                <a:latin typeface="+mn-lt"/>
                <a:ea typeface="+mn-ea"/>
                <a:cs typeface="+mn-cs"/>
              </a:rPr>
              <a:t>: Teadlaskond tunneb ja aktsepteerib avatud teaduse ja avaandmete põhimõtteid. Avaliku sektori poolse rahastamise toel kogutud teadusandmed on kõigile vabalt kättesaadavad ja taaskasutatavad, kui seda ei piira seadusest tulenevad kitsendused. Teadusandmed hoiustatakse </a:t>
            </a:r>
            <a:r>
              <a:rPr lang="et-EE" sz="1200" b="1" i="0" kern="1200" dirty="0">
                <a:solidFill>
                  <a:schemeClr val="tx1"/>
                </a:solidFill>
                <a:effectLst/>
                <a:latin typeface="+mn-lt"/>
                <a:ea typeface="+mn-ea"/>
                <a:cs typeface="+mn-cs"/>
              </a:rPr>
              <a:t>kindlatele standarditele vastavates ja avatud </a:t>
            </a:r>
            <a:r>
              <a:rPr lang="et-EE" sz="1200" b="1" i="0" kern="1200" dirty="0" err="1">
                <a:solidFill>
                  <a:schemeClr val="tx1"/>
                </a:solidFill>
                <a:effectLst/>
                <a:latin typeface="+mn-lt"/>
                <a:ea typeface="+mn-ea"/>
                <a:cs typeface="+mn-cs"/>
              </a:rPr>
              <a:t>repositooriumites</a:t>
            </a:r>
            <a:r>
              <a:rPr lang="et-EE" sz="1200" b="0" i="0" kern="1200" dirty="0">
                <a:solidFill>
                  <a:schemeClr val="tx1"/>
                </a:solidFill>
                <a:effectLst/>
                <a:latin typeface="+mn-lt"/>
                <a:ea typeface="+mn-ea"/>
                <a:cs typeface="+mn-cs"/>
              </a:rPr>
              <a:t> ning need </a:t>
            </a:r>
            <a:r>
              <a:rPr lang="et-EE" sz="1200" b="1" i="0" kern="1200" dirty="0">
                <a:solidFill>
                  <a:schemeClr val="tx1"/>
                </a:solidFill>
                <a:effectLst/>
                <a:latin typeface="+mn-lt"/>
                <a:ea typeface="+mn-ea"/>
                <a:cs typeface="+mn-cs"/>
              </a:rPr>
              <a:t>tehakse kättesaadavaks esimesel võimalusel</a:t>
            </a:r>
            <a:r>
              <a:rPr lang="et-EE" sz="1200" b="0" i="0" kern="1200" dirty="0">
                <a:solidFill>
                  <a:schemeClr val="tx1"/>
                </a:solidFill>
                <a:effectLst/>
                <a:latin typeface="+mn-lt"/>
                <a:ea typeface="+mn-ea"/>
                <a:cs typeface="+mn-cs"/>
              </a:rPr>
              <a:t>.</a:t>
            </a:r>
          </a:p>
          <a:p>
            <a:r>
              <a:rPr lang="et-EE" sz="1200" b="0" i="0" kern="1200" dirty="0">
                <a:solidFill>
                  <a:schemeClr val="tx1"/>
                </a:solidFill>
                <a:effectLst/>
                <a:latin typeface="+mn-lt"/>
                <a:ea typeface="+mn-ea"/>
                <a:cs typeface="+mn-cs"/>
              </a:rPr>
              <a:t>2017.a viidi läbi kaks avatud teaduse uuringut, mõlemad muuhulgas sisaldavad ka praktilisi</a:t>
            </a:r>
            <a:r>
              <a:rPr lang="et-EE" sz="1200" b="1" i="0" kern="1200" dirty="0">
                <a:solidFill>
                  <a:schemeClr val="tx1"/>
                </a:solidFill>
                <a:effectLst/>
                <a:latin typeface="+mn-lt"/>
                <a:ea typeface="+mn-ea"/>
                <a:cs typeface="+mn-cs"/>
              </a:rPr>
              <a:t> soovitusi seoses avatud teaduse poliitika elluviimisega Eestis</a:t>
            </a:r>
            <a:r>
              <a:rPr lang="et-EE" sz="1200" b="0" i="0" kern="1200" dirty="0">
                <a:solidFill>
                  <a:schemeClr val="tx1"/>
                </a:solidFill>
                <a:effectLst/>
                <a:latin typeface="+mn-lt"/>
                <a:ea typeface="+mn-ea"/>
                <a:cs typeface="+mn-cs"/>
              </a:rPr>
              <a:t>. Uuringuid koordineerisid Tartu Ülikool ning Tallinna Ülikool koos Eesti Teaduste Akadeemiaga.</a:t>
            </a:r>
          </a:p>
          <a:p>
            <a:r>
              <a:rPr lang="et-EE" sz="1200" b="0" i="1" kern="1200" dirty="0">
                <a:solidFill>
                  <a:schemeClr val="tx1"/>
                </a:solidFill>
                <a:effectLst/>
                <a:latin typeface="+mn-lt"/>
                <a:ea typeface="+mn-ea"/>
                <a:cs typeface="+mn-cs"/>
              </a:rPr>
              <a:t>Kelli, A., Mets, T., Vider, K., Kull, I. (2017) </a:t>
            </a:r>
            <a:r>
              <a:rPr lang="et-EE" sz="1200" b="0" i="1" u="none" strike="noStrike" kern="1200" dirty="0">
                <a:solidFill>
                  <a:schemeClr val="tx1"/>
                </a:solidFill>
                <a:effectLst/>
                <a:latin typeface="+mn-lt"/>
                <a:ea typeface="+mn-ea"/>
                <a:cs typeface="+mn-cs"/>
                <a:hlinkClick r:id="rId9"/>
              </a:rPr>
              <a:t>Avatud teadus Eestis ja Euroopas: õiguslik ja majanduslik lähenemine</a:t>
            </a:r>
            <a:r>
              <a:rPr lang="et-EE" sz="1200" b="0" i="1" kern="1200" dirty="0">
                <a:solidFill>
                  <a:schemeClr val="tx1"/>
                </a:solidFill>
                <a:effectLst/>
                <a:latin typeface="+mn-lt"/>
                <a:ea typeface="+mn-ea"/>
                <a:cs typeface="+mn-cs"/>
              </a:rPr>
              <a:t>. Tartu: Tartu Ülikool</a:t>
            </a:r>
            <a:endParaRPr lang="et-EE" sz="1200" b="0" i="0" kern="1200" dirty="0">
              <a:solidFill>
                <a:schemeClr val="tx1"/>
              </a:solidFill>
              <a:effectLst/>
              <a:latin typeface="+mn-lt"/>
              <a:ea typeface="+mn-ea"/>
              <a:cs typeface="+mn-cs"/>
            </a:endParaRPr>
          </a:p>
          <a:p>
            <a:r>
              <a:rPr lang="et-EE" sz="1200" b="0" i="1" kern="1200" dirty="0">
                <a:solidFill>
                  <a:schemeClr val="tx1"/>
                </a:solidFill>
                <a:effectLst/>
                <a:latin typeface="+mn-lt"/>
                <a:ea typeface="+mn-ea"/>
                <a:cs typeface="+mn-cs"/>
              </a:rPr>
              <a:t>Toom, K., Olesk, A., Ruusalepp, R., Kaal, E., Mandre, S., Vaikmäe, R. (2017) </a:t>
            </a:r>
            <a:r>
              <a:rPr lang="et-EE" sz="1200" b="0" i="1" u="none" strike="noStrike" kern="1200" dirty="0">
                <a:solidFill>
                  <a:schemeClr val="tx1"/>
                </a:solidFill>
                <a:effectLst/>
                <a:latin typeface="+mn-lt"/>
                <a:ea typeface="+mn-ea"/>
                <a:cs typeface="+mn-cs"/>
                <a:hlinkClick r:id="rId10"/>
              </a:rPr>
              <a:t>Avatud teadus Eestis ja Euroopas: võimalikkus ja potentsiaal sidusgruppide vaates</a:t>
            </a:r>
            <a:r>
              <a:rPr lang="et-EE" sz="1200" b="0" i="1" kern="1200" dirty="0">
                <a:solidFill>
                  <a:schemeClr val="tx1"/>
                </a:solidFill>
                <a:effectLst/>
                <a:latin typeface="+mn-lt"/>
                <a:ea typeface="+mn-ea"/>
                <a:cs typeface="+mn-cs"/>
              </a:rPr>
              <a:t>. Tallinn: Tallinna Ülikool ja Eesti Teaduste Akadeemia</a:t>
            </a:r>
            <a:endParaRPr lang="et-EE" sz="1200" b="0" i="0" kern="1200" dirty="0">
              <a:solidFill>
                <a:schemeClr val="tx1"/>
              </a:solidFill>
              <a:effectLst/>
              <a:latin typeface="+mn-lt"/>
              <a:ea typeface="+mn-ea"/>
              <a:cs typeface="+mn-cs"/>
            </a:endParaRPr>
          </a:p>
          <a:p>
            <a:r>
              <a:rPr lang="et-EE" sz="1200" b="0" i="0" kern="1200" dirty="0">
                <a:solidFill>
                  <a:schemeClr val="tx1"/>
                </a:solidFill>
                <a:effectLst/>
                <a:latin typeface="+mn-lt"/>
                <a:ea typeface="+mn-ea"/>
                <a:cs typeface="+mn-cs"/>
              </a:rPr>
              <a:t>1. septembril 2019. aastal jõustus </a:t>
            </a:r>
            <a:r>
              <a:rPr lang="et-EE" sz="1200" b="1" i="0" kern="1200" dirty="0">
                <a:solidFill>
                  <a:schemeClr val="tx1"/>
                </a:solidFill>
                <a:effectLst/>
                <a:latin typeface="+mn-lt"/>
                <a:ea typeface="+mn-ea"/>
                <a:cs typeface="+mn-cs"/>
              </a:rPr>
              <a:t>Teadus- ja arendustegevuse korralduse seaduse</a:t>
            </a:r>
            <a:r>
              <a:rPr lang="et-EE" sz="1200" b="0" i="0" kern="1200" dirty="0">
                <a:solidFill>
                  <a:schemeClr val="tx1"/>
                </a:solidFill>
                <a:effectLst/>
                <a:latin typeface="+mn-lt"/>
                <a:ea typeface="+mn-ea"/>
                <a:cs typeface="+mn-cs"/>
              </a:rPr>
              <a:t> viimane kehtiv versioon. Seaduse väljatöötamisel moodustati lisaks sihtrühmadele asutuste esindajatest ka kuus erinevat töörühma. Üheks töörühmaks oli avatud teaduse töörühm, mis töötas välja dokumendi </a:t>
            </a:r>
            <a:r>
              <a:rPr lang="et-EE" sz="1200" b="0" i="0" u="none" strike="noStrike" kern="1200" dirty="0">
                <a:solidFill>
                  <a:schemeClr val="tx1"/>
                </a:solidFill>
                <a:effectLst/>
                <a:latin typeface="+mn-lt"/>
                <a:ea typeface="+mn-ea"/>
                <a:cs typeface="+mn-cs"/>
                <a:hlinkClick r:id="rId11"/>
              </a:rPr>
              <a:t>“Eesti Avatud teaduse raamistik”</a:t>
            </a:r>
            <a:r>
              <a:rPr lang="et-EE" sz="1200" b="0" i="0" kern="1200" dirty="0">
                <a:solidFill>
                  <a:schemeClr val="tx1"/>
                </a:solidFill>
                <a:effectLst/>
                <a:latin typeface="+mn-lt"/>
                <a:ea typeface="+mn-ea"/>
                <a:cs typeface="+mn-cs"/>
              </a:rPr>
              <a:t>.</a:t>
            </a:r>
          </a:p>
          <a:p>
            <a:r>
              <a:rPr lang="et-EE" sz="1200" b="0" i="0" kern="1200" dirty="0">
                <a:solidFill>
                  <a:schemeClr val="tx1"/>
                </a:solidFill>
                <a:effectLst/>
                <a:latin typeface="+mn-lt"/>
                <a:ea typeface="+mn-ea"/>
                <a:cs typeface="+mn-cs"/>
              </a:rPr>
              <a:t>Eestis reguleerib teadustöö käigus kogutud andmete kogumist ja kättesaadavaks tegemist </a:t>
            </a:r>
            <a:r>
              <a:rPr lang="et-EE" sz="1200" b="1" i="0" kern="1200" dirty="0">
                <a:solidFill>
                  <a:schemeClr val="tx1"/>
                </a:solidFill>
                <a:effectLst/>
                <a:latin typeface="+mn-lt"/>
                <a:ea typeface="+mn-ea"/>
                <a:cs typeface="+mn-cs"/>
              </a:rPr>
              <a:t>Avaliku teabe seadus</a:t>
            </a:r>
            <a:r>
              <a:rPr lang="et-EE" sz="1200" b="0" i="0" kern="1200" dirty="0">
                <a:solidFill>
                  <a:schemeClr val="tx1"/>
                </a:solidFill>
                <a:effectLst/>
                <a:latin typeface="+mn-lt"/>
                <a:ea typeface="+mn-ea"/>
                <a:cs typeface="+mn-cs"/>
              </a:rPr>
              <a:t> (</a:t>
            </a:r>
            <a:r>
              <a:rPr lang="et-EE" sz="1200" b="0" i="0" kern="1200" dirty="0" err="1">
                <a:solidFill>
                  <a:schemeClr val="tx1"/>
                </a:solidFill>
                <a:effectLst/>
                <a:latin typeface="+mn-lt"/>
                <a:ea typeface="+mn-ea"/>
                <a:cs typeface="+mn-cs"/>
              </a:rPr>
              <a:t>AvTS</a:t>
            </a:r>
            <a:r>
              <a:rPr lang="et-EE" sz="1200" b="0" i="0" kern="1200" dirty="0">
                <a:solidFill>
                  <a:schemeClr val="tx1"/>
                </a:solidFill>
                <a:effectLst/>
                <a:latin typeface="+mn-lt"/>
                <a:ea typeface="+mn-ea"/>
                <a:cs typeface="+mn-cs"/>
              </a:rPr>
              <a:t>): (82). Teaduslikud publikatsioonid ei ole käsitatavad teadusandmetena. [RT I, 30.11.2021, 3 – jõust. 10.12.2021]</a:t>
            </a:r>
          </a:p>
          <a:p>
            <a:r>
              <a:rPr lang="et-EE" sz="1200" b="0" i="0" kern="1200" dirty="0">
                <a:solidFill>
                  <a:schemeClr val="tx1"/>
                </a:solidFill>
                <a:effectLst/>
                <a:latin typeface="+mn-lt"/>
                <a:ea typeface="+mn-ea"/>
                <a:cs typeface="+mn-cs"/>
              </a:rPr>
              <a:t> </a:t>
            </a:r>
          </a:p>
          <a:p>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11</a:t>
            </a:fld>
            <a:endParaRPr lang="et-EE"/>
          </a:p>
        </p:txBody>
      </p:sp>
    </p:spTree>
    <p:extLst>
      <p:ext uri="{BB962C8B-B14F-4D97-AF65-F5344CB8AC3E}">
        <p14:creationId xmlns:p14="http://schemas.microsoft.com/office/powerpoint/2010/main" val="456032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0" i="0" kern="1200" dirty="0">
                <a:solidFill>
                  <a:schemeClr val="tx1"/>
                </a:solidFill>
                <a:effectLst/>
                <a:latin typeface="+mn-lt"/>
                <a:ea typeface="+mn-ea"/>
                <a:cs typeface="+mn-cs"/>
              </a:rPr>
              <a:t>Eesti ülikoolid on koostanud ning sõlminud 2017. aastal </a:t>
            </a:r>
            <a:r>
              <a:rPr lang="et-EE" sz="1200" b="0" i="0" u="none" strike="noStrike" kern="1200" dirty="0">
                <a:solidFill>
                  <a:schemeClr val="tx1"/>
                </a:solidFill>
                <a:effectLst/>
                <a:latin typeface="+mn-lt"/>
                <a:ea typeface="+mn-ea"/>
                <a:cs typeface="+mn-cs"/>
                <a:hlinkClick r:id="rId3"/>
              </a:rPr>
              <a:t>“Hea Teadustava”</a:t>
            </a:r>
            <a:r>
              <a:rPr lang="et-EE" sz="1200" b="0" i="0" kern="1200" dirty="0">
                <a:solidFill>
                  <a:schemeClr val="tx1"/>
                </a:solidFill>
                <a:effectLst/>
                <a:latin typeface="+mn-lt"/>
                <a:ea typeface="+mn-ea"/>
                <a:cs typeface="+mn-cs"/>
              </a:rPr>
              <a:t>, mille eesmärk on toetada </a:t>
            </a:r>
            <a:r>
              <a:rPr lang="et-EE" sz="1200" b="1" i="0" kern="1200" dirty="0">
                <a:solidFill>
                  <a:schemeClr val="tx1"/>
                </a:solidFill>
                <a:effectLst/>
                <a:latin typeface="+mn-lt"/>
                <a:ea typeface="+mn-ea"/>
                <a:cs typeface="+mn-cs"/>
              </a:rPr>
              <a:t>heade tavade tundmaõppimist, omaksvõtmist ja juurdumist Eesti teaduskogukonna</a:t>
            </a:r>
            <a:r>
              <a:rPr lang="et-EE" sz="1200" b="0" i="0" kern="1200" dirty="0">
                <a:solidFill>
                  <a:schemeClr val="tx1"/>
                </a:solidFill>
                <a:effectLst/>
                <a:latin typeface="+mn-lt"/>
                <a:ea typeface="+mn-ea"/>
                <a:cs typeface="+mn-cs"/>
              </a:rPr>
              <a:t>s. Hea teadustava kirjeldab, millist käitumist teadlastelt oodatakse ning missugune on teadusasutuse vastutus hea teaduse tagamisel, aidates nõnda suurendada teaduse usaldusväärsust üksikisiku ja üldsuse silmis. Üheks kokkuleppe osaks on, et Eesti teadlased eelistavad võimalusel avaldada oma teadustulemused avatud juurdepääsuga teadusajakirjades.</a:t>
            </a:r>
          </a:p>
          <a:p>
            <a:r>
              <a:rPr lang="et-EE" sz="1200" b="1" i="0" kern="1200" dirty="0">
                <a:solidFill>
                  <a:schemeClr val="tx1"/>
                </a:solidFill>
                <a:effectLst/>
                <a:latin typeface="+mn-lt"/>
                <a:ea typeface="+mn-ea"/>
                <a:cs typeface="+mn-cs"/>
              </a:rPr>
              <a:t>Tartu Ülikool</a:t>
            </a:r>
            <a:endParaRPr lang="et-EE" sz="1200" b="0" i="0" kern="1200" dirty="0">
              <a:solidFill>
                <a:schemeClr val="tx1"/>
              </a:solidFill>
              <a:effectLst/>
              <a:latin typeface="+mn-lt"/>
              <a:ea typeface="+mn-ea"/>
              <a:cs typeface="+mn-cs"/>
            </a:endParaRPr>
          </a:p>
          <a:p>
            <a:r>
              <a:rPr lang="et-EE" sz="1200" b="0" i="0" kern="1200" dirty="0">
                <a:solidFill>
                  <a:schemeClr val="tx1"/>
                </a:solidFill>
                <a:effectLst/>
                <a:latin typeface="+mn-lt"/>
                <a:ea typeface="+mn-ea"/>
                <a:cs typeface="+mn-cs"/>
              </a:rPr>
              <a:t>2023. aastal kirjutas Tartu Ülikool esimesena Eesti ülikoolidest alla </a:t>
            </a:r>
            <a:r>
              <a:rPr lang="et-EE" sz="1200" b="0" i="0" u="none" strike="noStrike" kern="1200" dirty="0">
                <a:solidFill>
                  <a:schemeClr val="tx1"/>
                </a:solidFill>
                <a:effectLst/>
                <a:latin typeface="+mn-lt"/>
                <a:ea typeface="+mn-ea"/>
                <a:cs typeface="+mn-cs"/>
                <a:hlinkClick r:id="rId4"/>
              </a:rPr>
              <a:t>Avatud teaduse põhimõtetele</a:t>
            </a:r>
            <a:r>
              <a:rPr lang="et-EE" sz="1200" b="0" i="0" kern="1200" dirty="0">
                <a:solidFill>
                  <a:schemeClr val="tx1"/>
                </a:solidFill>
                <a:effectLst/>
                <a:latin typeface="+mn-lt"/>
                <a:ea typeface="+mn-ea"/>
                <a:cs typeface="+mn-cs"/>
              </a:rPr>
              <a:t> koostöös Enlight võrgustiku ülikoolidega. </a:t>
            </a:r>
            <a:r>
              <a:rPr lang="et-EE" sz="1200" b="0" i="0" kern="1200" dirty="0" err="1">
                <a:solidFill>
                  <a:schemeClr val="tx1"/>
                </a:solidFill>
                <a:effectLst/>
                <a:latin typeface="+mn-lt"/>
                <a:ea typeface="+mn-ea"/>
                <a:cs typeface="+mn-cs"/>
              </a:rPr>
              <a:t>TalTech</a:t>
            </a:r>
            <a:r>
              <a:rPr lang="et-EE" sz="1200" b="0" i="0" kern="1200" dirty="0">
                <a:solidFill>
                  <a:schemeClr val="tx1"/>
                </a:solidFill>
                <a:effectLst/>
                <a:latin typeface="+mn-lt"/>
                <a:ea typeface="+mn-ea"/>
                <a:cs typeface="+mn-cs"/>
              </a:rPr>
              <a:t> koostamas oma poliitikat???</a:t>
            </a:r>
          </a:p>
          <a:p>
            <a:r>
              <a:rPr lang="et-EE" sz="1200" b="0" i="0" kern="1200" dirty="0">
                <a:solidFill>
                  <a:schemeClr val="tx1"/>
                </a:solidFill>
                <a:effectLst/>
                <a:latin typeface="+mn-lt"/>
                <a:ea typeface="+mn-ea"/>
                <a:cs typeface="+mn-cs"/>
              </a:rPr>
              <a:t>KBFI vastu võtnud andmehalduse poliitika </a:t>
            </a:r>
          </a:p>
          <a:p>
            <a:r>
              <a:rPr lang="et-EE" sz="1200" b="0" i="0" kern="1200" dirty="0">
                <a:solidFill>
                  <a:schemeClr val="tx1"/>
                </a:solidFill>
                <a:effectLst/>
                <a:latin typeface="+mn-lt"/>
                <a:ea typeface="+mn-ea"/>
                <a:cs typeface="+mn-cs"/>
              </a:rPr>
              <a:t>Teistel Eesti teadusasutustel puudub ametlik Avatud teaduse poliitika, kuid kõik ülikoolid on astumas samme põhimõtete ja soovituste väljatöötamise suunas.</a:t>
            </a:r>
          </a:p>
          <a:p>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12</a:t>
            </a:fld>
            <a:endParaRPr lang="et-EE"/>
          </a:p>
        </p:txBody>
      </p:sp>
    </p:spTree>
    <p:extLst>
      <p:ext uri="{BB962C8B-B14F-4D97-AF65-F5344CB8AC3E}">
        <p14:creationId xmlns:p14="http://schemas.microsoft.com/office/powerpoint/2010/main" val="3223706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1AFF68C3-B24A-4D82-AE9B-2DD7F2BA02F8}" type="slidenum">
              <a:rPr lang="et-EE" smtClean="0"/>
              <a:t>13</a:t>
            </a:fld>
            <a:endParaRPr lang="et-EE"/>
          </a:p>
        </p:txBody>
      </p:sp>
    </p:spTree>
    <p:extLst>
      <p:ext uri="{BB962C8B-B14F-4D97-AF65-F5344CB8AC3E}">
        <p14:creationId xmlns:p14="http://schemas.microsoft.com/office/powerpoint/2010/main" val="40059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8C991-C4E5-4D7B-90BF-0323F67321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t-EE"/>
          </a:p>
        </p:txBody>
      </p:sp>
      <p:sp>
        <p:nvSpPr>
          <p:cNvPr id="3" name="Subtitle 2">
            <a:extLst>
              <a:ext uri="{FF2B5EF4-FFF2-40B4-BE49-F238E27FC236}">
                <a16:creationId xmlns:a16="http://schemas.microsoft.com/office/drawing/2014/main" id="{FCB9C360-8117-46FE-916D-54F108A5B3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t-EE"/>
          </a:p>
        </p:txBody>
      </p:sp>
      <p:sp>
        <p:nvSpPr>
          <p:cNvPr id="4" name="Date Placeholder 3">
            <a:extLst>
              <a:ext uri="{FF2B5EF4-FFF2-40B4-BE49-F238E27FC236}">
                <a16:creationId xmlns:a16="http://schemas.microsoft.com/office/drawing/2014/main" id="{01C42E72-493D-4B50-B9D6-91E76FD52A2C}"/>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5" name="Footer Placeholder 4">
            <a:extLst>
              <a:ext uri="{FF2B5EF4-FFF2-40B4-BE49-F238E27FC236}">
                <a16:creationId xmlns:a16="http://schemas.microsoft.com/office/drawing/2014/main" id="{DF718ECE-6D7C-40D3-8C7E-FE6631B000F1}"/>
              </a:ext>
            </a:extLst>
          </p:cNvPr>
          <p:cNvSpPr>
            <a:spLocks noGrp="1"/>
          </p:cNvSpPr>
          <p:nvPr>
            <p:ph type="ftr" sz="quarter" idx="11"/>
          </p:nvPr>
        </p:nvSpPr>
        <p:spPr/>
        <p:txBody>
          <a:bodyPr/>
          <a:lstStyle/>
          <a:p>
            <a:endParaRPr lang="et-EE"/>
          </a:p>
        </p:txBody>
      </p:sp>
      <p:sp>
        <p:nvSpPr>
          <p:cNvPr id="6" name="Slide Number Placeholder 5">
            <a:extLst>
              <a:ext uri="{FF2B5EF4-FFF2-40B4-BE49-F238E27FC236}">
                <a16:creationId xmlns:a16="http://schemas.microsoft.com/office/drawing/2014/main" id="{1C3B4EE6-83D5-4AED-AAE4-8A61ADEF95D2}"/>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1574631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B75E7-8BFB-42CE-8021-DF97F38BEE42}"/>
              </a:ext>
            </a:extLst>
          </p:cNvPr>
          <p:cNvSpPr>
            <a:spLocks noGrp="1"/>
          </p:cNvSpPr>
          <p:nvPr>
            <p:ph type="title"/>
          </p:nvPr>
        </p:nvSpPr>
        <p:spPr/>
        <p:txBody>
          <a:bodyPr/>
          <a:lstStyle/>
          <a:p>
            <a:r>
              <a:rPr lang="en-US"/>
              <a:t>Click to edit Master title style</a:t>
            </a:r>
            <a:endParaRPr lang="et-EE"/>
          </a:p>
        </p:txBody>
      </p:sp>
      <p:sp>
        <p:nvSpPr>
          <p:cNvPr id="3" name="Content Placeholder 2">
            <a:extLst>
              <a:ext uri="{FF2B5EF4-FFF2-40B4-BE49-F238E27FC236}">
                <a16:creationId xmlns:a16="http://schemas.microsoft.com/office/drawing/2014/main" id="{5A067228-17EE-4BEC-BF7B-025197F011A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a:extLst>
              <a:ext uri="{FF2B5EF4-FFF2-40B4-BE49-F238E27FC236}">
                <a16:creationId xmlns:a16="http://schemas.microsoft.com/office/drawing/2014/main" id="{A982BE63-6444-4CF5-B0EE-459D977226F7}"/>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5" name="Footer Placeholder 4">
            <a:extLst>
              <a:ext uri="{FF2B5EF4-FFF2-40B4-BE49-F238E27FC236}">
                <a16:creationId xmlns:a16="http://schemas.microsoft.com/office/drawing/2014/main" id="{32A364A1-3A57-488D-A7C7-51EA5D225F78}"/>
              </a:ext>
            </a:extLst>
          </p:cNvPr>
          <p:cNvSpPr>
            <a:spLocks noGrp="1"/>
          </p:cNvSpPr>
          <p:nvPr>
            <p:ph type="ftr" sz="quarter" idx="11"/>
          </p:nvPr>
        </p:nvSpPr>
        <p:spPr/>
        <p:txBody>
          <a:bodyPr/>
          <a:lstStyle/>
          <a:p>
            <a:endParaRPr lang="et-EE"/>
          </a:p>
        </p:txBody>
      </p:sp>
      <p:sp>
        <p:nvSpPr>
          <p:cNvPr id="6" name="Slide Number Placeholder 5">
            <a:extLst>
              <a:ext uri="{FF2B5EF4-FFF2-40B4-BE49-F238E27FC236}">
                <a16:creationId xmlns:a16="http://schemas.microsoft.com/office/drawing/2014/main" id="{79A5AB7D-54DC-455E-BC7B-DA7311D5DD46}"/>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2755441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29D0A-537A-4043-840D-855074C9126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t-EE"/>
          </a:p>
        </p:txBody>
      </p:sp>
      <p:sp>
        <p:nvSpPr>
          <p:cNvPr id="3" name="Text Placeholder 2">
            <a:extLst>
              <a:ext uri="{FF2B5EF4-FFF2-40B4-BE49-F238E27FC236}">
                <a16:creationId xmlns:a16="http://schemas.microsoft.com/office/drawing/2014/main" id="{B15F79C9-F7C6-4B7A-AC6F-344CD403C0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35872B4-E5D5-4CB5-A225-5A7A4F9BBF20}"/>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5" name="Footer Placeholder 4">
            <a:extLst>
              <a:ext uri="{FF2B5EF4-FFF2-40B4-BE49-F238E27FC236}">
                <a16:creationId xmlns:a16="http://schemas.microsoft.com/office/drawing/2014/main" id="{4801A40C-AABE-4509-9377-E7AECA9BC794}"/>
              </a:ext>
            </a:extLst>
          </p:cNvPr>
          <p:cNvSpPr>
            <a:spLocks noGrp="1"/>
          </p:cNvSpPr>
          <p:nvPr>
            <p:ph type="ftr" sz="quarter" idx="11"/>
          </p:nvPr>
        </p:nvSpPr>
        <p:spPr/>
        <p:txBody>
          <a:bodyPr/>
          <a:lstStyle/>
          <a:p>
            <a:endParaRPr lang="et-EE"/>
          </a:p>
        </p:txBody>
      </p:sp>
      <p:sp>
        <p:nvSpPr>
          <p:cNvPr id="6" name="Slide Number Placeholder 5">
            <a:extLst>
              <a:ext uri="{FF2B5EF4-FFF2-40B4-BE49-F238E27FC236}">
                <a16:creationId xmlns:a16="http://schemas.microsoft.com/office/drawing/2014/main" id="{821C6D17-8201-47E6-833E-DA28D94E6E1C}"/>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4031972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03813-1DBD-4EA5-8E1D-DD517079816D}"/>
              </a:ext>
            </a:extLst>
          </p:cNvPr>
          <p:cNvSpPr>
            <a:spLocks noGrp="1"/>
          </p:cNvSpPr>
          <p:nvPr>
            <p:ph type="title"/>
          </p:nvPr>
        </p:nvSpPr>
        <p:spPr/>
        <p:txBody>
          <a:bodyPr/>
          <a:lstStyle/>
          <a:p>
            <a:r>
              <a:rPr lang="en-US"/>
              <a:t>Click to edit Master title style</a:t>
            </a:r>
            <a:endParaRPr lang="et-EE"/>
          </a:p>
        </p:txBody>
      </p:sp>
      <p:sp>
        <p:nvSpPr>
          <p:cNvPr id="3" name="Content Placeholder 2">
            <a:extLst>
              <a:ext uri="{FF2B5EF4-FFF2-40B4-BE49-F238E27FC236}">
                <a16:creationId xmlns:a16="http://schemas.microsoft.com/office/drawing/2014/main" id="{5BED6220-A5E3-48D7-B546-32901A73A55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a:extLst>
              <a:ext uri="{FF2B5EF4-FFF2-40B4-BE49-F238E27FC236}">
                <a16:creationId xmlns:a16="http://schemas.microsoft.com/office/drawing/2014/main" id="{CE4DAAFA-6929-4665-876A-A580B08DC0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4">
            <a:extLst>
              <a:ext uri="{FF2B5EF4-FFF2-40B4-BE49-F238E27FC236}">
                <a16:creationId xmlns:a16="http://schemas.microsoft.com/office/drawing/2014/main" id="{4EF88695-1DE7-4924-88E8-7736C0A0C243}"/>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6" name="Footer Placeholder 5">
            <a:extLst>
              <a:ext uri="{FF2B5EF4-FFF2-40B4-BE49-F238E27FC236}">
                <a16:creationId xmlns:a16="http://schemas.microsoft.com/office/drawing/2014/main" id="{C807D3B0-B1F3-4E19-A114-3529D0BCDB66}"/>
              </a:ext>
            </a:extLst>
          </p:cNvPr>
          <p:cNvSpPr>
            <a:spLocks noGrp="1"/>
          </p:cNvSpPr>
          <p:nvPr>
            <p:ph type="ftr" sz="quarter" idx="11"/>
          </p:nvPr>
        </p:nvSpPr>
        <p:spPr/>
        <p:txBody>
          <a:bodyPr/>
          <a:lstStyle/>
          <a:p>
            <a:endParaRPr lang="et-EE"/>
          </a:p>
        </p:txBody>
      </p:sp>
      <p:sp>
        <p:nvSpPr>
          <p:cNvPr id="7" name="Slide Number Placeholder 6">
            <a:extLst>
              <a:ext uri="{FF2B5EF4-FFF2-40B4-BE49-F238E27FC236}">
                <a16:creationId xmlns:a16="http://schemas.microsoft.com/office/drawing/2014/main" id="{AB58F261-70DC-4D45-9997-F42181EDF47B}"/>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3921355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49C24-D367-42DE-97B4-04167AA146F3}"/>
              </a:ext>
            </a:extLst>
          </p:cNvPr>
          <p:cNvSpPr>
            <a:spLocks noGrp="1"/>
          </p:cNvSpPr>
          <p:nvPr>
            <p:ph type="title"/>
          </p:nvPr>
        </p:nvSpPr>
        <p:spPr>
          <a:xfrm>
            <a:off x="839788" y="365125"/>
            <a:ext cx="10515600" cy="1325563"/>
          </a:xfrm>
        </p:spPr>
        <p:txBody>
          <a:bodyPr/>
          <a:lstStyle/>
          <a:p>
            <a:r>
              <a:rPr lang="en-US"/>
              <a:t>Click to edit Master title style</a:t>
            </a:r>
            <a:endParaRPr lang="et-EE"/>
          </a:p>
        </p:txBody>
      </p:sp>
      <p:sp>
        <p:nvSpPr>
          <p:cNvPr id="3" name="Text Placeholder 2">
            <a:extLst>
              <a:ext uri="{FF2B5EF4-FFF2-40B4-BE49-F238E27FC236}">
                <a16:creationId xmlns:a16="http://schemas.microsoft.com/office/drawing/2014/main" id="{0F272559-DAEE-4816-84B3-D23CFE0080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D089316-2935-4F0C-B989-3EE3EE0572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a:extLst>
              <a:ext uri="{FF2B5EF4-FFF2-40B4-BE49-F238E27FC236}">
                <a16:creationId xmlns:a16="http://schemas.microsoft.com/office/drawing/2014/main" id="{A217B027-ACB9-48E8-BC9B-40F83A6CD0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7E8B5CC-BECB-4C12-AF59-3760B9F338C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6">
            <a:extLst>
              <a:ext uri="{FF2B5EF4-FFF2-40B4-BE49-F238E27FC236}">
                <a16:creationId xmlns:a16="http://schemas.microsoft.com/office/drawing/2014/main" id="{6ADED023-87A2-455E-92C9-6D3119C94F1C}"/>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8" name="Footer Placeholder 7">
            <a:extLst>
              <a:ext uri="{FF2B5EF4-FFF2-40B4-BE49-F238E27FC236}">
                <a16:creationId xmlns:a16="http://schemas.microsoft.com/office/drawing/2014/main" id="{38220263-E3D8-4082-A899-97BE84669DE3}"/>
              </a:ext>
            </a:extLst>
          </p:cNvPr>
          <p:cNvSpPr>
            <a:spLocks noGrp="1"/>
          </p:cNvSpPr>
          <p:nvPr>
            <p:ph type="ftr" sz="quarter" idx="11"/>
          </p:nvPr>
        </p:nvSpPr>
        <p:spPr/>
        <p:txBody>
          <a:bodyPr/>
          <a:lstStyle/>
          <a:p>
            <a:endParaRPr lang="et-EE"/>
          </a:p>
        </p:txBody>
      </p:sp>
      <p:sp>
        <p:nvSpPr>
          <p:cNvPr id="9" name="Slide Number Placeholder 8">
            <a:extLst>
              <a:ext uri="{FF2B5EF4-FFF2-40B4-BE49-F238E27FC236}">
                <a16:creationId xmlns:a16="http://schemas.microsoft.com/office/drawing/2014/main" id="{AC28CFEB-056D-4055-BE11-D1AF022D2204}"/>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1222609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FFD88-CAC0-41C4-A1B4-D3FE6779563A}"/>
              </a:ext>
            </a:extLst>
          </p:cNvPr>
          <p:cNvSpPr>
            <a:spLocks noGrp="1"/>
          </p:cNvSpPr>
          <p:nvPr>
            <p:ph type="title"/>
          </p:nvPr>
        </p:nvSpPr>
        <p:spPr/>
        <p:txBody>
          <a:bodyPr/>
          <a:lstStyle/>
          <a:p>
            <a:r>
              <a:rPr lang="en-US"/>
              <a:t>Click to edit Master title style</a:t>
            </a:r>
            <a:endParaRPr lang="et-EE"/>
          </a:p>
        </p:txBody>
      </p:sp>
      <p:sp>
        <p:nvSpPr>
          <p:cNvPr id="3" name="Date Placeholder 2">
            <a:extLst>
              <a:ext uri="{FF2B5EF4-FFF2-40B4-BE49-F238E27FC236}">
                <a16:creationId xmlns:a16="http://schemas.microsoft.com/office/drawing/2014/main" id="{6C75F762-61A8-4D30-92A5-43B8F23F8C37}"/>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4" name="Footer Placeholder 3">
            <a:extLst>
              <a:ext uri="{FF2B5EF4-FFF2-40B4-BE49-F238E27FC236}">
                <a16:creationId xmlns:a16="http://schemas.microsoft.com/office/drawing/2014/main" id="{42A07ABE-4084-4E67-8736-FA65D827F8A9}"/>
              </a:ext>
            </a:extLst>
          </p:cNvPr>
          <p:cNvSpPr>
            <a:spLocks noGrp="1"/>
          </p:cNvSpPr>
          <p:nvPr>
            <p:ph type="ftr" sz="quarter" idx="11"/>
          </p:nvPr>
        </p:nvSpPr>
        <p:spPr/>
        <p:txBody>
          <a:bodyPr/>
          <a:lstStyle/>
          <a:p>
            <a:endParaRPr lang="et-EE"/>
          </a:p>
        </p:txBody>
      </p:sp>
      <p:sp>
        <p:nvSpPr>
          <p:cNvPr id="5" name="Slide Number Placeholder 4">
            <a:extLst>
              <a:ext uri="{FF2B5EF4-FFF2-40B4-BE49-F238E27FC236}">
                <a16:creationId xmlns:a16="http://schemas.microsoft.com/office/drawing/2014/main" id="{1AEED869-B10C-440F-A0CD-FD48CC415BB9}"/>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1387531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BE130C-D4D8-4CFA-9311-E0C0C4D71310}"/>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3" name="Footer Placeholder 2">
            <a:extLst>
              <a:ext uri="{FF2B5EF4-FFF2-40B4-BE49-F238E27FC236}">
                <a16:creationId xmlns:a16="http://schemas.microsoft.com/office/drawing/2014/main" id="{95790FF7-F104-4DC0-95A0-7351F935AE9E}"/>
              </a:ext>
            </a:extLst>
          </p:cNvPr>
          <p:cNvSpPr>
            <a:spLocks noGrp="1"/>
          </p:cNvSpPr>
          <p:nvPr>
            <p:ph type="ftr" sz="quarter" idx="11"/>
          </p:nvPr>
        </p:nvSpPr>
        <p:spPr/>
        <p:txBody>
          <a:bodyPr/>
          <a:lstStyle/>
          <a:p>
            <a:endParaRPr lang="et-EE"/>
          </a:p>
        </p:txBody>
      </p:sp>
      <p:sp>
        <p:nvSpPr>
          <p:cNvPr id="4" name="Slide Number Placeholder 3">
            <a:extLst>
              <a:ext uri="{FF2B5EF4-FFF2-40B4-BE49-F238E27FC236}">
                <a16:creationId xmlns:a16="http://schemas.microsoft.com/office/drawing/2014/main" id="{7507B180-E37D-4E0B-80C9-738BCC75792D}"/>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2447977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00C7F-08EC-44A8-89EC-EFD17A6855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t-EE"/>
          </a:p>
        </p:txBody>
      </p:sp>
      <p:sp>
        <p:nvSpPr>
          <p:cNvPr id="3" name="Content Placeholder 2">
            <a:extLst>
              <a:ext uri="{FF2B5EF4-FFF2-40B4-BE49-F238E27FC236}">
                <a16:creationId xmlns:a16="http://schemas.microsoft.com/office/drawing/2014/main" id="{0BAE999B-8E61-402C-90CC-92850BA046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a:extLst>
              <a:ext uri="{FF2B5EF4-FFF2-40B4-BE49-F238E27FC236}">
                <a16:creationId xmlns:a16="http://schemas.microsoft.com/office/drawing/2014/main" id="{0F6D954D-EA74-4DA5-B899-664AE5821D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7FDB53B-7B8B-4B99-A1AB-C25759B985AD}"/>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6" name="Footer Placeholder 5">
            <a:extLst>
              <a:ext uri="{FF2B5EF4-FFF2-40B4-BE49-F238E27FC236}">
                <a16:creationId xmlns:a16="http://schemas.microsoft.com/office/drawing/2014/main" id="{9A46117D-1B19-45B9-B115-0DC3C5C0E61C}"/>
              </a:ext>
            </a:extLst>
          </p:cNvPr>
          <p:cNvSpPr>
            <a:spLocks noGrp="1"/>
          </p:cNvSpPr>
          <p:nvPr>
            <p:ph type="ftr" sz="quarter" idx="11"/>
          </p:nvPr>
        </p:nvSpPr>
        <p:spPr/>
        <p:txBody>
          <a:bodyPr/>
          <a:lstStyle/>
          <a:p>
            <a:endParaRPr lang="et-EE"/>
          </a:p>
        </p:txBody>
      </p:sp>
      <p:sp>
        <p:nvSpPr>
          <p:cNvPr id="7" name="Slide Number Placeholder 6">
            <a:extLst>
              <a:ext uri="{FF2B5EF4-FFF2-40B4-BE49-F238E27FC236}">
                <a16:creationId xmlns:a16="http://schemas.microsoft.com/office/drawing/2014/main" id="{2866A2C2-F02C-4268-9ABC-D8FDC62B6CBA}"/>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3577968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2C177-9D80-4479-BE5F-8CC762F94C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t-EE"/>
          </a:p>
        </p:txBody>
      </p:sp>
      <p:sp>
        <p:nvSpPr>
          <p:cNvPr id="3" name="Picture Placeholder 2">
            <a:extLst>
              <a:ext uri="{FF2B5EF4-FFF2-40B4-BE49-F238E27FC236}">
                <a16:creationId xmlns:a16="http://schemas.microsoft.com/office/drawing/2014/main" id="{B81B1489-4768-4460-AB52-5A9C803907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t-EE"/>
          </a:p>
        </p:txBody>
      </p:sp>
      <p:sp>
        <p:nvSpPr>
          <p:cNvPr id="4" name="Text Placeholder 3">
            <a:extLst>
              <a:ext uri="{FF2B5EF4-FFF2-40B4-BE49-F238E27FC236}">
                <a16:creationId xmlns:a16="http://schemas.microsoft.com/office/drawing/2014/main" id="{27436F75-7F31-4E32-918F-DC5EE7469C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488AA7B-7553-484D-9686-A6916658823A}"/>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6" name="Footer Placeholder 5">
            <a:extLst>
              <a:ext uri="{FF2B5EF4-FFF2-40B4-BE49-F238E27FC236}">
                <a16:creationId xmlns:a16="http://schemas.microsoft.com/office/drawing/2014/main" id="{EE58081F-EE7C-4ABA-86A1-F53A266AC7D3}"/>
              </a:ext>
            </a:extLst>
          </p:cNvPr>
          <p:cNvSpPr>
            <a:spLocks noGrp="1"/>
          </p:cNvSpPr>
          <p:nvPr>
            <p:ph type="ftr" sz="quarter" idx="11"/>
          </p:nvPr>
        </p:nvSpPr>
        <p:spPr/>
        <p:txBody>
          <a:bodyPr/>
          <a:lstStyle/>
          <a:p>
            <a:endParaRPr lang="et-EE"/>
          </a:p>
        </p:txBody>
      </p:sp>
      <p:sp>
        <p:nvSpPr>
          <p:cNvPr id="7" name="Slide Number Placeholder 6">
            <a:extLst>
              <a:ext uri="{FF2B5EF4-FFF2-40B4-BE49-F238E27FC236}">
                <a16:creationId xmlns:a16="http://schemas.microsoft.com/office/drawing/2014/main" id="{E7521CC3-44A3-40B0-940A-D732D1C09C16}"/>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3392698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C4172-85C4-4740-98A6-1BBE9B967AEF}"/>
              </a:ext>
            </a:extLst>
          </p:cNvPr>
          <p:cNvSpPr>
            <a:spLocks noGrp="1"/>
          </p:cNvSpPr>
          <p:nvPr>
            <p:ph type="title"/>
          </p:nvPr>
        </p:nvSpPr>
        <p:spPr/>
        <p:txBody>
          <a:bodyPr/>
          <a:lstStyle/>
          <a:p>
            <a:r>
              <a:rPr lang="en-US"/>
              <a:t>Click to edit Master title style</a:t>
            </a:r>
            <a:endParaRPr lang="et-EE"/>
          </a:p>
        </p:txBody>
      </p:sp>
      <p:sp>
        <p:nvSpPr>
          <p:cNvPr id="3" name="Vertical Text Placeholder 2">
            <a:extLst>
              <a:ext uri="{FF2B5EF4-FFF2-40B4-BE49-F238E27FC236}">
                <a16:creationId xmlns:a16="http://schemas.microsoft.com/office/drawing/2014/main" id="{E530B675-B561-49FA-B504-539E168E8EE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a:extLst>
              <a:ext uri="{FF2B5EF4-FFF2-40B4-BE49-F238E27FC236}">
                <a16:creationId xmlns:a16="http://schemas.microsoft.com/office/drawing/2014/main" id="{0ACA28B2-1B82-479B-AC67-3CC7EE21A5A4}"/>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5" name="Footer Placeholder 4">
            <a:extLst>
              <a:ext uri="{FF2B5EF4-FFF2-40B4-BE49-F238E27FC236}">
                <a16:creationId xmlns:a16="http://schemas.microsoft.com/office/drawing/2014/main" id="{CD28BA2B-6ABA-4222-91FC-85CF608F2136}"/>
              </a:ext>
            </a:extLst>
          </p:cNvPr>
          <p:cNvSpPr>
            <a:spLocks noGrp="1"/>
          </p:cNvSpPr>
          <p:nvPr>
            <p:ph type="ftr" sz="quarter" idx="11"/>
          </p:nvPr>
        </p:nvSpPr>
        <p:spPr/>
        <p:txBody>
          <a:bodyPr/>
          <a:lstStyle/>
          <a:p>
            <a:endParaRPr lang="et-EE"/>
          </a:p>
        </p:txBody>
      </p:sp>
      <p:sp>
        <p:nvSpPr>
          <p:cNvPr id="6" name="Slide Number Placeholder 5">
            <a:extLst>
              <a:ext uri="{FF2B5EF4-FFF2-40B4-BE49-F238E27FC236}">
                <a16:creationId xmlns:a16="http://schemas.microsoft.com/office/drawing/2014/main" id="{0AF8F401-6F67-4C32-AED0-AB83A1D963CF}"/>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1399528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CA3DE6-5F02-4882-85F7-2211D2C88A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t-EE"/>
          </a:p>
        </p:txBody>
      </p:sp>
      <p:sp>
        <p:nvSpPr>
          <p:cNvPr id="3" name="Vertical Text Placeholder 2">
            <a:extLst>
              <a:ext uri="{FF2B5EF4-FFF2-40B4-BE49-F238E27FC236}">
                <a16:creationId xmlns:a16="http://schemas.microsoft.com/office/drawing/2014/main" id="{9A802F85-6970-4FED-93A9-1AAAC633AAC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a:extLst>
              <a:ext uri="{FF2B5EF4-FFF2-40B4-BE49-F238E27FC236}">
                <a16:creationId xmlns:a16="http://schemas.microsoft.com/office/drawing/2014/main" id="{2F973402-FE6F-42C9-9070-0F5479008468}"/>
              </a:ext>
            </a:extLst>
          </p:cNvPr>
          <p:cNvSpPr>
            <a:spLocks noGrp="1"/>
          </p:cNvSpPr>
          <p:nvPr>
            <p:ph type="dt" sz="half" idx="10"/>
          </p:nvPr>
        </p:nvSpPr>
        <p:spPr/>
        <p:txBody>
          <a:bodyPr/>
          <a:lstStyle/>
          <a:p>
            <a:fld id="{D9AD415E-D1D4-4FFC-82D3-F791BC1D2081}" type="datetimeFigureOut">
              <a:rPr lang="et-EE" smtClean="0"/>
              <a:t>05.06.2024</a:t>
            </a:fld>
            <a:endParaRPr lang="et-EE"/>
          </a:p>
        </p:txBody>
      </p:sp>
      <p:sp>
        <p:nvSpPr>
          <p:cNvPr id="5" name="Footer Placeholder 4">
            <a:extLst>
              <a:ext uri="{FF2B5EF4-FFF2-40B4-BE49-F238E27FC236}">
                <a16:creationId xmlns:a16="http://schemas.microsoft.com/office/drawing/2014/main" id="{74B26EC6-7B1B-465C-8A71-D5FB749170F7}"/>
              </a:ext>
            </a:extLst>
          </p:cNvPr>
          <p:cNvSpPr>
            <a:spLocks noGrp="1"/>
          </p:cNvSpPr>
          <p:nvPr>
            <p:ph type="ftr" sz="quarter" idx="11"/>
          </p:nvPr>
        </p:nvSpPr>
        <p:spPr/>
        <p:txBody>
          <a:bodyPr/>
          <a:lstStyle/>
          <a:p>
            <a:endParaRPr lang="et-EE"/>
          </a:p>
        </p:txBody>
      </p:sp>
      <p:sp>
        <p:nvSpPr>
          <p:cNvPr id="6" name="Slide Number Placeholder 5">
            <a:extLst>
              <a:ext uri="{FF2B5EF4-FFF2-40B4-BE49-F238E27FC236}">
                <a16:creationId xmlns:a16="http://schemas.microsoft.com/office/drawing/2014/main" id="{556E6F2C-2134-4E5F-B734-A1D2CFF16A75}"/>
              </a:ext>
            </a:extLst>
          </p:cNvPr>
          <p:cNvSpPr>
            <a:spLocks noGrp="1"/>
          </p:cNvSpPr>
          <p:nvPr>
            <p:ph type="sldNum" sz="quarter" idx="12"/>
          </p:nvPr>
        </p:nvSpPr>
        <p:spPr/>
        <p:txBody>
          <a:bodyPr/>
          <a:lstStyle/>
          <a:p>
            <a:fld id="{BD5DAE2B-A341-4F0F-A5C6-BBC44D8F5A23}" type="slidenum">
              <a:rPr lang="et-EE" smtClean="0"/>
              <a:t>‹#›</a:t>
            </a:fld>
            <a:endParaRPr lang="et-EE"/>
          </a:p>
        </p:txBody>
      </p:sp>
    </p:spTree>
    <p:extLst>
      <p:ext uri="{BB962C8B-B14F-4D97-AF65-F5344CB8AC3E}">
        <p14:creationId xmlns:p14="http://schemas.microsoft.com/office/powerpoint/2010/main" val="1250654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44CDC0-2F6F-41AD-A391-F2EDB45DC34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t-EE"/>
          </a:p>
        </p:txBody>
      </p:sp>
      <p:sp>
        <p:nvSpPr>
          <p:cNvPr id="3" name="Text Placeholder 2">
            <a:extLst>
              <a:ext uri="{FF2B5EF4-FFF2-40B4-BE49-F238E27FC236}">
                <a16:creationId xmlns:a16="http://schemas.microsoft.com/office/drawing/2014/main" id="{D2370A8B-B96C-44F9-89E1-3973EA9D6B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a:extLst>
              <a:ext uri="{FF2B5EF4-FFF2-40B4-BE49-F238E27FC236}">
                <a16:creationId xmlns:a16="http://schemas.microsoft.com/office/drawing/2014/main" id="{7C804DAE-97C6-4EB3-AFC1-B7518D82A6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AD415E-D1D4-4FFC-82D3-F791BC1D2081}" type="datetimeFigureOut">
              <a:rPr lang="et-EE" smtClean="0"/>
              <a:t>05.06.2024</a:t>
            </a:fld>
            <a:endParaRPr lang="et-EE"/>
          </a:p>
        </p:txBody>
      </p:sp>
      <p:sp>
        <p:nvSpPr>
          <p:cNvPr id="5" name="Footer Placeholder 4">
            <a:extLst>
              <a:ext uri="{FF2B5EF4-FFF2-40B4-BE49-F238E27FC236}">
                <a16:creationId xmlns:a16="http://schemas.microsoft.com/office/drawing/2014/main" id="{20CEB7B3-3D72-4B28-A2CC-65D2C093F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t-EE"/>
          </a:p>
        </p:txBody>
      </p:sp>
      <p:sp>
        <p:nvSpPr>
          <p:cNvPr id="6" name="Slide Number Placeholder 5">
            <a:extLst>
              <a:ext uri="{FF2B5EF4-FFF2-40B4-BE49-F238E27FC236}">
                <a16:creationId xmlns:a16="http://schemas.microsoft.com/office/drawing/2014/main" id="{F47ED6FC-159E-48FC-9310-5C31D581E6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DAE2B-A341-4F0F-A5C6-BBC44D8F5A23}" type="slidenum">
              <a:rPr lang="et-EE" smtClean="0"/>
              <a:t>‹#›</a:t>
            </a:fld>
            <a:endParaRPr lang="et-EE"/>
          </a:p>
        </p:txBody>
      </p:sp>
    </p:spTree>
    <p:extLst>
      <p:ext uri="{BB962C8B-B14F-4D97-AF65-F5344CB8AC3E}">
        <p14:creationId xmlns:p14="http://schemas.microsoft.com/office/powerpoint/2010/main" val="42036994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avatudteadus.ee/" TargetMode="External"/><Relationship Id="rId2" Type="http://schemas.openxmlformats.org/officeDocument/2006/relationships/hyperlink" Target="mailto:liisi.Lembinen@ut.ee"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datacite.e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sfdora.org/about-dora/"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hyperlink" Target="https://coara.eu/app/uploads/2022/09/2022_07_19_rra_agreement_final.pdf"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unesdoc.unesco.org/ark:/48223/pf0000379949"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hyperlink" Target="https://research-and-innovation.ec.europa.eu/strategy/strategy-2020-2024/our-digital-future/open-science_en#:~:text=Open%20Science%20is%20at%20the%20centre%20of%20European,responsive%20to%20policy%20and%20society%20needs%20and%20expectation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hyperlink" Target="https://zenodo.org/records/10822698" TargetMode="External"/><Relationship Id="rId2" Type="http://schemas.openxmlformats.org/officeDocument/2006/relationships/hyperlink" Target="https://eosc.eu/"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barcelona-declaration.org/" TargetMode="External"/><Relationship Id="rId7"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hyperlink" Target="https://www.avatudteadus.e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hm.ee/sites/default/files/documents/2023-01/eesti_avatud_teaduse_raamistik_16112020.pdf" TargetMode="External"/><Relationship Id="rId4" Type="http://schemas.openxmlformats.org/officeDocument/2006/relationships/hyperlink" Target="https://www.etag.ee/wp-content/uploads/2016/07/Avatud_Teadus_Eestis_1.0.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datacite.ee/"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kbfi.ee/wp-content/uploads/2020/06/KBFI-andmehalduse-poliitika_2020.docx" TargetMode="External"/><Relationship Id="rId4" Type="http://schemas.openxmlformats.org/officeDocument/2006/relationships/hyperlink" Target="https://eetika.ee/sites/default/files/2023-06/HEA%20TEADUSTAVA_2023.pdf"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datacite.ee/" TargetMode="External"/><Relationship Id="rId4" Type="http://schemas.openxmlformats.org/officeDocument/2006/relationships/hyperlink" Target="https://www.avatudteadus.e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7F58B-238A-4F38-A21B-C4053514A1C2}"/>
              </a:ext>
            </a:extLst>
          </p:cNvPr>
          <p:cNvSpPr>
            <a:spLocks noGrp="1"/>
          </p:cNvSpPr>
          <p:nvPr>
            <p:ph type="ctrTitle"/>
          </p:nvPr>
        </p:nvSpPr>
        <p:spPr>
          <a:xfrm>
            <a:off x="1524000" y="1936095"/>
            <a:ext cx="9144000" cy="2387600"/>
          </a:xfrm>
        </p:spPr>
        <p:txBody>
          <a:bodyPr/>
          <a:lstStyle/>
          <a:p>
            <a:r>
              <a:rPr lang="et-EE" dirty="0"/>
              <a:t> </a:t>
            </a:r>
          </a:p>
        </p:txBody>
      </p:sp>
      <p:sp>
        <p:nvSpPr>
          <p:cNvPr id="3" name="Subtitle 2">
            <a:extLst>
              <a:ext uri="{FF2B5EF4-FFF2-40B4-BE49-F238E27FC236}">
                <a16:creationId xmlns:a16="http://schemas.microsoft.com/office/drawing/2014/main" id="{E6369D1C-2F46-4E39-82E6-93D5E953FD8B}"/>
              </a:ext>
            </a:extLst>
          </p:cNvPr>
          <p:cNvSpPr>
            <a:spLocks noGrp="1"/>
          </p:cNvSpPr>
          <p:nvPr>
            <p:ph type="subTitle" idx="1"/>
          </p:nvPr>
        </p:nvSpPr>
        <p:spPr>
          <a:xfrm>
            <a:off x="180109" y="1520307"/>
            <a:ext cx="11582400" cy="5261162"/>
          </a:xfrm>
        </p:spPr>
        <p:txBody>
          <a:bodyPr>
            <a:normAutofit fontScale="92500" lnSpcReduction="20000"/>
          </a:bodyPr>
          <a:lstStyle/>
          <a:p>
            <a:r>
              <a:rPr lang="et-EE" sz="7000" b="1" dirty="0">
                <a:solidFill>
                  <a:srgbClr val="0070C0"/>
                </a:solidFill>
              </a:rPr>
              <a:t>„Avatud teaduse printsiibid“</a:t>
            </a:r>
          </a:p>
          <a:p>
            <a:r>
              <a:rPr lang="et-EE" sz="3900" b="1" dirty="0">
                <a:solidFill>
                  <a:srgbClr val="0070C0"/>
                </a:solidFill>
              </a:rPr>
              <a:t>Avatud teaduse infoüritus „Avatud teaduse ABC“</a:t>
            </a:r>
          </a:p>
          <a:p>
            <a:r>
              <a:rPr lang="et-EE" sz="3900" b="1" dirty="0">
                <a:solidFill>
                  <a:srgbClr val="0070C0"/>
                </a:solidFill>
              </a:rPr>
              <a:t>04.06.2024</a:t>
            </a:r>
          </a:p>
          <a:p>
            <a:endParaRPr lang="et-EE" dirty="0">
              <a:solidFill>
                <a:srgbClr val="0070C0"/>
              </a:solidFill>
            </a:endParaRPr>
          </a:p>
          <a:p>
            <a:r>
              <a:rPr lang="et-EE" sz="3000" dirty="0">
                <a:solidFill>
                  <a:srgbClr val="0070C0"/>
                </a:solidFill>
              </a:rPr>
              <a:t>Liisi Lembinen</a:t>
            </a:r>
          </a:p>
          <a:p>
            <a:r>
              <a:rPr lang="et-EE" sz="3000" dirty="0">
                <a:solidFill>
                  <a:srgbClr val="0070C0"/>
                </a:solidFill>
                <a:hlinkClick r:id="rId2"/>
              </a:rPr>
              <a:t>liisi.lembinen@ut.ee</a:t>
            </a:r>
            <a:r>
              <a:rPr lang="et-EE" sz="3000" dirty="0">
                <a:solidFill>
                  <a:srgbClr val="0070C0"/>
                </a:solidFill>
              </a:rPr>
              <a:t> </a:t>
            </a:r>
          </a:p>
          <a:p>
            <a:r>
              <a:rPr lang="et-EE" sz="3000" dirty="0">
                <a:solidFill>
                  <a:srgbClr val="0070C0"/>
                </a:solidFill>
              </a:rPr>
              <a:t>Tartu Ülikooli raamatukogu</a:t>
            </a:r>
          </a:p>
          <a:p>
            <a:endParaRPr lang="et-EE" dirty="0">
              <a:solidFill>
                <a:srgbClr val="0070C0"/>
              </a:solidFill>
            </a:endParaRPr>
          </a:p>
          <a:p>
            <a:endParaRPr lang="et-EE" dirty="0">
              <a:solidFill>
                <a:srgbClr val="0070C0"/>
              </a:solidFill>
            </a:endParaRPr>
          </a:p>
          <a:p>
            <a:endParaRPr lang="et-EE" dirty="0">
              <a:solidFill>
                <a:srgbClr val="0070C0"/>
              </a:solidFill>
            </a:endParaRPr>
          </a:p>
          <a:p>
            <a:r>
              <a:rPr lang="et-EE" dirty="0">
                <a:solidFill>
                  <a:srgbClr val="0070C0"/>
                </a:solidFill>
                <a:hlinkClick r:id="rId3"/>
              </a:rPr>
              <a:t>https://avatudteadus.ee</a:t>
            </a:r>
            <a:r>
              <a:rPr lang="et-EE" dirty="0">
                <a:solidFill>
                  <a:srgbClr val="0070C0"/>
                </a:solidFill>
              </a:rPr>
              <a:t>                                                                                      </a:t>
            </a:r>
            <a:r>
              <a:rPr lang="et-EE" dirty="0">
                <a:solidFill>
                  <a:srgbClr val="0070C0"/>
                </a:solidFill>
                <a:hlinkClick r:id="rId4"/>
              </a:rPr>
              <a:t>https://datacite.ee</a:t>
            </a:r>
            <a:r>
              <a:rPr lang="et-EE" dirty="0">
                <a:solidFill>
                  <a:srgbClr val="0070C0"/>
                </a:solidFill>
              </a:rPr>
              <a:t>      </a:t>
            </a:r>
          </a:p>
        </p:txBody>
      </p:sp>
      <p:pic>
        <p:nvPicPr>
          <p:cNvPr id="7" name="Picture 6">
            <a:extLst>
              <a:ext uri="{FF2B5EF4-FFF2-40B4-BE49-F238E27FC236}">
                <a16:creationId xmlns:a16="http://schemas.microsoft.com/office/drawing/2014/main" id="{3837DE97-9C2D-469F-935E-E3E377BF9C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2487" y="76531"/>
            <a:ext cx="2345089" cy="1268055"/>
          </a:xfrm>
          <a:prstGeom prst="rect">
            <a:avLst/>
          </a:prstGeom>
        </p:spPr>
      </p:pic>
      <p:pic>
        <p:nvPicPr>
          <p:cNvPr id="5" name="Picture 4">
            <a:extLst>
              <a:ext uri="{FF2B5EF4-FFF2-40B4-BE49-F238E27FC236}">
                <a16:creationId xmlns:a16="http://schemas.microsoft.com/office/drawing/2014/main" id="{37AF98F7-6506-4BFE-B719-430B06311F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12532" y="460765"/>
            <a:ext cx="1496981" cy="499586"/>
          </a:xfrm>
          <a:prstGeom prst="rect">
            <a:avLst/>
          </a:prstGeom>
        </p:spPr>
      </p:pic>
    </p:spTree>
    <p:extLst>
      <p:ext uri="{BB962C8B-B14F-4D97-AF65-F5344CB8AC3E}">
        <p14:creationId xmlns:p14="http://schemas.microsoft.com/office/powerpoint/2010/main" val="4124757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7F58B-238A-4F38-A21B-C4053514A1C2}"/>
              </a:ext>
            </a:extLst>
          </p:cNvPr>
          <p:cNvSpPr>
            <a:spLocks noGrp="1"/>
          </p:cNvSpPr>
          <p:nvPr>
            <p:ph type="ctrTitle"/>
          </p:nvPr>
        </p:nvSpPr>
        <p:spPr>
          <a:xfrm>
            <a:off x="1524000" y="1936095"/>
            <a:ext cx="9144000" cy="2387600"/>
          </a:xfrm>
        </p:spPr>
        <p:txBody>
          <a:bodyPr/>
          <a:lstStyle/>
          <a:p>
            <a:r>
              <a:rPr lang="et-EE" dirty="0"/>
              <a:t> </a:t>
            </a:r>
          </a:p>
        </p:txBody>
      </p:sp>
      <p:sp>
        <p:nvSpPr>
          <p:cNvPr id="3" name="Subtitle 2">
            <a:extLst>
              <a:ext uri="{FF2B5EF4-FFF2-40B4-BE49-F238E27FC236}">
                <a16:creationId xmlns:a16="http://schemas.microsoft.com/office/drawing/2014/main" id="{E6369D1C-2F46-4E39-82E6-93D5E953FD8B}"/>
              </a:ext>
            </a:extLst>
          </p:cNvPr>
          <p:cNvSpPr>
            <a:spLocks noGrp="1"/>
          </p:cNvSpPr>
          <p:nvPr>
            <p:ph type="subTitle" idx="1"/>
          </p:nvPr>
        </p:nvSpPr>
        <p:spPr>
          <a:xfrm>
            <a:off x="1524000" y="1719743"/>
            <a:ext cx="9717248" cy="4351789"/>
          </a:xfrm>
        </p:spPr>
        <p:txBody>
          <a:bodyPr>
            <a:normAutofit fontScale="92500"/>
          </a:bodyPr>
          <a:lstStyle/>
          <a:p>
            <a:pPr marL="342900" indent="-342900" algn="l">
              <a:buFont typeface="Arial" panose="020B0604020202020204" pitchFamily="34" charset="0"/>
              <a:buChar char="•"/>
            </a:pPr>
            <a:r>
              <a:rPr lang="et-EE" sz="4400" dirty="0">
                <a:solidFill>
                  <a:srgbClr val="0070C0"/>
                </a:solidFill>
              </a:rPr>
              <a:t>Avatud teadus – mis see on</a:t>
            </a:r>
          </a:p>
          <a:p>
            <a:pPr marL="342900" indent="-342900" algn="l">
              <a:buFont typeface="Arial" panose="020B0604020202020204" pitchFamily="34" charset="0"/>
              <a:buChar char="•"/>
            </a:pPr>
            <a:r>
              <a:rPr lang="et-EE" sz="4400" dirty="0">
                <a:solidFill>
                  <a:srgbClr val="0070C0"/>
                </a:solidFill>
              </a:rPr>
              <a:t>Avatud teaduse Enlight printsiibid</a:t>
            </a:r>
          </a:p>
          <a:p>
            <a:pPr marL="342900" indent="-342900" algn="l">
              <a:buFont typeface="Arial" panose="020B0604020202020204" pitchFamily="34" charset="0"/>
              <a:buChar char="•"/>
            </a:pPr>
            <a:r>
              <a:rPr lang="et-EE" sz="4400" dirty="0">
                <a:solidFill>
                  <a:srgbClr val="0070C0"/>
                </a:solidFill>
              </a:rPr>
              <a:t>Avatud teaduse arengud maailmas ja Euroopas</a:t>
            </a:r>
          </a:p>
          <a:p>
            <a:pPr marL="342900" indent="-342900" algn="l">
              <a:buFont typeface="Arial" panose="020B0604020202020204" pitchFamily="34" charset="0"/>
              <a:buChar char="•"/>
            </a:pPr>
            <a:r>
              <a:rPr lang="et-EE" sz="4400" dirty="0">
                <a:solidFill>
                  <a:srgbClr val="0070C0"/>
                </a:solidFill>
              </a:rPr>
              <a:t>Avatud teaduse arengud Eestis </a:t>
            </a:r>
          </a:p>
          <a:p>
            <a:pPr marL="342900" indent="-342900" algn="l">
              <a:buFont typeface="Arial" panose="020B0604020202020204" pitchFamily="34" charset="0"/>
              <a:buChar char="•"/>
            </a:pPr>
            <a:r>
              <a:rPr lang="et-EE" sz="4400" dirty="0">
                <a:solidFill>
                  <a:srgbClr val="0070C0"/>
                </a:solidFill>
              </a:rPr>
              <a:t>Avatud teaduse teenused Eesti ülikoolides</a:t>
            </a:r>
          </a:p>
          <a:p>
            <a:pPr algn="l"/>
            <a:endParaRPr lang="et-EE" sz="4400" dirty="0">
              <a:solidFill>
                <a:srgbClr val="0070C0"/>
              </a:solidFill>
            </a:endParaRPr>
          </a:p>
        </p:txBody>
      </p:sp>
      <p:pic>
        <p:nvPicPr>
          <p:cNvPr id="7" name="Picture 6">
            <a:extLst>
              <a:ext uri="{FF2B5EF4-FFF2-40B4-BE49-F238E27FC236}">
                <a16:creationId xmlns:a16="http://schemas.microsoft.com/office/drawing/2014/main" id="{3837DE97-9C2D-469F-935E-E3E377BF9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571" y="129431"/>
            <a:ext cx="2238303" cy="1463362"/>
          </a:xfrm>
          <a:prstGeom prst="rect">
            <a:avLst/>
          </a:prstGeom>
        </p:spPr>
      </p:pic>
      <p:pic>
        <p:nvPicPr>
          <p:cNvPr id="5" name="Picture 4">
            <a:extLst>
              <a:ext uri="{FF2B5EF4-FFF2-40B4-BE49-F238E27FC236}">
                <a16:creationId xmlns:a16="http://schemas.microsoft.com/office/drawing/2014/main" id="{1275D4C1-7676-49DC-A806-5EAE9F2D81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25026" y="262781"/>
            <a:ext cx="1838374" cy="613519"/>
          </a:xfrm>
          <a:prstGeom prst="rect">
            <a:avLst/>
          </a:prstGeom>
        </p:spPr>
      </p:pic>
    </p:spTree>
    <p:extLst>
      <p:ext uri="{BB962C8B-B14F-4D97-AF65-F5344CB8AC3E}">
        <p14:creationId xmlns:p14="http://schemas.microsoft.com/office/powerpoint/2010/main" val="969539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166C5-0A08-43DE-B8D9-9197D3AC8D59}"/>
              </a:ext>
            </a:extLst>
          </p:cNvPr>
          <p:cNvSpPr>
            <a:spLocks noGrp="1"/>
          </p:cNvSpPr>
          <p:nvPr>
            <p:ph type="title"/>
          </p:nvPr>
        </p:nvSpPr>
        <p:spPr>
          <a:xfrm>
            <a:off x="838200" y="72224"/>
            <a:ext cx="10515600" cy="1325563"/>
          </a:xfrm>
        </p:spPr>
        <p:txBody>
          <a:bodyPr/>
          <a:lstStyle/>
          <a:p>
            <a:r>
              <a:rPr lang="et-EE" b="1" dirty="0">
                <a:solidFill>
                  <a:srgbClr val="0070C0"/>
                </a:solidFill>
              </a:rPr>
              <a:t>Avatud teadus</a:t>
            </a:r>
          </a:p>
        </p:txBody>
      </p:sp>
      <p:sp>
        <p:nvSpPr>
          <p:cNvPr id="3" name="Content Placeholder 2">
            <a:extLst>
              <a:ext uri="{FF2B5EF4-FFF2-40B4-BE49-F238E27FC236}">
                <a16:creationId xmlns:a16="http://schemas.microsoft.com/office/drawing/2014/main" id="{D4C95A00-B447-4FC8-AF15-ED5E8756D463}"/>
              </a:ext>
            </a:extLst>
          </p:cNvPr>
          <p:cNvSpPr>
            <a:spLocks noGrp="1"/>
          </p:cNvSpPr>
          <p:nvPr>
            <p:ph idx="1"/>
          </p:nvPr>
        </p:nvSpPr>
        <p:spPr>
          <a:xfrm>
            <a:off x="623454" y="1397787"/>
            <a:ext cx="11208327" cy="4670504"/>
          </a:xfrm>
        </p:spPr>
        <p:txBody>
          <a:bodyPr>
            <a:normAutofit/>
          </a:bodyPr>
          <a:lstStyle/>
          <a:p>
            <a:pPr marL="0" indent="0">
              <a:buNone/>
            </a:pPr>
            <a:r>
              <a:rPr lang="et-EE" dirty="0">
                <a:solidFill>
                  <a:srgbClr val="0070C0"/>
                </a:solidFill>
              </a:rPr>
              <a:t>Algus 2002 – Budapesti Avatud Juurdepääsu Initsiatiiv (BOAI)</a:t>
            </a:r>
          </a:p>
          <a:p>
            <a:pPr marL="0" indent="0">
              <a:buNone/>
            </a:pPr>
            <a:endParaRPr lang="et-EE" dirty="0">
              <a:solidFill>
                <a:srgbClr val="0070C0"/>
              </a:solidFill>
            </a:endParaRPr>
          </a:p>
          <a:p>
            <a:r>
              <a:rPr lang="et-EE" dirty="0">
                <a:solidFill>
                  <a:srgbClr val="0070C0"/>
                </a:solidFill>
              </a:rPr>
              <a:t>Eesmärk: teadusuuringud avatuks, kättesaadavaks, taaskasutatavaks, koostööl põhinevaks e-taristut kasutades</a:t>
            </a:r>
          </a:p>
          <a:p>
            <a:r>
              <a:rPr lang="et-EE" dirty="0">
                <a:solidFill>
                  <a:srgbClr val="0070C0"/>
                </a:solidFill>
              </a:rPr>
              <a:t>AT – rahvusvaheline viis teaduse ja selle mõju tutvustamiseks</a:t>
            </a:r>
          </a:p>
          <a:p>
            <a:r>
              <a:rPr lang="et-EE" dirty="0">
                <a:solidFill>
                  <a:srgbClr val="0070C0"/>
                </a:solidFill>
              </a:rPr>
              <a:t>Avaliku raha eest tehtud teadus peab olema avalik - litsentsid</a:t>
            </a:r>
          </a:p>
          <a:p>
            <a:r>
              <a:rPr lang="et-EE" dirty="0">
                <a:solidFill>
                  <a:srgbClr val="0070C0"/>
                </a:solidFill>
              </a:rPr>
              <a:t>„Nii avatud kui võimalik, aga nii suletud kui vaja“ </a:t>
            </a:r>
          </a:p>
          <a:p>
            <a:r>
              <a:rPr lang="et-EE" dirty="0">
                <a:solidFill>
                  <a:srgbClr val="0070C0"/>
                </a:solidFill>
              </a:rPr>
              <a:t>Avatud teadus ei tähenda, et kõik tuleb ära anda</a:t>
            </a:r>
          </a:p>
          <a:p>
            <a:r>
              <a:rPr lang="et-EE" dirty="0">
                <a:solidFill>
                  <a:srgbClr val="0070C0"/>
                </a:solidFill>
              </a:rPr>
              <a:t>Algselt 6 sammast, nüüd edasi arendatud </a:t>
            </a:r>
            <a:endParaRPr lang="et-EE" dirty="0"/>
          </a:p>
          <a:p>
            <a:endParaRPr lang="et-EE" dirty="0"/>
          </a:p>
        </p:txBody>
      </p:sp>
    </p:spTree>
    <p:extLst>
      <p:ext uri="{BB962C8B-B14F-4D97-AF65-F5344CB8AC3E}">
        <p14:creationId xmlns:p14="http://schemas.microsoft.com/office/powerpoint/2010/main" val="1465306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1BAF-0A3F-42AA-B137-F347063D6CB9}"/>
              </a:ext>
            </a:extLst>
          </p:cNvPr>
          <p:cNvSpPr>
            <a:spLocks noGrp="1"/>
          </p:cNvSpPr>
          <p:nvPr>
            <p:ph type="title"/>
          </p:nvPr>
        </p:nvSpPr>
        <p:spPr/>
        <p:txBody>
          <a:bodyPr/>
          <a:lstStyle/>
          <a:p>
            <a:r>
              <a:rPr lang="et-EE" b="1" dirty="0">
                <a:solidFill>
                  <a:srgbClr val="0070C0"/>
                </a:solidFill>
              </a:rPr>
              <a:t>Avatud teaduse sambad</a:t>
            </a:r>
          </a:p>
        </p:txBody>
      </p:sp>
      <p:pic>
        <p:nvPicPr>
          <p:cNvPr id="4" name="Picture 6" descr="https://www.avatudteadus.ee/wp-content/uploads/2024/01/avatud-teadus-skeem2-768x308.png">
            <a:extLst>
              <a:ext uri="{FF2B5EF4-FFF2-40B4-BE49-F238E27FC236}">
                <a16:creationId xmlns:a16="http://schemas.microsoft.com/office/drawing/2014/main" id="{D14240EC-1A22-4DBF-86EE-7ABCBB86886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65792" y="2305752"/>
            <a:ext cx="9060416" cy="3633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3268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64F10-184B-471B-8483-3D6A8B6AB69B}"/>
              </a:ext>
            </a:extLst>
          </p:cNvPr>
          <p:cNvSpPr>
            <a:spLocks noGrp="1"/>
          </p:cNvSpPr>
          <p:nvPr>
            <p:ph type="title"/>
          </p:nvPr>
        </p:nvSpPr>
        <p:spPr/>
        <p:txBody>
          <a:bodyPr/>
          <a:lstStyle/>
          <a:p>
            <a:r>
              <a:rPr lang="et-EE" b="1" dirty="0">
                <a:solidFill>
                  <a:srgbClr val="0070C0"/>
                </a:solidFill>
              </a:rPr>
              <a:t>Avatud teaduse osapooled</a:t>
            </a:r>
          </a:p>
        </p:txBody>
      </p:sp>
      <p:sp>
        <p:nvSpPr>
          <p:cNvPr id="3" name="Content Placeholder 2">
            <a:extLst>
              <a:ext uri="{FF2B5EF4-FFF2-40B4-BE49-F238E27FC236}">
                <a16:creationId xmlns:a16="http://schemas.microsoft.com/office/drawing/2014/main" id="{E8852250-D667-4717-93DE-AAF2A2AAE32B}"/>
              </a:ext>
            </a:extLst>
          </p:cNvPr>
          <p:cNvSpPr>
            <a:spLocks noGrp="1"/>
          </p:cNvSpPr>
          <p:nvPr>
            <p:ph idx="1"/>
          </p:nvPr>
        </p:nvSpPr>
        <p:spPr/>
        <p:txBody>
          <a:bodyPr>
            <a:normAutofit/>
          </a:bodyPr>
          <a:lstStyle/>
          <a:p>
            <a:r>
              <a:rPr lang="et-EE" sz="4000" dirty="0">
                <a:solidFill>
                  <a:srgbClr val="0070C0"/>
                </a:solidFill>
              </a:rPr>
              <a:t>teadlased</a:t>
            </a:r>
          </a:p>
          <a:p>
            <a:r>
              <a:rPr lang="et-EE" sz="4000" dirty="0">
                <a:solidFill>
                  <a:srgbClr val="0070C0"/>
                </a:solidFill>
              </a:rPr>
              <a:t>ülikoolid ja teadusasutused</a:t>
            </a:r>
          </a:p>
          <a:p>
            <a:r>
              <a:rPr lang="et-EE" sz="4000" dirty="0">
                <a:solidFill>
                  <a:srgbClr val="0070C0"/>
                </a:solidFill>
              </a:rPr>
              <a:t>poliitikakujundajad</a:t>
            </a:r>
          </a:p>
          <a:p>
            <a:r>
              <a:rPr lang="et-EE" sz="4000" dirty="0">
                <a:solidFill>
                  <a:srgbClr val="0070C0"/>
                </a:solidFill>
              </a:rPr>
              <a:t>taristu pakkujad (sh kirjastajad)</a:t>
            </a:r>
          </a:p>
          <a:p>
            <a:r>
              <a:rPr lang="et-EE" sz="4000" dirty="0">
                <a:solidFill>
                  <a:srgbClr val="0070C0"/>
                </a:solidFill>
              </a:rPr>
              <a:t>avalikkus</a:t>
            </a:r>
          </a:p>
        </p:txBody>
      </p:sp>
    </p:spTree>
    <p:extLst>
      <p:ext uri="{BB962C8B-B14F-4D97-AF65-F5344CB8AC3E}">
        <p14:creationId xmlns:p14="http://schemas.microsoft.com/office/powerpoint/2010/main" val="1988186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13CA-A4FE-45DF-91F1-2C2BA0B355A4}"/>
              </a:ext>
            </a:extLst>
          </p:cNvPr>
          <p:cNvSpPr>
            <a:spLocks noGrp="1"/>
          </p:cNvSpPr>
          <p:nvPr>
            <p:ph type="title"/>
          </p:nvPr>
        </p:nvSpPr>
        <p:spPr/>
        <p:txBody>
          <a:bodyPr/>
          <a:lstStyle/>
          <a:p>
            <a:r>
              <a:rPr lang="et-EE" b="1" dirty="0">
                <a:solidFill>
                  <a:srgbClr val="0070C0"/>
                </a:solidFill>
              </a:rPr>
              <a:t>ENLIGHT avatud teaduse printsiibid</a:t>
            </a:r>
          </a:p>
        </p:txBody>
      </p:sp>
      <p:sp>
        <p:nvSpPr>
          <p:cNvPr id="3" name="Content Placeholder 2">
            <a:extLst>
              <a:ext uri="{FF2B5EF4-FFF2-40B4-BE49-F238E27FC236}">
                <a16:creationId xmlns:a16="http://schemas.microsoft.com/office/drawing/2014/main" id="{644D151F-76E7-4BA7-9029-04B27E4275D2}"/>
              </a:ext>
            </a:extLst>
          </p:cNvPr>
          <p:cNvSpPr>
            <a:spLocks noGrp="1"/>
          </p:cNvSpPr>
          <p:nvPr>
            <p:ph idx="1"/>
          </p:nvPr>
        </p:nvSpPr>
        <p:spPr>
          <a:xfrm>
            <a:off x="671945" y="1437696"/>
            <a:ext cx="7613073" cy="5212485"/>
          </a:xfrm>
        </p:spPr>
        <p:txBody>
          <a:bodyPr>
            <a:normAutofit/>
          </a:bodyPr>
          <a:lstStyle/>
          <a:p>
            <a:r>
              <a:rPr lang="et-EE" dirty="0">
                <a:solidFill>
                  <a:srgbClr val="0070C0"/>
                </a:solidFill>
              </a:rPr>
              <a:t>23.11.2023 – 10 ülikooli – ühine AT kultuur</a:t>
            </a:r>
          </a:p>
          <a:p>
            <a:r>
              <a:rPr lang="et-EE" b="1" dirty="0">
                <a:solidFill>
                  <a:srgbClr val="0070C0"/>
                </a:solidFill>
              </a:rPr>
              <a:t>AT tutvustamine </a:t>
            </a:r>
            <a:r>
              <a:rPr lang="et-EE" dirty="0">
                <a:solidFill>
                  <a:srgbClr val="0070C0"/>
                </a:solidFill>
              </a:rPr>
              <a:t>(parimad praktikad, toetud AT poliitikatele ja põhimõtetele)</a:t>
            </a:r>
          </a:p>
          <a:p>
            <a:r>
              <a:rPr lang="et-EE" b="1" dirty="0">
                <a:solidFill>
                  <a:srgbClr val="0070C0"/>
                </a:solidFill>
              </a:rPr>
              <a:t>FAIR ja avaandmed </a:t>
            </a:r>
            <a:r>
              <a:rPr lang="et-EE" dirty="0">
                <a:solidFill>
                  <a:srgbClr val="0070C0"/>
                </a:solidFill>
              </a:rPr>
              <a:t>(FAIR rakendamise toetamine, panustamine </a:t>
            </a:r>
            <a:r>
              <a:rPr lang="et-EE" dirty="0" err="1">
                <a:solidFill>
                  <a:srgbClr val="0070C0"/>
                </a:solidFill>
              </a:rPr>
              <a:t>EOSCi</a:t>
            </a:r>
            <a:r>
              <a:rPr lang="et-EE" dirty="0">
                <a:solidFill>
                  <a:srgbClr val="0070C0"/>
                </a:solidFill>
              </a:rPr>
              <a:t>)</a:t>
            </a:r>
          </a:p>
          <a:p>
            <a:r>
              <a:rPr lang="et-EE" b="1" dirty="0">
                <a:solidFill>
                  <a:srgbClr val="0070C0"/>
                </a:solidFill>
              </a:rPr>
              <a:t>Avatud juurdepääs </a:t>
            </a:r>
            <a:r>
              <a:rPr lang="et-EE" dirty="0">
                <a:solidFill>
                  <a:srgbClr val="0070C0"/>
                </a:solidFill>
              </a:rPr>
              <a:t>(AJ publitseerimise toetamine, koolitamine)</a:t>
            </a:r>
          </a:p>
          <a:p>
            <a:r>
              <a:rPr lang="et-EE" b="1" dirty="0">
                <a:solidFill>
                  <a:srgbClr val="0070C0"/>
                </a:solidFill>
              </a:rPr>
              <a:t>Avatud haridus </a:t>
            </a:r>
            <a:r>
              <a:rPr lang="et-EE" dirty="0">
                <a:solidFill>
                  <a:srgbClr val="0070C0"/>
                </a:solidFill>
              </a:rPr>
              <a:t>(õppematerjalide jagamine, koolitamine)</a:t>
            </a:r>
          </a:p>
          <a:p>
            <a:r>
              <a:rPr lang="et-EE" dirty="0">
                <a:solidFill>
                  <a:srgbClr val="0070C0"/>
                </a:solidFill>
              </a:rPr>
              <a:t>AT printsiipide kaasamine </a:t>
            </a:r>
            <a:r>
              <a:rPr lang="et-EE" b="1" dirty="0">
                <a:solidFill>
                  <a:srgbClr val="0070C0"/>
                </a:solidFill>
              </a:rPr>
              <a:t>teadlaste hindamisel </a:t>
            </a:r>
            <a:r>
              <a:rPr lang="et-EE" dirty="0">
                <a:solidFill>
                  <a:srgbClr val="0070C0"/>
                </a:solidFill>
              </a:rPr>
              <a:t>(teadlikus, </a:t>
            </a:r>
            <a:r>
              <a:rPr lang="et-EE" dirty="0">
                <a:solidFill>
                  <a:srgbClr val="0070C0"/>
                </a:solidFill>
                <a:hlinkClick r:id="rId3"/>
              </a:rPr>
              <a:t>DORA</a:t>
            </a:r>
            <a:r>
              <a:rPr lang="et-EE" dirty="0">
                <a:solidFill>
                  <a:srgbClr val="0070C0"/>
                </a:solidFill>
              </a:rPr>
              <a:t>, </a:t>
            </a:r>
            <a:r>
              <a:rPr lang="et-EE" dirty="0" err="1">
                <a:solidFill>
                  <a:srgbClr val="0070C0"/>
                </a:solidFill>
                <a:hlinkClick r:id="rId4"/>
              </a:rPr>
              <a:t>CoARA</a:t>
            </a:r>
            <a:r>
              <a:rPr lang="et-EE" dirty="0">
                <a:solidFill>
                  <a:srgbClr val="0070C0"/>
                </a:solidFill>
              </a:rPr>
              <a:t> toetamine)</a:t>
            </a:r>
          </a:p>
        </p:txBody>
      </p:sp>
      <p:pic>
        <p:nvPicPr>
          <p:cNvPr id="5" name="Picture 4">
            <a:extLst>
              <a:ext uri="{FF2B5EF4-FFF2-40B4-BE49-F238E27FC236}">
                <a16:creationId xmlns:a16="http://schemas.microsoft.com/office/drawing/2014/main" id="{F9BA977F-1438-4D6B-94DA-9A4BCA9FD8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09710" y="1639743"/>
            <a:ext cx="3421640" cy="4673890"/>
          </a:xfrm>
          <a:prstGeom prst="rect">
            <a:avLst/>
          </a:prstGeom>
        </p:spPr>
      </p:pic>
    </p:spTree>
    <p:extLst>
      <p:ext uri="{BB962C8B-B14F-4D97-AF65-F5344CB8AC3E}">
        <p14:creationId xmlns:p14="http://schemas.microsoft.com/office/powerpoint/2010/main" val="132550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CCAD9-71D2-4FA1-A9FE-0F83E9A37859}"/>
              </a:ext>
            </a:extLst>
          </p:cNvPr>
          <p:cNvSpPr>
            <a:spLocks noGrp="1"/>
          </p:cNvSpPr>
          <p:nvPr>
            <p:ph type="title"/>
          </p:nvPr>
        </p:nvSpPr>
        <p:spPr>
          <a:xfrm>
            <a:off x="838200" y="0"/>
            <a:ext cx="10515600" cy="1325563"/>
          </a:xfrm>
        </p:spPr>
        <p:txBody>
          <a:bodyPr/>
          <a:lstStyle/>
          <a:p>
            <a:r>
              <a:rPr lang="et-EE" b="1" dirty="0">
                <a:solidFill>
                  <a:srgbClr val="0070C0"/>
                </a:solidFill>
              </a:rPr>
              <a:t>Avatud teaduse arengud maailmas - UNESCO</a:t>
            </a:r>
            <a:endParaRPr lang="et-EE" dirty="0"/>
          </a:p>
        </p:txBody>
      </p:sp>
      <p:sp>
        <p:nvSpPr>
          <p:cNvPr id="3" name="Content Placeholder 2">
            <a:extLst>
              <a:ext uri="{FF2B5EF4-FFF2-40B4-BE49-F238E27FC236}">
                <a16:creationId xmlns:a16="http://schemas.microsoft.com/office/drawing/2014/main" id="{C1DC495F-1F89-45D2-8342-2504674946D6}"/>
              </a:ext>
            </a:extLst>
          </p:cNvPr>
          <p:cNvSpPr>
            <a:spLocks noGrp="1"/>
          </p:cNvSpPr>
          <p:nvPr>
            <p:ph idx="1"/>
          </p:nvPr>
        </p:nvSpPr>
        <p:spPr>
          <a:xfrm>
            <a:off x="127906" y="1690688"/>
            <a:ext cx="2795403" cy="4351338"/>
          </a:xfrm>
        </p:spPr>
        <p:txBody>
          <a:bodyPr/>
          <a:lstStyle/>
          <a:p>
            <a:r>
              <a:rPr lang="et-EE" dirty="0">
                <a:solidFill>
                  <a:srgbClr val="0070C0"/>
                </a:solidFill>
                <a:hlinkClick r:id="rId3">
                  <a:extLst>
                    <a:ext uri="{A12FA001-AC4F-418D-AE19-62706E023703}">
                      <ahyp:hlinkClr xmlns:ahyp="http://schemas.microsoft.com/office/drawing/2018/hyperlinkcolor" val="tx"/>
                    </a:ext>
                  </a:extLst>
                </a:hlinkClick>
              </a:rPr>
              <a:t>UNESCO avatud teaduse soovitused </a:t>
            </a:r>
            <a:r>
              <a:rPr lang="et-EE" dirty="0">
                <a:solidFill>
                  <a:srgbClr val="0070C0"/>
                </a:solidFill>
              </a:rPr>
              <a:t>– 23 November 2021</a:t>
            </a:r>
          </a:p>
          <a:p>
            <a:r>
              <a:rPr lang="et-EE" dirty="0">
                <a:solidFill>
                  <a:srgbClr val="0070C0"/>
                </a:solidFill>
              </a:rPr>
              <a:t>Eesmärk: ühine arusaam AT, kasu ja väljakutsed </a:t>
            </a:r>
          </a:p>
          <a:p>
            <a:endParaRPr lang="et-EE" dirty="0">
              <a:solidFill>
                <a:srgbClr val="0070C0"/>
              </a:solidFill>
            </a:endParaRPr>
          </a:p>
          <a:p>
            <a:endParaRPr lang="et-EE" dirty="0">
              <a:solidFill>
                <a:srgbClr val="0070C0"/>
              </a:solidFill>
            </a:endParaRPr>
          </a:p>
        </p:txBody>
      </p:sp>
      <p:pic>
        <p:nvPicPr>
          <p:cNvPr id="7" name="Picture 6">
            <a:extLst>
              <a:ext uri="{FF2B5EF4-FFF2-40B4-BE49-F238E27FC236}">
                <a16:creationId xmlns:a16="http://schemas.microsoft.com/office/drawing/2014/main" id="{162A3913-0F3A-4756-81D8-5F4BBFCDE3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90875" y="1013619"/>
            <a:ext cx="9001125" cy="5705475"/>
          </a:xfrm>
          <a:prstGeom prst="rect">
            <a:avLst/>
          </a:prstGeom>
        </p:spPr>
      </p:pic>
    </p:spTree>
    <p:extLst>
      <p:ext uri="{BB962C8B-B14F-4D97-AF65-F5344CB8AC3E}">
        <p14:creationId xmlns:p14="http://schemas.microsoft.com/office/powerpoint/2010/main" val="955998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34593-DC4F-4C2D-B4E2-566C8A91319B}"/>
              </a:ext>
            </a:extLst>
          </p:cNvPr>
          <p:cNvSpPr>
            <a:spLocks noGrp="1"/>
          </p:cNvSpPr>
          <p:nvPr>
            <p:ph type="title"/>
          </p:nvPr>
        </p:nvSpPr>
        <p:spPr/>
        <p:txBody>
          <a:bodyPr/>
          <a:lstStyle/>
          <a:p>
            <a:r>
              <a:rPr lang="et-EE" b="1" dirty="0">
                <a:solidFill>
                  <a:srgbClr val="0070C0"/>
                </a:solidFill>
              </a:rPr>
              <a:t>Avatud teaduse arengud Euroopas – Euroopa Komisjon</a:t>
            </a:r>
          </a:p>
        </p:txBody>
      </p:sp>
      <p:sp>
        <p:nvSpPr>
          <p:cNvPr id="3" name="Content Placeholder 2">
            <a:extLst>
              <a:ext uri="{FF2B5EF4-FFF2-40B4-BE49-F238E27FC236}">
                <a16:creationId xmlns:a16="http://schemas.microsoft.com/office/drawing/2014/main" id="{CE14D0D8-BA0E-4069-AE5D-4A84B5A946C3}"/>
              </a:ext>
            </a:extLst>
          </p:cNvPr>
          <p:cNvSpPr>
            <a:spLocks noGrp="1"/>
          </p:cNvSpPr>
          <p:nvPr>
            <p:ph idx="1"/>
          </p:nvPr>
        </p:nvSpPr>
        <p:spPr>
          <a:xfrm>
            <a:off x="290945" y="1825625"/>
            <a:ext cx="3740727" cy="4351338"/>
          </a:xfrm>
        </p:spPr>
        <p:txBody>
          <a:bodyPr>
            <a:normAutofit lnSpcReduction="10000"/>
          </a:bodyPr>
          <a:lstStyle/>
          <a:p>
            <a:r>
              <a:rPr lang="et-EE" sz="3600" dirty="0">
                <a:solidFill>
                  <a:srgbClr val="0070C0"/>
                </a:solidFill>
                <a:hlinkClick r:id="rId3"/>
              </a:rPr>
              <a:t>Euroopa Komisjon </a:t>
            </a:r>
            <a:r>
              <a:rPr lang="et-EE" sz="3600" dirty="0">
                <a:solidFill>
                  <a:srgbClr val="0070C0"/>
                </a:solidFill>
              </a:rPr>
              <a:t>– AT poliitika 8 osa</a:t>
            </a:r>
          </a:p>
          <a:p>
            <a:r>
              <a:rPr lang="et-EE" sz="3600" dirty="0">
                <a:solidFill>
                  <a:srgbClr val="0070C0"/>
                </a:solidFill>
              </a:rPr>
              <a:t>„Horisont Euroopa“ </a:t>
            </a:r>
          </a:p>
          <a:p>
            <a:r>
              <a:rPr lang="et-EE" sz="3600" dirty="0">
                <a:solidFill>
                  <a:srgbClr val="0070C0"/>
                </a:solidFill>
              </a:rPr>
              <a:t>FAIR</a:t>
            </a:r>
          </a:p>
          <a:p>
            <a:r>
              <a:rPr lang="et-EE" sz="3600" dirty="0">
                <a:solidFill>
                  <a:srgbClr val="0070C0"/>
                </a:solidFill>
              </a:rPr>
              <a:t>EOSC</a:t>
            </a:r>
          </a:p>
          <a:p>
            <a:r>
              <a:rPr lang="et-EE" sz="3600" dirty="0">
                <a:solidFill>
                  <a:srgbClr val="0070C0"/>
                </a:solidFill>
              </a:rPr>
              <a:t>ORE</a:t>
            </a:r>
          </a:p>
        </p:txBody>
      </p:sp>
      <p:pic>
        <p:nvPicPr>
          <p:cNvPr id="5" name="Picture 4">
            <a:extLst>
              <a:ext uri="{FF2B5EF4-FFF2-40B4-BE49-F238E27FC236}">
                <a16:creationId xmlns:a16="http://schemas.microsoft.com/office/drawing/2014/main" id="{8457C9BC-1546-48E5-B8A7-6D7E484135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1672" y="1246510"/>
            <a:ext cx="8160327" cy="5125662"/>
          </a:xfrm>
          <a:prstGeom prst="rect">
            <a:avLst/>
          </a:prstGeom>
        </p:spPr>
      </p:pic>
    </p:spTree>
    <p:extLst>
      <p:ext uri="{BB962C8B-B14F-4D97-AF65-F5344CB8AC3E}">
        <p14:creationId xmlns:p14="http://schemas.microsoft.com/office/powerpoint/2010/main" val="2781721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9EF94-F65C-48C3-B8CC-4AD68A3F1F79}"/>
              </a:ext>
            </a:extLst>
          </p:cNvPr>
          <p:cNvSpPr>
            <a:spLocks noGrp="1"/>
          </p:cNvSpPr>
          <p:nvPr>
            <p:ph type="title"/>
          </p:nvPr>
        </p:nvSpPr>
        <p:spPr/>
        <p:txBody>
          <a:bodyPr/>
          <a:lstStyle/>
          <a:p>
            <a:r>
              <a:rPr lang="et-EE" b="1" dirty="0">
                <a:solidFill>
                  <a:srgbClr val="0070C0"/>
                </a:solidFill>
              </a:rPr>
              <a:t>Euroopa Avatud Teaduse Pilv - EOSC</a:t>
            </a:r>
          </a:p>
        </p:txBody>
      </p:sp>
      <p:sp>
        <p:nvSpPr>
          <p:cNvPr id="3" name="Content Placeholder 2">
            <a:extLst>
              <a:ext uri="{FF2B5EF4-FFF2-40B4-BE49-F238E27FC236}">
                <a16:creationId xmlns:a16="http://schemas.microsoft.com/office/drawing/2014/main" id="{576CC137-7275-45BF-AED7-A498BDE17FD9}"/>
              </a:ext>
            </a:extLst>
          </p:cNvPr>
          <p:cNvSpPr>
            <a:spLocks noGrp="1"/>
          </p:cNvSpPr>
          <p:nvPr>
            <p:ph idx="1"/>
          </p:nvPr>
        </p:nvSpPr>
        <p:spPr/>
        <p:txBody>
          <a:bodyPr/>
          <a:lstStyle/>
          <a:p>
            <a:r>
              <a:rPr lang="et-EE" dirty="0">
                <a:solidFill>
                  <a:srgbClr val="0070C0"/>
                </a:solidFill>
              </a:rPr>
              <a:t>Euroopa Avatud Teaduse Pilv – </a:t>
            </a:r>
            <a:r>
              <a:rPr lang="et-EE" dirty="0" err="1">
                <a:solidFill>
                  <a:srgbClr val="0070C0"/>
                </a:solidFill>
              </a:rPr>
              <a:t>European</a:t>
            </a:r>
            <a:r>
              <a:rPr lang="et-EE" dirty="0">
                <a:solidFill>
                  <a:srgbClr val="0070C0"/>
                </a:solidFill>
              </a:rPr>
              <a:t> </a:t>
            </a:r>
            <a:r>
              <a:rPr lang="et-EE" dirty="0" err="1">
                <a:solidFill>
                  <a:srgbClr val="0070C0"/>
                </a:solidFill>
              </a:rPr>
              <a:t>Open</a:t>
            </a:r>
            <a:r>
              <a:rPr lang="et-EE" dirty="0">
                <a:solidFill>
                  <a:srgbClr val="0070C0"/>
                </a:solidFill>
              </a:rPr>
              <a:t> </a:t>
            </a:r>
            <a:r>
              <a:rPr lang="et-EE" dirty="0" err="1">
                <a:solidFill>
                  <a:srgbClr val="0070C0"/>
                </a:solidFill>
              </a:rPr>
              <a:t>Science</a:t>
            </a:r>
            <a:r>
              <a:rPr lang="et-EE" dirty="0">
                <a:solidFill>
                  <a:srgbClr val="0070C0"/>
                </a:solidFill>
              </a:rPr>
              <a:t> </a:t>
            </a:r>
            <a:r>
              <a:rPr lang="et-EE" dirty="0" err="1">
                <a:solidFill>
                  <a:srgbClr val="0070C0"/>
                </a:solidFill>
              </a:rPr>
              <a:t>Cloud</a:t>
            </a:r>
            <a:endParaRPr lang="et-EE" dirty="0">
              <a:solidFill>
                <a:srgbClr val="0070C0"/>
              </a:solidFill>
            </a:endParaRPr>
          </a:p>
          <a:p>
            <a:r>
              <a:rPr lang="et-EE" dirty="0">
                <a:solidFill>
                  <a:srgbClr val="0070C0"/>
                </a:solidFill>
                <a:hlinkClick r:id="rId2"/>
              </a:rPr>
              <a:t>https://eosc.eu/</a:t>
            </a:r>
            <a:r>
              <a:rPr lang="et-EE" dirty="0">
                <a:solidFill>
                  <a:srgbClr val="0070C0"/>
                </a:solidFill>
              </a:rPr>
              <a:t> </a:t>
            </a:r>
          </a:p>
          <a:p>
            <a:r>
              <a:rPr lang="et-EE" dirty="0">
                <a:solidFill>
                  <a:srgbClr val="0070C0"/>
                </a:solidFill>
              </a:rPr>
              <a:t>Euroopas teaduse jaoks FAIR andmete ja teenuste veebi</a:t>
            </a:r>
          </a:p>
          <a:p>
            <a:r>
              <a:rPr lang="et-EE" dirty="0">
                <a:solidFill>
                  <a:srgbClr val="0070C0"/>
                </a:solidFill>
              </a:rPr>
              <a:t>Keskkond, mille kaudu saab avaldada, leida, taaskasutada</a:t>
            </a:r>
          </a:p>
          <a:p>
            <a:pPr lvl="1"/>
            <a:r>
              <a:rPr lang="et-EE" dirty="0">
                <a:solidFill>
                  <a:srgbClr val="0070C0"/>
                </a:solidFill>
              </a:rPr>
              <a:t>Andmeid</a:t>
            </a:r>
          </a:p>
          <a:p>
            <a:pPr lvl="1"/>
            <a:r>
              <a:rPr lang="et-EE" dirty="0">
                <a:solidFill>
                  <a:srgbClr val="0070C0"/>
                </a:solidFill>
              </a:rPr>
              <a:t>Tööriistu</a:t>
            </a:r>
          </a:p>
          <a:p>
            <a:pPr lvl="1"/>
            <a:r>
              <a:rPr lang="et-EE" dirty="0">
                <a:solidFill>
                  <a:srgbClr val="0070C0"/>
                </a:solidFill>
              </a:rPr>
              <a:t>Teenuseid </a:t>
            </a:r>
          </a:p>
          <a:p>
            <a:pPr lvl="1"/>
            <a:endParaRPr lang="et-EE" dirty="0">
              <a:solidFill>
                <a:srgbClr val="0070C0"/>
              </a:solidFill>
            </a:endParaRPr>
          </a:p>
          <a:p>
            <a:pPr lvl="1"/>
            <a:r>
              <a:rPr lang="en-US" dirty="0">
                <a:solidFill>
                  <a:srgbClr val="0070C0"/>
                </a:solidFill>
                <a:hlinkClick r:id="rId3"/>
              </a:rPr>
              <a:t>Brochure of Use Cases on EOSC and Open Science</a:t>
            </a:r>
            <a:r>
              <a:rPr lang="et-EE" dirty="0">
                <a:solidFill>
                  <a:srgbClr val="0070C0"/>
                </a:solidFill>
                <a:hlinkClick r:id="rId3"/>
              </a:rPr>
              <a:t> </a:t>
            </a:r>
            <a:r>
              <a:rPr lang="et-EE" dirty="0">
                <a:solidFill>
                  <a:srgbClr val="0070C0"/>
                </a:solidFill>
              </a:rPr>
              <a:t>(24.05.2024) – DataCite ja DataDOI</a:t>
            </a:r>
          </a:p>
        </p:txBody>
      </p:sp>
    </p:spTree>
    <p:extLst>
      <p:ext uri="{BB962C8B-B14F-4D97-AF65-F5344CB8AC3E}">
        <p14:creationId xmlns:p14="http://schemas.microsoft.com/office/powerpoint/2010/main" val="896398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4DAF9-A46F-4BEE-A8F3-1C8917148169}"/>
              </a:ext>
            </a:extLst>
          </p:cNvPr>
          <p:cNvSpPr>
            <a:spLocks noGrp="1"/>
          </p:cNvSpPr>
          <p:nvPr>
            <p:ph type="title"/>
          </p:nvPr>
        </p:nvSpPr>
        <p:spPr>
          <a:xfrm>
            <a:off x="838200" y="153192"/>
            <a:ext cx="10515600" cy="1325563"/>
          </a:xfrm>
        </p:spPr>
        <p:txBody>
          <a:bodyPr/>
          <a:lstStyle/>
          <a:p>
            <a:r>
              <a:rPr lang="et-EE" b="1" dirty="0">
                <a:solidFill>
                  <a:srgbClr val="0070C0"/>
                </a:solidFill>
              </a:rPr>
              <a:t>Avatud teaduse arengud Euroopas – Barcelona Deklaratsioon (16.04.2024) </a:t>
            </a:r>
            <a:endParaRPr lang="et-EE" dirty="0"/>
          </a:p>
        </p:txBody>
      </p:sp>
      <p:sp>
        <p:nvSpPr>
          <p:cNvPr id="3" name="Content Placeholder 2">
            <a:extLst>
              <a:ext uri="{FF2B5EF4-FFF2-40B4-BE49-F238E27FC236}">
                <a16:creationId xmlns:a16="http://schemas.microsoft.com/office/drawing/2014/main" id="{69D20746-0B6C-4BD0-ADA4-A2B39477CEFB}"/>
              </a:ext>
            </a:extLst>
          </p:cNvPr>
          <p:cNvSpPr>
            <a:spLocks noGrp="1"/>
          </p:cNvSpPr>
          <p:nvPr>
            <p:ph idx="1"/>
          </p:nvPr>
        </p:nvSpPr>
        <p:spPr>
          <a:xfrm>
            <a:off x="408710" y="1387908"/>
            <a:ext cx="11783290" cy="4351338"/>
          </a:xfrm>
        </p:spPr>
        <p:txBody>
          <a:bodyPr>
            <a:normAutofit/>
          </a:bodyPr>
          <a:lstStyle/>
          <a:p>
            <a:r>
              <a:rPr lang="et-EE" dirty="0">
                <a:hlinkClick r:id="rId3"/>
              </a:rPr>
              <a:t>barcelona-declaration.org</a:t>
            </a:r>
            <a:endParaRPr lang="et-EE" dirty="0"/>
          </a:p>
          <a:p>
            <a:r>
              <a:rPr lang="et-EE" dirty="0">
                <a:solidFill>
                  <a:srgbClr val="0070C0"/>
                </a:solidFill>
              </a:rPr>
              <a:t>Taust: liiga palju suletud teadustaristust, mille põhjal otsustatakse </a:t>
            </a:r>
          </a:p>
          <a:p>
            <a:r>
              <a:rPr lang="et-EE" dirty="0">
                <a:solidFill>
                  <a:srgbClr val="0070C0"/>
                </a:solidFill>
              </a:rPr>
              <a:t>Vaikimisi avatus – teadusel, mida loome ja mida kasutame</a:t>
            </a:r>
          </a:p>
          <a:p>
            <a:r>
              <a:rPr lang="et-EE" dirty="0">
                <a:solidFill>
                  <a:srgbClr val="0070C0"/>
                </a:solidFill>
              </a:rPr>
              <a:t>Teenused ja süsteemid avatud teadusinformatsiooni võimaldamiseks</a:t>
            </a:r>
          </a:p>
          <a:p>
            <a:r>
              <a:rPr lang="et-EE" dirty="0">
                <a:solidFill>
                  <a:srgbClr val="0070C0"/>
                </a:solidFill>
              </a:rPr>
              <a:t>Jätkusuutliku teadusinformatsiooni taristu toetamine</a:t>
            </a:r>
          </a:p>
          <a:p>
            <a:r>
              <a:rPr lang="et-EE" dirty="0">
                <a:solidFill>
                  <a:srgbClr val="0070C0"/>
                </a:solidFill>
              </a:rPr>
              <a:t>Ühistegevuse toetamine üleminekul avatud teadusinformatsioonile</a:t>
            </a:r>
          </a:p>
        </p:txBody>
      </p:sp>
      <p:pic>
        <p:nvPicPr>
          <p:cNvPr id="16" name="Picture 15">
            <a:extLst>
              <a:ext uri="{FF2B5EF4-FFF2-40B4-BE49-F238E27FC236}">
                <a16:creationId xmlns:a16="http://schemas.microsoft.com/office/drawing/2014/main" id="{F6DBB615-66CC-41F1-AE24-F5AEB23960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435" y="4443123"/>
            <a:ext cx="2355273" cy="2355273"/>
          </a:xfrm>
          <a:prstGeom prst="rect">
            <a:avLst/>
          </a:prstGeom>
        </p:spPr>
      </p:pic>
      <p:pic>
        <p:nvPicPr>
          <p:cNvPr id="18" name="Picture 17">
            <a:extLst>
              <a:ext uri="{FF2B5EF4-FFF2-40B4-BE49-F238E27FC236}">
                <a16:creationId xmlns:a16="http://schemas.microsoft.com/office/drawing/2014/main" id="{6C101E0F-14FE-47D5-80A8-8471BDB35C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87433" y="4384241"/>
            <a:ext cx="2414155" cy="2414155"/>
          </a:xfrm>
          <a:prstGeom prst="rect">
            <a:avLst/>
          </a:prstGeom>
        </p:spPr>
      </p:pic>
      <p:pic>
        <p:nvPicPr>
          <p:cNvPr id="20" name="Picture 19">
            <a:extLst>
              <a:ext uri="{FF2B5EF4-FFF2-40B4-BE49-F238E27FC236}">
                <a16:creationId xmlns:a16="http://schemas.microsoft.com/office/drawing/2014/main" id="{1DAC5079-4CB4-4620-A310-9E74F4A853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54431" y="4484682"/>
            <a:ext cx="2313714" cy="2313714"/>
          </a:xfrm>
          <a:prstGeom prst="rect">
            <a:avLst/>
          </a:prstGeom>
        </p:spPr>
      </p:pic>
      <p:pic>
        <p:nvPicPr>
          <p:cNvPr id="22" name="Picture 21">
            <a:extLst>
              <a:ext uri="{FF2B5EF4-FFF2-40B4-BE49-F238E27FC236}">
                <a16:creationId xmlns:a16="http://schemas.microsoft.com/office/drawing/2014/main" id="{91DCD105-80F8-4D0B-A1A6-088522E3D12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07133" y="4484683"/>
            <a:ext cx="2313714" cy="2313714"/>
          </a:xfrm>
          <a:prstGeom prst="rect">
            <a:avLst/>
          </a:prstGeom>
        </p:spPr>
      </p:pic>
    </p:spTree>
    <p:extLst>
      <p:ext uri="{BB962C8B-B14F-4D97-AF65-F5344CB8AC3E}">
        <p14:creationId xmlns:p14="http://schemas.microsoft.com/office/powerpoint/2010/main" val="1042906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A4E88-C6AE-458D-81B2-D9510FD5D765}"/>
              </a:ext>
            </a:extLst>
          </p:cNvPr>
          <p:cNvSpPr>
            <a:spLocks noGrp="1"/>
          </p:cNvSpPr>
          <p:nvPr>
            <p:ph type="title"/>
          </p:nvPr>
        </p:nvSpPr>
        <p:spPr/>
        <p:txBody>
          <a:bodyPr/>
          <a:lstStyle/>
          <a:p>
            <a:r>
              <a:rPr lang="et-EE" b="1" dirty="0">
                <a:solidFill>
                  <a:srgbClr val="0070C0"/>
                </a:solidFill>
              </a:rPr>
              <a:t>Avatud teaduse arengud Eestis</a:t>
            </a:r>
          </a:p>
        </p:txBody>
      </p:sp>
      <p:sp>
        <p:nvSpPr>
          <p:cNvPr id="3" name="Content Placeholder 2">
            <a:extLst>
              <a:ext uri="{FF2B5EF4-FFF2-40B4-BE49-F238E27FC236}">
                <a16:creationId xmlns:a16="http://schemas.microsoft.com/office/drawing/2014/main" id="{D8D2FFC5-87B5-4FA7-94B6-967F80CA6FB4}"/>
              </a:ext>
            </a:extLst>
          </p:cNvPr>
          <p:cNvSpPr>
            <a:spLocks noGrp="1"/>
          </p:cNvSpPr>
          <p:nvPr>
            <p:ph idx="1"/>
          </p:nvPr>
        </p:nvSpPr>
        <p:spPr/>
        <p:txBody>
          <a:bodyPr/>
          <a:lstStyle/>
          <a:p>
            <a:r>
              <a:rPr lang="et-EE" dirty="0">
                <a:hlinkClick r:id="rId3"/>
              </a:rPr>
              <a:t>https://www.avatudteadus.ee/</a:t>
            </a:r>
            <a:endParaRPr lang="et-EE" dirty="0"/>
          </a:p>
          <a:p>
            <a:r>
              <a:rPr lang="et-EE" dirty="0">
                <a:solidFill>
                  <a:srgbClr val="0070C0"/>
                </a:solidFill>
              </a:rPr>
              <a:t>Ametlik poliitika Eestis puudub, kuid </a:t>
            </a:r>
            <a:r>
              <a:rPr lang="et-EE" dirty="0"/>
              <a:t> </a:t>
            </a:r>
            <a:r>
              <a:rPr lang="et-EE" dirty="0">
                <a:solidFill>
                  <a:srgbClr val="0070C0"/>
                </a:solidFill>
              </a:rPr>
              <a:t>2021–2035 (TAIE)</a:t>
            </a:r>
          </a:p>
          <a:p>
            <a:r>
              <a:rPr lang="et-EE" dirty="0">
                <a:solidFill>
                  <a:srgbClr val="0070C0"/>
                </a:solidFill>
              </a:rPr>
              <a:t>AT soovituslikud põhimõtted Eestis lähtuvad 2016. aastast </a:t>
            </a:r>
            <a:r>
              <a:rPr lang="et-EE" dirty="0">
                <a:hlinkClick r:id="rId4"/>
              </a:rPr>
              <a:t>“Avatud teadus Eestis”</a:t>
            </a:r>
            <a:endParaRPr lang="et-EE" dirty="0">
              <a:solidFill>
                <a:srgbClr val="0070C0"/>
              </a:solidFill>
            </a:endParaRPr>
          </a:p>
          <a:p>
            <a:r>
              <a:rPr lang="et-EE" dirty="0">
                <a:solidFill>
                  <a:srgbClr val="0070C0"/>
                </a:solidFill>
              </a:rPr>
              <a:t>2019 </a:t>
            </a:r>
            <a:r>
              <a:rPr lang="et-EE" dirty="0" err="1">
                <a:solidFill>
                  <a:srgbClr val="0070C0"/>
                </a:solidFill>
              </a:rPr>
              <a:t>TAKSi</a:t>
            </a:r>
            <a:r>
              <a:rPr lang="et-EE" dirty="0">
                <a:solidFill>
                  <a:srgbClr val="0070C0"/>
                </a:solidFill>
              </a:rPr>
              <a:t> AT töörühma väljatöötatud </a:t>
            </a:r>
            <a:r>
              <a:rPr lang="et-EE" dirty="0">
                <a:hlinkClick r:id="rId5"/>
              </a:rPr>
              <a:t>“Eesti Avatud teaduse raamistik”</a:t>
            </a:r>
            <a:endParaRPr lang="et-EE" dirty="0">
              <a:solidFill>
                <a:srgbClr val="0070C0"/>
              </a:solidFill>
            </a:endParaRPr>
          </a:p>
          <a:p>
            <a:r>
              <a:rPr lang="et-EE" dirty="0">
                <a:solidFill>
                  <a:srgbClr val="0070C0"/>
                </a:solidFill>
              </a:rPr>
              <a:t>Avaliku teabe seadus – teadustöös kogutud andmed</a:t>
            </a:r>
          </a:p>
        </p:txBody>
      </p:sp>
    </p:spTree>
    <p:extLst>
      <p:ext uri="{BB962C8B-B14F-4D97-AF65-F5344CB8AC3E}">
        <p14:creationId xmlns:p14="http://schemas.microsoft.com/office/powerpoint/2010/main" val="3944911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98794-9B29-4281-BB17-64DF7BAFA8AB}"/>
              </a:ext>
            </a:extLst>
          </p:cNvPr>
          <p:cNvSpPr>
            <a:spLocks noGrp="1"/>
          </p:cNvSpPr>
          <p:nvPr>
            <p:ph type="title"/>
          </p:nvPr>
        </p:nvSpPr>
        <p:spPr/>
        <p:txBody>
          <a:bodyPr/>
          <a:lstStyle/>
          <a:p>
            <a:r>
              <a:rPr lang="et-EE" b="1" dirty="0">
                <a:solidFill>
                  <a:srgbClr val="0070C0"/>
                </a:solidFill>
              </a:rPr>
              <a:t>Avatud teadus Eesti ülikoolides</a:t>
            </a:r>
          </a:p>
        </p:txBody>
      </p:sp>
      <p:sp>
        <p:nvSpPr>
          <p:cNvPr id="3" name="Content Placeholder 2">
            <a:extLst>
              <a:ext uri="{FF2B5EF4-FFF2-40B4-BE49-F238E27FC236}">
                <a16:creationId xmlns:a16="http://schemas.microsoft.com/office/drawing/2014/main" id="{9C181525-DBB8-4450-BA4B-14267B9FAFB0}"/>
              </a:ext>
            </a:extLst>
          </p:cNvPr>
          <p:cNvSpPr>
            <a:spLocks noGrp="1"/>
          </p:cNvSpPr>
          <p:nvPr>
            <p:ph idx="1"/>
          </p:nvPr>
        </p:nvSpPr>
        <p:spPr>
          <a:xfrm>
            <a:off x="838199" y="1825624"/>
            <a:ext cx="11229109" cy="4782993"/>
          </a:xfrm>
        </p:spPr>
        <p:txBody>
          <a:bodyPr>
            <a:normAutofit/>
          </a:bodyPr>
          <a:lstStyle/>
          <a:p>
            <a:r>
              <a:rPr lang="et-EE" dirty="0">
                <a:solidFill>
                  <a:srgbClr val="0070C0"/>
                </a:solidFill>
              </a:rPr>
              <a:t>Teadusgrupid ja taristud (PlutoF, ETAIS, </a:t>
            </a:r>
            <a:r>
              <a:rPr lang="et-EE" dirty="0" err="1">
                <a:solidFill>
                  <a:srgbClr val="0070C0"/>
                </a:solidFill>
              </a:rPr>
              <a:t>QsarBD</a:t>
            </a:r>
            <a:r>
              <a:rPr lang="et-EE" dirty="0">
                <a:solidFill>
                  <a:srgbClr val="0070C0"/>
                </a:solidFill>
              </a:rPr>
              <a:t>, DataDOI, </a:t>
            </a:r>
            <a:r>
              <a:rPr lang="et-EE" dirty="0" err="1">
                <a:solidFill>
                  <a:srgbClr val="0070C0"/>
                </a:solidFill>
              </a:rPr>
              <a:t>TalTech</a:t>
            </a:r>
            <a:r>
              <a:rPr lang="et-EE" dirty="0">
                <a:solidFill>
                  <a:srgbClr val="0070C0"/>
                </a:solidFill>
              </a:rPr>
              <a:t> Data)</a:t>
            </a:r>
          </a:p>
          <a:p>
            <a:r>
              <a:rPr lang="et-EE" dirty="0">
                <a:solidFill>
                  <a:srgbClr val="0070C0"/>
                </a:solidFill>
              </a:rPr>
              <a:t>Osalemine Euroopa AT projektides ja võrgustikes (Skills4EOSC, EOSC Nordic, </a:t>
            </a:r>
            <a:r>
              <a:rPr lang="et-EE" dirty="0" err="1">
                <a:solidFill>
                  <a:srgbClr val="0070C0"/>
                </a:solidFill>
              </a:rPr>
              <a:t>BiCIKL</a:t>
            </a:r>
            <a:r>
              <a:rPr lang="et-EE" dirty="0">
                <a:solidFill>
                  <a:srgbClr val="0070C0"/>
                </a:solidFill>
              </a:rPr>
              <a:t>, EOSC-ENTRUST, ELIXIR jpt) </a:t>
            </a:r>
          </a:p>
          <a:p>
            <a:r>
              <a:rPr lang="et-EE" dirty="0">
                <a:solidFill>
                  <a:srgbClr val="0070C0"/>
                </a:solidFill>
              </a:rPr>
              <a:t>2015. aastast </a:t>
            </a:r>
            <a:r>
              <a:rPr lang="et-EE" dirty="0">
                <a:solidFill>
                  <a:srgbClr val="0070C0"/>
                </a:solidFill>
                <a:hlinkClick r:id="rId3"/>
              </a:rPr>
              <a:t>DataCite Eesti konsortsium </a:t>
            </a:r>
            <a:endParaRPr lang="et-EE" dirty="0">
              <a:solidFill>
                <a:srgbClr val="0070C0"/>
              </a:solidFill>
            </a:endParaRPr>
          </a:p>
          <a:p>
            <a:r>
              <a:rPr lang="et-EE" dirty="0">
                <a:solidFill>
                  <a:srgbClr val="0070C0"/>
                </a:solidFill>
              </a:rPr>
              <a:t>2017. aastast </a:t>
            </a:r>
            <a:r>
              <a:rPr lang="et-EE" dirty="0">
                <a:hlinkClick r:id="rId4"/>
              </a:rPr>
              <a:t>“Hea Teadustava”</a:t>
            </a:r>
            <a:r>
              <a:rPr lang="et-EE" dirty="0"/>
              <a:t> </a:t>
            </a:r>
          </a:p>
          <a:p>
            <a:r>
              <a:rPr lang="et-EE" dirty="0">
                <a:solidFill>
                  <a:srgbClr val="0070C0"/>
                </a:solidFill>
              </a:rPr>
              <a:t>2023. aastast TÜ Enlight võrgustikus Avatud teaduse põhimõtted</a:t>
            </a:r>
          </a:p>
          <a:p>
            <a:r>
              <a:rPr lang="et-EE" dirty="0">
                <a:solidFill>
                  <a:srgbClr val="0070C0"/>
                </a:solidFill>
              </a:rPr>
              <a:t>Andmehaldusplaanid (</a:t>
            </a:r>
            <a:r>
              <a:rPr lang="et-EE" dirty="0">
                <a:solidFill>
                  <a:srgbClr val="0070C0"/>
                </a:solidFill>
                <a:hlinkClick r:id="rId5"/>
              </a:rPr>
              <a:t>KBFI andmehalduse poliitika 2020</a:t>
            </a:r>
            <a:r>
              <a:rPr lang="et-EE" dirty="0">
                <a:solidFill>
                  <a:srgbClr val="0070C0"/>
                </a:solidFill>
              </a:rPr>
              <a:t>).</a:t>
            </a:r>
          </a:p>
          <a:p>
            <a:r>
              <a:rPr lang="et-EE" dirty="0">
                <a:solidFill>
                  <a:srgbClr val="0070C0"/>
                </a:solidFill>
              </a:rPr>
              <a:t>Koolitused kõikides ülikoolides</a:t>
            </a:r>
          </a:p>
          <a:p>
            <a:r>
              <a:rPr lang="et-EE" dirty="0">
                <a:solidFill>
                  <a:srgbClr val="0070C0"/>
                </a:solidFill>
              </a:rPr>
              <a:t>Nõustamine raamatukogudes</a:t>
            </a:r>
          </a:p>
        </p:txBody>
      </p:sp>
    </p:spTree>
    <p:extLst>
      <p:ext uri="{BB962C8B-B14F-4D97-AF65-F5344CB8AC3E}">
        <p14:creationId xmlns:p14="http://schemas.microsoft.com/office/powerpoint/2010/main" val="3098495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laider-2">
            <a:extLst>
              <a:ext uri="{FF2B5EF4-FFF2-40B4-BE49-F238E27FC236}">
                <a16:creationId xmlns:a16="http://schemas.microsoft.com/office/drawing/2014/main" id="{B731E818-916E-4F4F-B26C-44D6319ED5A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02673" y="359280"/>
            <a:ext cx="10515600" cy="26289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87F9E53-14B4-4920-B3D1-D1C7C111D488}"/>
              </a:ext>
            </a:extLst>
          </p:cNvPr>
          <p:cNvSpPr txBox="1"/>
          <p:nvPr/>
        </p:nvSpPr>
        <p:spPr>
          <a:xfrm>
            <a:off x="1565564" y="3685309"/>
            <a:ext cx="9310254" cy="1846659"/>
          </a:xfrm>
          <a:prstGeom prst="rect">
            <a:avLst/>
          </a:prstGeom>
          <a:noFill/>
        </p:spPr>
        <p:txBody>
          <a:bodyPr wrap="square" rtlCol="0">
            <a:spAutoFit/>
          </a:bodyPr>
          <a:lstStyle/>
          <a:p>
            <a:pPr algn="ctr"/>
            <a:r>
              <a:rPr lang="et-EE" sz="4800" dirty="0">
                <a:hlinkClick r:id="rId4"/>
              </a:rPr>
              <a:t>https://www.avatudteadus.ee/</a:t>
            </a:r>
            <a:r>
              <a:rPr lang="et-EE" sz="4800" dirty="0"/>
              <a:t> </a:t>
            </a:r>
          </a:p>
          <a:p>
            <a:pPr algn="ctr"/>
            <a:r>
              <a:rPr lang="et-EE" sz="4800" dirty="0">
                <a:hlinkClick r:id="rId5"/>
              </a:rPr>
              <a:t>https://datacite.ee/</a:t>
            </a:r>
            <a:r>
              <a:rPr lang="et-EE" sz="4800" dirty="0"/>
              <a:t> </a:t>
            </a:r>
          </a:p>
          <a:p>
            <a:endParaRPr lang="et-EE" dirty="0"/>
          </a:p>
        </p:txBody>
      </p:sp>
      <p:pic>
        <p:nvPicPr>
          <p:cNvPr id="6" name="Picture 5">
            <a:extLst>
              <a:ext uri="{FF2B5EF4-FFF2-40B4-BE49-F238E27FC236}">
                <a16:creationId xmlns:a16="http://schemas.microsoft.com/office/drawing/2014/main" id="{C99412EF-2066-4885-B542-0977D9A25B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2673" y="5287241"/>
            <a:ext cx="2415886" cy="1342159"/>
          </a:xfrm>
          <a:prstGeom prst="rect">
            <a:avLst/>
          </a:prstGeom>
        </p:spPr>
      </p:pic>
      <p:pic>
        <p:nvPicPr>
          <p:cNvPr id="8" name="Picture 7">
            <a:extLst>
              <a:ext uri="{FF2B5EF4-FFF2-40B4-BE49-F238E27FC236}">
                <a16:creationId xmlns:a16="http://schemas.microsoft.com/office/drawing/2014/main" id="{ED1D8183-6A46-461D-B16A-CEF5D6B29C7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75548" y="5246750"/>
            <a:ext cx="2658271" cy="1382650"/>
          </a:xfrm>
          <a:prstGeom prst="rect">
            <a:avLst/>
          </a:prstGeom>
        </p:spPr>
      </p:pic>
    </p:spTree>
    <p:extLst>
      <p:ext uri="{BB962C8B-B14F-4D97-AF65-F5344CB8AC3E}">
        <p14:creationId xmlns:p14="http://schemas.microsoft.com/office/powerpoint/2010/main" val="22675007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C33BDCD21B24A3449D8B41ECB9042959" ma:contentTypeVersion="18" ma:contentTypeDescription="Loo uus dokument" ma:contentTypeScope="" ma:versionID="4c124302d566c72756cbbafceaab6ec0">
  <xsd:schema xmlns:xsd="http://www.w3.org/2001/XMLSchema" xmlns:xs="http://www.w3.org/2001/XMLSchema" xmlns:p="http://schemas.microsoft.com/office/2006/metadata/properties" xmlns:ns3="64fee035-7486-4ec2-8190-9ead9a97def0" xmlns:ns4="fe19c872-0a0e-4f67-a149-c1577ad8d7ae" targetNamespace="http://schemas.microsoft.com/office/2006/metadata/properties" ma:root="true" ma:fieldsID="727a214712f83ae8eae7efc938d16a43" ns3:_="" ns4:_="">
    <xsd:import namespace="64fee035-7486-4ec2-8190-9ead9a97def0"/>
    <xsd:import namespace="fe19c872-0a0e-4f67-a149-c1577ad8d7ae"/>
    <xsd:element name="properties">
      <xsd:complexType>
        <xsd:sequence>
          <xsd:element name="documentManagement">
            <xsd:complexType>
              <xsd:all>
                <xsd:element ref="ns3:SharedWithDetails" minOccurs="0"/>
                <xsd:element ref="ns3:SharingHintHash" minOccurs="0"/>
                <xsd:element ref="ns3:SharedWithUsers"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4:MediaLengthInSeconds"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fee035-7486-4ec2-8190-9ead9a97def0" elementFormDefault="qualified">
    <xsd:import namespace="http://schemas.microsoft.com/office/2006/documentManagement/types"/>
    <xsd:import namespace="http://schemas.microsoft.com/office/infopath/2007/PartnerControls"/>
    <xsd:element name="SharedWithDetails" ma:index="8" nillable="true" ma:displayName="Ühiskasutusse andmise üksikasjad" ma:description="" ma:internalName="SharedWithDetails" ma:readOnly="true">
      <xsd:simpleType>
        <xsd:restriction base="dms:Note">
          <xsd:maxLength value="255"/>
        </xsd:restriction>
      </xsd:simpleType>
    </xsd:element>
    <xsd:element name="SharingHintHash" ma:index="9" nillable="true" ma:displayName="Vihjeräsi jagamine" ma:description="" ma:hidden="true" ma:internalName="SharingHintHash" ma:readOnly="true">
      <xsd:simpleType>
        <xsd:restriction base="dms:Text"/>
      </xsd:simpleType>
    </xsd:element>
    <xsd:element name="SharedWithUsers" ma:index="10" nillable="true" ma:displayName="Ühiskasutuses"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e19c872-0a0e-4f67-a149-c1577ad8d7ae"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utüüp"/>
        <xsd:element ref="dc:title" minOccurs="0" maxOccurs="1" ma:index="4" ma:displayName="Pealkiri"/>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fe19c872-0a0e-4f67-a149-c1577ad8d7ae" xsi:nil="true"/>
  </documentManagement>
</p:properties>
</file>

<file path=customXml/itemProps1.xml><?xml version="1.0" encoding="utf-8"?>
<ds:datastoreItem xmlns:ds="http://schemas.openxmlformats.org/officeDocument/2006/customXml" ds:itemID="{492BAA45-C8A8-43AE-9B6D-922265EB23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fee035-7486-4ec2-8190-9ead9a97def0"/>
    <ds:schemaRef ds:uri="fe19c872-0a0e-4f67-a149-c1577ad8d7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6EBD39-C0F3-4A25-9760-8773256DC704}">
  <ds:schemaRefs>
    <ds:schemaRef ds:uri="http://schemas.microsoft.com/sharepoint/v3/contenttype/forms"/>
  </ds:schemaRefs>
</ds:datastoreItem>
</file>

<file path=customXml/itemProps3.xml><?xml version="1.0" encoding="utf-8"?>
<ds:datastoreItem xmlns:ds="http://schemas.openxmlformats.org/officeDocument/2006/customXml" ds:itemID="{5017E54F-67D7-4FBC-A2AB-35306E6E2718}">
  <ds:schemaRefs>
    <ds:schemaRef ds:uri="http://schemas.microsoft.com/office/2006/metadata/properties"/>
    <ds:schemaRef ds:uri="http://schemas.microsoft.com/office/2006/documentManagement/types"/>
    <ds:schemaRef ds:uri="fe19c872-0a0e-4f67-a149-c1577ad8d7ae"/>
    <ds:schemaRef ds:uri="http://www.w3.org/XML/1998/namespace"/>
    <ds:schemaRef ds:uri="http://purl.org/dc/elements/1.1/"/>
    <ds:schemaRef ds:uri="http://purl.org/dc/dcmitype/"/>
    <ds:schemaRef ds:uri="http://schemas.openxmlformats.org/package/2006/metadata/core-properties"/>
    <ds:schemaRef ds:uri="http://schemas.microsoft.com/office/infopath/2007/PartnerControls"/>
    <ds:schemaRef ds:uri="64fee035-7486-4ec2-8190-9ead9a97def0"/>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351</TotalTime>
  <Words>2335</Words>
  <Application>Microsoft Office PowerPoint</Application>
  <PresentationFormat>Widescreen</PresentationFormat>
  <Paragraphs>160</Paragraphs>
  <Slides>13</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 </vt:lpstr>
      <vt:lpstr> </vt:lpstr>
      <vt:lpstr>Avatud teadus</vt:lpstr>
      <vt:lpstr>Avatud teaduse sambad</vt:lpstr>
      <vt:lpstr>Avatud teaduse osapooled</vt:lpstr>
      <vt:lpstr>ENLIGHT avatud teaduse printsiibid</vt:lpstr>
      <vt:lpstr>Avatud teaduse arengud maailmas - UNESCO</vt:lpstr>
      <vt:lpstr>Avatud teaduse arengud Euroopas – Euroopa Komisjon</vt:lpstr>
      <vt:lpstr>Euroopa Avatud Teaduse Pilv - EOSC</vt:lpstr>
      <vt:lpstr>Avatud teaduse arengud Euroopas – Barcelona Deklaratsioon (16.04.2024) </vt:lpstr>
      <vt:lpstr>Avatud teaduse arengud Eestis</vt:lpstr>
      <vt:lpstr>Avatud teadus Eesti ülikoolides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Lilian Mengel</dc:creator>
  <cp:lastModifiedBy>Liisi Lembinen</cp:lastModifiedBy>
  <cp:revision>23</cp:revision>
  <dcterms:created xsi:type="dcterms:W3CDTF">2021-09-22T06:56:53Z</dcterms:created>
  <dcterms:modified xsi:type="dcterms:W3CDTF">2024-06-05T12:08:09Z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0x010100C33BDCD21B24A3449D8B41ECB9042959</vt:lpwstr>
  </property>
</Properties>
</file>